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1223" r:id="rId2"/>
    <p:sldId id="1228" r:id="rId3"/>
    <p:sldId id="1229" r:id="rId4"/>
    <p:sldId id="1222" r:id="rId5"/>
    <p:sldId id="1232" r:id="rId6"/>
    <p:sldId id="1231" r:id="rId7"/>
    <p:sldId id="1233" r:id="rId8"/>
    <p:sldId id="1234" r:id="rId9"/>
    <p:sldId id="1235" r:id="rId10"/>
    <p:sldId id="1236" r:id="rId11"/>
    <p:sldId id="1238" r:id="rId12"/>
    <p:sldId id="1239" r:id="rId13"/>
    <p:sldId id="1237" r:id="rId14"/>
    <p:sldId id="1240" r:id="rId15"/>
    <p:sldId id="1243" r:id="rId16"/>
    <p:sldId id="1245" r:id="rId17"/>
    <p:sldId id="1246" r:id="rId18"/>
    <p:sldId id="1244" r:id="rId19"/>
    <p:sldId id="1247" r:id="rId20"/>
    <p:sldId id="1248" r:id="rId21"/>
    <p:sldId id="1250" r:id="rId22"/>
    <p:sldId id="1249" r:id="rId23"/>
    <p:sldId id="1251" r:id="rId24"/>
    <p:sldId id="1252" r:id="rId25"/>
    <p:sldId id="1253" r:id="rId26"/>
    <p:sldId id="1254" r:id="rId27"/>
    <p:sldId id="1255" r:id="rId28"/>
    <p:sldId id="1256" r:id="rId29"/>
    <p:sldId id="1257" r:id="rId30"/>
    <p:sldId id="1258" r:id="rId31"/>
    <p:sldId id="1260" r:id="rId32"/>
    <p:sldId id="1259" r:id="rId33"/>
    <p:sldId id="1261" r:id="rId34"/>
    <p:sldId id="1262" r:id="rId35"/>
    <p:sldId id="1263" r:id="rId36"/>
    <p:sldId id="1264" r:id="rId37"/>
    <p:sldId id="1267" r:id="rId38"/>
    <p:sldId id="1268" r:id="rId39"/>
    <p:sldId id="1269" r:id="rId40"/>
    <p:sldId id="1266" r:id="rId41"/>
    <p:sldId id="1241" r:id="rId42"/>
    <p:sldId id="1270" r:id="rId43"/>
    <p:sldId id="1271" r:id="rId44"/>
    <p:sldId id="1272" r:id="rId45"/>
    <p:sldId id="1242" r:id="rId46"/>
    <p:sldId id="1273" r:id="rId47"/>
    <p:sldId id="1274" r:id="rId48"/>
    <p:sldId id="1276" r:id="rId49"/>
    <p:sldId id="1277" r:id="rId50"/>
    <p:sldId id="1278" r:id="rId51"/>
    <p:sldId id="1275" r:id="rId52"/>
    <p:sldId id="1230" r:id="rId53"/>
    <p:sldId id="1279" r:id="rId54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ts val="1200"/>
      </a:spcBef>
      <a:spcAft>
        <a:spcPct val="0"/>
      </a:spcAft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1pPr>
    <a:lvl2pPr marL="457200" algn="ctr" rtl="0" eaLnBrk="0" fontAlgn="base" hangingPunct="0">
      <a:spcBef>
        <a:spcPts val="1200"/>
      </a:spcBef>
      <a:spcAft>
        <a:spcPct val="0"/>
      </a:spcAft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2pPr>
    <a:lvl3pPr marL="914400" algn="ctr" rtl="0" eaLnBrk="0" fontAlgn="base" hangingPunct="0">
      <a:spcBef>
        <a:spcPts val="1200"/>
      </a:spcBef>
      <a:spcAft>
        <a:spcPct val="0"/>
      </a:spcAft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3pPr>
    <a:lvl4pPr marL="1371600" algn="ctr" rtl="0" eaLnBrk="0" fontAlgn="base" hangingPunct="0">
      <a:spcBef>
        <a:spcPts val="1200"/>
      </a:spcBef>
      <a:spcAft>
        <a:spcPct val="0"/>
      </a:spcAft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4pPr>
    <a:lvl5pPr marL="1828800" algn="ctr" rtl="0" eaLnBrk="0" fontAlgn="base" hangingPunct="0">
      <a:spcBef>
        <a:spcPts val="1200"/>
      </a:spcBef>
      <a:spcAft>
        <a:spcPct val="0"/>
      </a:spcAft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bg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Symbol" pitchFamily="18" charset="2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BD9DC"/>
    <a:srgbClr val="33CCCC"/>
    <a:srgbClr val="009999"/>
    <a:srgbClr val="CC00FF"/>
    <a:srgbClr val="663300"/>
    <a:srgbClr val="E2E5FA"/>
    <a:srgbClr val="B8BFF2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900" y="-756"/>
      </p:cViewPr>
      <p:guideLst>
        <p:guide orient="horz" pos="624"/>
        <p:guide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1068" y="-90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2500">
                <a:solidFill>
                  <a:schemeClr val="tx1"/>
                </a:solidFill>
                <a:effectLst/>
                <a:latin typeface="MS Shell Dlg" charset="0"/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 </a:t>
            </a:r>
            <a:r>
              <a:rPr lang="en-US" sz="1300">
                <a:latin typeface="Times New Roman" pitchFamily="18" charset="0"/>
              </a:rPr>
              <a:t>©</a:t>
            </a:r>
            <a:r>
              <a:rPr lang="en-US" sz="1300"/>
              <a:t> </a:t>
            </a:r>
            <a:r>
              <a:rPr kumimoji="0" lang="fr-FR" altLang="fr-FR" sz="1300">
                <a:latin typeface="Comic Sans MS" pitchFamily="66" charset="0"/>
              </a:rPr>
              <a:t>A. van Lamsweerde</a:t>
            </a:r>
            <a:endParaRPr kumimoji="0" lang="fr-FR" altLang="fr-FR" sz="1300">
              <a:latin typeface="Times" pitchFamily="18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kumimoji="0" sz="1300">
                <a:solidFill>
                  <a:schemeClr val="tx1"/>
                </a:solidFill>
                <a:effectLst/>
                <a:latin typeface="Times" pitchFamily="18" charset="0"/>
              </a:defRPr>
            </a:lvl1pPr>
          </a:lstStyle>
          <a:p>
            <a:pPr>
              <a:defRPr/>
            </a:pPr>
            <a:fld id="{76F4AA11-CC8F-44A0-B99B-755B8DB50C7C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6200" y="152400"/>
            <a:ext cx="7162800" cy="5873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kumimoji="0" sz="1300">
                <a:solidFill>
                  <a:schemeClr val="tx1"/>
                </a:solidFill>
                <a:effectLst/>
                <a:latin typeface="Comic Sans MS" pitchFamily="66" charset="0"/>
              </a:defRPr>
            </a:lvl1pPr>
          </a:lstStyle>
          <a:p>
            <a:pPr>
              <a:defRPr/>
            </a:pPr>
            <a:r>
              <a:rPr lang="fr-FR" altLang="fr-FR"/>
              <a:t>Axel van Lamsweerde</a:t>
            </a:r>
          </a:p>
          <a:p>
            <a:pPr>
              <a:defRPr/>
            </a:pPr>
            <a:r>
              <a:rPr lang="fr-FR" altLang="fr-FR"/>
              <a:t>Requirements Engineering: From System Goals to UML Models to Software Specifications</a:t>
            </a:r>
          </a:p>
        </p:txBody>
      </p:sp>
    </p:spTree>
    <p:extLst>
      <p:ext uri="{BB962C8B-B14F-4D97-AF65-F5344CB8AC3E}">
        <p14:creationId xmlns:p14="http://schemas.microsoft.com/office/powerpoint/2010/main" val="2686719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kumimoji="0" sz="130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8371" name="Rectangle 3"/>
          <p:cNvSpPr>
            <a:spLocks noChangeArrowheads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kumimoji="0" sz="130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kumimoji="0" sz="130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kumimoji="0" sz="130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fld id="{0DA82E45-BC3A-4207-B42A-EAD1CC114C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9493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179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38822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08072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053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54188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EEAFBA75-668C-4142-A25C-BBAF314AF44C}" type="slidenum">
              <a:rPr kumimoji="0" lang="en-US" altLang="en-US" sz="1300" smtClean="0">
                <a:solidFill>
                  <a:schemeClr val="tx1"/>
                </a:solidFill>
                <a:latin typeface="Times New Roman" pitchFamily="18" charset="0"/>
              </a:rPr>
              <a:pPr/>
              <a:t>14</a:t>
            </a:fld>
            <a:endParaRPr kumimoji="0" lang="en-US" altLang="en-US" sz="13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81663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28902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4216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9119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7511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917073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9191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24977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9528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9314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59036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629865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35186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483353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556401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9837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31535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34125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6313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504626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447258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2116F044-6A82-4B30-A77D-E04CEE16A7A3}" type="slidenum">
              <a:rPr kumimoji="0" lang="en-US" altLang="en-US" sz="1300" smtClean="0">
                <a:solidFill>
                  <a:schemeClr val="tx1"/>
                </a:solidFill>
                <a:latin typeface="Times New Roman" pitchFamily="18" charset="0"/>
              </a:rPr>
              <a:pPr/>
              <a:t>34</a:t>
            </a:fld>
            <a:endParaRPr kumimoji="0" lang="en-US" altLang="en-US" sz="13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14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149964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6927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115964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229160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698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7B0298E6-EF63-4120-A74E-CBC66BBC41F6}" type="slidenum">
              <a:rPr kumimoji="0" lang="en-US" altLang="en-US" sz="1300" smtClean="0">
                <a:solidFill>
                  <a:schemeClr val="tx1"/>
                </a:solidFill>
                <a:latin typeface="Times New Roman" pitchFamily="18" charset="0"/>
              </a:rPr>
              <a:pPr/>
              <a:t>4</a:t>
            </a:fld>
            <a:endParaRPr kumimoji="0" lang="en-US" altLang="en-US" sz="13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93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56354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9498DA79-5384-4DC1-89D1-F84528166F44}" type="slidenum">
              <a:rPr kumimoji="0" lang="en-US" altLang="en-US" sz="1300" smtClean="0">
                <a:solidFill>
                  <a:schemeClr val="tx1"/>
                </a:solidFill>
                <a:latin typeface="Times New Roman" pitchFamily="18" charset="0"/>
              </a:rPr>
              <a:pPr/>
              <a:t>41</a:t>
            </a:fld>
            <a:endParaRPr kumimoji="0" lang="en-US" altLang="en-US" sz="13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001385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43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623668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01440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F439E263-CE1D-41BE-BDAD-AE81AA63F5E7}" type="slidenum">
              <a:rPr kumimoji="0" lang="en-US" altLang="en-US" sz="1300" smtClean="0">
                <a:solidFill>
                  <a:schemeClr val="tx1"/>
                </a:solidFill>
                <a:latin typeface="Times New Roman" pitchFamily="18" charset="0"/>
              </a:rPr>
              <a:pPr/>
              <a:t>45</a:t>
            </a:fld>
            <a:endParaRPr kumimoji="0" lang="en-US" altLang="en-US" sz="13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34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320760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47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53015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48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731811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49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1029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649043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50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415079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51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817940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C1CE54F3-18A4-450A-BE70-69622D41726A}" type="slidenum">
              <a:rPr kumimoji="0" lang="en-US" altLang="en-US" sz="1300" smtClean="0">
                <a:solidFill>
                  <a:schemeClr val="tx1"/>
                </a:solidFill>
                <a:latin typeface="Times New Roman" pitchFamily="18" charset="0"/>
              </a:rPr>
              <a:pPr/>
              <a:t>52</a:t>
            </a:fld>
            <a:endParaRPr kumimoji="0" lang="en-US" altLang="en-US" sz="13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45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 defTabSz="966788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defTabSz="966788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fld id="{85982014-A360-4D4E-91D0-D5303686FEE7}" type="slidenum">
              <a:rPr kumimoji="0" lang="en-US" altLang="en-US" sz="1300" smtClean="0">
                <a:solidFill>
                  <a:schemeClr val="tx1"/>
                </a:solidFill>
                <a:latin typeface="Times New Roman" pitchFamily="18" charset="0"/>
              </a:rPr>
              <a:pPr/>
              <a:t>53</a:t>
            </a:fld>
            <a:endParaRPr kumimoji="0" lang="en-US" altLang="en-US" sz="13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7401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29227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1244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A82E45-BC3A-4207-B42A-EAD1CC114CBA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78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1"/>
          <p:cNvSpPr txBox="1">
            <a:spLocks noChangeArrowheads="1"/>
          </p:cNvSpPr>
          <p:nvPr userDrawn="1"/>
        </p:nvSpPr>
        <p:spPr bwMode="auto">
          <a:xfrm>
            <a:off x="0" y="6637338"/>
            <a:ext cx="9115425" cy="225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defTabSz="762000">
              <a:lnSpc>
                <a:spcPct val="70000"/>
              </a:lnSpc>
              <a:spcBef>
                <a:spcPct val="50000"/>
              </a:spcBef>
              <a:defRPr/>
            </a:pPr>
            <a:r>
              <a:rPr lang="en-GB" sz="1200" dirty="0">
                <a:solidFill>
                  <a:schemeClr val="bg2"/>
                </a:solidFill>
                <a:effectLst/>
                <a:latin typeface="Times New Roman" pitchFamily="18" charset="0"/>
              </a:rPr>
              <a:t>www.wileyeurope .com/college/van </a:t>
            </a:r>
            <a:r>
              <a:rPr lang="en-GB" sz="1200" dirty="0" err="1">
                <a:solidFill>
                  <a:schemeClr val="bg2"/>
                </a:solidFill>
                <a:effectLst/>
                <a:latin typeface="Times New Roman" pitchFamily="18" charset="0"/>
              </a:rPr>
              <a:t>lamsweerde</a:t>
            </a:r>
            <a:r>
              <a:rPr lang="en-GB" sz="1200" dirty="0">
                <a:solidFill>
                  <a:schemeClr val="bg2"/>
                </a:solidFill>
                <a:effectLst/>
                <a:latin typeface="Times New Roman" pitchFamily="18" charset="0"/>
              </a:rPr>
              <a:t>        </a:t>
            </a:r>
            <a:r>
              <a:rPr lang="en-GB" sz="1200" dirty="0">
                <a:solidFill>
                  <a:schemeClr val="bg1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Chap.3:  </a:t>
            </a:r>
            <a:r>
              <a:rPr lang="en-US" altLang="en-US" sz="1200" dirty="0">
                <a:solidFill>
                  <a:schemeClr val="bg1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Requirements Evaluation</a:t>
            </a:r>
            <a:r>
              <a:rPr lang="fr-BE" sz="1200" dirty="0">
                <a:solidFill>
                  <a:schemeClr val="bg2"/>
                </a:solidFill>
                <a:effectLst/>
                <a:latin typeface="Times New Roman" pitchFamily="18" charset="0"/>
              </a:rPr>
              <a:t>                            </a:t>
            </a:r>
            <a:r>
              <a:rPr lang="en-GB" sz="1200" dirty="0">
                <a:solidFill>
                  <a:schemeClr val="bg2"/>
                </a:solidFill>
                <a:effectLst/>
                <a:latin typeface="Times New Roman" pitchFamily="18" charset="0"/>
              </a:rPr>
              <a:t>©  2009 John Wiley and Sons</a:t>
            </a:r>
          </a:p>
        </p:txBody>
      </p:sp>
      <p:sp>
        <p:nvSpPr>
          <p:cNvPr id="5" name="Text Box 46"/>
          <p:cNvSpPr txBox="1">
            <a:spLocks noChangeArrowheads="1"/>
          </p:cNvSpPr>
          <p:nvPr userDrawn="1"/>
        </p:nvSpPr>
        <p:spPr bwMode="auto">
          <a:xfrm>
            <a:off x="8575675" y="6546850"/>
            <a:ext cx="568325" cy="311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762000">
              <a:lnSpc>
                <a:spcPct val="120000"/>
              </a:lnSpc>
              <a:spcBef>
                <a:spcPct val="50000"/>
              </a:spcBef>
              <a:defRPr/>
            </a:pPr>
            <a:fld id="{0CC0314E-6439-4D83-A536-E811EE652AC8}" type="slidenum">
              <a:rPr lang="en-GB" sz="1200">
                <a:solidFill>
                  <a:schemeClr val="tx2"/>
                </a:solidFill>
                <a:effectLst/>
                <a:latin typeface="Times New Roman" pitchFamily="18" charset="0"/>
              </a:rPr>
              <a:pPr algn="r" defTabSz="762000">
                <a:lnSpc>
                  <a:spcPct val="120000"/>
                </a:lnSpc>
                <a:spcBef>
                  <a:spcPct val="50000"/>
                </a:spcBef>
                <a:defRPr/>
              </a:pPr>
              <a:t>‹#›</a:t>
            </a:fld>
            <a:endParaRPr lang="en-GB" sz="1200" dirty="0"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590550"/>
            <a:ext cx="7772400" cy="1600200"/>
          </a:xfrm>
        </p:spPr>
        <p:txBody>
          <a:bodyPr anchor="b"/>
          <a:lstStyle>
            <a:lvl1pPr>
              <a:lnSpc>
                <a:spcPct val="110000"/>
              </a:lnSpc>
              <a:defRPr sz="4000">
                <a:solidFill>
                  <a:srgbClr val="009999"/>
                </a:solidFill>
              </a:defRPr>
            </a:lvl1pPr>
          </a:lstStyle>
          <a:p>
            <a:r>
              <a:rPr lang="en-US" altLang="en-US"/>
              <a:t>Blurb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079750"/>
            <a:ext cx="6400800" cy="728663"/>
          </a:xfrm>
        </p:spPr>
        <p:txBody>
          <a:bodyPr anchor="t" anchorCtr="0"/>
          <a:lstStyle>
            <a:lvl1pPr marL="0" indent="0" algn="ctr">
              <a:buFont typeface="Wingdings" pitchFamily="2" charset="2"/>
              <a:buNone/>
              <a:defRPr sz="3500">
                <a:solidFill>
                  <a:schemeClr val="folHlink"/>
                </a:solidFill>
              </a:defRPr>
            </a:lvl1pPr>
          </a:lstStyle>
          <a:p>
            <a:r>
              <a:rPr lang="en-US" altLang="en-US"/>
              <a:t>blah</a:t>
            </a:r>
          </a:p>
        </p:txBody>
      </p:sp>
    </p:spTree>
    <p:extLst>
      <p:ext uri="{BB962C8B-B14F-4D97-AF65-F5344CB8AC3E}">
        <p14:creationId xmlns:p14="http://schemas.microsoft.com/office/powerpoint/2010/main" val="196549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93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1325" y="228600"/>
            <a:ext cx="2187575" cy="604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013" y="228600"/>
            <a:ext cx="6411912" cy="604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94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820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8839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013" y="1295400"/>
            <a:ext cx="4298950" cy="497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8363" y="1295400"/>
            <a:ext cx="4300537" cy="497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146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675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938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165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128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836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CED0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28600"/>
            <a:ext cx="865346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style</a:t>
            </a:r>
          </a:p>
        </p:txBody>
      </p:sp>
      <p:sp>
        <p:nvSpPr>
          <p:cNvPr id="22531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3" y="1295400"/>
            <a:ext cx="8751887" cy="497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0"/>
            <a:r>
              <a:rPr lang="en-US" altLang="en-US" smtClean="0"/>
              <a:t>...</a:t>
            </a:r>
          </a:p>
          <a:p>
            <a:pPr lvl="0"/>
            <a:endParaRPr lang="en-US" altLang="en-US" smtClean="0"/>
          </a:p>
        </p:txBody>
      </p:sp>
      <p:sp>
        <p:nvSpPr>
          <p:cNvPr id="1070" name="Text Box 46"/>
          <p:cNvSpPr txBox="1">
            <a:spLocks noChangeArrowheads="1"/>
          </p:cNvSpPr>
          <p:nvPr/>
        </p:nvSpPr>
        <p:spPr bwMode="auto">
          <a:xfrm>
            <a:off x="8575675" y="6546850"/>
            <a:ext cx="568325" cy="311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defTabSz="762000">
              <a:lnSpc>
                <a:spcPct val="120000"/>
              </a:lnSpc>
              <a:spcBef>
                <a:spcPct val="50000"/>
              </a:spcBef>
              <a:defRPr/>
            </a:pPr>
            <a:fld id="{3A69D28B-4A44-4B79-A78D-B37C987048C2}" type="slidenum">
              <a:rPr lang="en-GB" sz="1200">
                <a:solidFill>
                  <a:schemeClr val="tx2"/>
                </a:solidFill>
                <a:effectLst/>
                <a:latin typeface="Times New Roman" pitchFamily="18" charset="0"/>
              </a:rPr>
              <a:pPr algn="r" defTabSz="762000">
                <a:lnSpc>
                  <a:spcPct val="120000"/>
                </a:lnSpc>
                <a:spcBef>
                  <a:spcPct val="50000"/>
                </a:spcBef>
                <a:defRPr/>
              </a:pPr>
              <a:t>‹#›</a:t>
            </a:fld>
            <a:endParaRPr lang="en-GB" sz="1200" dirty="0">
              <a:solidFill>
                <a:schemeClr val="tx2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Text Box 31"/>
          <p:cNvSpPr txBox="1">
            <a:spLocks noChangeArrowheads="1"/>
          </p:cNvSpPr>
          <p:nvPr userDrawn="1"/>
        </p:nvSpPr>
        <p:spPr bwMode="auto">
          <a:xfrm>
            <a:off x="0" y="6635750"/>
            <a:ext cx="9115425" cy="225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defTabSz="762000">
              <a:lnSpc>
                <a:spcPct val="70000"/>
              </a:lnSpc>
              <a:spcBef>
                <a:spcPct val="50000"/>
              </a:spcBef>
              <a:defRPr/>
            </a:pPr>
            <a:r>
              <a:rPr lang="en-GB" sz="1200" dirty="0">
                <a:solidFill>
                  <a:schemeClr val="bg2"/>
                </a:solidFill>
                <a:effectLst/>
                <a:latin typeface="Times New Roman" pitchFamily="18" charset="0"/>
              </a:rPr>
              <a:t>www.wileyeurope .com/college/van </a:t>
            </a:r>
            <a:r>
              <a:rPr lang="en-GB" sz="1200" dirty="0" err="1">
                <a:solidFill>
                  <a:schemeClr val="bg2"/>
                </a:solidFill>
                <a:effectLst/>
                <a:latin typeface="Times New Roman" pitchFamily="18" charset="0"/>
              </a:rPr>
              <a:t>lamsweerde</a:t>
            </a:r>
            <a:r>
              <a:rPr lang="en-GB" sz="1200" dirty="0">
                <a:solidFill>
                  <a:schemeClr val="bg2"/>
                </a:solidFill>
                <a:effectLst/>
                <a:latin typeface="Times New Roman" pitchFamily="18" charset="0"/>
              </a:rPr>
              <a:t>        </a:t>
            </a:r>
            <a:r>
              <a:rPr lang="en-GB" sz="1200" dirty="0">
                <a:solidFill>
                  <a:schemeClr val="bg1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Chap.3:  </a:t>
            </a:r>
            <a:r>
              <a:rPr lang="en-US" altLang="en-US" sz="1200" dirty="0">
                <a:solidFill>
                  <a:schemeClr val="bg1">
                    <a:lumMod val="1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Requirements Evaluation</a:t>
            </a:r>
            <a:r>
              <a:rPr lang="fr-BE" sz="1200" dirty="0">
                <a:solidFill>
                  <a:schemeClr val="bg2"/>
                </a:solidFill>
                <a:effectLst/>
                <a:latin typeface="Times New Roman" pitchFamily="18" charset="0"/>
              </a:rPr>
              <a:t>                            </a:t>
            </a:r>
            <a:r>
              <a:rPr lang="en-GB" sz="1200" dirty="0">
                <a:solidFill>
                  <a:schemeClr val="bg2"/>
                </a:solidFill>
                <a:effectLst/>
                <a:latin typeface="Times New Roman" pitchFamily="18" charset="0"/>
              </a:rPr>
              <a:t>©  2009 John Wiley and Sons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folHlink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lnSpc>
          <a:spcPct val="110000"/>
        </a:lnSpc>
        <a:spcBef>
          <a:spcPct val="4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kumimoji="1"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buClr>
          <a:schemeClr val="tx2"/>
        </a:buClr>
        <a:buChar char="–"/>
        <a:defRPr kumimoji="1" sz="2200">
          <a:solidFill>
            <a:srgbClr val="009999"/>
          </a:solidFill>
          <a:latin typeface="+mn-lt"/>
        </a:defRPr>
      </a:lvl2pPr>
      <a:lvl3pPr marL="1143000" indent="-228600" algn="l" rtl="0" eaLnBrk="0" fontAlgn="base" hangingPunct="0">
        <a:lnSpc>
          <a:spcPct val="110000"/>
        </a:lnSpc>
        <a:spcBef>
          <a:spcPct val="25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kumimoji="1" sz="2400">
          <a:solidFill>
            <a:srgbClr val="FBD9DC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defRPr kumimoji="1" sz="2000">
          <a:solidFill>
            <a:srgbClr val="0099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5.wmf"/><Relationship Id="rId5" Type="http://schemas.openxmlformats.org/officeDocument/2006/relationships/image" Target="../media/image16.wmf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5.wmf"/><Relationship Id="rId5" Type="http://schemas.openxmlformats.org/officeDocument/2006/relationships/image" Target="../media/image17.wmf"/><Relationship Id="rId4" Type="http://schemas.openxmlformats.org/officeDocument/2006/relationships/oleObject" Target="../embeddings/oleObject9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3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3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3.wmf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5.bin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6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8.wmf"/><Relationship Id="rId4" Type="http://schemas.openxmlformats.org/officeDocument/2006/relationships/image" Target="../media/image26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30.w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30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8.wmf"/><Relationship Id="rId4" Type="http://schemas.openxmlformats.org/officeDocument/2006/relationships/image" Target="../media/image30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0.wmf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882900"/>
            <a:ext cx="7772400" cy="850900"/>
          </a:xfrm>
        </p:spPr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Fundamentals of RE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8763" y="4146550"/>
            <a:ext cx="8596312" cy="2098675"/>
          </a:xfrm>
        </p:spPr>
        <p:txBody>
          <a:bodyPr/>
          <a:lstStyle/>
          <a:p>
            <a:r>
              <a:rPr lang="en-US" altLang="en-US" smtClean="0"/>
              <a:t>Chapter 3</a:t>
            </a:r>
          </a:p>
          <a:p>
            <a:pPr>
              <a:spcBef>
                <a:spcPct val="20000"/>
              </a:spcBef>
            </a:pPr>
            <a:r>
              <a:rPr lang="en-US" altLang="en-US" smtClean="0"/>
              <a:t>Requirements Evaluation</a:t>
            </a:r>
          </a:p>
        </p:txBody>
      </p:sp>
      <p:pic>
        <p:nvPicPr>
          <p:cNvPr id="25604" name="Picture 5" descr="Wiley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263" y="519113"/>
            <a:ext cx="1816100" cy="213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669" name="AutoShape 5"/>
          <p:cNvSpPr>
            <a:spLocks noChangeArrowheads="1"/>
          </p:cNvSpPr>
          <p:nvPr/>
        </p:nvSpPr>
        <p:spPr bwMode="auto">
          <a:xfrm>
            <a:off x="663575" y="3195638"/>
            <a:ext cx="5827713" cy="2524125"/>
          </a:xfrm>
          <a:prstGeom prst="roundRect">
            <a:avLst>
              <a:gd name="adj" fmla="val 16667"/>
            </a:avLst>
          </a:prstGeom>
          <a:solidFill>
            <a:srgbClr val="E2E5FA"/>
          </a:solidFill>
          <a:ln w="12700" cap="sq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766763" y="100013"/>
            <a:ext cx="8191500" cy="762000"/>
          </a:xfrm>
        </p:spPr>
        <p:txBody>
          <a:bodyPr/>
          <a:lstStyle/>
          <a:p>
            <a:r>
              <a:rPr lang="en-US" altLang="en-US" smtClean="0"/>
              <a:t>Detected conflicts should be documented</a:t>
            </a:r>
          </a:p>
        </p:txBody>
      </p:sp>
      <p:sp>
        <p:nvSpPr>
          <p:cNvPr id="139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60425"/>
            <a:ext cx="8845550" cy="5497513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For later resolution,  for impact analysis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       ?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009999"/>
                </a:solidFill>
              </a:rPr>
              <a:t>statement in multiple conflicts, most conflicting statements, ... </a:t>
            </a:r>
            <a:r>
              <a:rPr lang="en-US" sz="2000" dirty="0" smtClean="0">
                <a:solidFill>
                  <a:schemeClr val="tx2"/>
                </a:solidFill>
              </a:rPr>
              <a:t>?</a:t>
            </a:r>
            <a:endParaRPr lang="en-US" sz="2000" dirty="0" smtClean="0"/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en-US" dirty="0" smtClean="0"/>
              <a:t>Using documentation tools, query tools along </a:t>
            </a:r>
            <a:r>
              <a:rPr lang="en-US" i="1" dirty="0" smtClean="0"/>
              <a:t>Conflict</a:t>
            </a:r>
            <a:r>
              <a:rPr lang="en-US" dirty="0" smtClean="0"/>
              <a:t> links recorded in requirements database</a:t>
            </a:r>
          </a:p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en-US" dirty="0" smtClean="0"/>
              <a:t>Or in 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interaction matrix</a:t>
            </a:r>
            <a:r>
              <a:rPr lang="en-US" dirty="0" smtClean="0"/>
              <a:t>:</a:t>
            </a:r>
            <a:endParaRPr kumimoji="0" lang="en-US" dirty="0" smtClean="0"/>
          </a:p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2000" b="1" dirty="0" smtClean="0"/>
              <a:t>    </a:t>
            </a:r>
            <a:r>
              <a:rPr lang="en-US" sz="1800" dirty="0" smtClean="0"/>
              <a:t>Statement	</a:t>
            </a:r>
            <a:r>
              <a:rPr kumimoji="0" lang="en-US" sz="1800" b="1" dirty="0" smtClean="0"/>
              <a:t>S1	S2	S3	S4</a:t>
            </a:r>
            <a:r>
              <a:rPr kumimoji="0" lang="en-US" sz="1800" dirty="0" smtClean="0"/>
              <a:t>     </a:t>
            </a:r>
            <a:r>
              <a:rPr kumimoji="0" lang="en-US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Total</a:t>
            </a:r>
            <a:r>
              <a:rPr kumimoji="0" lang="en-US" sz="2000" dirty="0" smtClean="0"/>
              <a:t>         </a:t>
            </a:r>
            <a:r>
              <a:rPr kumimoji="0" lang="en-US" sz="2000" dirty="0" err="1" smtClean="0">
                <a:solidFill>
                  <a:srgbClr val="009999"/>
                </a:solidFill>
              </a:rPr>
              <a:t>S</a:t>
            </a:r>
            <a:r>
              <a:rPr kumimoji="0" lang="en-US" sz="2000" baseline="-25000" dirty="0" err="1" smtClean="0">
                <a:solidFill>
                  <a:srgbClr val="009999"/>
                </a:solidFill>
              </a:rPr>
              <a:t>ij</a:t>
            </a:r>
            <a:r>
              <a:rPr kumimoji="0" lang="en-US" sz="2000" dirty="0" smtClean="0">
                <a:solidFill>
                  <a:srgbClr val="009999"/>
                </a:solidFill>
              </a:rPr>
              <a:t> =</a:t>
            </a:r>
            <a:endParaRPr kumimoji="0" lang="en-US" sz="2000" dirty="0" smtClean="0"/>
          </a:p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         </a:t>
            </a:r>
            <a:r>
              <a:rPr lang="en-US" sz="1800" b="1" dirty="0" smtClean="0"/>
              <a:t>S1</a:t>
            </a:r>
            <a:r>
              <a:rPr lang="en-US" sz="1800" dirty="0" smtClean="0"/>
              <a:t>	 </a:t>
            </a:r>
            <a:r>
              <a:rPr kumimoji="0" lang="en-US" sz="1800" dirty="0" smtClean="0"/>
              <a:t>0         1000	  1	  1      1002</a:t>
            </a:r>
            <a:r>
              <a:rPr kumimoji="0" lang="en-US" sz="2000" dirty="0" smtClean="0"/>
              <a:t>	       </a:t>
            </a:r>
            <a:r>
              <a:rPr kumimoji="0" lang="en-US" sz="2000" dirty="0" smtClean="0">
                <a:solidFill>
                  <a:srgbClr val="009999"/>
                </a:solidFill>
              </a:rPr>
              <a:t>1: conflict</a:t>
            </a:r>
            <a:endParaRPr kumimoji="0" lang="en-US" sz="2000" dirty="0" smtClean="0"/>
          </a:p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kumimoji="0" lang="en-US" sz="2000" dirty="0" smtClean="0"/>
              <a:t>         </a:t>
            </a:r>
            <a:r>
              <a:rPr kumimoji="0" lang="en-US" sz="1800" b="1" dirty="0" smtClean="0"/>
              <a:t>S2</a:t>
            </a:r>
            <a:r>
              <a:rPr kumimoji="0" lang="en-US" sz="1800" dirty="0" smtClean="0"/>
              <a:t>          1000	  0	  0	  0      1000</a:t>
            </a:r>
            <a:r>
              <a:rPr kumimoji="0" lang="en-US" sz="2000" dirty="0" smtClean="0"/>
              <a:t> 	       </a:t>
            </a:r>
            <a:r>
              <a:rPr kumimoji="0" lang="en-US" sz="2000" dirty="0" smtClean="0">
                <a:solidFill>
                  <a:srgbClr val="009999"/>
                </a:solidFill>
              </a:rPr>
              <a:t>0: no overlap</a:t>
            </a:r>
            <a:endParaRPr kumimoji="0" lang="en-US" sz="2000" dirty="0" smtClean="0"/>
          </a:p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kumimoji="0" lang="en-US" sz="2000" dirty="0" smtClean="0"/>
              <a:t>         </a:t>
            </a:r>
            <a:r>
              <a:rPr kumimoji="0" lang="en-US" sz="1800" b="1" dirty="0" smtClean="0"/>
              <a:t>S3</a:t>
            </a:r>
            <a:r>
              <a:rPr kumimoji="0" lang="en-US" sz="1800" dirty="0" smtClean="0"/>
              <a:t>	  1	  0	  0	  1	2</a:t>
            </a:r>
            <a:r>
              <a:rPr kumimoji="0" lang="en-US" sz="2000" dirty="0" smtClean="0"/>
              <a:t>            </a:t>
            </a:r>
            <a:r>
              <a:rPr kumimoji="0" lang="en-US" sz="2000" dirty="0" smtClean="0">
                <a:solidFill>
                  <a:srgbClr val="009999"/>
                </a:solidFill>
              </a:rPr>
              <a:t>1000: no conflict</a:t>
            </a:r>
            <a:endParaRPr kumimoji="0" lang="en-US" sz="2000" dirty="0" smtClean="0"/>
          </a:p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kumimoji="0" lang="en-US" sz="2000" dirty="0" smtClean="0"/>
              <a:t>         </a:t>
            </a:r>
            <a:r>
              <a:rPr kumimoji="0" lang="en-US" sz="1800" b="1" dirty="0" smtClean="0"/>
              <a:t>S4</a:t>
            </a:r>
            <a:r>
              <a:rPr kumimoji="0" lang="en-US" sz="1800" dirty="0" smtClean="0"/>
              <a:t>	  1	  0	  1	  0	2</a:t>
            </a:r>
            <a:r>
              <a:rPr kumimoji="0" lang="en-US" sz="2000" i="1" dirty="0" smtClean="0"/>
              <a:t>	</a:t>
            </a:r>
            <a:endParaRPr kumimoji="0"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kumimoji="0" lang="en-US" sz="2000" dirty="0" smtClean="0"/>
              <a:t>       </a:t>
            </a:r>
            <a:r>
              <a:rPr kumimoji="0" lang="en-US" sz="1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Total</a:t>
            </a:r>
            <a:r>
              <a:rPr kumimoji="0" lang="en-US" sz="1800" dirty="0" smtClean="0"/>
              <a:t>         </a:t>
            </a:r>
            <a:r>
              <a:rPr kumimoji="0" lang="en-US" sz="1800" i="1" dirty="0" smtClean="0">
                <a:solidFill>
                  <a:schemeClr val="folHlink"/>
                </a:solidFill>
              </a:rPr>
              <a:t>1002</a:t>
            </a:r>
            <a:r>
              <a:rPr kumimoji="0" lang="en-US" sz="1800" i="1" dirty="0" smtClean="0"/>
              <a:t>      1000	  2	  2      2006</a:t>
            </a:r>
            <a:endParaRPr kumimoji="0" lang="en-US" sz="1800" dirty="0" smtClean="0"/>
          </a:p>
          <a:p>
            <a:pPr>
              <a:lnSpc>
                <a:spcPct val="140000"/>
              </a:lnSpc>
              <a:buFont typeface="Wingdings" pitchFamily="2" charset="2"/>
              <a:buNone/>
              <a:defRPr/>
            </a:pPr>
            <a:r>
              <a:rPr kumimoji="0" lang="en-US" sz="2000" dirty="0" smtClean="0"/>
              <a:t>                #Conflicts(S</a:t>
            </a:r>
            <a:r>
              <a:rPr kumimoji="0" lang="en-US" sz="2000" baseline="-25000" dirty="0" smtClean="0"/>
              <a:t>1</a:t>
            </a:r>
            <a:r>
              <a:rPr kumimoji="0" lang="en-US" sz="2000" dirty="0" smtClean="0"/>
              <a:t>) = </a:t>
            </a:r>
            <a:r>
              <a:rPr kumimoji="0" lang="en-US" sz="1500" dirty="0" smtClean="0"/>
              <a:t> </a:t>
            </a:r>
            <a:r>
              <a:rPr kumimoji="0" lang="en-US" sz="2000" dirty="0" err="1" smtClean="0"/>
              <a:t>remainderOf</a:t>
            </a:r>
            <a:r>
              <a:rPr kumimoji="0" lang="en-US" sz="1000" dirty="0" smtClean="0"/>
              <a:t> </a:t>
            </a:r>
            <a:r>
              <a:rPr kumimoji="0" lang="en-US" sz="2000" dirty="0" smtClean="0"/>
              <a:t>(</a:t>
            </a:r>
            <a:r>
              <a:rPr kumimoji="0" lang="en-US" sz="2000" dirty="0" smtClean="0">
                <a:solidFill>
                  <a:schemeClr val="hlink"/>
                </a:solidFill>
              </a:rPr>
              <a:t>1002</a:t>
            </a:r>
            <a:r>
              <a:rPr kumimoji="0" lang="en-US" sz="2000" dirty="0" smtClean="0"/>
              <a:t> </a:t>
            </a:r>
            <a:r>
              <a:rPr kumimoji="0" lang="en-US" sz="2000" b="1" dirty="0" smtClean="0"/>
              <a:t>div</a:t>
            </a:r>
            <a:r>
              <a:rPr kumimoji="0" lang="en-US" sz="2000" dirty="0" smtClean="0"/>
              <a:t> 1000)</a:t>
            </a:r>
          </a:p>
          <a:p>
            <a:pPr>
              <a:lnSpc>
                <a:spcPct val="40000"/>
              </a:lnSpc>
              <a:buFont typeface="Wingdings" pitchFamily="2" charset="2"/>
              <a:buNone/>
              <a:defRPr/>
            </a:pPr>
            <a:r>
              <a:rPr kumimoji="0" lang="en-US" sz="2000" dirty="0" smtClean="0"/>
              <a:t>                #</a:t>
            </a:r>
            <a:r>
              <a:rPr kumimoji="0" lang="en-US" sz="2000" dirty="0" err="1" smtClean="0"/>
              <a:t>nonConflictingOverlaps</a:t>
            </a:r>
            <a:r>
              <a:rPr kumimoji="0" lang="en-US" sz="2000" dirty="0" smtClean="0"/>
              <a:t>(S</a:t>
            </a:r>
            <a:r>
              <a:rPr kumimoji="0" lang="en-US" sz="2000" baseline="-25000" dirty="0" smtClean="0"/>
              <a:t>1</a:t>
            </a:r>
            <a:r>
              <a:rPr kumimoji="0" lang="en-US" sz="2000" dirty="0" smtClean="0"/>
              <a:t>) = </a:t>
            </a:r>
            <a:r>
              <a:rPr kumimoji="0" lang="en-US" sz="1500" dirty="0" smtClean="0"/>
              <a:t> </a:t>
            </a:r>
            <a:r>
              <a:rPr kumimoji="0" lang="en-US" sz="2000" dirty="0" err="1" smtClean="0"/>
              <a:t>quotientOf</a:t>
            </a:r>
            <a:r>
              <a:rPr kumimoji="0" lang="en-US" sz="1000" dirty="0" smtClean="0"/>
              <a:t> </a:t>
            </a:r>
            <a:r>
              <a:rPr kumimoji="0" lang="en-US" sz="2000" dirty="0" smtClean="0"/>
              <a:t>(</a:t>
            </a:r>
            <a:r>
              <a:rPr kumimoji="0" lang="en-US" sz="2000" dirty="0" smtClean="0">
                <a:solidFill>
                  <a:schemeClr val="hlink"/>
                </a:solidFill>
              </a:rPr>
              <a:t>1002</a:t>
            </a:r>
            <a:r>
              <a:rPr kumimoji="0" lang="en-US" sz="2000" dirty="0" smtClean="0"/>
              <a:t> </a:t>
            </a:r>
            <a:r>
              <a:rPr kumimoji="0" lang="en-US" sz="2000" b="1" dirty="0" smtClean="0"/>
              <a:t>div</a:t>
            </a:r>
            <a:r>
              <a:rPr kumimoji="0" lang="en-US" sz="2000" dirty="0" smtClean="0"/>
              <a:t> 1000)</a:t>
            </a:r>
            <a:r>
              <a:rPr kumimoji="0" lang="en-US" dirty="0" smtClean="0"/>
              <a:t> 	</a:t>
            </a:r>
          </a:p>
        </p:txBody>
      </p:sp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157163" y="71438"/>
          <a:ext cx="82073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Clip" r:id="rId4" imgW="1258200" imgH="1103040" progId="MS_ClipArt_Gallery.2">
                  <p:embed/>
                </p:oleObj>
              </mc:Choice>
              <mc:Fallback>
                <p:oleObj name="Clip" r:id="rId4" imgW="1258200" imgH="110304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3" y="71438"/>
                        <a:ext cx="820737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00025"/>
            <a:ext cx="8653463" cy="762000"/>
          </a:xfrm>
        </p:spPr>
        <p:txBody>
          <a:bodyPr/>
          <a:lstStyle/>
          <a:p>
            <a:r>
              <a:rPr lang="en-US" altLang="en-US" smtClean="0"/>
              <a:t>Managing conflicts: a systematic process  </a:t>
            </a:r>
            <a:r>
              <a:rPr lang="en-US" altLang="en-US" sz="2000" smtClean="0"/>
              <a:t>(2)</a:t>
            </a:r>
            <a:endParaRPr lang="en-US" altLang="en-US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3136900"/>
            <a:ext cx="8404225" cy="3505200"/>
          </a:xfrm>
        </p:spPr>
        <p:txBody>
          <a:bodyPr/>
          <a:lstStyle/>
          <a:p>
            <a:r>
              <a:rPr lang="en-US" altLang="en-US" smtClean="0"/>
              <a:t>For optimal resolution, better to ... </a:t>
            </a:r>
          </a:p>
          <a:p>
            <a:pPr lvl="1"/>
            <a:r>
              <a:rPr lang="en-US" altLang="en-US" smtClean="0"/>
              <a:t>explore multiple candidate resolutions </a:t>
            </a:r>
            <a:r>
              <a:rPr lang="en-US" altLang="en-US" i="1" smtClean="0"/>
              <a:t>first</a:t>
            </a:r>
            <a:r>
              <a:rPr lang="en-US" altLang="en-US" smtClean="0"/>
              <a:t>,</a:t>
            </a:r>
          </a:p>
          <a:p>
            <a:pPr lvl="1"/>
            <a:r>
              <a:rPr lang="en-US" altLang="en-US" smtClean="0"/>
              <a:t>compare, select/agree on most preferred </a:t>
            </a:r>
            <a:r>
              <a:rPr lang="en-US" altLang="en-US" i="1" smtClean="0"/>
              <a:t>next</a:t>
            </a:r>
            <a:endParaRPr lang="en-US" altLang="en-US" smtClean="0"/>
          </a:p>
          <a:p>
            <a:pPr>
              <a:lnSpc>
                <a:spcPct val="150000"/>
              </a:lnSpc>
            </a:pPr>
            <a:r>
              <a:rPr lang="en-US" altLang="en-US" smtClean="0"/>
              <a:t>To generate candidate resolutions, use ...</a:t>
            </a:r>
          </a:p>
          <a:p>
            <a:pPr lvl="1">
              <a:lnSpc>
                <a:spcPct val="100000"/>
              </a:lnSpc>
            </a:pPr>
            <a:r>
              <a:rPr lang="en-US" altLang="en-US" smtClean="0"/>
              <a:t>elicitation techniques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000" smtClean="0"/>
              <a:t>        (interviews, group sessions)</a:t>
            </a:r>
            <a:endParaRPr lang="en-US" altLang="en-US" smtClean="0"/>
          </a:p>
          <a:p>
            <a:pPr lvl="1">
              <a:lnSpc>
                <a:spcPct val="130000"/>
              </a:lnSpc>
            </a:pPr>
            <a:r>
              <a:rPr lang="en-US" altLang="en-US" smtClean="0"/>
              <a:t>resolution tactics</a:t>
            </a:r>
            <a:endParaRPr lang="en-US" altLang="en-US" smtClean="0">
              <a:solidFill>
                <a:srgbClr val="5F5F5F"/>
              </a:solidFill>
            </a:endParaRP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76213" y="1254125"/>
          <a:ext cx="8924925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Picture" r:id="rId4" imgW="5850360" imgH="919440" progId="Word.Picture.8">
                  <p:embed/>
                </p:oleObj>
              </mc:Choice>
              <mc:Fallback>
                <p:oleObj name="Picture" r:id="rId4" imgW="5850360" imgH="91944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3" y="1254125"/>
                        <a:ext cx="8924925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5738"/>
            <a:ext cx="8653463" cy="762000"/>
          </a:xfrm>
        </p:spPr>
        <p:txBody>
          <a:bodyPr/>
          <a:lstStyle/>
          <a:p>
            <a:r>
              <a:rPr lang="en-US" altLang="en-US" smtClean="0"/>
              <a:t>Conflict resolution tactics</a:t>
            </a:r>
          </a:p>
        </p:txBody>
      </p:sp>
      <p:sp>
        <p:nvSpPr>
          <p:cNvPr id="139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488" y="1350963"/>
            <a:ext cx="8729662" cy="50641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Avoid</a:t>
            </a:r>
            <a:r>
              <a:rPr lang="en-US" smtClean="0"/>
              <a:t> boundary condition</a:t>
            </a:r>
          </a:p>
          <a:p>
            <a:pPr lvl="2">
              <a:lnSpc>
                <a:spcPct val="100000"/>
              </a:lnSpc>
              <a:defRPr/>
            </a:pPr>
            <a:r>
              <a:rPr lang="en-US" smtClean="0"/>
              <a:t>e.g. </a:t>
            </a:r>
            <a:r>
              <a:rPr lang="en-US" smtClean="0">
                <a:solidFill>
                  <a:srgbClr val="5F5F5F"/>
                </a:solidFill>
              </a:rPr>
              <a:t>“Keep copies of highly needed books unborrowable”</a:t>
            </a:r>
            <a:endParaRPr lang="en-US" smtClean="0"/>
          </a:p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Restore</a:t>
            </a:r>
            <a:r>
              <a:rPr lang="en-US" smtClean="0"/>
              <a:t> conflicting statements</a:t>
            </a:r>
          </a:p>
          <a:p>
            <a:pPr lvl="2">
              <a:lnSpc>
                <a:spcPct val="100000"/>
              </a:lnSpc>
              <a:defRPr/>
            </a:pPr>
            <a:r>
              <a:rPr lang="en-US" smtClean="0"/>
              <a:t>e.g. </a:t>
            </a:r>
            <a:r>
              <a:rPr lang="en-US" smtClean="0">
                <a:solidFill>
                  <a:srgbClr val="5F5F5F"/>
                </a:solidFill>
              </a:rPr>
              <a:t>“Copy returned within X weeks </a:t>
            </a:r>
            <a:r>
              <a:rPr lang="en-US" i="1" smtClean="0">
                <a:solidFill>
                  <a:srgbClr val="5F5F5F"/>
                </a:solidFill>
              </a:rPr>
              <a:t>and then</a:t>
            </a:r>
            <a:r>
              <a:rPr lang="en-US" smtClean="0">
                <a:solidFill>
                  <a:srgbClr val="5F5F5F"/>
                </a:solidFill>
              </a:rPr>
              <a:t> borrowed again”</a:t>
            </a:r>
            <a:endParaRPr lang="en-US" smtClean="0"/>
          </a:p>
          <a:p>
            <a:pPr>
              <a:lnSpc>
                <a:spcPct val="12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Weaken</a:t>
            </a:r>
            <a:r>
              <a:rPr lang="en-US" smtClean="0"/>
              <a:t> conflicting statements</a:t>
            </a:r>
          </a:p>
          <a:p>
            <a:pPr lvl="2">
              <a:lnSpc>
                <a:spcPct val="100000"/>
              </a:lnSpc>
              <a:defRPr/>
            </a:pPr>
            <a:r>
              <a:rPr lang="en-US" smtClean="0"/>
              <a:t>e.g. </a:t>
            </a:r>
            <a:r>
              <a:rPr lang="en-US" smtClean="0">
                <a:solidFill>
                  <a:srgbClr val="5F5F5F"/>
                </a:solidFill>
              </a:rPr>
              <a:t>“Copy returned within X weeks </a:t>
            </a:r>
            <a:r>
              <a:rPr lang="en-US" i="1" smtClean="0">
                <a:solidFill>
                  <a:srgbClr val="5F5F5F"/>
                </a:solidFill>
              </a:rPr>
              <a:t>unless</a:t>
            </a:r>
            <a:r>
              <a:rPr lang="en-US" smtClean="0">
                <a:solidFill>
                  <a:srgbClr val="5F5F5F"/>
                </a:solidFill>
              </a:rPr>
              <a:t> explicit permission”</a:t>
            </a:r>
            <a:endParaRPr lang="en-US" smtClean="0"/>
          </a:p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Drop</a:t>
            </a:r>
            <a:r>
              <a:rPr lang="en-US" smtClean="0"/>
              <a:t> lower-priority statements</a:t>
            </a:r>
          </a:p>
          <a:p>
            <a:pPr>
              <a:lnSpc>
                <a:spcPct val="13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Specialize</a:t>
            </a:r>
            <a:r>
              <a:rPr lang="en-US" smtClean="0"/>
              <a:t> conflict source or target</a:t>
            </a:r>
          </a:p>
          <a:p>
            <a:pPr lvl="2">
              <a:lnSpc>
                <a:spcPct val="100000"/>
              </a:lnSpc>
              <a:defRPr/>
            </a:pPr>
            <a:r>
              <a:rPr lang="en-US" smtClean="0"/>
              <a:t>e.g. </a:t>
            </a:r>
            <a:r>
              <a:rPr lang="en-US" smtClean="0">
                <a:solidFill>
                  <a:srgbClr val="5F5F5F"/>
                </a:solidFill>
              </a:rPr>
              <a:t>“Book loan status known </a:t>
            </a:r>
            <a:r>
              <a:rPr lang="en-US" i="1" smtClean="0">
                <a:solidFill>
                  <a:srgbClr val="5F5F5F"/>
                </a:solidFill>
              </a:rPr>
              <a:t>by staff users only</a:t>
            </a:r>
            <a:r>
              <a:rPr lang="en-US" smtClean="0">
                <a:solidFill>
                  <a:srgbClr val="5F5F5F"/>
                </a:solidFill>
              </a:rPr>
              <a:t>”</a:t>
            </a:r>
          </a:p>
          <a:p>
            <a:pPr algn="ctr">
              <a:lnSpc>
                <a:spcPct val="12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i="1" smtClean="0">
                <a:solidFill>
                  <a:schemeClr val="tx2"/>
                </a:solidFill>
              </a:rPr>
              <a:t>Transform conflicting statements or involved objects, or introduce new requirements</a:t>
            </a:r>
            <a:endParaRPr lang="en-US" smtClean="0">
              <a:solidFill>
                <a:srgbClr val="5F5F5F"/>
              </a:solidFill>
            </a:endParaRPr>
          </a:p>
        </p:txBody>
      </p:sp>
      <p:pic>
        <p:nvPicPr>
          <p:cNvPr id="32772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38113"/>
            <a:ext cx="1135063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14313"/>
            <a:ext cx="8653463" cy="762000"/>
          </a:xfrm>
        </p:spPr>
        <p:txBody>
          <a:bodyPr/>
          <a:lstStyle/>
          <a:p>
            <a:r>
              <a:rPr lang="en-US" altLang="en-US" smtClean="0"/>
              <a:t>Managing conflicts: a systematic process  </a:t>
            </a:r>
            <a:r>
              <a:rPr lang="en-US" altLang="en-US" sz="2000" smtClean="0"/>
              <a:t>(3)</a:t>
            </a:r>
            <a:endParaRPr lang="en-US" altLang="en-US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2822575"/>
            <a:ext cx="8947150" cy="3417888"/>
          </a:xfrm>
        </p:spPr>
        <p:txBody>
          <a:bodyPr/>
          <a:lstStyle/>
          <a:p>
            <a:r>
              <a:rPr lang="en-US" altLang="en-US" smtClean="0"/>
              <a:t>Evaluation criteria for preferred resolution:</a:t>
            </a:r>
          </a:p>
          <a:p>
            <a:pPr lvl="1"/>
            <a:r>
              <a:rPr lang="en-US" altLang="en-US" smtClean="0"/>
              <a:t>contribution to critical non-functional requirements</a:t>
            </a:r>
          </a:p>
          <a:p>
            <a:pPr lvl="1"/>
            <a:r>
              <a:rPr lang="en-US" altLang="en-US" smtClean="0"/>
              <a:t>contribution to resolution of </a:t>
            </a:r>
            <a:r>
              <a:rPr lang="en-US" altLang="en-US" i="1" smtClean="0"/>
              <a:t>other</a:t>
            </a:r>
            <a:r>
              <a:rPr lang="en-US" altLang="en-US" smtClean="0"/>
              <a:t> conflicts &amp; risks</a:t>
            </a:r>
          </a:p>
          <a:p>
            <a:pPr>
              <a:lnSpc>
                <a:spcPct val="150000"/>
              </a:lnSpc>
            </a:pPr>
            <a:r>
              <a:rPr lang="en-US" altLang="en-US" sz="2400" smtClean="0"/>
              <a:t>S</a:t>
            </a:r>
            <a:r>
              <a:rPr lang="en-US" altLang="en-US" smtClean="0"/>
              <a:t>ee ...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Sect. 3.3 in this chapter (“Evaluating alternative options”) </a:t>
            </a:r>
          </a:p>
          <a:p>
            <a:pPr lvl="1">
              <a:lnSpc>
                <a:spcPct val="130000"/>
              </a:lnSpc>
            </a:pPr>
            <a:r>
              <a:rPr lang="en-US" altLang="en-US" smtClean="0"/>
              <a:t>Chapters 16, 18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76213" y="1125538"/>
          <a:ext cx="8924925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Picture" r:id="rId4" imgW="5850360" imgH="919440" progId="Word.Picture.8">
                  <p:embed/>
                </p:oleObj>
              </mc:Choice>
              <mc:Fallback>
                <p:oleObj name="Picture" r:id="rId4" imgW="5850360" imgH="91944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3" y="1125538"/>
                        <a:ext cx="8924925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>
            <p:ph type="title"/>
          </p:nvPr>
        </p:nvSpPr>
        <p:spPr>
          <a:xfrm>
            <a:off x="779463" y="246063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 smtClean="0"/>
              <a:t>Requirements evaluation: outline</a:t>
            </a:r>
          </a:p>
        </p:txBody>
      </p:sp>
      <p:sp>
        <p:nvSpPr>
          <p:cNvPr id="139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788" y="1258888"/>
            <a:ext cx="8529637" cy="5080000"/>
          </a:xfrm>
        </p:spPr>
        <p:txBody>
          <a:bodyPr/>
          <a:lstStyle/>
          <a:p>
            <a:pPr>
              <a:spcBef>
                <a:spcPts val="300"/>
              </a:spcBef>
              <a:defRPr/>
            </a:pPr>
            <a:r>
              <a:rPr kumimoji="0" lang="en-US" smtClean="0">
                <a:solidFill>
                  <a:srgbClr val="5F5F5F"/>
                </a:solidFill>
              </a:rPr>
              <a:t>Inconsistency management</a:t>
            </a:r>
          </a:p>
          <a:p>
            <a:pPr lvl="1">
              <a:lnSpc>
                <a:spcPct val="130000"/>
              </a:lnSpc>
              <a:spcBef>
                <a:spcPts val="200"/>
              </a:spcBef>
              <a:defRPr/>
            </a:pPr>
            <a:r>
              <a:rPr kumimoji="0" lang="en-AU" smtClean="0">
                <a:solidFill>
                  <a:srgbClr val="5F5F5F"/>
                </a:solidFill>
              </a:rPr>
              <a:t>Types of inconsistency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smtClean="0">
                <a:solidFill>
                  <a:srgbClr val="5F5F5F"/>
                </a:solidFill>
              </a:rPr>
              <a:t>Handling inconsistencies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smtClean="0">
                <a:solidFill>
                  <a:srgbClr val="5F5F5F"/>
                </a:solidFill>
              </a:rPr>
              <a:t>Managing conflicts: a systematic process</a:t>
            </a:r>
          </a:p>
          <a:p>
            <a:pPr>
              <a:lnSpc>
                <a:spcPct val="160000"/>
              </a:lnSpc>
              <a:spcBef>
                <a:spcPts val="100"/>
              </a:spcBef>
              <a:defRPr/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Risk analysis</a:t>
            </a:r>
            <a:endParaRPr kumimoji="0" lang="en-US" smtClean="0"/>
          </a:p>
          <a:p>
            <a:pPr lvl="1">
              <a:spcBef>
                <a:spcPts val="200"/>
              </a:spcBef>
              <a:defRPr/>
            </a:pPr>
            <a:r>
              <a:rPr kumimoji="0" lang="en-A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Types of risk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Risk management</a:t>
            </a:r>
            <a:endParaRPr kumimoji="0" lang="en-AU" i="1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Risk documentation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US" smtClean="0"/>
              <a:t>DDP: quantitative risk management for RE</a:t>
            </a:r>
          </a:p>
          <a:p>
            <a:pPr>
              <a:lnSpc>
                <a:spcPct val="160000"/>
              </a:lnSpc>
              <a:spcBef>
                <a:spcPts val="300"/>
              </a:spcBef>
              <a:defRPr/>
            </a:pPr>
            <a:r>
              <a:rPr kumimoji="0" lang="en-US" smtClean="0"/>
              <a:t>Evaluating alternative options for decision making</a:t>
            </a:r>
          </a:p>
          <a:p>
            <a:pPr>
              <a:lnSpc>
                <a:spcPct val="150000"/>
              </a:lnSpc>
              <a:spcBef>
                <a:spcPts val="300"/>
              </a:spcBef>
              <a:defRPr/>
            </a:pPr>
            <a:r>
              <a:rPr kumimoji="0" lang="en-US" smtClean="0"/>
              <a:t>Requirements prioritization</a:t>
            </a:r>
            <a:endParaRPr kumimoji="0" lang="en-US" altLang="en-US" smtClean="0"/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63" y="2900363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is a risk ?</a:t>
            </a:r>
          </a:p>
        </p:txBody>
      </p:sp>
      <p:sp>
        <p:nvSpPr>
          <p:cNvPr id="14039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7013" y="1295400"/>
            <a:ext cx="8691562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Uncertain factor whose occurrence may result in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loss of satisfaction</a:t>
            </a:r>
            <a:r>
              <a:rPr lang="en-US" smtClean="0"/>
              <a:t> of a corresponding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objective</a:t>
            </a:r>
          </a:p>
          <a:p>
            <a:pPr lvl="1">
              <a:buFontTx/>
              <a:buNone/>
              <a:defRPr/>
            </a:pPr>
            <a:r>
              <a:rPr lang="en-US" sz="2000" smtClean="0"/>
              <a:t>e.g.</a:t>
            </a:r>
            <a:r>
              <a:rPr lang="en-US" sz="2000" i="1" smtClean="0"/>
              <a:t>  </a:t>
            </a:r>
            <a:r>
              <a:rPr lang="en-US" sz="2000" smtClean="0">
                <a:solidFill>
                  <a:srgbClr val="5F5F5F"/>
                </a:solidFill>
              </a:rPr>
              <a:t>a passenger forcing doors opening while train moving</a:t>
            </a:r>
          </a:p>
          <a:p>
            <a:pPr lvl="1">
              <a:spcBef>
                <a:spcPct val="20000"/>
              </a:spcBef>
              <a:buFontTx/>
              <a:buNone/>
              <a:defRPr/>
            </a:pPr>
            <a:r>
              <a:rPr lang="en-US" sz="2000" smtClean="0">
                <a:solidFill>
                  <a:srgbClr val="5F5F5F"/>
                </a:solidFill>
              </a:rPr>
              <a:t>       a meeting participant not checking email regularly</a:t>
            </a:r>
            <a:endParaRPr lang="en-US" smtClean="0"/>
          </a:p>
          <a:p>
            <a:pPr>
              <a:lnSpc>
                <a:spcPct val="100000"/>
              </a:lnSpc>
              <a:defRPr/>
            </a:pPr>
            <a:r>
              <a:rPr lang="en-US" smtClean="0"/>
              <a:t>A risk has...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a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likelihood</a:t>
            </a:r>
            <a:r>
              <a:rPr lang="en-US" smtClean="0"/>
              <a:t> of occurrence, </a:t>
            </a:r>
          </a:p>
          <a:p>
            <a:pPr lvl="1">
              <a:defRPr/>
            </a:pPr>
            <a:r>
              <a:rPr lang="en-US" smtClean="0"/>
              <a:t>one or more undesirable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consequences</a:t>
            </a:r>
          </a:p>
          <a:p>
            <a:pPr lvl="1">
              <a:lnSpc>
                <a:spcPct val="100000"/>
              </a:lnSpc>
              <a:buFontTx/>
              <a:buNone/>
              <a:defRPr/>
            </a:pPr>
            <a:r>
              <a:rPr lang="en-US" sz="2000" smtClean="0"/>
              <a:t>e.g.  </a:t>
            </a:r>
            <a:r>
              <a:rPr lang="en-US" sz="2000" smtClean="0">
                <a:solidFill>
                  <a:srgbClr val="5F5F5F"/>
                </a:solidFill>
              </a:rPr>
              <a:t>passengers falling out of train moving with doors open</a:t>
            </a:r>
            <a:endParaRPr lang="en-US" smtClean="0"/>
          </a:p>
          <a:p>
            <a:pPr>
              <a:lnSpc>
                <a:spcPct val="130000"/>
              </a:lnSpc>
              <a:defRPr/>
            </a:pPr>
            <a:r>
              <a:rPr lang="en-US" smtClean="0"/>
              <a:t>Each risk consequence has ...</a:t>
            </a:r>
          </a:p>
          <a:p>
            <a:pPr lvl="1">
              <a:defRPr/>
            </a:pPr>
            <a:r>
              <a:rPr lang="en-US" smtClean="0"/>
              <a:t>a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likelihood</a:t>
            </a:r>
            <a:r>
              <a:rPr lang="en-US" smtClean="0"/>
              <a:t> of occurrence if the risk occurs</a:t>
            </a:r>
          </a:p>
          <a:p>
            <a:pPr lvl="2">
              <a:lnSpc>
                <a:spcPct val="100000"/>
              </a:lnSpc>
              <a:defRPr/>
            </a:pPr>
            <a:r>
              <a:rPr lang="en-US" smtClean="0"/>
              <a:t> (not to be confused with risk likelihood)</a:t>
            </a:r>
          </a:p>
          <a:p>
            <a:pPr lvl="1">
              <a:defRPr/>
            </a:pPr>
            <a:r>
              <a:rPr lang="en-US" smtClean="0"/>
              <a:t>a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severity</a:t>
            </a:r>
            <a:r>
              <a:rPr lang="en-US" smtClean="0"/>
              <a:t>:  degree of loss of satisfaction of objective</a:t>
            </a:r>
          </a:p>
        </p:txBody>
      </p:sp>
      <p:graphicFrame>
        <p:nvGraphicFramePr>
          <p:cNvPr id="6146" name="Object 7"/>
          <p:cNvGraphicFramePr>
            <a:graphicFrameLocks noChangeAspect="1"/>
          </p:cNvGraphicFramePr>
          <p:nvPr/>
        </p:nvGraphicFramePr>
        <p:xfrm>
          <a:off x="228600" y="222250"/>
          <a:ext cx="955675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Clip" r:id="rId4" imgW="1632600" imgH="1818360" progId="MS_ClipArt_Gallery.2">
                  <p:embed/>
                </p:oleObj>
              </mc:Choice>
              <mc:Fallback>
                <p:oleObj name="Clip" r:id="rId4" imgW="1632600" imgH="181836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2250"/>
                        <a:ext cx="955675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57175"/>
            <a:ext cx="8653463" cy="762000"/>
          </a:xfrm>
        </p:spPr>
        <p:txBody>
          <a:bodyPr/>
          <a:lstStyle/>
          <a:p>
            <a:r>
              <a:rPr lang="en-US" altLang="en-US" smtClean="0"/>
              <a:t>Types of RE risk</a:t>
            </a:r>
          </a:p>
        </p:txBody>
      </p:sp>
      <p:sp>
        <p:nvSpPr>
          <p:cNvPr id="140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95400"/>
            <a:ext cx="8691562" cy="4776788"/>
          </a:xfrm>
        </p:spPr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Product-related</a:t>
            </a:r>
            <a:r>
              <a:rPr lang="en-US" smtClean="0"/>
              <a:t> risks:  negative impact on functional or non-functional objectives of the system</a:t>
            </a:r>
          </a:p>
          <a:p>
            <a:pPr lvl="1">
              <a:buFontTx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       =&gt;</a:t>
            </a:r>
            <a:r>
              <a:rPr lang="en-US" smtClean="0"/>
              <a:t>  failure to deliver services or quality of service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009999"/>
                </a:solidFill>
              </a:rPr>
              <a:t>     e.g. security threats, safety hazards</a:t>
            </a:r>
          </a:p>
          <a:p>
            <a:pPr>
              <a:spcBef>
                <a:spcPct val="10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Process-related</a:t>
            </a:r>
            <a:r>
              <a:rPr lang="en-US" smtClean="0"/>
              <a:t> risks:  negative impact on development objectives</a:t>
            </a:r>
          </a:p>
          <a:p>
            <a:pPr lvl="1">
              <a:lnSpc>
                <a:spcPct val="100000"/>
              </a:lnSpc>
              <a:buFontTx/>
              <a:buNone/>
              <a:defRPr/>
            </a:pPr>
            <a:r>
              <a:rPr lang="en-US" smtClean="0"/>
              <a:t>	    </a:t>
            </a: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 delayed delivery, cost overruns, ... 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009999"/>
                </a:solidFill>
              </a:rPr>
              <a:t>     e.g. personnel turnover</a:t>
            </a:r>
          </a:p>
        </p:txBody>
      </p:sp>
      <p:pic>
        <p:nvPicPr>
          <p:cNvPr id="34820" name="Picture 4" descr="C:\Program Files\Common Files\Microsoft Shared\Clipart\cagcat50\bd04897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114300"/>
            <a:ext cx="1211263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 risk management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4325" y="3690938"/>
            <a:ext cx="8172450" cy="28940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mtClean="0"/>
              <a:t>Risk management is iterative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countermeasures may introduce new risks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Poor risk management is a major cause of software failure</a:t>
            </a:r>
          </a:p>
          <a:p>
            <a:pPr lvl="1">
              <a:spcBef>
                <a:spcPct val="5000"/>
              </a:spcBef>
            </a:pPr>
            <a:r>
              <a:rPr lang="en-US" altLang="en-US" smtClean="0"/>
              <a:t>natural inclination to conceive over-ideal systems </a:t>
            </a:r>
            <a:r>
              <a:rPr lang="en-US" altLang="en-US" sz="2000" smtClean="0"/>
              <a:t>(nothing can go wrong)</a:t>
            </a:r>
            <a:endParaRPr lang="en-US" altLang="en-US" smtClean="0"/>
          </a:p>
          <a:p>
            <a:pPr lvl="1">
              <a:lnSpc>
                <a:spcPct val="100000"/>
              </a:lnSpc>
              <a:spcBef>
                <a:spcPct val="5000"/>
              </a:spcBef>
            </a:pPr>
            <a:r>
              <a:rPr lang="en-US" altLang="en-US" smtClean="0"/>
              <a:t>unrecognized, underestimated risks  </a:t>
            </a:r>
            <a:r>
              <a:rPr lang="en-US" altLang="en-US" smtClean="0">
                <a:solidFill>
                  <a:schemeClr val="tx2"/>
                </a:solidFill>
              </a:rPr>
              <a:t>=&gt;</a:t>
            </a:r>
            <a:r>
              <a:rPr lang="en-US" altLang="en-US" smtClean="0"/>
              <a:t>  incomplete, inadequate reqs</a:t>
            </a:r>
          </a:p>
        </p:txBody>
      </p:sp>
      <p:pic>
        <p:nvPicPr>
          <p:cNvPr id="7173" name="Picture 4" descr="C:\Program Files\Common Files\Microsoft Shared\Clipart\cagcat50\bd04897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14300"/>
            <a:ext cx="1211262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174" name="Group 12"/>
          <p:cNvGrpSpPr>
            <a:grpSpLocks/>
          </p:cNvGrpSpPr>
          <p:nvPr/>
        </p:nvGrpSpPr>
        <p:grpSpPr bwMode="auto">
          <a:xfrm>
            <a:off x="173038" y="1204913"/>
            <a:ext cx="8928100" cy="2660650"/>
            <a:chOff x="109" y="957"/>
            <a:chExt cx="5624" cy="1676"/>
          </a:xfrm>
        </p:grpSpPr>
        <p:graphicFrame>
          <p:nvGraphicFramePr>
            <p:cNvPr id="7170" name="Object 5"/>
            <p:cNvGraphicFramePr>
              <a:graphicFrameLocks noChangeAspect="1"/>
            </p:cNvGraphicFramePr>
            <p:nvPr/>
          </p:nvGraphicFramePr>
          <p:xfrm>
            <a:off x="109" y="957"/>
            <a:ext cx="5624" cy="10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2" name="Picture" r:id="rId5" imgW="4590360" imgH="829440" progId="Word.Picture.8">
                    <p:embed/>
                  </p:oleObj>
                </mc:Choice>
                <mc:Fallback>
                  <p:oleObj name="Picture" r:id="rId5" imgW="4590360" imgH="829440" progId="Word.Picture.8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9" y="957"/>
                          <a:ext cx="5624" cy="104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75" name="Rectangle 6"/>
            <p:cNvSpPr>
              <a:spLocks noChangeArrowheads="1"/>
            </p:cNvSpPr>
            <p:nvPr/>
          </p:nvSpPr>
          <p:spPr bwMode="auto">
            <a:xfrm>
              <a:off x="173" y="1947"/>
              <a:ext cx="1764" cy="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 anchorCtr="1"/>
            <a:lstStyle>
              <a:lvl1pPr marL="342900" indent="-3429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4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en-US" altLang="en-US" sz="2000" i="1">
                  <a:solidFill>
                    <a:schemeClr val="tx2"/>
                  </a:solidFill>
                  <a:effectLst/>
                  <a:latin typeface="Comic Sans MS" pitchFamily="66" charset="0"/>
                </a:rPr>
                <a:t>what system-specific risks?</a:t>
              </a:r>
              <a:endParaRPr lang="en-US" altLang="en-US" sz="2200">
                <a:solidFill>
                  <a:schemeClr val="tx2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7176" name="Rectangle 7"/>
            <p:cNvSpPr>
              <a:spLocks noChangeArrowheads="1"/>
            </p:cNvSpPr>
            <p:nvPr/>
          </p:nvSpPr>
          <p:spPr bwMode="auto">
            <a:xfrm>
              <a:off x="1924" y="2070"/>
              <a:ext cx="2299" cy="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 anchorCtr="1"/>
            <a:lstStyle>
              <a:lvl1pPr marL="342900" indent="-3429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lnSpc>
                  <a:spcPct val="110000"/>
                </a:lnSpc>
                <a:spcBef>
                  <a:spcPct val="4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en-US" altLang="en-US" sz="2000" i="1">
                  <a:solidFill>
                    <a:schemeClr val="tx2"/>
                  </a:solidFill>
                  <a:effectLst/>
                  <a:latin typeface="Comic Sans MS" pitchFamily="66" charset="0"/>
                </a:rPr>
                <a:t>likely?</a:t>
              </a:r>
            </a:p>
            <a:p>
              <a:pPr algn="l">
                <a:lnSpc>
                  <a:spcPct val="70000"/>
                </a:lnSpc>
                <a:spcBef>
                  <a:spcPct val="4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en-US" altLang="en-US" sz="2000" i="1">
                  <a:solidFill>
                    <a:schemeClr val="tx2"/>
                  </a:solidFill>
                  <a:effectLst/>
                  <a:latin typeface="Comic Sans MS" pitchFamily="66" charset="0"/>
                </a:rPr>
                <a:t>severe, likely consequences?</a:t>
              </a:r>
            </a:p>
          </p:txBody>
        </p:sp>
        <p:sp>
          <p:nvSpPr>
            <p:cNvPr id="7177" name="Rectangle 8"/>
            <p:cNvSpPr>
              <a:spLocks noChangeArrowheads="1"/>
            </p:cNvSpPr>
            <p:nvPr/>
          </p:nvSpPr>
          <p:spPr bwMode="auto">
            <a:xfrm>
              <a:off x="4078" y="1961"/>
              <a:ext cx="1428" cy="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 anchor="ctr" anchorCtr="1"/>
            <a:lstStyle>
              <a:lvl1pPr marL="342900" indent="-3429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 algn="l">
                <a:spcBef>
                  <a:spcPct val="40000"/>
                </a:spcBef>
                <a:buClr>
                  <a:schemeClr val="tx2"/>
                </a:buClr>
                <a:buSzPct val="70000"/>
                <a:buFont typeface="Wingdings" pitchFamily="2" charset="2"/>
                <a:buNone/>
              </a:pPr>
              <a:r>
                <a:rPr lang="en-US" altLang="en-US" sz="2000" i="1">
                  <a:solidFill>
                    <a:schemeClr val="tx2"/>
                  </a:solidFill>
                  <a:effectLst/>
                  <a:latin typeface="Comic Sans MS" pitchFamily="66" charset="0"/>
                </a:rPr>
                <a:t>countermeasures as new reqs</a:t>
              </a:r>
              <a:endParaRPr lang="en-US" altLang="en-US" sz="2200">
                <a:solidFill>
                  <a:schemeClr val="tx2"/>
                </a:solidFill>
                <a:effectLst/>
                <a:latin typeface="Comic Sans MS" pitchFamily="66" charset="0"/>
              </a:endParaRPr>
            </a:p>
          </p:txBody>
        </p:sp>
        <p:sp>
          <p:nvSpPr>
            <p:cNvPr id="1406985" name="Line 9"/>
            <p:cNvSpPr>
              <a:spLocks noChangeShapeType="1"/>
            </p:cNvSpPr>
            <p:nvPr/>
          </p:nvSpPr>
          <p:spPr bwMode="auto">
            <a:xfrm flipH="1">
              <a:off x="882" y="1564"/>
              <a:ext cx="327" cy="482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06986" name="Line 10"/>
            <p:cNvSpPr>
              <a:spLocks noChangeShapeType="1"/>
            </p:cNvSpPr>
            <p:nvPr/>
          </p:nvSpPr>
          <p:spPr bwMode="auto">
            <a:xfrm flipH="1">
              <a:off x="2341" y="1560"/>
              <a:ext cx="491" cy="591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prstDash val="sysDot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406987" name="Line 11"/>
            <p:cNvSpPr>
              <a:spLocks noChangeShapeType="1"/>
            </p:cNvSpPr>
            <p:nvPr/>
          </p:nvSpPr>
          <p:spPr bwMode="auto">
            <a:xfrm flipH="1">
              <a:off x="4823" y="1560"/>
              <a:ext cx="254" cy="44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prstDash val="sysDot"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GB"/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36588" y="228600"/>
            <a:ext cx="8321675" cy="762000"/>
          </a:xfrm>
        </p:spPr>
        <p:txBody>
          <a:bodyPr/>
          <a:lstStyle/>
          <a:p>
            <a:r>
              <a:rPr lang="en-US" altLang="en-US" smtClean="0"/>
              <a:t>Risk identification:  risk checklists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638" y="1338263"/>
            <a:ext cx="8686800" cy="4978400"/>
          </a:xfrm>
        </p:spPr>
        <p:txBody>
          <a:bodyPr/>
          <a:lstStyle/>
          <a:p>
            <a:r>
              <a:rPr lang="en-US" altLang="en-US" smtClean="0"/>
              <a:t>Instantiation of risk categories to project specifics</a:t>
            </a:r>
          </a:p>
          <a:p>
            <a:pPr lvl="1">
              <a:lnSpc>
                <a:spcPct val="100000"/>
              </a:lnSpc>
            </a:pPr>
            <a:r>
              <a:rPr lang="en-US" altLang="en-US" smtClean="0"/>
              <a:t>associated with corresponding req categories </a:t>
            </a:r>
            <a:r>
              <a:rPr lang="en-US" altLang="en-US" sz="1800" smtClean="0"/>
              <a:t>(cf. Chap. 1)</a:t>
            </a:r>
          </a:p>
          <a:p>
            <a:r>
              <a:rPr lang="en-US" altLang="en-US" smtClean="0"/>
              <a:t>Product-related risks:  req unsatisfaction in functional or quality req categories</a:t>
            </a:r>
          </a:p>
          <a:p>
            <a:pPr lvl="1">
              <a:spcBef>
                <a:spcPct val="15000"/>
              </a:spcBef>
            </a:pPr>
            <a:r>
              <a:rPr lang="en-US" altLang="en-US" smtClean="0"/>
              <a:t>info inaccuracy, unavailability, unusability, poor response time, poor peak throughput, ...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altLang="en-US" sz="2000" smtClean="0"/>
              <a:t>e.g.  ? </a:t>
            </a:r>
            <a:r>
              <a:rPr lang="en-US" altLang="en-US" sz="2000" smtClean="0">
                <a:solidFill>
                  <a:srgbClr val="5F5F5F"/>
                </a:solidFill>
              </a:rPr>
              <a:t>inaccurate estimates of train speed, positions</a:t>
            </a:r>
            <a:r>
              <a:rPr lang="en-US" altLang="en-US" sz="2000" smtClean="0"/>
              <a:t> ?</a:t>
            </a:r>
          </a:p>
          <a:p>
            <a:r>
              <a:rPr lang="en-US" altLang="en-US" smtClean="0"/>
              <a:t>Process-related risks:  top 10 risks </a:t>
            </a:r>
            <a:r>
              <a:rPr lang="en-US" altLang="en-US" sz="1800" smtClean="0"/>
              <a:t>[Boehm, 1989]</a:t>
            </a:r>
            <a:endParaRPr lang="en-US" altLang="en-US" smtClean="0"/>
          </a:p>
          <a:p>
            <a:pPr lvl="1">
              <a:spcBef>
                <a:spcPct val="15000"/>
              </a:spcBef>
            </a:pPr>
            <a:r>
              <a:rPr lang="en-US" altLang="en-US" smtClean="0"/>
              <a:t>req volatility, personnel shortfalls, dependencies on external sources, unrealistic schedules/budgets, ... </a:t>
            </a:r>
          </a:p>
          <a:p>
            <a:pPr lvl="1">
              <a:spcBef>
                <a:spcPct val="15000"/>
              </a:spcBef>
            </a:pPr>
            <a:r>
              <a:rPr lang="en-US" altLang="en-US" smtClean="0"/>
              <a:t>poor risk management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  <a:buFontTx/>
              <a:buNone/>
            </a:pPr>
            <a:r>
              <a:rPr lang="en-US" altLang="en-US" sz="2000" smtClean="0"/>
              <a:t>e.g.  ? </a:t>
            </a:r>
            <a:r>
              <a:rPr lang="en-US" altLang="en-US" sz="2000" smtClean="0">
                <a:solidFill>
                  <a:srgbClr val="5F5F5F"/>
                </a:solidFill>
              </a:rPr>
              <a:t>unexperienced developer team for train system </a:t>
            </a:r>
            <a:r>
              <a:rPr lang="en-US" altLang="en-US" sz="2000" smtClean="0"/>
              <a:t>?</a:t>
            </a:r>
            <a:endParaRPr lang="en-US" altLang="en-US" sz="1800" smtClean="0"/>
          </a:p>
        </p:txBody>
      </p:sp>
      <p:pic>
        <p:nvPicPr>
          <p:cNvPr id="3584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119063"/>
            <a:ext cx="9302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138" y="228600"/>
            <a:ext cx="7731125" cy="762000"/>
          </a:xfrm>
        </p:spPr>
        <p:txBody>
          <a:bodyPr/>
          <a:lstStyle/>
          <a:p>
            <a:r>
              <a:rPr lang="en-US" altLang="en-US" smtClean="0"/>
              <a:t>Risk identification:  component inspection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163" y="1338263"/>
            <a:ext cx="8745537" cy="4978400"/>
          </a:xfrm>
        </p:spPr>
        <p:txBody>
          <a:bodyPr/>
          <a:lstStyle/>
          <a:p>
            <a:r>
              <a:rPr lang="en-US" altLang="en-US" smtClean="0"/>
              <a:t>For product-related risks</a:t>
            </a:r>
          </a:p>
          <a:p>
            <a:r>
              <a:rPr lang="en-US" altLang="en-US" smtClean="0"/>
              <a:t>Review each component of the system-to-be:  human, device, software component ...</a:t>
            </a:r>
          </a:p>
          <a:p>
            <a:pPr lvl="1"/>
            <a:r>
              <a:rPr lang="en-US" altLang="en-US" smtClean="0"/>
              <a:t>can it fail? </a:t>
            </a:r>
          </a:p>
          <a:p>
            <a:pPr lvl="1"/>
            <a:r>
              <a:rPr lang="en-US" altLang="en-US" smtClean="0"/>
              <a:t>how? </a:t>
            </a:r>
          </a:p>
          <a:p>
            <a:pPr lvl="1"/>
            <a:r>
              <a:rPr lang="en-US" altLang="en-US" smtClean="0"/>
              <a:t>why? </a:t>
            </a:r>
          </a:p>
          <a:p>
            <a:pPr lvl="1"/>
            <a:r>
              <a:rPr lang="en-US" altLang="en-US" smtClean="0"/>
              <a:t>what are possible consequences?</a:t>
            </a:r>
          </a:p>
          <a:p>
            <a:pPr lvl="1">
              <a:buFontTx/>
              <a:buNone/>
            </a:pPr>
            <a:r>
              <a:rPr lang="en-US" altLang="en-US" sz="2000" smtClean="0"/>
              <a:t>e.g.  </a:t>
            </a:r>
            <a:r>
              <a:rPr lang="en-US" altLang="en-US" sz="2000" smtClean="0">
                <a:solidFill>
                  <a:srgbClr val="5F5F5F"/>
                </a:solidFill>
              </a:rPr>
              <a:t>on-board train controller, station computer, tracking system,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smtClean="0">
                <a:solidFill>
                  <a:srgbClr val="5F5F5F"/>
                </a:solidFill>
              </a:rPr>
              <a:t>       communication infrastructure</a:t>
            </a:r>
            <a:r>
              <a:rPr lang="en-US" altLang="en-US" sz="2000" smtClean="0"/>
              <a:t>, ...</a:t>
            </a:r>
            <a:endParaRPr lang="en-US" altLang="en-US" smtClean="0"/>
          </a:p>
          <a:p>
            <a:pPr>
              <a:lnSpc>
                <a:spcPct val="120000"/>
              </a:lnSpc>
            </a:pPr>
            <a:r>
              <a:rPr lang="en-US" altLang="en-US" smtClean="0"/>
              <a:t>Finer-grained components </a:t>
            </a:r>
            <a:r>
              <a:rPr lang="en-US" altLang="en-US" smtClean="0">
                <a:solidFill>
                  <a:schemeClr val="tx2"/>
                </a:solidFill>
              </a:rPr>
              <a:t>=&gt;</a:t>
            </a:r>
            <a:r>
              <a:rPr lang="en-US" altLang="en-US" smtClean="0"/>
              <a:t> more accurate analysis</a:t>
            </a:r>
          </a:p>
          <a:p>
            <a:pPr lvl="1">
              <a:lnSpc>
                <a:spcPct val="100000"/>
              </a:lnSpc>
              <a:buFontTx/>
              <a:buNone/>
            </a:pPr>
            <a:r>
              <a:rPr lang="en-US" altLang="en-US" sz="2000" smtClean="0"/>
              <a:t>e.g.  </a:t>
            </a:r>
            <a:r>
              <a:rPr lang="en-US" altLang="en-US" sz="2000" smtClean="0">
                <a:solidFill>
                  <a:srgbClr val="5F5F5F"/>
                </a:solidFill>
              </a:rPr>
              <a:t>acceleration controller, doors controller, track sensors</a:t>
            </a:r>
            <a:r>
              <a:rPr lang="en-US" altLang="en-US" sz="2000" smtClean="0"/>
              <a:t>, ...</a:t>
            </a:r>
          </a:p>
        </p:txBody>
      </p:sp>
      <p:pic>
        <p:nvPicPr>
          <p:cNvPr id="36868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119063"/>
            <a:ext cx="9302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02" name="Rectangle 2"/>
          <p:cNvSpPr>
            <a:spLocks noChangeArrowheads="1"/>
          </p:cNvSpPr>
          <p:nvPr/>
        </p:nvSpPr>
        <p:spPr bwMode="auto">
          <a:xfrm>
            <a:off x="2738438" y="1198563"/>
            <a:ext cx="40211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82403" name="Rectangle 3"/>
          <p:cNvSpPr>
            <a:spLocks noChangeArrowheads="1"/>
          </p:cNvSpPr>
          <p:nvPr/>
        </p:nvSpPr>
        <p:spPr bwMode="auto">
          <a:xfrm>
            <a:off x="2463800" y="6088063"/>
            <a:ext cx="43211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82404" name="Rectangle 4"/>
          <p:cNvSpPr>
            <a:spLocks noChangeArrowheads="1"/>
          </p:cNvSpPr>
          <p:nvPr/>
        </p:nvSpPr>
        <p:spPr bwMode="auto">
          <a:xfrm>
            <a:off x="5153025" y="4430713"/>
            <a:ext cx="2878138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26629" name="Group 5"/>
          <p:cNvGrpSpPr>
            <a:grpSpLocks/>
          </p:cNvGrpSpPr>
          <p:nvPr/>
        </p:nvGrpSpPr>
        <p:grpSpPr bwMode="auto">
          <a:xfrm>
            <a:off x="4297363" y="1778000"/>
            <a:ext cx="150812" cy="3614738"/>
            <a:chOff x="2779" y="1129"/>
            <a:chExt cx="189" cy="2609"/>
          </a:xfrm>
        </p:grpSpPr>
        <p:sp>
          <p:nvSpPr>
            <p:cNvPr id="1382406" name="Line 6"/>
            <p:cNvSpPr>
              <a:spLocks noChangeShapeType="1"/>
            </p:cNvSpPr>
            <p:nvPr/>
          </p:nvSpPr>
          <p:spPr bwMode="auto">
            <a:xfrm>
              <a:off x="2874" y="1263"/>
              <a:ext cx="0" cy="234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82407" name="Freeform 7"/>
            <p:cNvSpPr>
              <a:spLocks/>
            </p:cNvSpPr>
            <p:nvPr/>
          </p:nvSpPr>
          <p:spPr bwMode="auto">
            <a:xfrm>
              <a:off x="2795" y="1129"/>
              <a:ext cx="173" cy="168"/>
            </a:xfrm>
            <a:custGeom>
              <a:avLst/>
              <a:gdLst/>
              <a:ahLst/>
              <a:cxnLst>
                <a:cxn ang="0">
                  <a:pos x="173" y="168"/>
                </a:cxn>
                <a:cxn ang="0">
                  <a:pos x="79" y="0"/>
                </a:cxn>
                <a:cxn ang="0">
                  <a:pos x="0" y="168"/>
                </a:cxn>
                <a:cxn ang="0">
                  <a:pos x="173" y="168"/>
                </a:cxn>
              </a:cxnLst>
              <a:rect l="0" t="0" r="r" b="b"/>
              <a:pathLst>
                <a:path w="173" h="168">
                  <a:moveTo>
                    <a:pt x="173" y="168"/>
                  </a:moveTo>
                  <a:lnTo>
                    <a:pt x="79" y="0"/>
                  </a:lnTo>
                  <a:lnTo>
                    <a:pt x="0" y="168"/>
                  </a:lnTo>
                  <a:lnTo>
                    <a:pt x="173" y="168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82408" name="Freeform 8"/>
            <p:cNvSpPr>
              <a:spLocks/>
            </p:cNvSpPr>
            <p:nvPr/>
          </p:nvSpPr>
          <p:spPr bwMode="auto">
            <a:xfrm>
              <a:off x="2779" y="3570"/>
              <a:ext cx="173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5" y="168"/>
                </a:cxn>
                <a:cxn ang="0">
                  <a:pos x="173" y="0"/>
                </a:cxn>
                <a:cxn ang="0">
                  <a:pos x="0" y="0"/>
                </a:cxn>
              </a:cxnLst>
              <a:rect l="0" t="0" r="r" b="b"/>
              <a:pathLst>
                <a:path w="173" h="168">
                  <a:moveTo>
                    <a:pt x="0" y="0"/>
                  </a:moveTo>
                  <a:lnTo>
                    <a:pt x="95" y="168"/>
                  </a:lnTo>
                  <a:lnTo>
                    <a:pt x="1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grpSp>
        <p:nvGrpSpPr>
          <p:cNvPr id="26630" name="Group 9"/>
          <p:cNvGrpSpPr>
            <a:grpSpLocks/>
          </p:cNvGrpSpPr>
          <p:nvPr/>
        </p:nvGrpSpPr>
        <p:grpSpPr bwMode="auto">
          <a:xfrm>
            <a:off x="935038" y="3298825"/>
            <a:ext cx="6911975" cy="233363"/>
            <a:chOff x="1190" y="2300"/>
            <a:chExt cx="3415" cy="200"/>
          </a:xfrm>
        </p:grpSpPr>
        <p:sp>
          <p:nvSpPr>
            <p:cNvPr id="1382410" name="Line 10"/>
            <p:cNvSpPr>
              <a:spLocks noChangeShapeType="1"/>
            </p:cNvSpPr>
            <p:nvPr/>
          </p:nvSpPr>
          <p:spPr bwMode="auto">
            <a:xfrm flipH="1">
              <a:off x="1316" y="2401"/>
              <a:ext cx="316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82411" name="Freeform 11"/>
            <p:cNvSpPr>
              <a:spLocks/>
            </p:cNvSpPr>
            <p:nvPr/>
          </p:nvSpPr>
          <p:spPr bwMode="auto">
            <a:xfrm>
              <a:off x="4447" y="2316"/>
              <a:ext cx="158" cy="184"/>
            </a:xfrm>
            <a:custGeom>
              <a:avLst/>
              <a:gdLst/>
              <a:ahLst/>
              <a:cxnLst>
                <a:cxn ang="0">
                  <a:pos x="0" y="184"/>
                </a:cxn>
                <a:cxn ang="0">
                  <a:pos x="158" y="84"/>
                </a:cxn>
                <a:cxn ang="0">
                  <a:pos x="0" y="0"/>
                </a:cxn>
                <a:cxn ang="0">
                  <a:pos x="0" y="184"/>
                </a:cxn>
              </a:cxnLst>
              <a:rect l="0" t="0" r="r" b="b"/>
              <a:pathLst>
                <a:path w="158" h="184">
                  <a:moveTo>
                    <a:pt x="0" y="184"/>
                  </a:moveTo>
                  <a:lnTo>
                    <a:pt x="158" y="84"/>
                  </a:lnTo>
                  <a:lnTo>
                    <a:pt x="0" y="0"/>
                  </a:lnTo>
                  <a:lnTo>
                    <a:pt x="0" y="184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1382412" name="Freeform 12"/>
            <p:cNvSpPr>
              <a:spLocks/>
            </p:cNvSpPr>
            <p:nvPr/>
          </p:nvSpPr>
          <p:spPr bwMode="auto">
            <a:xfrm>
              <a:off x="1190" y="2300"/>
              <a:ext cx="158" cy="184"/>
            </a:xfrm>
            <a:custGeom>
              <a:avLst/>
              <a:gdLst/>
              <a:ahLst/>
              <a:cxnLst>
                <a:cxn ang="0">
                  <a:pos x="158" y="0"/>
                </a:cxn>
                <a:cxn ang="0">
                  <a:pos x="0" y="100"/>
                </a:cxn>
                <a:cxn ang="0">
                  <a:pos x="158" y="184"/>
                </a:cxn>
                <a:cxn ang="0">
                  <a:pos x="158" y="0"/>
                </a:cxn>
              </a:cxnLst>
              <a:rect l="0" t="0" r="r" b="b"/>
              <a:pathLst>
                <a:path w="158" h="184">
                  <a:moveTo>
                    <a:pt x="158" y="0"/>
                  </a:moveTo>
                  <a:lnTo>
                    <a:pt x="0" y="100"/>
                  </a:lnTo>
                  <a:lnTo>
                    <a:pt x="158" y="184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0000"/>
            </a:solidFill>
            <a:ln w="190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1382413" name="Rectangle 13"/>
          <p:cNvSpPr>
            <a:spLocks noChangeArrowheads="1"/>
          </p:cNvSpPr>
          <p:nvPr/>
        </p:nvSpPr>
        <p:spPr bwMode="auto">
          <a:xfrm>
            <a:off x="3522663" y="3349625"/>
            <a:ext cx="1173162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82414" name="Rectangle 14"/>
          <p:cNvSpPr>
            <a:spLocks noChangeArrowheads="1"/>
          </p:cNvSpPr>
          <p:nvPr/>
        </p:nvSpPr>
        <p:spPr bwMode="auto">
          <a:xfrm>
            <a:off x="3687763" y="3460750"/>
            <a:ext cx="492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sz="2000">
                <a:solidFill>
                  <a:srgbClr val="000000"/>
                </a:solidFill>
                <a:effectLst/>
                <a:latin typeface="Arial" pitchFamily="34" charset="0"/>
              </a:rPr>
              <a:t>start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82415" name="Freeform 15"/>
          <p:cNvSpPr>
            <a:spLocks/>
          </p:cNvSpPr>
          <p:nvPr/>
        </p:nvSpPr>
        <p:spPr bwMode="auto">
          <a:xfrm>
            <a:off x="3876675" y="2997200"/>
            <a:ext cx="554038" cy="417513"/>
          </a:xfrm>
          <a:custGeom>
            <a:avLst/>
            <a:gdLst/>
            <a:ahLst/>
            <a:cxnLst>
              <a:cxn ang="0">
                <a:pos x="0" y="301"/>
              </a:cxn>
              <a:cxn ang="0">
                <a:pos x="32" y="318"/>
              </a:cxn>
              <a:cxn ang="0">
                <a:pos x="63" y="234"/>
              </a:cxn>
              <a:cxn ang="0">
                <a:pos x="48" y="234"/>
              </a:cxn>
              <a:cxn ang="0">
                <a:pos x="48" y="251"/>
              </a:cxn>
              <a:cxn ang="0">
                <a:pos x="95" y="184"/>
              </a:cxn>
              <a:cxn ang="0">
                <a:pos x="95" y="184"/>
              </a:cxn>
              <a:cxn ang="0">
                <a:pos x="126" y="151"/>
              </a:cxn>
              <a:cxn ang="0">
                <a:pos x="158" y="117"/>
              </a:cxn>
              <a:cxn ang="0">
                <a:pos x="252" y="67"/>
              </a:cxn>
              <a:cxn ang="0">
                <a:pos x="331" y="34"/>
              </a:cxn>
              <a:cxn ang="0">
                <a:pos x="315" y="17"/>
              </a:cxn>
              <a:cxn ang="0">
                <a:pos x="315" y="34"/>
              </a:cxn>
              <a:cxn ang="0">
                <a:pos x="394" y="34"/>
              </a:cxn>
              <a:cxn ang="0">
                <a:pos x="394" y="0"/>
              </a:cxn>
              <a:cxn ang="0">
                <a:pos x="331" y="0"/>
              </a:cxn>
              <a:cxn ang="0">
                <a:pos x="315" y="0"/>
              </a:cxn>
              <a:cxn ang="0">
                <a:pos x="236" y="34"/>
              </a:cxn>
              <a:cxn ang="0">
                <a:pos x="142" y="84"/>
              </a:cxn>
              <a:cxn ang="0">
                <a:pos x="111" y="117"/>
              </a:cxn>
              <a:cxn ang="0">
                <a:pos x="79" y="168"/>
              </a:cxn>
              <a:cxn ang="0">
                <a:pos x="79" y="168"/>
              </a:cxn>
              <a:cxn ang="0">
                <a:pos x="79" y="151"/>
              </a:cxn>
              <a:cxn ang="0">
                <a:pos x="32" y="218"/>
              </a:cxn>
              <a:cxn ang="0">
                <a:pos x="32" y="234"/>
              </a:cxn>
              <a:cxn ang="0">
                <a:pos x="32" y="234"/>
              </a:cxn>
              <a:cxn ang="0">
                <a:pos x="0" y="301"/>
              </a:cxn>
            </a:cxnLst>
            <a:rect l="0" t="0" r="r" b="b"/>
            <a:pathLst>
              <a:path w="394" h="318">
                <a:moveTo>
                  <a:pt x="0" y="301"/>
                </a:moveTo>
                <a:lnTo>
                  <a:pt x="32" y="318"/>
                </a:lnTo>
                <a:lnTo>
                  <a:pt x="63" y="234"/>
                </a:lnTo>
                <a:lnTo>
                  <a:pt x="48" y="234"/>
                </a:lnTo>
                <a:lnTo>
                  <a:pt x="48" y="251"/>
                </a:lnTo>
                <a:lnTo>
                  <a:pt x="95" y="184"/>
                </a:lnTo>
                <a:lnTo>
                  <a:pt x="95" y="184"/>
                </a:lnTo>
                <a:lnTo>
                  <a:pt x="126" y="151"/>
                </a:lnTo>
                <a:lnTo>
                  <a:pt x="158" y="117"/>
                </a:lnTo>
                <a:lnTo>
                  <a:pt x="252" y="67"/>
                </a:lnTo>
                <a:lnTo>
                  <a:pt x="331" y="34"/>
                </a:lnTo>
                <a:lnTo>
                  <a:pt x="315" y="17"/>
                </a:lnTo>
                <a:lnTo>
                  <a:pt x="315" y="34"/>
                </a:lnTo>
                <a:lnTo>
                  <a:pt x="394" y="34"/>
                </a:lnTo>
                <a:lnTo>
                  <a:pt x="394" y="0"/>
                </a:lnTo>
                <a:lnTo>
                  <a:pt x="331" y="0"/>
                </a:lnTo>
                <a:lnTo>
                  <a:pt x="315" y="0"/>
                </a:lnTo>
                <a:lnTo>
                  <a:pt x="236" y="34"/>
                </a:lnTo>
                <a:lnTo>
                  <a:pt x="142" y="84"/>
                </a:lnTo>
                <a:lnTo>
                  <a:pt x="111" y="117"/>
                </a:lnTo>
                <a:lnTo>
                  <a:pt x="79" y="168"/>
                </a:lnTo>
                <a:lnTo>
                  <a:pt x="79" y="168"/>
                </a:lnTo>
                <a:lnTo>
                  <a:pt x="79" y="151"/>
                </a:lnTo>
                <a:lnTo>
                  <a:pt x="32" y="218"/>
                </a:lnTo>
                <a:lnTo>
                  <a:pt x="32" y="234"/>
                </a:lnTo>
                <a:lnTo>
                  <a:pt x="32" y="234"/>
                </a:lnTo>
                <a:lnTo>
                  <a:pt x="0" y="301"/>
                </a:lnTo>
                <a:close/>
              </a:path>
            </a:pathLst>
          </a:custGeom>
          <a:solidFill>
            <a:srgbClr val="96969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82416" name="Freeform 16"/>
          <p:cNvSpPr>
            <a:spLocks/>
          </p:cNvSpPr>
          <p:nvPr/>
        </p:nvSpPr>
        <p:spPr bwMode="auto">
          <a:xfrm>
            <a:off x="4400550" y="2976563"/>
            <a:ext cx="738188" cy="4603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"/>
              </a:cxn>
              <a:cxn ang="0">
                <a:pos x="126" y="50"/>
              </a:cxn>
              <a:cxn ang="0">
                <a:pos x="252" y="83"/>
              </a:cxn>
              <a:cxn ang="0">
                <a:pos x="362" y="150"/>
              </a:cxn>
              <a:cxn ang="0">
                <a:pos x="409" y="184"/>
              </a:cxn>
              <a:cxn ang="0">
                <a:pos x="440" y="217"/>
              </a:cxn>
              <a:cxn ang="0">
                <a:pos x="456" y="250"/>
              </a:cxn>
              <a:cxn ang="0">
                <a:pos x="472" y="234"/>
              </a:cxn>
              <a:cxn ang="0">
                <a:pos x="456" y="234"/>
              </a:cxn>
              <a:cxn ang="0">
                <a:pos x="472" y="284"/>
              </a:cxn>
              <a:cxn ang="0">
                <a:pos x="472" y="351"/>
              </a:cxn>
              <a:cxn ang="0">
                <a:pos x="503" y="351"/>
              </a:cxn>
              <a:cxn ang="0">
                <a:pos x="503" y="284"/>
              </a:cxn>
              <a:cxn ang="0">
                <a:pos x="488" y="234"/>
              </a:cxn>
              <a:cxn ang="0">
                <a:pos x="472" y="217"/>
              </a:cxn>
              <a:cxn ang="0">
                <a:pos x="456" y="184"/>
              </a:cxn>
              <a:cxn ang="0">
                <a:pos x="425" y="150"/>
              </a:cxn>
              <a:cxn ang="0">
                <a:pos x="377" y="117"/>
              </a:cxn>
              <a:cxn ang="0">
                <a:pos x="267" y="50"/>
              </a:cxn>
              <a:cxn ang="0">
                <a:pos x="141" y="16"/>
              </a:cxn>
              <a:cxn ang="0">
                <a:pos x="0" y="0"/>
              </a:cxn>
            </a:cxnLst>
            <a:rect l="0" t="0" r="r" b="b"/>
            <a:pathLst>
              <a:path w="503" h="351">
                <a:moveTo>
                  <a:pt x="0" y="0"/>
                </a:moveTo>
                <a:lnTo>
                  <a:pt x="0" y="33"/>
                </a:lnTo>
                <a:lnTo>
                  <a:pt x="126" y="50"/>
                </a:lnTo>
                <a:lnTo>
                  <a:pt x="252" y="83"/>
                </a:lnTo>
                <a:lnTo>
                  <a:pt x="362" y="150"/>
                </a:lnTo>
                <a:lnTo>
                  <a:pt x="409" y="184"/>
                </a:lnTo>
                <a:lnTo>
                  <a:pt x="440" y="217"/>
                </a:lnTo>
                <a:lnTo>
                  <a:pt x="456" y="250"/>
                </a:lnTo>
                <a:lnTo>
                  <a:pt x="472" y="234"/>
                </a:lnTo>
                <a:lnTo>
                  <a:pt x="456" y="234"/>
                </a:lnTo>
                <a:lnTo>
                  <a:pt x="472" y="284"/>
                </a:lnTo>
                <a:lnTo>
                  <a:pt x="472" y="351"/>
                </a:lnTo>
                <a:lnTo>
                  <a:pt x="503" y="351"/>
                </a:lnTo>
                <a:lnTo>
                  <a:pt x="503" y="284"/>
                </a:lnTo>
                <a:lnTo>
                  <a:pt x="488" y="234"/>
                </a:lnTo>
                <a:lnTo>
                  <a:pt x="472" y="217"/>
                </a:lnTo>
                <a:lnTo>
                  <a:pt x="456" y="184"/>
                </a:lnTo>
                <a:lnTo>
                  <a:pt x="425" y="150"/>
                </a:lnTo>
                <a:lnTo>
                  <a:pt x="377" y="117"/>
                </a:lnTo>
                <a:lnTo>
                  <a:pt x="267" y="50"/>
                </a:lnTo>
                <a:lnTo>
                  <a:pt x="141" y="16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26635" name="Group 18"/>
          <p:cNvGrpSpPr>
            <a:grpSpLocks/>
          </p:cNvGrpSpPr>
          <p:nvPr/>
        </p:nvGrpSpPr>
        <p:grpSpPr bwMode="auto">
          <a:xfrm>
            <a:off x="2090738" y="2055813"/>
            <a:ext cx="1393825" cy="835025"/>
            <a:chOff x="1571" y="1512"/>
            <a:chExt cx="878" cy="526"/>
          </a:xfrm>
        </p:grpSpPr>
        <p:sp>
          <p:nvSpPr>
            <p:cNvPr id="1382419" name="Rectangle 19"/>
            <p:cNvSpPr>
              <a:spLocks noChangeArrowheads="1"/>
            </p:cNvSpPr>
            <p:nvPr/>
          </p:nvSpPr>
          <p:spPr bwMode="auto">
            <a:xfrm>
              <a:off x="1598" y="1512"/>
              <a:ext cx="64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kumimoji="0" lang="en-US" sz="2200">
                  <a:solidFill>
                    <a:srgbClr val="5F5F5F"/>
                  </a:solidFill>
                  <a:effectLst/>
                  <a:latin typeface="Comic Sans MS" pitchFamily="66" charset="0"/>
                </a:rPr>
                <a:t>Chap. 2:</a:t>
              </a:r>
              <a:endParaRPr lang="en-US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endParaRPr>
            </a:p>
          </p:txBody>
        </p:sp>
        <p:sp>
          <p:nvSpPr>
            <p:cNvPr id="1382420" name="Rectangle 20"/>
            <p:cNvSpPr>
              <a:spLocks noChangeArrowheads="1"/>
            </p:cNvSpPr>
            <p:nvPr/>
          </p:nvSpPr>
          <p:spPr bwMode="auto">
            <a:xfrm>
              <a:off x="1571" y="1710"/>
              <a:ext cx="878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kumimoji="0" lang="en-US" sz="2200">
                  <a:solidFill>
                    <a:srgbClr val="5F5F5F"/>
                  </a:solidFill>
                  <a:effectLst/>
                  <a:latin typeface="Comic Sans MS" pitchFamily="66" charset="0"/>
                </a:rPr>
                <a:t>Elicitation</a:t>
              </a:r>
            </a:p>
            <a:p>
              <a:pPr algn="l">
                <a:lnSpc>
                  <a:spcPct val="10000"/>
                </a:lnSpc>
                <a:defRPr/>
              </a:pPr>
              <a:r>
                <a:rPr kumimoji="0" lang="en-US" sz="2200">
                  <a:solidFill>
                    <a:srgbClr val="5F5F5F"/>
                  </a:solidFill>
                  <a:effectLst/>
                  <a:latin typeface="Comic Sans MS" pitchFamily="66" charset="0"/>
                </a:rPr>
                <a:t>techniques</a:t>
              </a: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endParaRPr>
            </a:p>
          </p:txBody>
        </p:sp>
      </p:grpSp>
      <p:grpSp>
        <p:nvGrpSpPr>
          <p:cNvPr id="26636" name="Group 21"/>
          <p:cNvGrpSpPr>
            <a:grpSpLocks/>
          </p:cNvGrpSpPr>
          <p:nvPr/>
        </p:nvGrpSpPr>
        <p:grpSpPr bwMode="auto">
          <a:xfrm>
            <a:off x="5684838" y="2092325"/>
            <a:ext cx="1411287" cy="869950"/>
            <a:chOff x="3581" y="1399"/>
            <a:chExt cx="889" cy="548"/>
          </a:xfrm>
        </p:grpSpPr>
        <p:sp>
          <p:nvSpPr>
            <p:cNvPr id="1382422" name="Rectangle 22"/>
            <p:cNvSpPr>
              <a:spLocks noChangeArrowheads="1"/>
            </p:cNvSpPr>
            <p:nvPr/>
          </p:nvSpPr>
          <p:spPr bwMode="auto">
            <a:xfrm>
              <a:off x="3581" y="1399"/>
              <a:ext cx="64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kumimoji="0" lang="en-US" sz="2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Chap. 3:</a:t>
              </a:r>
              <a:endParaRPr lang="en-US" sz="2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endParaRPr>
            </a:p>
          </p:txBody>
        </p:sp>
        <p:sp>
          <p:nvSpPr>
            <p:cNvPr id="1382423" name="Rectangle 23"/>
            <p:cNvSpPr>
              <a:spLocks noChangeArrowheads="1"/>
            </p:cNvSpPr>
            <p:nvPr/>
          </p:nvSpPr>
          <p:spPr bwMode="auto">
            <a:xfrm>
              <a:off x="3592" y="1598"/>
              <a:ext cx="878" cy="3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>
                <a:defRPr/>
              </a:pPr>
              <a:r>
                <a:rPr kumimoji="0" lang="en-US" sz="2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Evaluation</a:t>
              </a:r>
            </a:p>
            <a:p>
              <a:pPr algn="l">
                <a:lnSpc>
                  <a:spcPct val="20000"/>
                </a:lnSpc>
                <a:defRPr/>
              </a:pPr>
              <a:r>
                <a:rPr kumimoji="0" lang="en-US" sz="2200">
                  <a:solidFill>
                    <a:schemeClr val="tx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techniques</a:t>
              </a:r>
              <a:endParaRPr kumimoji="0" lang="en-US" sz="22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endParaRPr>
            </a:p>
          </p:txBody>
        </p:sp>
      </p:grpSp>
      <p:sp>
        <p:nvSpPr>
          <p:cNvPr id="1382424" name="Rectangle 24"/>
          <p:cNvSpPr>
            <a:spLocks noChangeArrowheads="1"/>
          </p:cNvSpPr>
          <p:nvPr/>
        </p:nvSpPr>
        <p:spPr bwMode="auto">
          <a:xfrm>
            <a:off x="3298825" y="1336675"/>
            <a:ext cx="215900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kumimoji="0" lang="en-US" sz="3100" i="1">
                <a:solidFill>
                  <a:srgbClr val="0000FF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000" i="1">
                <a:solidFill>
                  <a:srgbClr val="009999"/>
                </a:solidFill>
                <a:effectLst/>
                <a:latin typeface="Arial" pitchFamily="34" charset="0"/>
              </a:rPr>
              <a:t>alternative options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82425" name="Rectangle 25"/>
          <p:cNvSpPr>
            <a:spLocks noChangeArrowheads="1"/>
          </p:cNvSpPr>
          <p:nvPr/>
        </p:nvSpPr>
        <p:spPr bwMode="auto">
          <a:xfrm>
            <a:off x="5624513" y="3460750"/>
            <a:ext cx="2392362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grpSp>
        <p:nvGrpSpPr>
          <p:cNvPr id="26639" name="Group 26"/>
          <p:cNvGrpSpPr>
            <a:grpSpLocks/>
          </p:cNvGrpSpPr>
          <p:nvPr/>
        </p:nvGrpSpPr>
        <p:grpSpPr bwMode="auto">
          <a:xfrm>
            <a:off x="6307138" y="3440113"/>
            <a:ext cx="1481137" cy="601662"/>
            <a:chOff x="4273" y="2284"/>
            <a:chExt cx="933" cy="379"/>
          </a:xfrm>
        </p:grpSpPr>
        <p:sp>
          <p:nvSpPr>
            <p:cNvPr id="26650" name="Rectangle 27"/>
            <p:cNvSpPr>
              <a:spLocks noChangeArrowheads="1"/>
            </p:cNvSpPr>
            <p:nvPr/>
          </p:nvSpPr>
          <p:spPr bwMode="auto">
            <a:xfrm>
              <a:off x="4485" y="2284"/>
              <a:ext cx="4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r>
                <a:rPr kumimoji="0" lang="en-US" altLang="en-US" sz="2000" i="1">
                  <a:solidFill>
                    <a:schemeClr val="accent2"/>
                  </a:solidFill>
                  <a:effectLst/>
                  <a:latin typeface="Arial" pitchFamily="34" charset="0"/>
                </a:rPr>
                <a:t>agreed</a:t>
              </a:r>
              <a:endParaRPr lang="en-US" altLang="en-US" sz="2000">
                <a:solidFill>
                  <a:schemeClr val="accent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651" name="Rectangle 28"/>
            <p:cNvSpPr>
              <a:spLocks noChangeArrowheads="1"/>
            </p:cNvSpPr>
            <p:nvPr/>
          </p:nvSpPr>
          <p:spPr bwMode="auto">
            <a:xfrm>
              <a:off x="4273" y="2471"/>
              <a:ext cx="9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r>
                <a:rPr kumimoji="0" lang="en-US" altLang="en-US" sz="2000" i="1">
                  <a:solidFill>
                    <a:schemeClr val="accent2"/>
                  </a:solidFill>
                  <a:effectLst/>
                  <a:latin typeface="Arial" pitchFamily="34" charset="0"/>
                </a:rPr>
                <a:t>requirements</a:t>
              </a:r>
              <a:endParaRPr lang="en-US" altLang="en-US" sz="2000">
                <a:solidFill>
                  <a:schemeClr val="accent2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382429" name="Rectangle 29"/>
          <p:cNvSpPr>
            <a:spLocks noChangeArrowheads="1"/>
          </p:cNvSpPr>
          <p:nvPr/>
        </p:nvSpPr>
        <p:spPr bwMode="auto">
          <a:xfrm>
            <a:off x="3003550" y="5391150"/>
            <a:ext cx="29479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kumimoji="0" lang="en-US" sz="2000" i="1">
                <a:solidFill>
                  <a:schemeClr val="accent2"/>
                </a:solidFill>
                <a:effectLst/>
                <a:latin typeface="Arial" pitchFamily="34" charset="0"/>
              </a:rPr>
              <a:t>documented requirements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  <p:grpSp>
        <p:nvGrpSpPr>
          <p:cNvPr id="26641" name="Group 30"/>
          <p:cNvGrpSpPr>
            <a:grpSpLocks/>
          </p:cNvGrpSpPr>
          <p:nvPr/>
        </p:nvGrpSpPr>
        <p:grpSpPr bwMode="auto">
          <a:xfrm>
            <a:off x="962025" y="3422650"/>
            <a:ext cx="2020888" cy="598488"/>
            <a:chOff x="933" y="2291"/>
            <a:chExt cx="1273" cy="377"/>
          </a:xfrm>
        </p:grpSpPr>
        <p:sp>
          <p:nvSpPr>
            <p:cNvPr id="26648" name="Rectangle 31"/>
            <p:cNvSpPr>
              <a:spLocks noChangeArrowheads="1"/>
            </p:cNvSpPr>
            <p:nvPr/>
          </p:nvSpPr>
          <p:spPr bwMode="auto">
            <a:xfrm>
              <a:off x="933" y="2291"/>
              <a:ext cx="127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r>
                <a:rPr kumimoji="0" lang="en-US" altLang="en-US" sz="2000" i="1">
                  <a:solidFill>
                    <a:schemeClr val="accent2"/>
                  </a:solidFill>
                  <a:effectLst/>
                  <a:latin typeface="Arial" pitchFamily="34" charset="0"/>
                </a:rPr>
                <a:t>consolidated</a:t>
              </a:r>
              <a:endParaRPr lang="en-US" altLang="en-US" sz="2000">
                <a:solidFill>
                  <a:schemeClr val="accent2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649" name="Rectangle 32"/>
            <p:cNvSpPr>
              <a:spLocks noChangeArrowheads="1"/>
            </p:cNvSpPr>
            <p:nvPr/>
          </p:nvSpPr>
          <p:spPr bwMode="auto">
            <a:xfrm>
              <a:off x="1121" y="2476"/>
              <a:ext cx="93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r>
                <a:rPr kumimoji="0" lang="en-US" altLang="en-US" sz="2000" i="1">
                  <a:solidFill>
                    <a:schemeClr val="accent2"/>
                  </a:solidFill>
                  <a:effectLst/>
                  <a:latin typeface="Arial" pitchFamily="34" charset="0"/>
                </a:rPr>
                <a:t>requirements</a:t>
              </a:r>
              <a:endParaRPr lang="en-US" altLang="en-US" sz="2000">
                <a:solidFill>
                  <a:schemeClr val="accent2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382436" name="Rectangle 36"/>
          <p:cNvSpPr>
            <a:spLocks noChangeArrowheads="1"/>
          </p:cNvSpPr>
          <p:nvPr/>
        </p:nvSpPr>
        <p:spPr bwMode="auto">
          <a:xfrm>
            <a:off x="931863" y="4316413"/>
            <a:ext cx="2878137" cy="94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82437" name="Oval 37"/>
          <p:cNvSpPr>
            <a:spLocks noChangeArrowheads="1"/>
          </p:cNvSpPr>
          <p:nvPr/>
        </p:nvSpPr>
        <p:spPr bwMode="auto">
          <a:xfrm>
            <a:off x="3824288" y="3327400"/>
            <a:ext cx="185737" cy="161925"/>
          </a:xfrm>
          <a:prstGeom prst="ellipse">
            <a:avLst/>
          </a:prstGeom>
          <a:solidFill>
            <a:srgbClr val="0000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6644" name="Rectangle 38"/>
          <p:cNvSpPr>
            <a:spLocks noChangeArrowheads="1"/>
          </p:cNvSpPr>
          <p:nvPr/>
        </p:nvSpPr>
        <p:spPr bwMode="auto">
          <a:xfrm>
            <a:off x="855663" y="688975"/>
            <a:ext cx="66421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r>
              <a:rPr kumimoji="0" lang="en-US" altLang="en-US">
                <a:solidFill>
                  <a:srgbClr val="5F5F5F"/>
                </a:solidFill>
                <a:effectLst/>
                <a:latin typeface="Comic Sans MS" pitchFamily="66" charset="0"/>
              </a:rPr>
              <a:t>Chap.1:  RE products and processes</a:t>
            </a:r>
            <a:endParaRPr kumimoji="0" lang="en-US" altLang="en-US" sz="220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26645" name="Picture 39" descr="C:\Program Files\Common Files\Microsoft Shared\Clipart\cagcat50\pe0146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750" y="2039938"/>
            <a:ext cx="7207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6" name="Picture 40" descr="C:\Program Files\Fichiers communs\Microsoft Shared\Clipart\cagcat50\PE01561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713" y="2066925"/>
            <a:ext cx="1287462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47" name="Picture 4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2200" y="188753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138" y="228600"/>
            <a:ext cx="7731125" cy="762000"/>
          </a:xfrm>
        </p:spPr>
        <p:txBody>
          <a:bodyPr/>
          <a:lstStyle/>
          <a:p>
            <a:r>
              <a:rPr lang="en-US" altLang="en-US" smtClean="0"/>
              <a:t>Risk identification:  risk trees</a:t>
            </a:r>
          </a:p>
        </p:txBody>
      </p:sp>
      <p:sp>
        <p:nvSpPr>
          <p:cNvPr id="140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163" y="1195388"/>
            <a:ext cx="8986837" cy="4978400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en-US" smtClean="0"/>
              <a:t>Tree organization for causal linking of failures, causes, consequences </a:t>
            </a:r>
          </a:p>
          <a:p>
            <a:pPr lvl="1">
              <a:defRPr/>
            </a:pPr>
            <a:r>
              <a:rPr lang="en-US" smtClean="0"/>
              <a:t>similar to </a:t>
            </a:r>
            <a:r>
              <a:rPr lang="en-US" i="1" smtClean="0"/>
              <a:t>fault trees</a:t>
            </a:r>
            <a:r>
              <a:rPr lang="en-US" smtClean="0"/>
              <a:t> in safety, </a:t>
            </a:r>
            <a:r>
              <a:rPr lang="en-US" i="1" smtClean="0"/>
              <a:t>threat trees</a:t>
            </a:r>
            <a:r>
              <a:rPr lang="en-US" smtClean="0"/>
              <a:t> in security</a:t>
            </a:r>
          </a:p>
          <a:p>
            <a:pPr>
              <a:spcBef>
                <a:spcPct val="6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Failure node</a:t>
            </a:r>
            <a:r>
              <a:rPr lang="en-US" smtClean="0"/>
              <a:t> =  independent failure event or condition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decomposable into finer-grained nodes</a:t>
            </a:r>
          </a:p>
          <a:p>
            <a:pPr>
              <a:lnSpc>
                <a:spcPct val="120000"/>
              </a:lnSpc>
              <a:spcBef>
                <a:spcPct val="6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AND/OR links</a:t>
            </a:r>
            <a:r>
              <a:rPr lang="en-US" smtClean="0"/>
              <a:t>: causal links through logical nodes ...</a:t>
            </a:r>
          </a:p>
          <a:p>
            <a:pPr lvl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AND-node</a:t>
            </a:r>
            <a:r>
              <a:rPr lang="en-US" smtClean="0"/>
              <a:t>: child nodes must all occur for parent node to occur as consequence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OR-node</a:t>
            </a:r>
            <a:r>
              <a:rPr lang="en-US" smtClean="0"/>
              <a:t>: only one child node needs to occur</a:t>
            </a:r>
          </a:p>
        </p:txBody>
      </p:sp>
      <p:pic>
        <p:nvPicPr>
          <p:cNvPr id="3789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119063"/>
            <a:ext cx="9302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138" y="228600"/>
            <a:ext cx="7072312" cy="762000"/>
          </a:xfrm>
        </p:spPr>
        <p:txBody>
          <a:bodyPr/>
          <a:lstStyle/>
          <a:p>
            <a:r>
              <a:rPr lang="en-US" altLang="en-US" smtClean="0"/>
              <a:t>Risk tree:  example</a:t>
            </a:r>
          </a:p>
        </p:txBody>
      </p:sp>
      <p:graphicFrame>
        <p:nvGraphicFramePr>
          <p:cNvPr id="8194" name="Object 6"/>
          <p:cNvGraphicFramePr>
            <a:graphicFrameLocks noChangeAspect="1"/>
          </p:cNvGraphicFramePr>
          <p:nvPr/>
        </p:nvGraphicFramePr>
        <p:xfrm>
          <a:off x="57150" y="1439863"/>
          <a:ext cx="9144000" cy="419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Picture" r:id="rId4" imgW="6300360" imgH="2989440" progId="Word.Picture.8">
                  <p:embed/>
                </p:oleObj>
              </mc:Choice>
              <mc:Fallback>
                <p:oleObj name="Picture" r:id="rId4" imgW="6300360" imgH="2989440" progId="Word.Picture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" y="1439863"/>
                        <a:ext cx="9144000" cy="419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196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119063"/>
            <a:ext cx="9302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138" y="228600"/>
            <a:ext cx="7731125" cy="10795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mtClean="0"/>
              <a:t>Building risk trees:</a:t>
            </a:r>
            <a:br>
              <a:rPr lang="en-US" altLang="en-US" smtClean="0"/>
            </a:br>
            <a:r>
              <a:rPr lang="en-US" altLang="en-US" smtClean="0"/>
              <a:t> heuristic identification of failure nodes</a:t>
            </a:r>
          </a:p>
        </p:txBody>
      </p:sp>
      <p:sp>
        <p:nvSpPr>
          <p:cNvPr id="141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163" y="1538288"/>
            <a:ext cx="8702675" cy="481965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mtClean="0"/>
              <a:t>Checklists, component failure</a:t>
            </a:r>
          </a:p>
          <a:p>
            <a:pPr>
              <a:lnSpc>
                <a:spcPct val="12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Guidewords</a:t>
            </a:r>
            <a:r>
              <a:rPr lang="en-US" smtClean="0"/>
              <a:t> =  keyword-based patterns of failure</a:t>
            </a:r>
          </a:p>
          <a:p>
            <a:pPr lvl="1">
              <a:lnSpc>
                <a:spcPct val="140000"/>
              </a:lnSpc>
              <a:defRPr/>
            </a:pPr>
            <a:r>
              <a:rPr lang="en-US" smtClean="0"/>
              <a:t>NO:  </a:t>
            </a:r>
            <a:r>
              <a:rPr kumimoji="0" lang="en-US" smtClean="0"/>
              <a:t>“something is missing”</a:t>
            </a:r>
          </a:p>
          <a:p>
            <a:pPr lvl="1">
              <a:lnSpc>
                <a:spcPct val="140000"/>
              </a:lnSpc>
              <a:defRPr/>
            </a:pPr>
            <a:r>
              <a:rPr kumimoji="0" lang="en-US" smtClean="0"/>
              <a:t>MORE:  “there are more things than expected”</a:t>
            </a:r>
          </a:p>
          <a:p>
            <a:pPr lvl="1">
              <a:lnSpc>
                <a:spcPct val="140000"/>
              </a:lnSpc>
              <a:defRPr/>
            </a:pPr>
            <a:r>
              <a:rPr kumimoji="0" lang="en-US" smtClean="0"/>
              <a:t>LESS:  “there are fewer things than expected”</a:t>
            </a:r>
          </a:p>
          <a:p>
            <a:pPr lvl="1">
              <a:lnSpc>
                <a:spcPct val="140000"/>
              </a:lnSpc>
              <a:defRPr/>
            </a:pPr>
            <a:r>
              <a:rPr kumimoji="0" lang="en-US" smtClean="0"/>
              <a:t>BEFORE:  “something occurs earlier than expected”</a:t>
            </a:r>
          </a:p>
          <a:p>
            <a:pPr lvl="1">
              <a:lnSpc>
                <a:spcPct val="140000"/>
              </a:lnSpc>
              <a:defRPr/>
            </a:pPr>
            <a:r>
              <a:rPr kumimoji="0" lang="en-US" smtClean="0"/>
              <a:t>AFTER:  “something occurs later than expected”</a:t>
            </a:r>
          </a:p>
          <a:p>
            <a:pPr>
              <a:lnSpc>
                <a:spcPct val="120000"/>
              </a:lnSpc>
              <a:defRPr/>
            </a:pPr>
            <a:r>
              <a:rPr kumimoji="0" lang="en-US" smtClean="0"/>
              <a:t>But ... problems frequently due to </a:t>
            </a:r>
            <a:r>
              <a:rPr kumimoji="0" lang="en-US" i="1" smtClean="0"/>
              <a:t>combinations</a:t>
            </a:r>
            <a:r>
              <a:rPr kumimoji="0" lang="en-US" smtClean="0"/>
              <a:t> of basic failure events/conditions ...</a:t>
            </a:r>
          </a:p>
        </p:txBody>
      </p:sp>
      <p:pic>
        <p:nvPicPr>
          <p:cNvPr id="3891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119063"/>
            <a:ext cx="9302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138" y="214313"/>
            <a:ext cx="7731125" cy="10795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mtClean="0"/>
              <a:t>Analyzing failure combinations:</a:t>
            </a:r>
            <a:br>
              <a:rPr lang="en-US" altLang="en-US" smtClean="0"/>
            </a:br>
            <a:r>
              <a:rPr lang="en-US" altLang="en-US" smtClean="0"/>
              <a:t> cut set of a risk tree</a:t>
            </a:r>
          </a:p>
        </p:txBody>
      </p:sp>
      <p:sp>
        <p:nvSpPr>
          <p:cNvPr id="14121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2863" y="1495425"/>
            <a:ext cx="9144000" cy="49784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Cut set</a:t>
            </a:r>
            <a:r>
              <a:rPr lang="en-US" smtClean="0"/>
              <a:t> of risk tree RT:  set of minimal AND-</a:t>
            </a:r>
            <a:r>
              <a:rPr lang="en-US" i="1" smtClean="0"/>
              <a:t>combinations</a:t>
            </a:r>
            <a:r>
              <a:rPr lang="en-US" smtClean="0"/>
              <a:t> of RT’s leaf nodes sufficient for causing RT’s root node</a:t>
            </a:r>
          </a:p>
          <a:p>
            <a:pPr lvl="1">
              <a:lnSpc>
                <a:spcPct val="12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Cut-set tree</a:t>
            </a:r>
            <a:r>
              <a:rPr lang="en-US" smtClean="0"/>
              <a:t> of RT:  set of its leaf nodes =  RT’s cut set</a:t>
            </a:r>
          </a:p>
          <a:p>
            <a:pPr>
              <a:lnSpc>
                <a:spcPct val="90000"/>
              </a:lnSpc>
              <a:spcBef>
                <a:spcPct val="60000"/>
              </a:spcBef>
              <a:defRPr/>
            </a:pPr>
            <a:r>
              <a:rPr lang="en-US" smtClean="0"/>
              <a:t>Derivation of cut-set tree CST of RT:</a:t>
            </a:r>
          </a:p>
          <a:p>
            <a:pPr lvl="1">
              <a:lnSpc>
                <a:spcPct val="90000"/>
              </a:lnSpc>
              <a:spcBef>
                <a:spcPct val="60000"/>
              </a:spcBef>
              <a:defRPr/>
            </a:pPr>
            <a:r>
              <a:rPr lang="en-US" smtClean="0"/>
              <a:t>CST’s top node := RT’s top logical node</a:t>
            </a:r>
          </a:p>
          <a:p>
            <a:pPr lvl="1">
              <a:spcBef>
                <a:spcPct val="4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If</a:t>
            </a:r>
            <a:r>
              <a:rPr lang="en-US" smtClean="0"/>
              <a:t> current CST node is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OR</a:t>
            </a:r>
            <a:r>
              <a:rPr lang="en-US" smtClean="0"/>
              <a:t>-node: 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  <a:buFontTx/>
              <a:buNone/>
              <a:defRPr/>
            </a:pPr>
            <a:r>
              <a:rPr lang="en-US" smtClean="0"/>
              <a:t>      expand it with RT’s corresponding alternative child nodes</a:t>
            </a:r>
          </a:p>
          <a:p>
            <a:pPr lvl="1">
              <a:lnSpc>
                <a:spcPct val="60000"/>
              </a:lnSpc>
              <a:spcBef>
                <a:spcPct val="60000"/>
              </a:spcBef>
              <a:buFontTx/>
              <a:buNone/>
              <a:defRPr/>
            </a:pPr>
            <a:r>
              <a:rPr lang="en-US" smtClean="0"/>
              <a:t>   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If</a:t>
            </a:r>
            <a:r>
              <a:rPr lang="en-US" smtClean="0"/>
              <a:t> current CST node is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AND</a:t>
            </a:r>
            <a:r>
              <a:rPr lang="en-US" smtClean="0"/>
              <a:t>-node: </a:t>
            </a:r>
          </a:p>
          <a:p>
            <a:pPr lvl="1">
              <a:spcBef>
                <a:spcPct val="10000"/>
              </a:spcBef>
              <a:buFontTx/>
              <a:buNone/>
              <a:defRPr/>
            </a:pPr>
            <a:r>
              <a:rPr lang="en-US" smtClean="0"/>
              <a:t>      expand it in single aggregation of RT’s conjoined child nodes</a:t>
            </a:r>
          </a:p>
          <a:p>
            <a:pPr lvl="1">
              <a:spcBef>
                <a:spcPct val="40000"/>
              </a:spcBef>
              <a:defRPr/>
            </a:pPr>
            <a:r>
              <a:rPr lang="en-US" smtClean="0"/>
              <a:t>Termination when CST’s child nodes are all aggregations of leaf nodes from RT</a:t>
            </a:r>
          </a:p>
        </p:txBody>
      </p:sp>
      <p:pic>
        <p:nvPicPr>
          <p:cNvPr id="3994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119063"/>
            <a:ext cx="9302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138" y="214313"/>
            <a:ext cx="7731125" cy="10795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mtClean="0"/>
              <a:t>Cut-set tree derivation:  example</a:t>
            </a:r>
          </a:p>
        </p:txBody>
      </p:sp>
      <p:sp>
        <p:nvSpPr>
          <p:cNvPr id="1413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5564188"/>
            <a:ext cx="9144000" cy="519112"/>
          </a:xfrm>
        </p:spPr>
        <p:txBody>
          <a:bodyPr/>
          <a:lstStyle/>
          <a:p>
            <a:pPr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sz="2000" smtClean="0"/>
              <a:t>Cut set</a:t>
            </a:r>
            <a:r>
              <a:rPr kumimoji="0" lang="en-US" sz="1000" smtClean="0"/>
              <a:t> </a:t>
            </a:r>
            <a:r>
              <a:rPr lang="en-US" sz="1500" smtClean="0"/>
              <a:t>=</a:t>
            </a:r>
            <a:r>
              <a:rPr kumimoji="0" lang="en-US" sz="1000" smtClean="0"/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{{TM,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WR},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{TM,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WA},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{TM,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WS},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{TM,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WI},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{TM,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DAF},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{TM,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SF},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{TM,</a:t>
            </a:r>
            <a:r>
              <a:rPr kumimoji="0" lang="en-US" sz="10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</a:t>
            </a:r>
            <a:r>
              <a:rPr kumimoji="0" lang="en-US" sz="18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PFDO}}</a:t>
            </a:r>
          </a:p>
          <a:p>
            <a:pPr algn="ctr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kumimoji="0" lang="en-US" sz="2000" i="1" smtClean="0">
                <a:solidFill>
                  <a:srgbClr val="009999"/>
                </a:solidFill>
              </a:rPr>
              <a:t>all</a:t>
            </a:r>
            <a:r>
              <a:rPr lang="en-US" sz="2000" i="1" smtClean="0">
                <a:solidFill>
                  <a:srgbClr val="009999"/>
                </a:solidFill>
              </a:rPr>
              <a:t> combinations of bad circumstances for root risk to occur</a:t>
            </a:r>
          </a:p>
        </p:txBody>
      </p:sp>
      <p:graphicFrame>
        <p:nvGraphicFramePr>
          <p:cNvPr id="9218" name="Object 5"/>
          <p:cNvGraphicFramePr>
            <a:graphicFrameLocks noChangeAspect="1"/>
          </p:cNvGraphicFramePr>
          <p:nvPr/>
        </p:nvGraphicFramePr>
        <p:xfrm>
          <a:off x="-33338" y="1570038"/>
          <a:ext cx="9067801" cy="362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Picture" r:id="rId4" imgW="6570360" imgH="2629440" progId="Word.Picture.8">
                  <p:embed/>
                </p:oleObj>
              </mc:Choice>
              <mc:Fallback>
                <p:oleObj name="Picture" r:id="rId4" imgW="6570360" imgH="262944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3338" y="1570038"/>
                        <a:ext cx="9067801" cy="3627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1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88" y="119063"/>
            <a:ext cx="9302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982663" y="357188"/>
            <a:ext cx="7186612" cy="963612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en-US" altLang="en-US" smtClean="0"/>
              <a:t>Risk identification:  </a:t>
            </a:r>
            <a:br>
              <a:rPr lang="en-US" altLang="en-US" smtClean="0"/>
            </a:br>
            <a:r>
              <a:rPr lang="en-US" altLang="en-US" smtClean="0"/>
              <a:t>using elicitation techniques</a:t>
            </a:r>
          </a:p>
        </p:txBody>
      </p:sp>
      <p:sp>
        <p:nvSpPr>
          <p:cNvPr id="141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338" y="1209675"/>
            <a:ext cx="8869362" cy="4978400"/>
          </a:xfrm>
        </p:spPr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Scenarios</a:t>
            </a:r>
            <a:r>
              <a:rPr lang="en-US" smtClean="0"/>
              <a:t> to point out failures from WHAT IF questions</a:t>
            </a:r>
          </a:p>
          <a:p>
            <a:pPr lvl="1">
              <a:defRPr/>
            </a:pPr>
            <a:r>
              <a:rPr lang="en-US" smtClean="0"/>
              <a:t>interactions not occurring</a:t>
            </a:r>
          </a:p>
          <a:p>
            <a:pPr lvl="1">
              <a:defRPr/>
            </a:pPr>
            <a:r>
              <a:rPr lang="en-US" smtClean="0"/>
              <a:t>interactions occurring too late</a:t>
            </a:r>
          </a:p>
          <a:p>
            <a:pPr lvl="1">
              <a:defRPr/>
            </a:pPr>
            <a:r>
              <a:rPr lang="en-US" smtClean="0"/>
              <a:t>unexpected interactions </a:t>
            </a:r>
            <a:r>
              <a:rPr lang="en-US" sz="2000" smtClean="0"/>
              <a:t>(e.g. under wrong conditions)</a:t>
            </a:r>
            <a:r>
              <a:rPr lang="en-US" smtClean="0"/>
              <a:t>,</a:t>
            </a:r>
            <a:r>
              <a:rPr lang="en-US" sz="2000" smtClean="0"/>
              <a:t> ...</a:t>
            </a:r>
          </a:p>
          <a:p>
            <a:pPr>
              <a:lnSpc>
                <a:spcPct val="17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Knowledge reuse</a:t>
            </a:r>
            <a:r>
              <a:rPr lang="en-US" smtClean="0"/>
              <a:t>:  typical risks from similar systems</a:t>
            </a:r>
          </a:p>
          <a:p>
            <a:pPr>
              <a:lnSpc>
                <a:spcPct val="120000"/>
              </a:lnSpc>
              <a:spcBef>
                <a:spcPct val="6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Group sessions</a:t>
            </a:r>
            <a:r>
              <a:rPr lang="en-US" smtClean="0"/>
              <a:t> focussed on identification of project-specific risks</a:t>
            </a:r>
          </a:p>
        </p:txBody>
      </p:sp>
      <p:pic>
        <p:nvPicPr>
          <p:cNvPr id="40964" name="Picture 5" descr="C:\Program Files\Common Files\Microsoft Shared\Clipart\cagcat50\pe01460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57150"/>
            <a:ext cx="979488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Risk assessment</a:t>
            </a:r>
          </a:p>
        </p:txBody>
      </p:sp>
      <p:sp>
        <p:nvSpPr>
          <p:cNvPr id="141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4163" y="3041650"/>
            <a:ext cx="8705850" cy="3427413"/>
          </a:xfrm>
        </p:spPr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Goal</a:t>
            </a:r>
            <a:r>
              <a:rPr lang="en-US" smtClean="0"/>
              <a:t>:  assess likelihood of risks </a:t>
            </a:r>
            <a:r>
              <a:rPr lang="en-US" sz="2600" smtClean="0">
                <a:solidFill>
                  <a:schemeClr val="tx2"/>
                </a:solidFill>
              </a:rPr>
              <a:t>+</a:t>
            </a:r>
            <a:r>
              <a:rPr lang="en-US" smtClean="0"/>
              <a:t> severity, likelihood of consequences, to control high-priority risks</a:t>
            </a:r>
          </a:p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Qualitative</a:t>
            </a:r>
            <a:r>
              <a:rPr lang="en-US" smtClean="0"/>
              <a:t> assessment: use qualitative estimates (levels)</a:t>
            </a:r>
          </a:p>
          <a:p>
            <a:pPr lvl="1">
              <a:defRPr/>
            </a:pPr>
            <a:r>
              <a:rPr lang="en-US" smtClean="0"/>
              <a:t>for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likelihood</a:t>
            </a:r>
            <a:r>
              <a:rPr lang="en-US" smtClean="0"/>
              <a:t>: </a:t>
            </a:r>
            <a:r>
              <a:rPr lang="en-US" sz="2000" smtClean="0"/>
              <a:t>{very likely, likely, possible, unlikely, ...}</a:t>
            </a:r>
          </a:p>
          <a:p>
            <a:pPr lvl="1">
              <a:defRPr/>
            </a:pPr>
            <a:r>
              <a:rPr lang="en-US" smtClean="0"/>
              <a:t>for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severity</a:t>
            </a:r>
            <a:r>
              <a:rPr lang="en-US" smtClean="0"/>
              <a:t>: </a:t>
            </a:r>
            <a:r>
              <a:rPr lang="en-US" sz="2000" smtClean="0"/>
              <a:t>{catastrophic, severe, high, moderate, ...}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mtClean="0"/>
              <a:t> </a:t>
            </a: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 risk </a:t>
            </a:r>
            <a:r>
              <a:rPr lang="en-US" i="1" smtClean="0"/>
              <a:t>likelihood-consequence</a:t>
            </a:r>
            <a:r>
              <a:rPr lang="en-US" smtClean="0"/>
              <a:t> table for each risk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 =&gt;</a:t>
            </a:r>
            <a:r>
              <a:rPr lang="en-US" smtClean="0"/>
              <a:t>  risk comparison/prioritization on severity levels </a:t>
            </a:r>
          </a:p>
        </p:txBody>
      </p:sp>
      <p:pic>
        <p:nvPicPr>
          <p:cNvPr id="10245" name="Picture 4" descr="C:\Program Files\Common Files\Microsoft Shared\Clipart\cagcat50\bd04897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85725"/>
            <a:ext cx="1211262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42" name="Object 6"/>
          <p:cNvGraphicFramePr>
            <a:graphicFrameLocks noChangeAspect="1"/>
          </p:cNvGraphicFramePr>
          <p:nvPr/>
        </p:nvGraphicFramePr>
        <p:xfrm>
          <a:off x="173038" y="1204913"/>
          <a:ext cx="8928100" cy="166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Picture" r:id="rId5" imgW="4590360" imgH="829440" progId="Word.Picture.8">
                  <p:embed/>
                </p:oleObj>
              </mc:Choice>
              <mc:Fallback>
                <p:oleObj name="Picture" r:id="rId5" imgW="4590360" imgH="829440" progId="Word.Picture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8" y="1204913"/>
                        <a:ext cx="8928100" cy="166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200" name="AutoShape 8"/>
          <p:cNvSpPr>
            <a:spLocks noChangeArrowheads="1"/>
          </p:cNvSpPr>
          <p:nvPr/>
        </p:nvSpPr>
        <p:spPr bwMode="auto">
          <a:xfrm>
            <a:off x="517525" y="1711325"/>
            <a:ext cx="8255000" cy="2798763"/>
          </a:xfrm>
          <a:prstGeom prst="roundRect">
            <a:avLst>
              <a:gd name="adj" fmla="val 16667"/>
            </a:avLst>
          </a:prstGeom>
          <a:solidFill>
            <a:srgbClr val="E2E5FA"/>
          </a:solidFill>
          <a:ln w="12700" cap="sq">
            <a:noFill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1141413" y="228600"/>
            <a:ext cx="7773987" cy="762000"/>
          </a:xfrm>
        </p:spPr>
        <p:txBody>
          <a:bodyPr/>
          <a:lstStyle/>
          <a:p>
            <a:r>
              <a:rPr lang="en-US" altLang="en-US" smtClean="0"/>
              <a:t>   Qualitative risk assessment table: example</a:t>
            </a:r>
            <a:endParaRPr lang="en-US" altLang="en-US" sz="2500" smtClean="0"/>
          </a:p>
        </p:txBody>
      </p:sp>
      <p:sp>
        <p:nvSpPr>
          <p:cNvPr id="141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8588" y="1152525"/>
            <a:ext cx="8815387" cy="3786188"/>
          </a:xfrm>
        </p:spPr>
        <p:txBody>
          <a:bodyPr/>
          <a:lstStyle/>
          <a:p>
            <a:pPr lvl="2">
              <a:lnSpc>
                <a:spcPct val="170000"/>
              </a:lnSpc>
              <a:spcBef>
                <a:spcPts val="300"/>
              </a:spcBef>
              <a:defRPr/>
            </a:pPr>
            <a:r>
              <a:rPr kumimoji="0" lang="en-US" smtClean="0">
                <a:solidFill>
                  <a:schemeClr val="tx1"/>
                </a:solidFill>
              </a:rPr>
              <a:t>              Risk: </a:t>
            </a:r>
            <a:r>
              <a:rPr kumimoji="0" lang="en-US" smtClean="0">
                <a:solidFill>
                  <a:srgbClr val="5F5F5F"/>
                </a:solidFill>
              </a:rPr>
              <a:t>“Doors open while train moving”</a:t>
            </a:r>
            <a:endParaRPr kumimoji="0" lang="en-US" smtClean="0">
              <a:solidFill>
                <a:schemeClr val="tx1"/>
              </a:solidFill>
            </a:endParaRPr>
          </a:p>
          <a:p>
            <a:pPr lvl="2" algn="ctr">
              <a:spcBef>
                <a:spcPts val="300"/>
              </a:spcBef>
              <a:defRPr/>
            </a:pPr>
            <a:r>
              <a:rPr kumimoji="0" lang="en-US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Risk likelihood</a:t>
            </a:r>
            <a:endParaRPr kumimoji="0" lang="en-US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300"/>
              </a:spcBef>
              <a:buFont typeface="Wingdings" pitchFamily="2" charset="2"/>
              <a:buNone/>
              <a:defRPr/>
            </a:pP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	Consequences</a:t>
            </a:r>
            <a:r>
              <a:rPr kumimoji="0" lang="en-US" sz="2000" smtClean="0"/>
              <a:t>	           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Likely</a:t>
            </a:r>
            <a:r>
              <a:rPr kumimoji="0" lang="en-US" sz="2000" smtClean="0"/>
              <a:t>	              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Possible</a:t>
            </a:r>
            <a:r>
              <a:rPr kumimoji="0" lang="en-US" sz="2000" smtClean="0"/>
              <a:t>	</a:t>
            </a:r>
            <a:r>
              <a:rPr kumimoji="0" 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Unlikely</a:t>
            </a:r>
            <a:endParaRPr kumimoji="0" lang="en-US" sz="2000" smtClean="0"/>
          </a:p>
          <a:p>
            <a:pPr>
              <a:lnSpc>
                <a:spcPct val="150000"/>
              </a:lnSpc>
              <a:spcBef>
                <a:spcPts val="300"/>
              </a:spcBef>
              <a:buFont typeface="Wingdings" pitchFamily="2" charset="2"/>
              <a:buNone/>
              <a:defRPr/>
            </a:pPr>
            <a:r>
              <a:rPr kumimoji="0" lang="en-US" sz="1800" smtClean="0"/>
              <a:t>	</a:t>
            </a:r>
            <a:r>
              <a:rPr kumimoji="0" lang="en-US" sz="1800" smtClean="0">
                <a:solidFill>
                  <a:srgbClr val="5F5F5F"/>
                </a:solidFill>
              </a:rPr>
              <a:t>Loss of life</a:t>
            </a:r>
            <a:r>
              <a:rPr kumimoji="0" lang="en-US" sz="1800" smtClean="0"/>
              <a:t>	         	        </a:t>
            </a:r>
            <a:r>
              <a:rPr kumimoji="0" lang="en-US" sz="1800" i="1" smtClean="0"/>
              <a:t>Catastrophic	Catastrophic	 Severe</a:t>
            </a:r>
          </a:p>
          <a:p>
            <a:pPr>
              <a:lnSpc>
                <a:spcPct val="130000"/>
              </a:lnSpc>
              <a:spcBef>
                <a:spcPts val="300"/>
              </a:spcBef>
              <a:buFont typeface="Wingdings" pitchFamily="2" charset="2"/>
              <a:buNone/>
              <a:defRPr/>
            </a:pPr>
            <a:r>
              <a:rPr kumimoji="0" lang="en-US" sz="1800" smtClean="0"/>
              <a:t>	</a:t>
            </a:r>
            <a:r>
              <a:rPr kumimoji="0" lang="en-US" sz="1800" smtClean="0">
                <a:solidFill>
                  <a:srgbClr val="5F5F5F"/>
                </a:solidFill>
              </a:rPr>
              <a:t>Serious injuries</a:t>
            </a:r>
            <a:r>
              <a:rPr kumimoji="0" lang="en-US" sz="1800" smtClean="0"/>
              <a:t>	         </a:t>
            </a:r>
            <a:r>
              <a:rPr kumimoji="0" lang="en-US" sz="1800" i="1" smtClean="0"/>
              <a:t>Catastrophic	   Severe	  High</a:t>
            </a:r>
          </a:p>
          <a:p>
            <a:pPr>
              <a:lnSpc>
                <a:spcPct val="130000"/>
              </a:lnSpc>
              <a:spcBef>
                <a:spcPts val="300"/>
              </a:spcBef>
              <a:buFont typeface="Wingdings" pitchFamily="2" charset="2"/>
              <a:buNone/>
              <a:defRPr/>
            </a:pPr>
            <a:r>
              <a:rPr kumimoji="0" lang="en-US" sz="1800" smtClean="0"/>
              <a:t>	</a:t>
            </a:r>
            <a:r>
              <a:rPr kumimoji="0" lang="en-US" sz="1800" smtClean="0">
                <a:solidFill>
                  <a:srgbClr val="5F5F5F"/>
                </a:solidFill>
              </a:rPr>
              <a:t>Train car damaged</a:t>
            </a:r>
            <a:r>
              <a:rPr kumimoji="0" lang="en-US" sz="1800" smtClean="0"/>
              <a:t>	              </a:t>
            </a:r>
            <a:r>
              <a:rPr kumimoji="0" lang="en-US" sz="1800" i="1" smtClean="0"/>
              <a:t>High	               Moderate	   Low</a:t>
            </a:r>
          </a:p>
          <a:p>
            <a:pPr>
              <a:lnSpc>
                <a:spcPct val="130000"/>
              </a:lnSpc>
              <a:spcBef>
                <a:spcPts val="300"/>
              </a:spcBef>
              <a:buFont typeface="Wingdings" pitchFamily="2" charset="2"/>
              <a:buNone/>
              <a:defRPr/>
            </a:pPr>
            <a:r>
              <a:rPr kumimoji="0" lang="en-US" sz="1800" smtClean="0"/>
              <a:t>	</a:t>
            </a:r>
            <a:r>
              <a:rPr kumimoji="0" lang="en-US" sz="1800" smtClean="0">
                <a:solidFill>
                  <a:srgbClr val="5F5F5F"/>
                </a:solidFill>
              </a:rPr>
              <a:t>#passengers decreased</a:t>
            </a:r>
            <a:r>
              <a:rPr kumimoji="0" lang="en-US" sz="1800" smtClean="0"/>
              <a:t>	 </a:t>
            </a:r>
            <a:r>
              <a:rPr kumimoji="0" lang="en-US" sz="1800" i="1" smtClean="0"/>
              <a:t>High	                   High	                Low</a:t>
            </a:r>
          </a:p>
          <a:p>
            <a:pPr algn="just">
              <a:lnSpc>
                <a:spcPct val="130000"/>
              </a:lnSpc>
              <a:spcBef>
                <a:spcPts val="300"/>
              </a:spcBef>
              <a:buFont typeface="Wingdings" pitchFamily="2" charset="2"/>
              <a:buNone/>
              <a:defRPr/>
            </a:pPr>
            <a:r>
              <a:rPr kumimoji="0" lang="en-US" sz="1800" smtClean="0"/>
              <a:t>	</a:t>
            </a:r>
            <a:r>
              <a:rPr kumimoji="0" lang="en-US" sz="1800" smtClean="0">
                <a:solidFill>
                  <a:srgbClr val="5F5F5F"/>
                </a:solidFill>
              </a:rPr>
              <a:t>Bad airport reputation</a:t>
            </a:r>
            <a:r>
              <a:rPr kumimoji="0" lang="en-US" sz="1800" smtClean="0"/>
              <a:t>           </a:t>
            </a:r>
            <a:r>
              <a:rPr kumimoji="0" lang="en-US" sz="1800" i="1" smtClean="0"/>
              <a:t>Moderate	                   Low	                Low</a:t>
            </a:r>
            <a:r>
              <a:rPr lang="en-US" sz="2000" smtClean="0"/>
              <a:t> </a:t>
            </a:r>
          </a:p>
          <a:p>
            <a:pPr>
              <a:lnSpc>
                <a:spcPct val="180000"/>
              </a:lnSpc>
              <a:spcBef>
                <a:spcPts val="300"/>
              </a:spcBef>
              <a:buFont typeface="Wingdings" pitchFamily="2" charset="2"/>
              <a:buNone/>
              <a:defRPr/>
            </a:pPr>
            <a:r>
              <a:rPr lang="en-US" sz="2000" smtClean="0"/>
              <a:t>                                                       </a:t>
            </a:r>
            <a:r>
              <a:rPr lang="en-US" sz="2000" smtClean="0">
                <a:solidFill>
                  <a:schemeClr val="tx2"/>
                </a:solidFill>
              </a:rPr>
              <a:t>likelihood level</a:t>
            </a:r>
            <a:r>
              <a:rPr lang="en-US" sz="2000" smtClean="0"/>
              <a:t>        </a:t>
            </a:r>
            <a:r>
              <a:rPr lang="en-US" sz="2000" smtClean="0">
                <a:solidFill>
                  <a:schemeClr val="tx2"/>
                </a:solidFill>
              </a:rPr>
              <a:t>severity level</a:t>
            </a:r>
            <a:endParaRPr lang="en-US" sz="2000" smtClean="0"/>
          </a:p>
        </p:txBody>
      </p:sp>
      <p:pic>
        <p:nvPicPr>
          <p:cNvPr id="41989" name="Picture 4" descr="C:\Program Files\Common Files\Microsoft Shared\Clipart\cagcat50\bd04897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85725"/>
            <a:ext cx="1211262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16201" name="Line 9"/>
          <p:cNvSpPr>
            <a:spLocks noChangeShapeType="1"/>
          </p:cNvSpPr>
          <p:nvPr/>
        </p:nvSpPr>
        <p:spPr bwMode="auto">
          <a:xfrm flipV="1">
            <a:off x="4819650" y="2224088"/>
            <a:ext cx="1211263" cy="2455862"/>
          </a:xfrm>
          <a:prstGeom prst="line">
            <a:avLst/>
          </a:prstGeom>
          <a:noFill/>
          <a:ln w="127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1416202" name="Line 10"/>
          <p:cNvSpPr>
            <a:spLocks noChangeShapeType="1"/>
          </p:cNvSpPr>
          <p:nvPr/>
        </p:nvSpPr>
        <p:spPr bwMode="auto">
          <a:xfrm flipH="1" flipV="1">
            <a:off x="7194550" y="2679700"/>
            <a:ext cx="317500" cy="1963738"/>
          </a:xfrm>
          <a:prstGeom prst="line">
            <a:avLst/>
          </a:prstGeom>
          <a:noFill/>
          <a:ln w="12700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endParaRPr lang="en-GB"/>
          </a:p>
        </p:txBody>
      </p:sp>
      <p:sp>
        <p:nvSpPr>
          <p:cNvPr id="41992" name="Rectangle 13"/>
          <p:cNvSpPr>
            <a:spLocks noChangeArrowheads="1"/>
          </p:cNvSpPr>
          <p:nvPr/>
        </p:nvSpPr>
        <p:spPr bwMode="auto">
          <a:xfrm>
            <a:off x="57150" y="4979988"/>
            <a:ext cx="908685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 anchorCtr="1"/>
          <a:lstStyle>
            <a:lvl1pPr marL="342900" indent="-342900"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 algn="l">
              <a:lnSpc>
                <a:spcPct val="70000"/>
              </a:lnSpc>
              <a:spcBef>
                <a:spcPts val="3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>
                <a:solidFill>
                  <a:schemeClr val="tx2"/>
                </a:solidFill>
                <a:effectLst/>
                <a:latin typeface="Wingdings" pitchFamily="2" charset="2"/>
              </a:rPr>
              <a:t>J</a:t>
            </a:r>
            <a:r>
              <a:rPr lang="en-US" altLang="en-US">
                <a:solidFill>
                  <a:schemeClr val="tx2"/>
                </a:solidFill>
                <a:effectLst/>
                <a:latin typeface="Comic Sans MS" pitchFamily="66" charset="0"/>
              </a:rPr>
              <a:t> </a:t>
            </a:r>
            <a:r>
              <a:rPr lang="en-US" altLang="en-US" sz="2200">
                <a:solidFill>
                  <a:srgbClr val="009999"/>
                </a:solidFill>
                <a:effectLst/>
                <a:latin typeface="Comic Sans MS" pitchFamily="66" charset="0"/>
              </a:rPr>
              <a:t>Easy to use</a:t>
            </a:r>
          </a:p>
          <a:p>
            <a:pPr algn="l">
              <a:lnSpc>
                <a:spcPct val="120000"/>
              </a:lnSpc>
              <a:spcBef>
                <a:spcPts val="3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b="1">
                <a:solidFill>
                  <a:schemeClr val="tx2"/>
                </a:solidFill>
                <a:effectLst/>
                <a:latin typeface="Wingdings" pitchFamily="2" charset="2"/>
              </a:rPr>
              <a:t>L</a:t>
            </a:r>
            <a:r>
              <a:rPr lang="en-US" altLang="en-US" sz="2000">
                <a:solidFill>
                  <a:schemeClr val="tx1"/>
                </a:solidFill>
                <a:effectLst/>
                <a:latin typeface="Comic Sans MS" pitchFamily="66" charset="0"/>
              </a:rPr>
              <a:t> </a:t>
            </a:r>
            <a:r>
              <a:rPr lang="en-US" altLang="en-US" sz="2200">
                <a:solidFill>
                  <a:srgbClr val="009999"/>
                </a:solidFill>
                <a:effectLst/>
                <a:latin typeface="Comic Sans MS" pitchFamily="66" charset="0"/>
              </a:rPr>
              <a:t>Limited conclusions:  coarse-grained, subjective estimates</a:t>
            </a:r>
          </a:p>
          <a:p>
            <a:pPr algn="l">
              <a:spcBef>
                <a:spcPts val="3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sz="2200">
                <a:solidFill>
                  <a:srgbClr val="009999"/>
                </a:solidFill>
                <a:effectLst/>
                <a:latin typeface="Comic Sans MS" pitchFamily="66" charset="0"/>
              </a:rPr>
              <a:t>                                     likelihood of consequences not considered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Risk assessment  </a:t>
            </a:r>
            <a:r>
              <a:rPr lang="en-US" altLang="en-US" sz="2000" smtClean="0"/>
              <a:t>(2)</a:t>
            </a:r>
            <a:endParaRPr lang="en-US" altLang="en-US" smtClean="0"/>
          </a:p>
        </p:txBody>
      </p:sp>
      <p:sp>
        <p:nvSpPr>
          <p:cNvPr id="141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0025" y="1004888"/>
            <a:ext cx="8829675" cy="5619750"/>
          </a:xfrm>
        </p:spPr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Quantitative</a:t>
            </a:r>
            <a:r>
              <a:rPr lang="en-US" smtClean="0"/>
              <a:t> assessment:  use numerical estimates</a:t>
            </a:r>
          </a:p>
          <a:p>
            <a:pPr lvl="1">
              <a:defRPr/>
            </a:pPr>
            <a:r>
              <a:rPr lang="en-US" smtClean="0"/>
              <a:t>for likelihoods:    </a:t>
            </a:r>
            <a:r>
              <a:rPr lang="en-US" sz="2000" smtClean="0"/>
              <a:t>{</a:t>
            </a:r>
            <a:r>
              <a:rPr lang="en-US" sz="1800" smtClean="0"/>
              <a:t>0, 0.1, 0.2, ..., 0.9, 1.0</a:t>
            </a:r>
            <a:r>
              <a:rPr lang="en-US" sz="2000" smtClean="0"/>
              <a:t>}      </a:t>
            </a:r>
            <a:r>
              <a:rPr lang="en-US" sz="2000" i="1" smtClean="0"/>
              <a:t>probability values</a:t>
            </a:r>
            <a:endParaRPr lang="en-US" sz="2000" smtClean="0"/>
          </a:p>
          <a:p>
            <a:pPr lvl="1">
              <a:lnSpc>
                <a:spcPct val="100000"/>
              </a:lnSpc>
              <a:buFontTx/>
              <a:buNone/>
              <a:defRPr/>
            </a:pPr>
            <a:r>
              <a:rPr lang="en-US" smtClean="0"/>
              <a:t>               </a:t>
            </a:r>
            <a:r>
              <a:rPr lang="en-US" sz="1800" smtClean="0"/>
              <a:t>or</a:t>
            </a:r>
            <a:r>
              <a:rPr lang="en-US" smtClean="0"/>
              <a:t>  </a:t>
            </a:r>
            <a:r>
              <a:rPr lang="en-US" sz="2000" smtClean="0"/>
              <a:t>{</a:t>
            </a:r>
            <a:r>
              <a:rPr lang="en-US" sz="1800" smtClean="0"/>
              <a:t>0-0.3, 0.3-0.5, 0.5-0.7, 0.7-1.0</a:t>
            </a:r>
            <a:r>
              <a:rPr lang="en-US" sz="2000" smtClean="0"/>
              <a:t>}     </a:t>
            </a:r>
            <a:r>
              <a:rPr lang="en-US" sz="2000" i="1" smtClean="0"/>
              <a:t>probability intervals</a:t>
            </a:r>
            <a:endParaRPr lang="en-US" smtClean="0"/>
          </a:p>
          <a:p>
            <a:pPr lvl="1">
              <a:lnSpc>
                <a:spcPct val="120000"/>
              </a:lnSpc>
              <a:defRPr/>
            </a:pPr>
            <a:r>
              <a:rPr lang="en-US" smtClean="0"/>
              <a:t>for severity:       </a:t>
            </a:r>
            <a:r>
              <a:rPr lang="en-US" sz="2000" smtClean="0"/>
              <a:t>scale from 1 to 10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lang="en-US" smtClean="0"/>
              <a:t>     </a:t>
            </a: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Risk exposure</a:t>
            </a:r>
            <a:r>
              <a:rPr lang="en-US" smtClean="0"/>
              <a:t> for risk</a:t>
            </a:r>
            <a:r>
              <a:rPr lang="en-US" i="1" smtClean="0"/>
              <a:t> r</a:t>
            </a:r>
            <a:r>
              <a:rPr lang="en-US" smtClean="0"/>
              <a:t> with independent consequences </a:t>
            </a:r>
            <a:r>
              <a:rPr lang="en-US" i="1" smtClean="0"/>
              <a:t>c</a:t>
            </a:r>
            <a:r>
              <a:rPr lang="en-US" smtClean="0"/>
              <a:t>: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  <a:defRPr/>
            </a:pPr>
            <a:r>
              <a:rPr lang="en-US" smtClean="0"/>
              <a:t>                </a:t>
            </a:r>
            <a:r>
              <a:rPr kumimoji="0" lang="en-US" smtClean="0"/>
              <a:t>Exposure</a:t>
            </a:r>
            <a:r>
              <a:rPr kumimoji="0" lang="en-US" sz="1000" i="1" smtClean="0"/>
              <a:t> </a:t>
            </a:r>
            <a:r>
              <a:rPr kumimoji="0" lang="en-US" smtClean="0"/>
              <a:t>(</a:t>
            </a:r>
            <a:r>
              <a:rPr kumimoji="0" lang="en-US" i="1" smtClean="0"/>
              <a:t>r</a:t>
            </a:r>
            <a:r>
              <a:rPr kumimoji="0" lang="en-US" smtClean="0"/>
              <a:t>) = </a:t>
            </a:r>
            <a:r>
              <a:rPr kumimoji="0" lang="en-US" sz="1000" i="1" smtClean="0"/>
              <a:t> </a:t>
            </a:r>
            <a:r>
              <a:rPr kumimoji="0" lang="en-AU" sz="2600" b="1" smtClean="0">
                <a:latin typeface="Symbol" pitchFamily="18" charset="2"/>
              </a:rPr>
              <a:t>å</a:t>
            </a:r>
            <a:r>
              <a:rPr kumimoji="0" lang="en-US" i="1" baseline="-25000" smtClean="0"/>
              <a:t>c</a:t>
            </a:r>
            <a:r>
              <a:rPr kumimoji="0" lang="en-US" smtClean="0"/>
              <a:t> Likelihood</a:t>
            </a:r>
            <a:r>
              <a:rPr kumimoji="0" lang="en-US" sz="1000" i="1" smtClean="0"/>
              <a:t> </a:t>
            </a:r>
            <a:r>
              <a:rPr kumimoji="0" lang="en-US" smtClean="0"/>
              <a:t>(</a:t>
            </a:r>
            <a:r>
              <a:rPr kumimoji="0" lang="en-US" i="1" smtClean="0"/>
              <a:t>c</a:t>
            </a:r>
            <a:r>
              <a:rPr kumimoji="0" lang="en-US" smtClean="0"/>
              <a:t>)</a:t>
            </a:r>
            <a:r>
              <a:rPr kumimoji="0" lang="en-US" i="1" smtClean="0"/>
              <a:t> </a:t>
            </a:r>
            <a:r>
              <a:rPr kumimoji="0" lang="en-AU" b="1" smtClean="0">
                <a:latin typeface="Symbol" pitchFamily="18" charset="2"/>
              </a:rPr>
              <a:t>´</a:t>
            </a:r>
            <a:r>
              <a:rPr kumimoji="0" lang="en-AU" smtClean="0">
                <a:latin typeface="Symbol" pitchFamily="18" charset="2"/>
              </a:rPr>
              <a:t> </a:t>
            </a:r>
            <a:r>
              <a:rPr kumimoji="0" lang="en-US" smtClean="0"/>
              <a:t>Severity</a:t>
            </a:r>
            <a:r>
              <a:rPr kumimoji="0" lang="en-US" sz="1000" i="1" smtClean="0"/>
              <a:t> </a:t>
            </a:r>
            <a:r>
              <a:rPr kumimoji="0" lang="en-US" smtClean="0"/>
              <a:t>(</a:t>
            </a:r>
            <a:r>
              <a:rPr kumimoji="0" lang="en-US" i="1" smtClean="0"/>
              <a:t>c</a:t>
            </a:r>
            <a:r>
              <a:rPr kumimoji="0" lang="en-US" smtClean="0"/>
              <a:t>) 	</a:t>
            </a:r>
            <a:endParaRPr lang="en-US" smtClean="0"/>
          </a:p>
          <a:p>
            <a:pPr>
              <a:lnSpc>
                <a:spcPct val="140000"/>
              </a:lnSpc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mtClean="0"/>
              <a:t>     </a:t>
            </a: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 Risk comparison/prioritization based on exposures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  <a:defRPr/>
            </a:pPr>
            <a:r>
              <a:rPr lang="en-US" smtClean="0"/>
              <a:t>          </a:t>
            </a:r>
            <a:r>
              <a:rPr lang="en-US" sz="2000" smtClean="0"/>
              <a:t>(with risks weighted by their likelihood) </a:t>
            </a:r>
          </a:p>
          <a:p>
            <a:pPr>
              <a:lnSpc>
                <a:spcPct val="160000"/>
              </a:lnSpc>
              <a:spcBef>
                <a:spcPts val="300"/>
              </a:spcBef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J</a:t>
            </a:r>
            <a:r>
              <a:rPr lang="en-US" sz="2400" smtClean="0">
                <a:solidFill>
                  <a:schemeClr val="tx2"/>
                </a:solidFill>
              </a:rPr>
              <a:t> </a:t>
            </a:r>
            <a:r>
              <a:rPr lang="en-US" smtClean="0">
                <a:solidFill>
                  <a:srgbClr val="009999"/>
                </a:solidFill>
              </a:rPr>
              <a:t>Finer-grained than qualitative assessment</a:t>
            </a:r>
          </a:p>
          <a:p>
            <a:pPr>
              <a:lnSpc>
                <a:spcPct val="100000"/>
              </a:lnSpc>
              <a:spcBef>
                <a:spcPts val="300"/>
              </a:spcBef>
              <a:buFont typeface="Wingdings" pitchFamily="2" charset="2"/>
              <a:buNone/>
              <a:defRPr/>
            </a:pPr>
            <a:r>
              <a:rPr lang="en-US" sz="2400" b="1" smtClean="0">
                <a:solidFill>
                  <a:schemeClr val="tx2"/>
                </a:solidFill>
                <a:latin typeface="Wingdings" pitchFamily="2" charset="2"/>
              </a:rPr>
              <a:t>L</a:t>
            </a:r>
            <a:r>
              <a:rPr lang="en-US" sz="2000" smtClean="0"/>
              <a:t> </a:t>
            </a:r>
            <a:r>
              <a:rPr lang="en-US" smtClean="0">
                <a:solidFill>
                  <a:srgbClr val="009999"/>
                </a:solidFill>
              </a:rPr>
              <a:t>Sill subjective estimates: not grounded on system phenomena</a:t>
            </a:r>
          </a:p>
          <a:p>
            <a:pPr>
              <a:spcBef>
                <a:spcPts val="300"/>
              </a:spcBef>
              <a:buFont typeface="Wingdings" pitchFamily="2" charset="2"/>
              <a:buNone/>
              <a:defRPr/>
            </a:pPr>
            <a:r>
              <a:rPr lang="en-US" smtClean="0">
                <a:solidFill>
                  <a:schemeClr val="tx2"/>
                </a:solidFill>
              </a:rPr>
              <a:t>       =&gt;</a:t>
            </a:r>
            <a:r>
              <a:rPr lang="en-US" smtClean="0"/>
              <a:t>  </a:t>
            </a:r>
            <a:r>
              <a:rPr lang="en-US" smtClean="0">
                <a:solidFill>
                  <a:srgbClr val="009999"/>
                </a:solidFill>
              </a:rPr>
              <a:t>to be elicited from domain experts </a:t>
            </a:r>
          </a:p>
          <a:p>
            <a:pPr>
              <a:lnSpc>
                <a:spcPct val="100000"/>
              </a:lnSpc>
              <a:spcBef>
                <a:spcPts val="300"/>
              </a:spcBef>
              <a:buFont typeface="Wingdings" pitchFamily="2" charset="2"/>
              <a:buNone/>
              <a:defRPr/>
            </a:pPr>
            <a:r>
              <a:rPr lang="en-US" smtClean="0">
                <a:solidFill>
                  <a:srgbClr val="009999"/>
                </a:solidFill>
              </a:rPr>
              <a:t>                   or data collection from accumulated experiments</a:t>
            </a:r>
          </a:p>
        </p:txBody>
      </p:sp>
      <p:pic>
        <p:nvPicPr>
          <p:cNvPr id="43012" name="Picture 4" descr="C:\Program Files\Common Files\Microsoft Shared\Clipart\cagcat50\bd04897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85725"/>
            <a:ext cx="1211262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Risk control</a:t>
            </a:r>
          </a:p>
        </p:txBody>
      </p:sp>
      <p:sp>
        <p:nvSpPr>
          <p:cNvPr id="141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3041650"/>
            <a:ext cx="9144000" cy="1941513"/>
          </a:xfrm>
        </p:spPr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Goal</a:t>
            </a:r>
            <a:r>
              <a:rPr lang="en-US" smtClean="0"/>
              <a:t>: Reduce high-exposure risks through countermeasures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yields new or adapted requirements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should be cost-effective</a:t>
            </a:r>
          </a:p>
          <a:p>
            <a:pPr>
              <a:defRPr/>
            </a:pPr>
            <a:r>
              <a:rPr lang="en-US" smtClean="0"/>
              <a:t> Cf. conflict management:</a:t>
            </a:r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173038" y="1204913"/>
          <a:ext cx="8928100" cy="166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Picture" r:id="rId4" imgW="4590360" imgH="829440" progId="Word.Picture.8">
                  <p:embed/>
                </p:oleObj>
              </mc:Choice>
              <mc:Fallback>
                <p:oleObj name="Picture" r:id="rId4" imgW="4590360" imgH="82944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8" y="1204913"/>
                        <a:ext cx="8928100" cy="1662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6"/>
          <p:cNvGraphicFramePr>
            <a:graphicFrameLocks noChangeAspect="1"/>
          </p:cNvGraphicFramePr>
          <p:nvPr/>
        </p:nvGraphicFramePr>
        <p:xfrm>
          <a:off x="2093913" y="4921250"/>
          <a:ext cx="50800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Picture" r:id="rId6" imgW="3330000" imgH="919440" progId="Word.Picture.8">
                  <p:embed/>
                </p:oleObj>
              </mc:Choice>
              <mc:Fallback>
                <p:oleObj name="Picture" r:id="rId6" imgW="3330000" imgH="919440" progId="Word.Picture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913" y="4921250"/>
                        <a:ext cx="50800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0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73038"/>
            <a:ext cx="1039812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19088" y="328613"/>
            <a:ext cx="8639175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fr-FR" altLang="en-US" smtClean="0"/>
              <a:t>Negotiation-based decision making</a:t>
            </a:r>
            <a:r>
              <a:rPr kumimoji="0" lang="en-US" altLang="en-US" smtClean="0"/>
              <a:t>:</a:t>
            </a:r>
            <a:r>
              <a:rPr lang="en-US" altLang="en-US" smtClean="0"/>
              <a:t> </a:t>
            </a:r>
            <a:br>
              <a:rPr lang="en-US" altLang="en-US" smtClean="0"/>
            </a:br>
            <a:r>
              <a:rPr lang="en-US" altLang="en-US" sz="2400" smtClean="0"/>
              <a:t>as introduced in Chapter 1 ...</a:t>
            </a:r>
            <a:endParaRPr lang="en-US" altLang="en-US" smtClean="0"/>
          </a:p>
        </p:txBody>
      </p:sp>
      <p:sp>
        <p:nvSpPr>
          <p:cNvPr id="138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249363"/>
            <a:ext cx="8680450" cy="4978400"/>
          </a:xfrm>
        </p:spPr>
        <p:txBody>
          <a:bodyPr/>
          <a:lstStyle/>
          <a:p>
            <a:pPr>
              <a:lnSpc>
                <a:spcPct val="140000"/>
              </a:lnSpc>
              <a:spcBef>
                <a:spcPct val="50000"/>
              </a:spcBef>
              <a:defRPr/>
            </a:pPr>
            <a:r>
              <a:rPr lang="fr-FR" dirty="0" smtClean="0"/>
              <a:t>Identification &amp; </a:t>
            </a:r>
            <a:r>
              <a:rPr lang="fr-FR" dirty="0" err="1" smtClean="0"/>
              <a:t>resolution</a:t>
            </a:r>
            <a:r>
              <a:rPr lang="fr-FR" dirty="0" smtClean="0"/>
              <a:t> of </a:t>
            </a: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inconsistencies</a:t>
            </a:r>
            <a:endParaRPr lang="fr-FR" dirty="0" smtClean="0"/>
          </a:p>
          <a:p>
            <a:pPr lvl="1">
              <a:lnSpc>
                <a:spcPct val="100000"/>
              </a:lnSpc>
              <a:spcBef>
                <a:spcPct val="10000"/>
              </a:spcBef>
              <a:defRPr/>
            </a:pPr>
            <a:r>
              <a:rPr lang="fr-FR" dirty="0" err="1" smtClean="0"/>
              <a:t>conflicting</a:t>
            </a:r>
            <a:r>
              <a:rPr lang="fr-FR" dirty="0" smtClean="0"/>
              <a:t> </a:t>
            </a:r>
            <a:r>
              <a:rPr lang="fr-FR" dirty="0" err="1" smtClean="0"/>
              <a:t>stakeholder</a:t>
            </a:r>
            <a:r>
              <a:rPr lang="fr-FR" dirty="0" smtClean="0"/>
              <a:t> </a:t>
            </a:r>
            <a:r>
              <a:rPr lang="fr-FR" dirty="0" err="1" smtClean="0"/>
              <a:t>viewpoints</a:t>
            </a:r>
            <a:r>
              <a:rPr lang="fr-FR" dirty="0" smtClean="0"/>
              <a:t>, non-</a:t>
            </a:r>
            <a:r>
              <a:rPr lang="fr-FR" dirty="0" err="1" smtClean="0"/>
              <a:t>functional</a:t>
            </a:r>
            <a:r>
              <a:rPr lang="fr-FR" dirty="0" smtClean="0"/>
              <a:t> </a:t>
            </a:r>
            <a:r>
              <a:rPr lang="fr-FR" dirty="0" err="1" smtClean="0"/>
              <a:t>reqs</a:t>
            </a:r>
            <a:r>
              <a:rPr lang="fr-FR" dirty="0" smtClean="0"/>
              <a:t>, ...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defRPr/>
            </a:pPr>
            <a:r>
              <a:rPr lang="fr-FR" dirty="0" smtClean="0"/>
              <a:t>to </a:t>
            </a:r>
            <a:r>
              <a:rPr lang="fr-FR" dirty="0" err="1" smtClean="0"/>
              <a:t>reach</a:t>
            </a:r>
            <a:r>
              <a:rPr lang="fr-FR" dirty="0" smtClean="0"/>
              <a:t> agreement</a:t>
            </a:r>
          </a:p>
          <a:p>
            <a:pPr>
              <a:spcBef>
                <a:spcPct val="30000"/>
              </a:spcBef>
              <a:defRPr/>
            </a:pPr>
            <a:r>
              <a:rPr lang="fr-FR" dirty="0" smtClean="0"/>
              <a:t>Identification, </a:t>
            </a:r>
            <a:r>
              <a:rPr lang="fr-FR" dirty="0" err="1" smtClean="0"/>
              <a:t>assessment</a:t>
            </a:r>
            <a:r>
              <a:rPr lang="fr-FR" dirty="0" smtClean="0"/>
              <a:t> &amp; </a:t>
            </a:r>
            <a:r>
              <a:rPr lang="fr-FR" dirty="0" err="1" smtClean="0"/>
              <a:t>resolution</a:t>
            </a:r>
            <a:r>
              <a:rPr lang="fr-FR" dirty="0" smtClean="0"/>
              <a:t> of system </a:t>
            </a: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risks</a:t>
            </a:r>
            <a:endParaRPr lang="fr-FR" dirty="0" smtClean="0"/>
          </a:p>
          <a:p>
            <a:pPr lvl="1">
              <a:lnSpc>
                <a:spcPct val="100000"/>
              </a:lnSpc>
              <a:spcBef>
                <a:spcPct val="10000"/>
              </a:spcBef>
              <a:defRPr/>
            </a:pPr>
            <a:r>
              <a:rPr lang="fr-FR" dirty="0" err="1" smtClean="0"/>
              <a:t>critical</a:t>
            </a:r>
            <a:r>
              <a:rPr lang="fr-FR" dirty="0" smtClean="0"/>
              <a:t> objectives not met, </a:t>
            </a:r>
            <a:r>
              <a:rPr lang="fr-FR" dirty="0" err="1" smtClean="0"/>
              <a:t>e.g</a:t>
            </a:r>
            <a:r>
              <a:rPr lang="fr-FR" dirty="0" smtClean="0"/>
              <a:t>. </a:t>
            </a:r>
            <a:r>
              <a:rPr lang="fr-FR" dirty="0" err="1" smtClean="0"/>
              <a:t>safety</a:t>
            </a:r>
            <a:r>
              <a:rPr lang="fr-FR" dirty="0" smtClean="0"/>
              <a:t> </a:t>
            </a:r>
            <a:r>
              <a:rPr lang="fr-FR" dirty="0" err="1" smtClean="0"/>
              <a:t>hazards</a:t>
            </a:r>
            <a:r>
              <a:rPr lang="fr-FR" dirty="0" smtClean="0"/>
              <a:t>, </a:t>
            </a:r>
            <a:r>
              <a:rPr lang="fr-FR" dirty="0" err="1" smtClean="0"/>
              <a:t>security</a:t>
            </a:r>
            <a:r>
              <a:rPr lang="fr-FR" dirty="0" smtClean="0"/>
              <a:t> </a:t>
            </a:r>
            <a:r>
              <a:rPr lang="fr-FR" dirty="0" err="1" smtClean="0"/>
              <a:t>threats</a:t>
            </a:r>
            <a:r>
              <a:rPr lang="fr-FR" dirty="0" smtClean="0"/>
              <a:t>, </a:t>
            </a:r>
            <a:r>
              <a:rPr lang="fr-FR" dirty="0" err="1" smtClean="0"/>
              <a:t>development</a:t>
            </a:r>
            <a:r>
              <a:rPr lang="fr-FR" dirty="0" smtClean="0"/>
              <a:t> </a:t>
            </a:r>
            <a:r>
              <a:rPr lang="fr-FR" dirty="0" err="1" smtClean="0"/>
              <a:t>risks</a:t>
            </a:r>
            <a:r>
              <a:rPr lang="fr-FR" dirty="0" smtClean="0"/>
              <a:t>, ...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defRPr/>
            </a:pPr>
            <a:r>
              <a:rPr lang="fr-FR" dirty="0" smtClean="0"/>
              <a:t>to </a:t>
            </a:r>
            <a:r>
              <a:rPr lang="fr-FR" dirty="0" err="1" smtClean="0"/>
              <a:t>get</a:t>
            </a:r>
            <a:r>
              <a:rPr lang="fr-FR" dirty="0" smtClean="0"/>
              <a:t> new </a:t>
            </a:r>
            <a:r>
              <a:rPr lang="fr-FR" dirty="0" err="1" smtClean="0"/>
              <a:t>reqs</a:t>
            </a:r>
            <a:r>
              <a:rPr lang="fr-FR" dirty="0" smtClean="0"/>
              <a:t> for more </a:t>
            </a:r>
            <a:r>
              <a:rPr lang="fr-FR" dirty="0" err="1" smtClean="0"/>
              <a:t>robust</a:t>
            </a:r>
            <a:r>
              <a:rPr lang="fr-FR" dirty="0" smtClean="0"/>
              <a:t> system-to-</a:t>
            </a:r>
            <a:r>
              <a:rPr lang="fr-FR" dirty="0" err="1" smtClean="0"/>
              <a:t>be</a:t>
            </a:r>
            <a:endParaRPr lang="fr-FR" dirty="0" smtClean="0"/>
          </a:p>
          <a:p>
            <a:pPr>
              <a:lnSpc>
                <a:spcPct val="100000"/>
              </a:lnSpc>
              <a:spcBef>
                <a:spcPct val="30000"/>
              </a:spcBef>
              <a:defRPr/>
            </a:pPr>
            <a:r>
              <a:rPr lang="fr-FR" dirty="0" err="1" smtClean="0"/>
              <a:t>Comparison</a:t>
            </a:r>
            <a:r>
              <a:rPr lang="fr-FR" dirty="0" smtClean="0"/>
              <a:t> of </a:t>
            </a:r>
            <a:r>
              <a:rPr lang="fr-FR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alternative options</a:t>
            </a:r>
            <a:r>
              <a:rPr lang="fr-FR" dirty="0" smtClean="0"/>
              <a:t>, </a:t>
            </a:r>
            <a:r>
              <a:rPr lang="fr-FR" dirty="0" err="1" smtClean="0"/>
              <a:t>selection</a:t>
            </a:r>
            <a:r>
              <a:rPr lang="fr-FR" dirty="0" smtClean="0"/>
              <a:t> of </a:t>
            </a:r>
            <a:r>
              <a:rPr lang="fr-FR" dirty="0" err="1" smtClean="0"/>
              <a:t>preferred</a:t>
            </a:r>
            <a:r>
              <a:rPr lang="fr-FR" dirty="0" smtClean="0"/>
              <a:t> </a:t>
            </a:r>
            <a:r>
              <a:rPr lang="fr-FR" dirty="0" err="1" smtClean="0"/>
              <a:t>ones</a:t>
            </a:r>
            <a:endParaRPr lang="fr-FR" dirty="0" smtClean="0"/>
          </a:p>
          <a:p>
            <a:pPr lvl="1">
              <a:spcBef>
                <a:spcPct val="10000"/>
              </a:spcBef>
              <a:defRPr/>
            </a:pPr>
            <a:r>
              <a:rPr lang="fr-FR" dirty="0" err="1" smtClean="0"/>
              <a:t>different</a:t>
            </a:r>
            <a:r>
              <a:rPr lang="fr-FR" dirty="0" smtClean="0"/>
              <a:t> </a:t>
            </a:r>
            <a:r>
              <a:rPr lang="fr-FR" dirty="0" err="1" smtClean="0"/>
              <a:t>ways</a:t>
            </a:r>
            <a:r>
              <a:rPr lang="fr-FR" dirty="0" smtClean="0"/>
              <a:t> of:  meeting </a:t>
            </a:r>
            <a:r>
              <a:rPr lang="fr-FR" dirty="0" err="1" smtClean="0"/>
              <a:t>same</a:t>
            </a:r>
            <a:r>
              <a:rPr lang="fr-FR" dirty="0" smtClean="0"/>
              <a:t> objective, </a:t>
            </a:r>
            <a:r>
              <a:rPr lang="fr-FR" dirty="0" err="1" smtClean="0"/>
              <a:t>assigning</a:t>
            </a:r>
            <a:r>
              <a:rPr lang="fr-FR" dirty="0" smtClean="0"/>
              <a:t> </a:t>
            </a:r>
            <a:r>
              <a:rPr lang="fr-FR" dirty="0" err="1" smtClean="0"/>
              <a:t>responsibilities</a:t>
            </a:r>
            <a:r>
              <a:rPr lang="fr-FR" dirty="0" smtClean="0"/>
              <a:t>, </a:t>
            </a:r>
            <a:r>
              <a:rPr lang="fr-FR" dirty="0" err="1" smtClean="0"/>
              <a:t>resolving</a:t>
            </a:r>
            <a:r>
              <a:rPr lang="fr-FR" dirty="0" smtClean="0"/>
              <a:t> </a:t>
            </a:r>
            <a:r>
              <a:rPr lang="fr-FR" dirty="0" err="1" smtClean="0"/>
              <a:t>conflicts</a:t>
            </a:r>
            <a:r>
              <a:rPr lang="fr-FR" dirty="0" smtClean="0"/>
              <a:t> &amp; </a:t>
            </a:r>
            <a:r>
              <a:rPr lang="fr-FR" dirty="0" err="1" smtClean="0"/>
              <a:t>risks</a:t>
            </a:r>
            <a:endParaRPr lang="fr-FR" dirty="0" smtClean="0"/>
          </a:p>
          <a:p>
            <a:pPr>
              <a:spcBef>
                <a:spcPct val="30000"/>
              </a:spcBef>
              <a:defRPr/>
            </a:pPr>
            <a:r>
              <a:rPr lang="fr-FR" dirty="0" err="1" smtClean="0"/>
              <a:t>Requirements</a:t>
            </a:r>
            <a:r>
              <a:rPr lang="fr-FR" dirty="0" smtClean="0"/>
              <a:t> </a:t>
            </a:r>
            <a:r>
              <a:rPr lang="fr-F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prioritization</a:t>
            </a:r>
            <a:endParaRPr lang="fr-FR" dirty="0" smtClean="0"/>
          </a:p>
          <a:p>
            <a:pPr lvl="1">
              <a:lnSpc>
                <a:spcPct val="100000"/>
              </a:lnSpc>
              <a:spcBef>
                <a:spcPct val="10000"/>
              </a:spcBef>
              <a:defRPr/>
            </a:pPr>
            <a:r>
              <a:rPr lang="fr-FR" dirty="0" smtClean="0"/>
              <a:t>to </a:t>
            </a:r>
            <a:r>
              <a:rPr lang="fr-FR" dirty="0" err="1" smtClean="0"/>
              <a:t>resolve</a:t>
            </a:r>
            <a:r>
              <a:rPr lang="fr-FR" dirty="0" smtClean="0"/>
              <a:t> </a:t>
            </a:r>
            <a:r>
              <a:rPr lang="fr-FR" dirty="0" err="1" smtClean="0"/>
              <a:t>conflicts</a:t>
            </a:r>
            <a:r>
              <a:rPr lang="fr-FR" dirty="0" smtClean="0"/>
              <a:t>, </a:t>
            </a:r>
            <a:r>
              <a:rPr lang="fr-FR" dirty="0" err="1" smtClean="0"/>
              <a:t>address</a:t>
            </a:r>
            <a:r>
              <a:rPr lang="fr-FR" dirty="0" smtClean="0"/>
              <a:t> </a:t>
            </a:r>
            <a:r>
              <a:rPr lang="fr-FR" dirty="0" err="1" smtClean="0"/>
              <a:t>cost</a:t>
            </a:r>
            <a:r>
              <a:rPr lang="fr-FR" dirty="0" smtClean="0"/>
              <a:t>/</a:t>
            </a:r>
            <a:r>
              <a:rPr lang="fr-FR" dirty="0" err="1" smtClean="0"/>
              <a:t>schedule</a:t>
            </a:r>
            <a:r>
              <a:rPr lang="fr-FR" dirty="0" smtClean="0"/>
              <a:t> </a:t>
            </a:r>
            <a:r>
              <a:rPr lang="fr-FR" dirty="0" err="1" smtClean="0"/>
              <a:t>constraints</a:t>
            </a:r>
            <a:r>
              <a:rPr lang="fr-FR" dirty="0" smtClean="0"/>
              <a:t>, support </a:t>
            </a:r>
            <a:r>
              <a:rPr lang="fr-FR" dirty="0" err="1" smtClean="0"/>
              <a:t>incremental</a:t>
            </a:r>
            <a:r>
              <a:rPr lang="fr-FR" dirty="0" smtClean="0"/>
              <a:t> </a:t>
            </a:r>
            <a:r>
              <a:rPr lang="fr-FR" dirty="0" err="1" smtClean="0"/>
              <a:t>development</a:t>
            </a:r>
            <a:endParaRPr lang="en-US" dirty="0" smtClean="0"/>
          </a:p>
        </p:txBody>
      </p:sp>
      <p:pic>
        <p:nvPicPr>
          <p:cNvPr id="27652" name="Picture 6" descr="C:\Program Files\Fichiers communs\Microsoft Shared\Clipart\cagcat50\PE01561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177800"/>
            <a:ext cx="1200150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Exploring countermeasures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Using elicitation techniques</a:t>
            </a:r>
          </a:p>
          <a:p>
            <a:pPr lvl="1"/>
            <a:r>
              <a:rPr lang="en-US" altLang="en-US" smtClean="0"/>
              <a:t>interviews, group sessions</a:t>
            </a:r>
          </a:p>
          <a:p>
            <a:pPr>
              <a:lnSpc>
                <a:spcPct val="130000"/>
              </a:lnSpc>
            </a:pPr>
            <a:r>
              <a:rPr lang="en-US" altLang="en-US" smtClean="0"/>
              <a:t>Reusing known countermeasures </a:t>
            </a:r>
          </a:p>
          <a:p>
            <a:pPr>
              <a:lnSpc>
                <a:spcPct val="10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en-US" altLang="en-US" sz="2000" smtClean="0">
                <a:solidFill>
                  <a:srgbClr val="009999"/>
                </a:solidFill>
              </a:rPr>
              <a:t>    e.g.</a:t>
            </a:r>
            <a:r>
              <a:rPr lang="en-US" altLang="en-US" smtClean="0"/>
              <a:t> generic countermeasures to top 10 risks </a:t>
            </a:r>
            <a:r>
              <a:rPr lang="en-US" altLang="en-US" sz="1800" smtClean="0"/>
              <a:t>[Boehm, 1989]</a:t>
            </a:r>
            <a:endParaRPr lang="en-US" altLang="en-US" smtClean="0"/>
          </a:p>
          <a:p>
            <a:pPr lvl="1">
              <a:lnSpc>
                <a:spcPct val="130000"/>
              </a:lnSpc>
            </a:pPr>
            <a:r>
              <a:rPr lang="en-US" altLang="en-US" smtClean="0"/>
              <a:t>simulation  </a:t>
            </a:r>
            <a:r>
              <a:rPr lang="en-US" altLang="en-US" smtClean="0">
                <a:solidFill>
                  <a:schemeClr val="tx2"/>
                </a:solidFill>
                <a:latin typeface="Wingdings" pitchFamily="2" charset="2"/>
              </a:rPr>
              <a:t>"</a:t>
            </a:r>
            <a:r>
              <a:rPr lang="en-US" altLang="en-US" smtClean="0"/>
              <a:t> poor performance</a:t>
            </a:r>
          </a:p>
          <a:p>
            <a:pPr lvl="1">
              <a:lnSpc>
                <a:spcPct val="120000"/>
              </a:lnSpc>
            </a:pPr>
            <a:r>
              <a:rPr lang="en-US" altLang="en-US" smtClean="0"/>
              <a:t>prototyping, task analysis  </a:t>
            </a:r>
            <a:r>
              <a:rPr lang="en-US" altLang="en-US" smtClean="0">
                <a:solidFill>
                  <a:schemeClr val="tx2"/>
                </a:solidFill>
                <a:latin typeface="Wingdings" pitchFamily="2" charset="2"/>
              </a:rPr>
              <a:t>"</a:t>
            </a:r>
            <a:r>
              <a:rPr lang="en-US" altLang="en-US" smtClean="0"/>
              <a:t> poor usability</a:t>
            </a:r>
          </a:p>
          <a:p>
            <a:pPr lvl="1">
              <a:lnSpc>
                <a:spcPct val="120000"/>
              </a:lnSpc>
            </a:pPr>
            <a:r>
              <a:rPr lang="en-US" altLang="en-US" smtClean="0"/>
              <a:t>use of cost models  </a:t>
            </a:r>
            <a:r>
              <a:rPr lang="en-US" altLang="en-US" smtClean="0">
                <a:solidFill>
                  <a:schemeClr val="tx2"/>
                </a:solidFill>
                <a:latin typeface="Wingdings" pitchFamily="2" charset="2"/>
              </a:rPr>
              <a:t>"</a:t>
            </a:r>
            <a:r>
              <a:rPr lang="en-US" altLang="en-US" smtClean="0"/>
              <a:t> unrealistic budgets/schedules</a:t>
            </a:r>
            <a:endParaRPr lang="en-US" altLang="en-US" sz="2000" smtClean="0"/>
          </a:p>
          <a:p>
            <a:pPr>
              <a:lnSpc>
                <a:spcPct val="140000"/>
              </a:lnSpc>
            </a:pPr>
            <a:r>
              <a:rPr lang="en-US" altLang="en-US" smtClean="0"/>
              <a:t>Using risk reduction tactics</a:t>
            </a:r>
          </a:p>
        </p:txBody>
      </p:sp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73038"/>
            <a:ext cx="1039812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722313" y="228600"/>
            <a:ext cx="8235950" cy="762000"/>
          </a:xfrm>
        </p:spPr>
        <p:txBody>
          <a:bodyPr/>
          <a:lstStyle/>
          <a:p>
            <a:r>
              <a:rPr lang="en-US" altLang="en-US" smtClean="0"/>
              <a:t>Risk reduction tactics</a:t>
            </a:r>
          </a:p>
        </p:txBody>
      </p:sp>
      <p:sp>
        <p:nvSpPr>
          <p:cNvPr id="142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ts val="300"/>
              </a:spcBef>
              <a:defRPr/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Reduce risk likelihood</a:t>
            </a:r>
            <a:r>
              <a:rPr kumimoji="0" lang="en-US" smtClean="0"/>
              <a:t>: </a:t>
            </a:r>
            <a:r>
              <a:rPr kumimoji="0" lang="en-US" smtClean="0">
                <a:solidFill>
                  <a:srgbClr val="009999"/>
                </a:solidFill>
              </a:rPr>
              <a:t>new reqs to ensure significant decrease</a:t>
            </a:r>
            <a:endParaRPr kumimoji="0" lang="en-US" smtClean="0"/>
          </a:p>
          <a:p>
            <a:pPr lvl="1">
              <a:lnSpc>
                <a:spcPct val="120000"/>
              </a:lnSpc>
              <a:spcBef>
                <a:spcPts val="300"/>
              </a:spcBef>
              <a:buFontTx/>
              <a:buNone/>
              <a:defRPr/>
            </a:pPr>
            <a:r>
              <a:rPr kumimoji="0" lang="en-US" sz="2000" smtClean="0"/>
              <a:t>e.g. </a:t>
            </a:r>
            <a:r>
              <a:rPr kumimoji="0" lang="en-US" sz="2000" smtClean="0">
                <a:solidFill>
                  <a:srgbClr val="5F5F5F"/>
                </a:solidFill>
              </a:rPr>
              <a:t>“Prompts for driver reaction regularly generated by software”</a:t>
            </a:r>
            <a:endParaRPr lang="en-US" sz="2000" smtClean="0"/>
          </a:p>
          <a:p>
            <a:pPr>
              <a:lnSpc>
                <a:spcPct val="130000"/>
              </a:lnSpc>
              <a:spcBef>
                <a:spcPts val="300"/>
              </a:spcBef>
              <a:defRPr/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Avoid risk</a:t>
            </a:r>
            <a:r>
              <a:rPr kumimoji="0" lang="en-US" smtClean="0"/>
              <a:t>: </a:t>
            </a:r>
            <a:r>
              <a:rPr kumimoji="0" lang="en-US" smtClean="0">
                <a:solidFill>
                  <a:srgbClr val="009999"/>
                </a:solidFill>
              </a:rPr>
              <a:t>new reqs to ensure risk may never occur</a:t>
            </a:r>
            <a:endParaRPr kumimoji="0" lang="en-US" smtClean="0"/>
          </a:p>
          <a:p>
            <a:pPr lvl="1">
              <a:spcBef>
                <a:spcPts val="300"/>
              </a:spcBef>
              <a:buFontTx/>
              <a:buNone/>
              <a:defRPr/>
            </a:pPr>
            <a:r>
              <a:rPr kumimoji="0" lang="en-US" sz="2000" smtClean="0"/>
              <a:t>e.g. </a:t>
            </a:r>
            <a:r>
              <a:rPr kumimoji="0" lang="en-US" sz="2000" smtClean="0">
                <a:solidFill>
                  <a:srgbClr val="5F5F5F"/>
                </a:solidFill>
              </a:rPr>
              <a:t>“Doors may be opened by software-controlled actuators only”</a:t>
            </a:r>
            <a:endParaRPr kumimoji="0" lang="en-US" sz="2000" smtClean="0"/>
          </a:p>
          <a:p>
            <a:pPr>
              <a:spcBef>
                <a:spcPct val="25000"/>
              </a:spcBef>
              <a:defRPr/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Reduce consequence likelihood</a:t>
            </a:r>
            <a:r>
              <a:rPr kumimoji="0" lang="en-US" smtClean="0"/>
              <a:t>: </a:t>
            </a:r>
            <a:r>
              <a:rPr kumimoji="0" lang="en-US" smtClean="0">
                <a:solidFill>
                  <a:srgbClr val="009999"/>
                </a:solidFill>
              </a:rPr>
              <a:t>new reqs to ensure significant decrease of consequence likelihood</a:t>
            </a:r>
            <a:endParaRPr kumimoji="0" lang="en-US" smtClean="0"/>
          </a:p>
          <a:p>
            <a:pPr lvl="1">
              <a:lnSpc>
                <a:spcPct val="120000"/>
              </a:lnSpc>
              <a:spcBef>
                <a:spcPts val="300"/>
              </a:spcBef>
              <a:buFontTx/>
              <a:buNone/>
              <a:defRPr/>
            </a:pPr>
            <a:r>
              <a:rPr kumimoji="0" lang="en-US" sz="2000" smtClean="0"/>
              <a:t>e.g. </a:t>
            </a:r>
            <a:r>
              <a:rPr kumimoji="0" lang="en-US" sz="2000" smtClean="0">
                <a:solidFill>
                  <a:srgbClr val="5F5F5F"/>
                </a:solidFill>
              </a:rPr>
              <a:t>“Alarm generated in case of door opening while train moving”</a:t>
            </a:r>
            <a:endParaRPr kumimoji="0" lang="en-US" sz="2000" smtClean="0"/>
          </a:p>
          <a:p>
            <a:pPr>
              <a:spcBef>
                <a:spcPct val="25000"/>
              </a:spcBef>
              <a:defRPr/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Avoid risk consequence</a:t>
            </a:r>
            <a:r>
              <a:rPr kumimoji="0" lang="en-US" smtClean="0"/>
              <a:t>: </a:t>
            </a:r>
            <a:r>
              <a:rPr kumimoji="0" lang="en-US" smtClean="0">
                <a:solidFill>
                  <a:srgbClr val="009999"/>
                </a:solidFill>
              </a:rPr>
              <a:t>new reqs to ensure consequence may never occur</a:t>
            </a:r>
            <a:endParaRPr kumimoji="0" lang="en-US" smtClean="0"/>
          </a:p>
          <a:p>
            <a:pPr lvl="1">
              <a:spcBef>
                <a:spcPts val="300"/>
              </a:spcBef>
              <a:buFontTx/>
              <a:buNone/>
              <a:defRPr/>
            </a:pPr>
            <a:r>
              <a:rPr kumimoji="0" lang="en-US" sz="2000" smtClean="0"/>
              <a:t>e.g. </a:t>
            </a:r>
            <a:r>
              <a:rPr kumimoji="0" lang="en-US" sz="2000" smtClean="0">
                <a:solidFill>
                  <a:srgbClr val="5F5F5F"/>
                </a:solidFill>
              </a:rPr>
              <a:t>“No collision in case of inaccurate speed/position estimates” </a:t>
            </a:r>
            <a:endParaRPr kumimoji="0" lang="en-US" sz="2000" smtClean="0"/>
          </a:p>
          <a:p>
            <a:pPr>
              <a:spcBef>
                <a:spcPct val="25000"/>
              </a:spcBef>
              <a:defRPr/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Mitigate risk consequence</a:t>
            </a:r>
            <a:r>
              <a:rPr kumimoji="0" lang="en-US" smtClean="0"/>
              <a:t>: </a:t>
            </a:r>
            <a:r>
              <a:rPr kumimoji="0" lang="en-US" smtClean="0">
                <a:solidFill>
                  <a:srgbClr val="009999"/>
                </a:solidFill>
              </a:rPr>
              <a:t>new reqs to reduce severity of consequence(s)</a:t>
            </a:r>
            <a:endParaRPr kumimoji="0" lang="en-US" smtClean="0"/>
          </a:p>
          <a:p>
            <a:pPr lvl="1">
              <a:spcBef>
                <a:spcPts val="300"/>
              </a:spcBef>
              <a:buFontTx/>
              <a:buNone/>
              <a:defRPr/>
            </a:pPr>
            <a:r>
              <a:rPr kumimoji="0" lang="en-US" sz="2000" smtClean="0"/>
              <a:t>e.g. </a:t>
            </a:r>
            <a:r>
              <a:rPr kumimoji="0" lang="en-US" sz="2000" smtClean="0">
                <a:solidFill>
                  <a:srgbClr val="5F5F5F"/>
                </a:solidFill>
              </a:rPr>
              <a:t>“Waiting passengers informed of train delays”</a:t>
            </a: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73038"/>
            <a:ext cx="1039812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11238" y="228600"/>
            <a:ext cx="7947025" cy="762000"/>
          </a:xfrm>
        </p:spPr>
        <p:txBody>
          <a:bodyPr/>
          <a:lstStyle/>
          <a:p>
            <a:r>
              <a:rPr lang="en-US" altLang="en-US" smtClean="0"/>
              <a:t>Selecting preferred countermeasures</a:t>
            </a:r>
          </a:p>
        </p:txBody>
      </p:sp>
      <p:sp>
        <p:nvSpPr>
          <p:cNvPr id="142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575" y="1295400"/>
            <a:ext cx="9031288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Evaluation criteria for preferred countermeasure: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contribution to critical non-functional requirements</a:t>
            </a:r>
          </a:p>
          <a:p>
            <a:pPr lvl="1">
              <a:defRPr/>
            </a:pPr>
            <a:r>
              <a:rPr lang="en-US" smtClean="0"/>
              <a:t>contribution to resolution of </a:t>
            </a:r>
            <a:r>
              <a:rPr lang="en-US" i="1" smtClean="0"/>
              <a:t>other</a:t>
            </a:r>
            <a:r>
              <a:rPr lang="en-US" smtClean="0"/>
              <a:t> risks</a:t>
            </a:r>
          </a:p>
          <a:p>
            <a:pPr lvl="1">
              <a:defRPr/>
            </a:pPr>
            <a:r>
              <a:rPr lang="en-US" smtClean="0"/>
              <a:t>cost-effectiveness</a:t>
            </a:r>
          </a:p>
          <a:p>
            <a:pPr>
              <a:lnSpc>
                <a:spcPct val="130000"/>
              </a:lnSpc>
              <a:defRPr/>
            </a:pPr>
            <a:r>
              <a:rPr lang="en-US" smtClean="0"/>
              <a:t>Cost-effectiveness is measured by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risk-reduction leverage</a:t>
            </a:r>
            <a:r>
              <a:rPr lang="en-US" smtClean="0"/>
              <a:t>:</a:t>
            </a:r>
          </a:p>
          <a:p>
            <a:pPr lvl="1" algn="ctr">
              <a:lnSpc>
                <a:spcPct val="150000"/>
              </a:lnSpc>
              <a:buFontTx/>
              <a:buNone/>
              <a:defRPr/>
            </a:pPr>
            <a:r>
              <a:rPr kumimoji="0" lang="en-US" smtClean="0">
                <a:solidFill>
                  <a:schemeClr val="tx1"/>
                </a:solidFill>
              </a:rPr>
              <a:t>RRL</a:t>
            </a:r>
            <a:r>
              <a:rPr kumimoji="0" lang="en-US" sz="1200" i="1" smtClean="0"/>
              <a:t> </a:t>
            </a:r>
            <a:r>
              <a:rPr kumimoji="0" lang="en-US" smtClean="0">
                <a:solidFill>
                  <a:schemeClr val="tx1"/>
                </a:solidFill>
              </a:rPr>
              <a:t>(</a:t>
            </a:r>
            <a:r>
              <a:rPr kumimoji="0" lang="en-US" i="1" smtClean="0">
                <a:solidFill>
                  <a:schemeClr val="tx1"/>
                </a:solidFill>
              </a:rPr>
              <a:t>r,</a:t>
            </a:r>
            <a:r>
              <a:rPr kumimoji="0" lang="en-US" sz="1200" i="1" smtClean="0"/>
              <a:t> </a:t>
            </a:r>
            <a:r>
              <a:rPr kumimoji="0" lang="en-US" i="1" smtClean="0">
                <a:solidFill>
                  <a:schemeClr val="tx1"/>
                </a:solidFill>
              </a:rPr>
              <a:t>cm</a:t>
            </a:r>
            <a:r>
              <a:rPr kumimoji="0" lang="en-US" smtClean="0">
                <a:solidFill>
                  <a:schemeClr val="tx1"/>
                </a:solidFill>
              </a:rPr>
              <a:t>) = </a:t>
            </a:r>
            <a:r>
              <a:rPr kumimoji="0" lang="en-US" i="1" smtClean="0"/>
              <a:t> </a:t>
            </a:r>
            <a:r>
              <a:rPr kumimoji="0" lang="en-US" smtClean="0">
                <a:solidFill>
                  <a:schemeClr val="tx1"/>
                </a:solidFill>
              </a:rPr>
              <a:t>(Exp</a:t>
            </a:r>
            <a:r>
              <a:rPr kumimoji="0" lang="en-US" sz="1200" i="1" smtClean="0"/>
              <a:t> </a:t>
            </a:r>
            <a:r>
              <a:rPr kumimoji="0" lang="en-US" smtClean="0">
                <a:solidFill>
                  <a:schemeClr val="tx1"/>
                </a:solidFill>
              </a:rPr>
              <a:t>(</a:t>
            </a:r>
            <a:r>
              <a:rPr kumimoji="0" lang="en-US" i="1" smtClean="0">
                <a:solidFill>
                  <a:schemeClr val="tx1"/>
                </a:solidFill>
              </a:rPr>
              <a:t>r</a:t>
            </a:r>
            <a:r>
              <a:rPr kumimoji="0" lang="en-US" smtClean="0">
                <a:solidFill>
                  <a:schemeClr val="tx1"/>
                </a:solidFill>
              </a:rPr>
              <a:t>) </a:t>
            </a:r>
            <a:r>
              <a:rPr kumimoji="0" lang="en-AU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kumimoji="0" lang="en-US" smtClean="0">
                <a:solidFill>
                  <a:schemeClr val="tx1"/>
                </a:solidFill>
              </a:rPr>
              <a:t> Exp</a:t>
            </a:r>
            <a:r>
              <a:rPr kumimoji="0" lang="en-US" sz="1200" i="1" smtClean="0"/>
              <a:t> </a:t>
            </a:r>
            <a:r>
              <a:rPr kumimoji="0" lang="en-US" smtClean="0">
                <a:solidFill>
                  <a:schemeClr val="tx1"/>
                </a:solidFill>
              </a:rPr>
              <a:t>(</a:t>
            </a:r>
            <a:r>
              <a:rPr kumimoji="0" lang="en-US" i="1" smtClean="0">
                <a:solidFill>
                  <a:schemeClr val="tx1"/>
                </a:solidFill>
              </a:rPr>
              <a:t>r|cm</a:t>
            </a:r>
            <a:r>
              <a:rPr kumimoji="0" lang="en-US" smtClean="0">
                <a:solidFill>
                  <a:schemeClr val="tx1"/>
                </a:solidFill>
              </a:rPr>
              <a:t>)) </a:t>
            </a:r>
            <a:r>
              <a:rPr kumimoji="0" lang="en-US" b="1" smtClean="0">
                <a:solidFill>
                  <a:schemeClr val="tx2"/>
                </a:solidFill>
              </a:rPr>
              <a:t>/</a:t>
            </a:r>
            <a:r>
              <a:rPr kumimoji="0" lang="en-US" smtClean="0">
                <a:solidFill>
                  <a:schemeClr val="tx1"/>
                </a:solidFill>
              </a:rPr>
              <a:t> Cost</a:t>
            </a:r>
            <a:r>
              <a:rPr kumimoji="0" lang="en-US" sz="1200" i="1" smtClean="0"/>
              <a:t> </a:t>
            </a:r>
            <a:r>
              <a:rPr kumimoji="0" lang="en-US" smtClean="0">
                <a:solidFill>
                  <a:schemeClr val="tx1"/>
                </a:solidFill>
              </a:rPr>
              <a:t>(</a:t>
            </a:r>
            <a:r>
              <a:rPr kumimoji="0" lang="en-US" i="1" smtClean="0">
                <a:solidFill>
                  <a:schemeClr val="tx1"/>
                </a:solidFill>
              </a:rPr>
              <a:t>cm</a:t>
            </a:r>
            <a:r>
              <a:rPr kumimoji="0" lang="en-US" smtClean="0">
                <a:solidFill>
                  <a:schemeClr val="tx1"/>
                </a:solidFill>
              </a:rPr>
              <a:t>)</a:t>
            </a:r>
            <a:endParaRPr kumimoji="0" lang="en-US" smtClean="0"/>
          </a:p>
          <a:p>
            <a:pPr lvl="1">
              <a:lnSpc>
                <a:spcPct val="120000"/>
              </a:lnSpc>
              <a:buFontTx/>
              <a:buNone/>
              <a:defRPr/>
            </a:pPr>
            <a:r>
              <a:rPr kumimoji="0" lang="en-US" smtClean="0"/>
              <a:t>Exp</a:t>
            </a:r>
            <a:r>
              <a:rPr kumimoji="0" lang="en-US" sz="1000" i="1" smtClean="0"/>
              <a:t> </a:t>
            </a:r>
            <a:r>
              <a:rPr kumimoji="0" lang="en-US" smtClean="0"/>
              <a:t>(</a:t>
            </a:r>
            <a:r>
              <a:rPr kumimoji="0" lang="en-US" i="1" smtClean="0"/>
              <a:t>r</a:t>
            </a:r>
            <a:r>
              <a:rPr kumimoji="0" lang="en-US" smtClean="0"/>
              <a:t>):</a:t>
            </a:r>
            <a:r>
              <a:rPr kumimoji="0" lang="en-US" i="1" smtClean="0"/>
              <a:t> </a:t>
            </a:r>
            <a:r>
              <a:rPr kumimoji="0" lang="en-US" smtClean="0"/>
              <a:t>exposure of risk </a:t>
            </a:r>
            <a:r>
              <a:rPr kumimoji="0" lang="en-US" i="1" smtClean="0"/>
              <a:t>r</a:t>
            </a:r>
          </a:p>
          <a:p>
            <a:pPr lvl="1">
              <a:buFontTx/>
              <a:buNone/>
              <a:defRPr/>
            </a:pPr>
            <a:r>
              <a:rPr kumimoji="0" lang="en-US" smtClean="0"/>
              <a:t>Exp</a:t>
            </a:r>
            <a:r>
              <a:rPr kumimoji="0" lang="en-US" sz="1000" i="1" smtClean="0"/>
              <a:t> </a:t>
            </a:r>
            <a:r>
              <a:rPr kumimoji="0" lang="en-US" smtClean="0"/>
              <a:t>(</a:t>
            </a:r>
            <a:r>
              <a:rPr kumimoji="0" lang="en-US" i="1" smtClean="0"/>
              <a:t>r</a:t>
            </a:r>
            <a:r>
              <a:rPr kumimoji="0" lang="en-US" sz="1800" i="1" smtClean="0"/>
              <a:t>|</a:t>
            </a:r>
            <a:r>
              <a:rPr kumimoji="0" lang="en-US" i="1" smtClean="0"/>
              <a:t>cm</a:t>
            </a:r>
            <a:r>
              <a:rPr kumimoji="0" lang="en-US" smtClean="0"/>
              <a:t>): new exposure of </a:t>
            </a:r>
            <a:r>
              <a:rPr kumimoji="0" lang="en-US" i="1" smtClean="0"/>
              <a:t>r</a:t>
            </a:r>
            <a:r>
              <a:rPr kumimoji="0" lang="en-US" smtClean="0"/>
              <a:t> if countermeasure </a:t>
            </a:r>
            <a:r>
              <a:rPr kumimoji="0" lang="en-US" i="1" smtClean="0"/>
              <a:t>cm</a:t>
            </a:r>
            <a:r>
              <a:rPr kumimoji="0" lang="en-US" smtClean="0"/>
              <a:t> is selected</a:t>
            </a:r>
          </a:p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kumimoji="0" lang="en-US" smtClean="0">
                <a:solidFill>
                  <a:schemeClr val="tx2"/>
                </a:solidFill>
              </a:rPr>
              <a:t>=&gt;</a:t>
            </a:r>
            <a:r>
              <a:rPr kumimoji="0" lang="en-US" smtClean="0"/>
              <a:t>  Select countermeasures with highest RRLs</a:t>
            </a:r>
          </a:p>
          <a:p>
            <a:pPr lvl="1">
              <a:lnSpc>
                <a:spcPct val="100000"/>
              </a:lnSpc>
              <a:defRPr/>
            </a:pPr>
            <a:r>
              <a:rPr kumimoji="0" lang="en-US" smtClean="0"/>
              <a:t>refinable through cumulative countermeasures &amp; RRLs</a:t>
            </a:r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73038"/>
            <a:ext cx="1039812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xfrm>
            <a:off x="766763" y="214313"/>
            <a:ext cx="8191500" cy="762000"/>
          </a:xfrm>
        </p:spPr>
        <p:txBody>
          <a:bodyPr/>
          <a:lstStyle/>
          <a:p>
            <a:r>
              <a:rPr lang="en-US" altLang="en-US" smtClean="0"/>
              <a:t>Risks should be documented</a:t>
            </a:r>
          </a:p>
        </p:txBody>
      </p:sp>
      <p:sp>
        <p:nvSpPr>
          <p:cNvPr id="1422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15900" y="1004888"/>
            <a:ext cx="8845550" cy="5497512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kumimoji="0" lang="en-US" smtClean="0"/>
              <a:t>To record/explain </a:t>
            </a: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why</a:t>
            </a:r>
            <a:r>
              <a:rPr kumimoji="0" lang="en-US" smtClean="0"/>
              <a:t> these countermeasure reqs, to support system evolution	</a:t>
            </a:r>
          </a:p>
          <a:p>
            <a:pPr>
              <a:lnSpc>
                <a:spcPct val="140000"/>
              </a:lnSpc>
              <a:defRPr/>
            </a:pPr>
            <a:r>
              <a:rPr kumimoji="0" lang="en-US" smtClean="0"/>
              <a:t>For each identified risk:</a:t>
            </a:r>
          </a:p>
          <a:p>
            <a:pPr lvl="1" algn="just">
              <a:lnSpc>
                <a:spcPct val="130000"/>
              </a:lnSpc>
              <a:spcBef>
                <a:spcPts val="100"/>
              </a:spcBef>
              <a:defRPr/>
            </a:pPr>
            <a:r>
              <a:rPr kumimoji="0" lang="en-US" smtClean="0"/>
              <a:t>conditions/events for occurrence</a:t>
            </a:r>
          </a:p>
          <a:p>
            <a:pPr lvl="1" algn="just">
              <a:lnSpc>
                <a:spcPct val="130000"/>
              </a:lnSpc>
              <a:spcBef>
                <a:spcPts val="100"/>
              </a:spcBef>
              <a:defRPr/>
            </a:pPr>
            <a:r>
              <a:rPr kumimoji="0" lang="en-US" smtClean="0"/>
              <a:t>estimated likelihood</a:t>
            </a:r>
          </a:p>
          <a:p>
            <a:pPr lvl="1" algn="just">
              <a:lnSpc>
                <a:spcPct val="130000"/>
              </a:lnSpc>
              <a:spcBef>
                <a:spcPts val="100"/>
              </a:spcBef>
              <a:defRPr/>
            </a:pPr>
            <a:r>
              <a:rPr kumimoji="0" lang="en-US" smtClean="0"/>
              <a:t>possible causes &amp; consequences </a:t>
            </a:r>
          </a:p>
          <a:p>
            <a:pPr lvl="1" algn="just">
              <a:lnSpc>
                <a:spcPct val="130000"/>
              </a:lnSpc>
              <a:spcBef>
                <a:spcPts val="100"/>
              </a:spcBef>
              <a:defRPr/>
            </a:pPr>
            <a:r>
              <a:rPr kumimoji="0" lang="en-US" smtClean="0"/>
              <a:t>estimated likelihood &amp; severity of each consequence</a:t>
            </a:r>
          </a:p>
          <a:p>
            <a:pPr lvl="1" algn="just">
              <a:lnSpc>
                <a:spcPct val="130000"/>
              </a:lnSpc>
              <a:spcBef>
                <a:spcPts val="100"/>
              </a:spcBef>
              <a:defRPr/>
            </a:pPr>
            <a:r>
              <a:rPr kumimoji="0" lang="en-US" smtClean="0"/>
              <a:t>identified countermeasures + risk-reduction leverages </a:t>
            </a:r>
          </a:p>
          <a:p>
            <a:pPr lvl="1" algn="just">
              <a:lnSpc>
                <a:spcPct val="130000"/>
              </a:lnSpc>
              <a:spcBef>
                <a:spcPts val="300"/>
              </a:spcBef>
              <a:defRPr/>
            </a:pPr>
            <a:r>
              <a:rPr kumimoji="0" lang="en-US" smtClean="0"/>
              <a:t>selected countermeasures</a:t>
            </a:r>
          </a:p>
          <a:p>
            <a:pPr lvl="1" algn="just">
              <a:lnSpc>
                <a:spcPct val="140000"/>
              </a:lnSpc>
              <a:spcBef>
                <a:spcPts val="300"/>
              </a:spcBef>
              <a:buFontTx/>
              <a:buNone/>
              <a:defRPr/>
            </a:pPr>
            <a:r>
              <a:rPr lang="en-US" sz="240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@</a:t>
            </a:r>
            <a:r>
              <a:rPr kumimoji="0" lang="en-US" smtClean="0"/>
              <a:t>  </a:t>
            </a:r>
            <a:r>
              <a:rPr kumimoji="0" lang="en-US" smtClean="0">
                <a:solidFill>
                  <a:schemeClr val="tx1"/>
                </a:solidFill>
              </a:rPr>
              <a:t>annotated risk tree  </a:t>
            </a:r>
          </a:p>
          <a:p>
            <a:pPr algn="just">
              <a:lnSpc>
                <a:spcPct val="160000"/>
              </a:lnSpc>
              <a:spcBef>
                <a:spcPts val="300"/>
              </a:spcBef>
              <a:defRPr/>
            </a:pPr>
            <a:r>
              <a:rPr kumimoji="0" lang="en-US" smtClean="0"/>
              <a:t>More on risk management &amp; documentation in Chaps. 9, 16, 18</a:t>
            </a:r>
          </a:p>
        </p:txBody>
      </p:sp>
      <p:graphicFrame>
        <p:nvGraphicFramePr>
          <p:cNvPr id="12290" name="Object 5"/>
          <p:cNvGraphicFramePr>
            <a:graphicFrameLocks noChangeAspect="1"/>
          </p:cNvGraphicFramePr>
          <p:nvPr/>
        </p:nvGraphicFramePr>
        <p:xfrm>
          <a:off x="171450" y="85725"/>
          <a:ext cx="82073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Clip" r:id="rId4" imgW="1258200" imgH="1103040" progId="MS_ClipArt_Gallery.2">
                  <p:embed/>
                </p:oleObj>
              </mc:Choice>
              <mc:Fallback>
                <p:oleObj name="Clip" r:id="rId4" imgW="1258200" imgH="110304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" y="85725"/>
                        <a:ext cx="820738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>
            <p:ph type="title"/>
          </p:nvPr>
        </p:nvSpPr>
        <p:spPr>
          <a:xfrm>
            <a:off x="779463" y="246063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 dirty="0" smtClean="0"/>
              <a:t>Requirements evaluation: outline</a:t>
            </a:r>
          </a:p>
        </p:txBody>
      </p:sp>
      <p:sp>
        <p:nvSpPr>
          <p:cNvPr id="142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788" y="1258888"/>
            <a:ext cx="8529637" cy="5080000"/>
          </a:xfrm>
        </p:spPr>
        <p:txBody>
          <a:bodyPr/>
          <a:lstStyle/>
          <a:p>
            <a:pPr>
              <a:spcBef>
                <a:spcPts val="300"/>
              </a:spcBef>
              <a:defRPr/>
            </a:pPr>
            <a:r>
              <a:rPr kumimoji="0" lang="en-US" dirty="0" smtClean="0">
                <a:solidFill>
                  <a:srgbClr val="5F5F5F"/>
                </a:solidFill>
              </a:rPr>
              <a:t>Inconsistency management</a:t>
            </a:r>
          </a:p>
          <a:p>
            <a:pPr lvl="1">
              <a:lnSpc>
                <a:spcPct val="130000"/>
              </a:lnSpc>
              <a:spcBef>
                <a:spcPts val="200"/>
              </a:spcBef>
              <a:defRPr/>
            </a:pPr>
            <a:r>
              <a:rPr kumimoji="0" lang="en-AU" dirty="0" smtClean="0">
                <a:solidFill>
                  <a:srgbClr val="5F5F5F"/>
                </a:solidFill>
              </a:rPr>
              <a:t>Types of inconsistency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dirty="0" smtClean="0">
                <a:solidFill>
                  <a:srgbClr val="5F5F5F"/>
                </a:solidFill>
              </a:rPr>
              <a:t>Handling inconsistencies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dirty="0" smtClean="0">
                <a:solidFill>
                  <a:srgbClr val="5F5F5F"/>
                </a:solidFill>
              </a:rPr>
              <a:t>Managing conflicts: a systematic process</a:t>
            </a:r>
          </a:p>
          <a:p>
            <a:pPr>
              <a:lnSpc>
                <a:spcPct val="160000"/>
              </a:lnSpc>
              <a:spcBef>
                <a:spcPts val="100"/>
              </a:spcBef>
              <a:defRPr/>
            </a:pPr>
            <a:r>
              <a:rPr kumimoji="0" lang="en-US" dirty="0" smtClean="0">
                <a:solidFill>
                  <a:srgbClr val="5F5F5F"/>
                </a:solidFill>
              </a:rPr>
              <a:t>Risk analysis</a:t>
            </a:r>
          </a:p>
          <a:p>
            <a:pPr lvl="1">
              <a:spcBef>
                <a:spcPts val="200"/>
              </a:spcBef>
              <a:defRPr/>
            </a:pPr>
            <a:r>
              <a:rPr kumimoji="0" lang="en-AU" dirty="0" smtClean="0">
                <a:solidFill>
                  <a:srgbClr val="5F5F5F"/>
                </a:solidFill>
              </a:rPr>
              <a:t>Types of risk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dirty="0" smtClean="0">
                <a:solidFill>
                  <a:srgbClr val="5F5F5F"/>
                </a:solidFill>
              </a:rPr>
              <a:t>Risk management</a:t>
            </a:r>
            <a:endParaRPr kumimoji="0" lang="en-AU" i="1" dirty="0" smtClean="0">
              <a:solidFill>
                <a:srgbClr val="5F5F5F"/>
              </a:solidFill>
            </a:endParaRP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dirty="0" smtClean="0">
                <a:solidFill>
                  <a:srgbClr val="5F5F5F"/>
                </a:solidFill>
              </a:rPr>
              <a:t>Risk documentation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DDP: quantitative risk management for RE</a:t>
            </a:r>
            <a:endParaRPr kumimoji="0" lang="en-US" dirty="0" smtClean="0"/>
          </a:p>
          <a:p>
            <a:pPr>
              <a:lnSpc>
                <a:spcPct val="160000"/>
              </a:lnSpc>
              <a:spcBef>
                <a:spcPts val="300"/>
              </a:spcBef>
              <a:defRPr/>
            </a:pPr>
            <a:r>
              <a:rPr kumimoji="0" lang="en-US" dirty="0" smtClean="0"/>
              <a:t>Evaluating alternative options for decision making</a:t>
            </a:r>
          </a:p>
          <a:p>
            <a:pPr>
              <a:lnSpc>
                <a:spcPct val="150000"/>
              </a:lnSpc>
              <a:spcBef>
                <a:spcPts val="300"/>
              </a:spcBef>
              <a:defRPr/>
            </a:pPr>
            <a:r>
              <a:rPr kumimoji="0" lang="en-US" dirty="0" smtClean="0"/>
              <a:t>Requirements prioritization</a:t>
            </a:r>
            <a:endParaRPr kumimoji="0" lang="en-US" altLang="en-US" dirty="0" smtClean="0"/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5" y="4616450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3" y="228600"/>
            <a:ext cx="8089900" cy="762000"/>
          </a:xfrm>
        </p:spPr>
        <p:txBody>
          <a:bodyPr/>
          <a:lstStyle/>
          <a:p>
            <a:r>
              <a:rPr kumimoji="0" lang="en-US" altLang="en-US" smtClean="0"/>
              <a:t>DDP:  quantitative risk management for RE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81100"/>
            <a:ext cx="8886825" cy="255428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mtClean="0"/>
              <a:t>DDP = </a:t>
            </a:r>
            <a:r>
              <a:rPr lang="en-US" altLang="en-US" u="sng" smtClean="0"/>
              <a:t>D</a:t>
            </a:r>
            <a:r>
              <a:rPr lang="en-US" altLang="en-US" smtClean="0"/>
              <a:t>efect </a:t>
            </a:r>
            <a:r>
              <a:rPr lang="en-US" altLang="en-US" u="sng" smtClean="0"/>
              <a:t>D</a:t>
            </a:r>
            <a:r>
              <a:rPr lang="en-US" altLang="en-US" smtClean="0"/>
              <a:t>etection </a:t>
            </a:r>
            <a:r>
              <a:rPr lang="en-US" altLang="en-US" u="sng" smtClean="0"/>
              <a:t>P</a:t>
            </a:r>
            <a:r>
              <a:rPr lang="en-US" altLang="en-US" smtClean="0"/>
              <a:t>revention</a:t>
            </a:r>
          </a:p>
          <a:p>
            <a:pPr>
              <a:lnSpc>
                <a:spcPct val="120000"/>
              </a:lnSpc>
            </a:pPr>
            <a:r>
              <a:rPr lang="en-US" altLang="en-US" smtClean="0"/>
              <a:t>Technique &amp; tool developed at NASA </a:t>
            </a:r>
            <a:r>
              <a:rPr lang="en-US" altLang="en-US" sz="1800" smtClean="0"/>
              <a:t>[Feather, 2003]</a:t>
            </a:r>
            <a:r>
              <a:rPr lang="en-US" altLang="en-US" smtClean="0"/>
              <a:t> </a:t>
            </a:r>
          </a:p>
          <a:p>
            <a:pPr>
              <a:lnSpc>
                <a:spcPct val="120000"/>
              </a:lnSpc>
            </a:pPr>
            <a:r>
              <a:rPr lang="en-US" altLang="en-US" smtClean="0"/>
              <a:t>Quantitative support for </a:t>
            </a:r>
            <a:r>
              <a:rPr lang="en-US" altLang="en-US" i="1" smtClean="0"/>
              <a:t>Identify</a:t>
            </a:r>
            <a:r>
              <a:rPr lang="en-US" altLang="en-US" smtClean="0"/>
              <a:t>-</a:t>
            </a:r>
            <a:r>
              <a:rPr lang="en-US" altLang="en-US" i="1" smtClean="0"/>
              <a:t>Assess</a:t>
            </a:r>
            <a:r>
              <a:rPr lang="en-US" altLang="en-US" smtClean="0"/>
              <a:t>-</a:t>
            </a:r>
            <a:r>
              <a:rPr lang="en-US" altLang="en-US" i="1" smtClean="0"/>
              <a:t>Control</a:t>
            </a:r>
            <a:r>
              <a:rPr lang="en-US" altLang="en-US" smtClean="0"/>
              <a:t> cycles</a:t>
            </a:r>
          </a:p>
          <a:p>
            <a:pPr>
              <a:lnSpc>
                <a:spcPct val="190000"/>
              </a:lnSpc>
            </a:pPr>
            <a:r>
              <a:rPr lang="en-US" altLang="en-US" smtClean="0"/>
              <a:t>Three steps:</a:t>
            </a:r>
          </a:p>
        </p:txBody>
      </p:sp>
      <p:pic>
        <p:nvPicPr>
          <p:cNvPr id="13317" name="Picture 4" descr="C:\Program Files\Common Files\Microsoft Shared\Clipart\cagcat50\bd04897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85725"/>
            <a:ext cx="982662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314" name="Object 5"/>
          <p:cNvGraphicFramePr>
            <a:graphicFrameLocks noChangeAspect="1"/>
          </p:cNvGraphicFramePr>
          <p:nvPr/>
        </p:nvGraphicFramePr>
        <p:xfrm>
          <a:off x="263525" y="3840163"/>
          <a:ext cx="8794750" cy="188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Picture" r:id="rId5" imgW="5130000" imgH="1099080" progId="Word.Picture.8">
                  <p:embed/>
                </p:oleObj>
              </mc:Choice>
              <mc:Fallback>
                <p:oleObj name="Picture" r:id="rId5" imgW="5130000" imgH="109908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3840163"/>
                        <a:ext cx="8794750" cy="188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smtClean="0"/>
              <a:t>Step 1:  Elaborate the </a:t>
            </a:r>
            <a:r>
              <a:rPr kumimoji="0" lang="en-US" altLang="en-US" i="1" smtClean="0"/>
              <a:t>Impact</a:t>
            </a:r>
            <a:r>
              <a:rPr kumimoji="0" lang="en-US" altLang="en-US" smtClean="0"/>
              <a:t> matrix</a:t>
            </a:r>
            <a:endParaRPr kumimoji="0" lang="en-US" altLang="en-US" b="1" smtClean="0">
              <a:solidFill>
                <a:schemeClr val="tx1"/>
              </a:solidFill>
            </a:endParaRPr>
          </a:p>
        </p:txBody>
      </p:sp>
      <p:sp>
        <p:nvSpPr>
          <p:cNvPr id="142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295400"/>
            <a:ext cx="9001125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Build a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risk-consequence table</a:t>
            </a:r>
            <a:r>
              <a:rPr lang="en-US" smtClean="0"/>
              <a:t> with domain experts for ...</a:t>
            </a:r>
          </a:p>
          <a:p>
            <a:pPr lvl="1">
              <a:defRPr/>
            </a:pPr>
            <a:r>
              <a:rPr lang="en-US" smtClean="0"/>
              <a:t>prioritizing risks by critical impact on all objectives</a:t>
            </a:r>
          </a:p>
          <a:p>
            <a:pPr lvl="1">
              <a:defRPr/>
            </a:pPr>
            <a:r>
              <a:rPr lang="en-US" smtClean="0"/>
              <a:t>highlighting the most risk-driving objectives</a:t>
            </a:r>
          </a:p>
          <a:p>
            <a:pPr>
              <a:lnSpc>
                <a:spcPct val="160000"/>
              </a:lnSpc>
              <a:defRPr/>
            </a:pPr>
            <a:r>
              <a:rPr lang="en-US" smtClean="0"/>
              <a:t>For each objective </a:t>
            </a:r>
            <a:r>
              <a:rPr lang="en-US" i="1" smtClean="0"/>
              <a:t>obj</a:t>
            </a:r>
            <a:r>
              <a:rPr lang="en-US" smtClean="0"/>
              <a:t>, risk </a:t>
            </a:r>
            <a:r>
              <a:rPr lang="en-US" i="1" smtClean="0"/>
              <a:t>r:</a:t>
            </a:r>
            <a:r>
              <a:rPr lang="en-US" smtClean="0"/>
              <a:t>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kumimoji="0" lang="en-US" sz="2000" i="1" smtClean="0"/>
              <a:t>        </a:t>
            </a:r>
            <a:r>
              <a:rPr kumimoji="0" lang="en-US" sz="2000" smtClean="0"/>
              <a:t>Impact</a:t>
            </a:r>
            <a:r>
              <a:rPr kumimoji="0" lang="en-US" sz="9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r</a:t>
            </a:r>
            <a:r>
              <a:rPr kumimoji="0" lang="en-US" sz="2000" smtClean="0"/>
              <a:t>,</a:t>
            </a:r>
            <a:r>
              <a:rPr kumimoji="0" lang="en-US" sz="1100" smtClean="0"/>
              <a:t> </a:t>
            </a:r>
            <a:r>
              <a:rPr kumimoji="0" lang="en-US" sz="2000" i="1" smtClean="0"/>
              <a:t>obj</a:t>
            </a:r>
            <a:r>
              <a:rPr kumimoji="0" lang="en-US" sz="2000" smtClean="0"/>
              <a:t>)</a:t>
            </a:r>
            <a:r>
              <a:rPr lang="en-US" smtClean="0"/>
              <a:t> =  estimated loss of satisfaction of </a:t>
            </a:r>
            <a:r>
              <a:rPr lang="en-US" i="1" smtClean="0"/>
              <a:t>obj</a:t>
            </a:r>
            <a:r>
              <a:rPr lang="en-US" smtClean="0"/>
              <a:t>  by</a:t>
            </a:r>
            <a:r>
              <a:rPr lang="en-US" i="1" smtClean="0"/>
              <a:t> r</a:t>
            </a:r>
            <a:endParaRPr lang="en-US" smtClean="0"/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smtClean="0"/>
              <a:t>  			                            </a:t>
            </a:r>
            <a:r>
              <a:rPr lang="en-US" sz="2000" smtClean="0"/>
              <a:t>0</a:t>
            </a:r>
            <a:r>
              <a:rPr lang="en-US" sz="1800" smtClean="0"/>
              <a:t> (no loss) </a:t>
            </a:r>
            <a:r>
              <a:rPr lang="en-US" sz="2000" smtClean="0"/>
              <a:t>--&gt; 1</a:t>
            </a:r>
            <a:r>
              <a:rPr lang="en-US" sz="1800" smtClean="0"/>
              <a:t> (total loss)</a:t>
            </a:r>
            <a:endParaRPr lang="en-US" sz="2000" smtClean="0"/>
          </a:p>
          <a:p>
            <a:pPr>
              <a:lnSpc>
                <a:spcPct val="100000"/>
              </a:lnSpc>
              <a:defRPr/>
            </a:pPr>
            <a:r>
              <a:rPr lang="en-US" smtClean="0"/>
              <a:t>Last line, for each risk </a:t>
            </a:r>
            <a:r>
              <a:rPr lang="en-US" i="1" smtClean="0"/>
              <a:t>r</a:t>
            </a:r>
            <a:r>
              <a:rPr lang="en-US" smtClean="0"/>
              <a:t>: 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kumimoji="0" lang="en-US" sz="2000" smtClean="0"/>
              <a:t>        Criticality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r</a:t>
            </a:r>
            <a:r>
              <a:rPr kumimoji="0" lang="en-US" sz="2000" smtClean="0"/>
              <a:t>) = </a:t>
            </a:r>
            <a:r>
              <a:rPr kumimoji="0" lang="en-AU" sz="2000" smtClean="0">
                <a:latin typeface="Symbol" pitchFamily="18" charset="2"/>
              </a:rPr>
              <a:t> </a:t>
            </a:r>
            <a:r>
              <a:rPr kumimoji="0" lang="en-US" sz="2000" smtClean="0"/>
              <a:t>Likelihood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r</a:t>
            </a:r>
            <a:r>
              <a:rPr kumimoji="0" lang="en-US" sz="2000" smtClean="0"/>
              <a:t>) </a:t>
            </a:r>
            <a:r>
              <a:rPr kumimoji="0" lang="en-AU" b="1" smtClean="0">
                <a:latin typeface="Symbol" pitchFamily="18" charset="2"/>
              </a:rPr>
              <a:t>´</a:t>
            </a:r>
            <a:r>
              <a:rPr kumimoji="0" lang="en-AU" sz="2000" smtClean="0">
                <a:latin typeface="Symbol" pitchFamily="18" charset="2"/>
              </a:rPr>
              <a:t>  </a:t>
            </a:r>
            <a:r>
              <a:rPr kumimoji="0" lang="en-AU" b="1" smtClean="0">
                <a:latin typeface="Symbol" pitchFamily="18" charset="2"/>
              </a:rPr>
              <a:t>å</a:t>
            </a:r>
            <a:r>
              <a:rPr kumimoji="0" lang="en-US" sz="2000" i="1" baseline="-25000" smtClean="0"/>
              <a:t>obj</a:t>
            </a:r>
            <a:r>
              <a:rPr kumimoji="0" lang="en-US" sz="1100" smtClean="0"/>
              <a:t> </a:t>
            </a:r>
            <a:r>
              <a:rPr kumimoji="0" lang="en-US" sz="2000" smtClean="0"/>
              <a:t>(Impact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r</a:t>
            </a:r>
            <a:r>
              <a:rPr kumimoji="0" lang="en-US" sz="2000" smtClean="0"/>
              <a:t>,</a:t>
            </a:r>
            <a:r>
              <a:rPr kumimoji="0" lang="en-US" sz="1100" smtClean="0"/>
              <a:t> </a:t>
            </a:r>
            <a:r>
              <a:rPr kumimoji="0" lang="en-US" sz="2000" i="1" smtClean="0"/>
              <a:t>obj</a:t>
            </a:r>
            <a:r>
              <a:rPr kumimoji="0" lang="en-US" sz="2000" smtClean="0"/>
              <a:t>) </a:t>
            </a:r>
            <a:r>
              <a:rPr kumimoji="0" lang="en-AU" b="1" smtClean="0">
                <a:latin typeface="Symbol" pitchFamily="18" charset="2"/>
              </a:rPr>
              <a:t>´</a:t>
            </a:r>
            <a:r>
              <a:rPr kumimoji="0" lang="en-AU" sz="2000" smtClean="0">
                <a:latin typeface="Symbol" pitchFamily="18" charset="2"/>
              </a:rPr>
              <a:t> </a:t>
            </a:r>
            <a:r>
              <a:rPr kumimoji="0" lang="en-US" sz="2000" smtClean="0"/>
              <a:t>Weight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obj</a:t>
            </a:r>
            <a:r>
              <a:rPr kumimoji="0" lang="en-US" sz="2000" smtClean="0"/>
              <a:t>))</a:t>
            </a:r>
            <a:endParaRPr lang="en-US" smtClean="0"/>
          </a:p>
          <a:p>
            <a:pPr>
              <a:lnSpc>
                <a:spcPct val="160000"/>
              </a:lnSpc>
              <a:defRPr/>
            </a:pPr>
            <a:r>
              <a:rPr lang="en-US" smtClean="0"/>
              <a:t>Last column, for each objective </a:t>
            </a:r>
            <a:r>
              <a:rPr lang="en-US" i="1" smtClean="0"/>
              <a:t>obj</a:t>
            </a:r>
            <a:r>
              <a:rPr lang="en-US" smtClean="0"/>
              <a:t>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kumimoji="0" lang="en-US" sz="2000" smtClean="0"/>
              <a:t>       Loss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obj</a:t>
            </a:r>
            <a:r>
              <a:rPr kumimoji="0" lang="en-US" sz="2000" smtClean="0"/>
              <a:t>) = </a:t>
            </a:r>
            <a:r>
              <a:rPr kumimoji="0" lang="en-AU" sz="2000" smtClean="0">
                <a:latin typeface="Symbol" pitchFamily="18" charset="2"/>
              </a:rPr>
              <a:t> </a:t>
            </a:r>
            <a:r>
              <a:rPr kumimoji="0" lang="en-US" sz="2000" smtClean="0"/>
              <a:t>Weight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obj</a:t>
            </a:r>
            <a:r>
              <a:rPr kumimoji="0" lang="en-US" sz="2000" smtClean="0"/>
              <a:t>) </a:t>
            </a:r>
            <a:r>
              <a:rPr kumimoji="0" lang="en-AU" b="1" smtClean="0">
                <a:latin typeface="Symbol" pitchFamily="18" charset="2"/>
              </a:rPr>
              <a:t>´</a:t>
            </a:r>
            <a:r>
              <a:rPr kumimoji="0" lang="en-AU" sz="2000" smtClean="0">
                <a:latin typeface="Symbol" pitchFamily="18" charset="2"/>
              </a:rPr>
              <a:t>  </a:t>
            </a:r>
            <a:r>
              <a:rPr kumimoji="0" lang="en-AU" b="1" smtClean="0">
                <a:latin typeface="Symbol" pitchFamily="18" charset="2"/>
              </a:rPr>
              <a:t>å</a:t>
            </a:r>
            <a:r>
              <a:rPr kumimoji="0" lang="en-US" sz="2000" i="1" baseline="-25000" smtClean="0"/>
              <a:t>r</a:t>
            </a:r>
            <a:r>
              <a:rPr kumimoji="0" lang="en-US" sz="1100" smtClean="0"/>
              <a:t> </a:t>
            </a:r>
            <a:r>
              <a:rPr kumimoji="0" lang="en-US" sz="2000" smtClean="0"/>
              <a:t>(Impact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r</a:t>
            </a:r>
            <a:r>
              <a:rPr kumimoji="0" lang="en-US" sz="2000" smtClean="0"/>
              <a:t>,</a:t>
            </a:r>
            <a:r>
              <a:rPr kumimoji="0" lang="en-US" sz="1100" smtClean="0"/>
              <a:t> </a:t>
            </a:r>
            <a:r>
              <a:rPr kumimoji="0" lang="en-US" sz="2000" i="1" smtClean="0"/>
              <a:t>obj</a:t>
            </a:r>
            <a:r>
              <a:rPr kumimoji="0" lang="en-US" sz="2000" smtClean="0"/>
              <a:t>) </a:t>
            </a:r>
            <a:r>
              <a:rPr kumimoji="0" lang="en-AU" b="1" smtClean="0">
                <a:latin typeface="Symbol" pitchFamily="18" charset="2"/>
              </a:rPr>
              <a:t>´</a:t>
            </a:r>
            <a:r>
              <a:rPr kumimoji="0" lang="en-AU" sz="2000" smtClean="0">
                <a:latin typeface="Symbol" pitchFamily="18" charset="2"/>
              </a:rPr>
              <a:t> </a:t>
            </a:r>
            <a:r>
              <a:rPr kumimoji="0" lang="en-US" sz="2000" smtClean="0"/>
              <a:t>Likelihood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r</a:t>
            </a:r>
            <a:r>
              <a:rPr kumimoji="0" lang="en-US" sz="2000" smtClean="0"/>
              <a:t>))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28625"/>
            <a:ext cx="8653463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kumimoji="0" lang="en-US" altLang="en-US" i="1" smtClean="0"/>
              <a:t>Impact</a:t>
            </a:r>
            <a:r>
              <a:rPr kumimoji="0" lang="en-US" altLang="en-US" smtClean="0"/>
              <a:t> matrix:  </a:t>
            </a:r>
            <a:br>
              <a:rPr kumimoji="0" lang="en-US" altLang="en-US" smtClean="0"/>
            </a:br>
            <a:r>
              <a:rPr kumimoji="0" lang="en-US" altLang="en-US" smtClean="0"/>
              <a:t>example for library system</a:t>
            </a:r>
            <a:endParaRPr kumimoji="0" lang="en-US" altLang="en-US" b="1" smtClean="0">
              <a:solidFill>
                <a:schemeClr val="tx1"/>
              </a:solidFill>
            </a:endParaRPr>
          </a:p>
        </p:txBody>
      </p:sp>
      <p:grpSp>
        <p:nvGrpSpPr>
          <p:cNvPr id="14341" name="Group 11"/>
          <p:cNvGrpSpPr>
            <a:grpSpLocks/>
          </p:cNvGrpSpPr>
          <p:nvPr/>
        </p:nvGrpSpPr>
        <p:grpSpPr bwMode="auto">
          <a:xfrm>
            <a:off x="57150" y="1889125"/>
            <a:ext cx="8945563" cy="3376613"/>
            <a:chOff x="0" y="1064"/>
            <a:chExt cx="5635" cy="2127"/>
          </a:xfrm>
        </p:grpSpPr>
        <p:sp>
          <p:nvSpPr>
            <p:cNvPr id="1429514" name="AutoShape 10"/>
            <p:cNvSpPr>
              <a:spLocks noChangeArrowheads="1"/>
            </p:cNvSpPr>
            <p:nvPr/>
          </p:nvSpPr>
          <p:spPr bwMode="auto">
            <a:xfrm>
              <a:off x="45" y="1064"/>
              <a:ext cx="5590" cy="2018"/>
            </a:xfrm>
            <a:prstGeom prst="roundRect">
              <a:avLst>
                <a:gd name="adj" fmla="val 16667"/>
              </a:avLst>
            </a:prstGeom>
            <a:solidFill>
              <a:srgbClr val="E2E5FA"/>
            </a:solidFill>
            <a:ln w="12700" cap="sq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GB"/>
            </a:p>
          </p:txBody>
        </p:sp>
        <p:graphicFrame>
          <p:nvGraphicFramePr>
            <p:cNvPr id="14339" name="Object 8"/>
            <p:cNvGraphicFramePr>
              <a:graphicFrameLocks noChangeAspect="1"/>
            </p:cNvGraphicFramePr>
            <p:nvPr/>
          </p:nvGraphicFramePr>
          <p:xfrm>
            <a:off x="0" y="1082"/>
            <a:ext cx="5591" cy="21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5" name="Document" r:id="rId4" imgW="5859720" imgH="2211480" progId="Word.Document.8">
                    <p:embed/>
                  </p:oleObj>
                </mc:Choice>
                <mc:Fallback>
                  <p:oleObj name="Document" r:id="rId4" imgW="5859720" imgH="2211480" progId="Word.Document.8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1082"/>
                          <a:ext cx="5591" cy="21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4338" name="Object 9"/>
          <p:cNvGraphicFramePr>
            <a:graphicFrameLocks noGrp="1"/>
          </p:cNvGraphicFramePr>
          <p:nvPr>
            <p:ph type="body" idx="1"/>
          </p:nvPr>
        </p:nvGraphicFramePr>
        <p:xfrm>
          <a:off x="201613" y="204788"/>
          <a:ext cx="928687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Clip" r:id="rId6" imgW="707040" imgH="759960" progId="MS_ClipArt_Gallery.2">
                  <p:embed/>
                </p:oleObj>
              </mc:Choice>
              <mc:Fallback>
                <p:oleObj name="Clip" r:id="rId6" imgW="707040" imgH="759960" progId="MS_ClipArt_Gallery.2">
                  <p:embed/>
                  <p:pic>
                    <p:nvPicPr>
                      <p:cNvPr id="0" name="Object 9"/>
                      <p:cNvPicPr preferRelativeResize="0">
                        <a:picLocks noGrp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204788"/>
                        <a:ext cx="928687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smtClean="0"/>
              <a:t>Step 2:  Elaborate the </a:t>
            </a:r>
            <a:r>
              <a:rPr kumimoji="0" lang="en-US" altLang="en-US" i="1" smtClean="0"/>
              <a:t>Effectiveness</a:t>
            </a:r>
            <a:r>
              <a:rPr kumimoji="0" lang="en-US" altLang="en-US" smtClean="0"/>
              <a:t> matrix</a:t>
            </a:r>
          </a:p>
        </p:txBody>
      </p:sp>
      <p:sp>
        <p:nvSpPr>
          <p:cNvPr id="143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5" y="1295400"/>
            <a:ext cx="9001125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Build a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risk-countermeasure table</a:t>
            </a:r>
            <a:r>
              <a:rPr lang="en-US" smtClean="0"/>
              <a:t> with domain experts for ...</a:t>
            </a:r>
          </a:p>
          <a:p>
            <a:pPr lvl="1">
              <a:defRPr/>
            </a:pPr>
            <a:r>
              <a:rPr lang="en-US" smtClean="0"/>
              <a:t>estimating risk reduction by alternative countermeasures</a:t>
            </a:r>
          </a:p>
          <a:p>
            <a:pPr lvl="1">
              <a:defRPr/>
            </a:pPr>
            <a:r>
              <a:rPr lang="en-US" smtClean="0"/>
              <a:t>highlighting most globally effective countermeasures</a:t>
            </a:r>
          </a:p>
          <a:p>
            <a:pPr>
              <a:lnSpc>
                <a:spcPct val="160000"/>
              </a:lnSpc>
              <a:defRPr/>
            </a:pPr>
            <a:r>
              <a:rPr lang="en-US" smtClean="0"/>
              <a:t>For each countermeasure </a:t>
            </a:r>
            <a:r>
              <a:rPr lang="en-US" i="1" smtClean="0"/>
              <a:t>cm</a:t>
            </a:r>
            <a:r>
              <a:rPr lang="en-US" smtClean="0"/>
              <a:t>, weighted risk </a:t>
            </a:r>
            <a:r>
              <a:rPr lang="en-US" i="1" smtClean="0"/>
              <a:t>r:</a:t>
            </a:r>
            <a:r>
              <a:rPr lang="en-US" smtClean="0"/>
              <a:t>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kumimoji="0" lang="en-US" sz="2000" i="1" smtClean="0"/>
              <a:t>        </a:t>
            </a:r>
            <a:r>
              <a:rPr kumimoji="0" lang="en-US" sz="2000" smtClean="0"/>
              <a:t>Reduction</a:t>
            </a:r>
            <a:r>
              <a:rPr kumimoji="0" lang="en-US" sz="9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cm</a:t>
            </a:r>
            <a:r>
              <a:rPr kumimoji="0" lang="en-US" sz="2000" smtClean="0"/>
              <a:t>,</a:t>
            </a:r>
            <a:r>
              <a:rPr kumimoji="0" lang="en-US" sz="1100" smtClean="0"/>
              <a:t> </a:t>
            </a:r>
            <a:r>
              <a:rPr kumimoji="0" lang="en-US" sz="2000" i="1" smtClean="0"/>
              <a:t>r</a:t>
            </a:r>
            <a:r>
              <a:rPr kumimoji="0" lang="en-US" sz="2000" smtClean="0"/>
              <a:t>)</a:t>
            </a:r>
            <a:r>
              <a:rPr lang="en-US" smtClean="0"/>
              <a:t> =  estimated reduction of </a:t>
            </a:r>
            <a:r>
              <a:rPr lang="en-US" i="1" smtClean="0"/>
              <a:t>r</a:t>
            </a:r>
            <a:r>
              <a:rPr lang="en-US" smtClean="0"/>
              <a:t> if </a:t>
            </a:r>
            <a:r>
              <a:rPr lang="en-US" i="1" smtClean="0"/>
              <a:t>cm</a:t>
            </a:r>
            <a:r>
              <a:rPr lang="en-US" smtClean="0"/>
              <a:t> applied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smtClean="0"/>
              <a:t>  			                      </a:t>
            </a:r>
            <a:r>
              <a:rPr lang="en-US" sz="2000" smtClean="0"/>
              <a:t>0</a:t>
            </a:r>
            <a:r>
              <a:rPr lang="en-US" sz="1800" smtClean="0"/>
              <a:t> (no reduction) </a:t>
            </a:r>
            <a:r>
              <a:rPr lang="en-US" sz="2000" smtClean="0"/>
              <a:t>--&gt; 1</a:t>
            </a:r>
            <a:r>
              <a:rPr lang="en-US" sz="1800" smtClean="0"/>
              <a:t> (risk elimination)</a:t>
            </a:r>
            <a:endParaRPr lang="en-US" sz="2000" smtClean="0"/>
          </a:p>
          <a:p>
            <a:pPr>
              <a:defRPr/>
            </a:pPr>
            <a:r>
              <a:rPr lang="en-US" smtClean="0"/>
              <a:t>Last line, for each risk </a:t>
            </a:r>
            <a:r>
              <a:rPr lang="en-US" i="1" smtClean="0"/>
              <a:t>r</a:t>
            </a:r>
            <a:r>
              <a:rPr lang="en-US" smtClean="0"/>
              <a:t>: 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kumimoji="0" lang="en-US" sz="2000" smtClean="0"/>
              <a:t>        combinedReduction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r</a:t>
            </a:r>
            <a:r>
              <a:rPr kumimoji="0" lang="en-US" sz="2000" smtClean="0"/>
              <a:t>) =</a:t>
            </a:r>
            <a:r>
              <a:rPr kumimoji="0" lang="en-AU" sz="2000" smtClean="0"/>
              <a:t>  1 </a:t>
            </a:r>
            <a:r>
              <a:rPr kumimoji="0" lang="en-AU" sz="2000" smtClean="0">
                <a:latin typeface="Symbol" pitchFamily="18" charset="2"/>
              </a:rPr>
              <a:t>- </a:t>
            </a:r>
            <a:r>
              <a:rPr kumimoji="0" lang="en-AU" b="1" smtClean="0">
                <a:latin typeface="Symbol" pitchFamily="18" charset="2"/>
              </a:rPr>
              <a:t>P</a:t>
            </a:r>
            <a:r>
              <a:rPr kumimoji="0" lang="en-US" sz="2000" i="1" baseline="-25000" smtClean="0"/>
              <a:t>cm</a:t>
            </a:r>
            <a:r>
              <a:rPr kumimoji="0" lang="en-US" sz="2000" baseline="-25000" smtClean="0"/>
              <a:t> </a:t>
            </a:r>
            <a:r>
              <a:rPr kumimoji="0" lang="en-US" sz="2000" smtClean="0"/>
              <a:t>(</a:t>
            </a:r>
            <a:r>
              <a:rPr kumimoji="0" lang="en-AU" sz="2000" smtClean="0"/>
              <a:t>1 </a:t>
            </a:r>
            <a:r>
              <a:rPr kumimoji="0" lang="en-AU" sz="2000" smtClean="0">
                <a:latin typeface="Symbol" pitchFamily="18" charset="2"/>
              </a:rPr>
              <a:t>- </a:t>
            </a:r>
            <a:r>
              <a:rPr kumimoji="0" lang="en-US" sz="2000" smtClean="0"/>
              <a:t>Reduction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cm</a:t>
            </a:r>
            <a:r>
              <a:rPr kumimoji="0" lang="en-US" sz="2000" smtClean="0"/>
              <a:t>,</a:t>
            </a:r>
            <a:r>
              <a:rPr kumimoji="0" lang="en-US" sz="1100" smtClean="0"/>
              <a:t> </a:t>
            </a:r>
            <a:r>
              <a:rPr kumimoji="0" lang="en-US" sz="2000" i="1" smtClean="0"/>
              <a:t>r</a:t>
            </a:r>
            <a:r>
              <a:rPr kumimoji="0" lang="en-US" sz="2000" smtClean="0"/>
              <a:t>))</a:t>
            </a:r>
            <a:endParaRPr lang="en-US" smtClean="0"/>
          </a:p>
          <a:p>
            <a:pPr>
              <a:lnSpc>
                <a:spcPct val="160000"/>
              </a:lnSpc>
              <a:defRPr/>
            </a:pPr>
            <a:r>
              <a:rPr lang="en-US" smtClean="0"/>
              <a:t>Last column, for each countermeasure </a:t>
            </a:r>
            <a:r>
              <a:rPr lang="en-US" i="1" smtClean="0"/>
              <a:t>cm</a:t>
            </a:r>
            <a:r>
              <a:rPr lang="en-US" smtClean="0"/>
              <a:t>: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  <a:defRPr/>
            </a:pPr>
            <a:r>
              <a:rPr kumimoji="0" lang="en-US" sz="2000" smtClean="0"/>
              <a:t>       overallEffect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cm</a:t>
            </a:r>
            <a:r>
              <a:rPr kumimoji="0" lang="en-US" sz="2000" smtClean="0"/>
              <a:t>) =</a:t>
            </a:r>
            <a:r>
              <a:rPr kumimoji="0" lang="en-AU" sz="2000" smtClean="0"/>
              <a:t>  </a:t>
            </a:r>
            <a:r>
              <a:rPr kumimoji="0" lang="en-AU" b="1" smtClean="0">
                <a:latin typeface="Symbol" pitchFamily="18" charset="2"/>
              </a:rPr>
              <a:t>å</a:t>
            </a:r>
            <a:r>
              <a:rPr kumimoji="0" lang="en-US" sz="2000" i="1" baseline="-25000" smtClean="0"/>
              <a:t>r</a:t>
            </a:r>
            <a:r>
              <a:rPr kumimoji="0" lang="en-US" sz="2000" smtClean="0"/>
              <a:t> (Reduction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cm</a:t>
            </a:r>
            <a:r>
              <a:rPr kumimoji="0" lang="en-US" sz="2000" smtClean="0"/>
              <a:t>,</a:t>
            </a:r>
            <a:r>
              <a:rPr kumimoji="0" lang="en-US" sz="1100" smtClean="0"/>
              <a:t> </a:t>
            </a:r>
            <a:r>
              <a:rPr kumimoji="0" lang="en-US" sz="2000" i="1" smtClean="0"/>
              <a:t>r</a:t>
            </a:r>
            <a:r>
              <a:rPr kumimoji="0" lang="en-US" sz="2000" smtClean="0"/>
              <a:t>) </a:t>
            </a:r>
            <a:r>
              <a:rPr kumimoji="0" lang="en-AU" b="1" smtClean="0">
                <a:latin typeface="Symbol" pitchFamily="18" charset="2"/>
              </a:rPr>
              <a:t>´</a:t>
            </a:r>
            <a:r>
              <a:rPr kumimoji="0" lang="en-AU" sz="2000" smtClean="0">
                <a:latin typeface="Symbol" pitchFamily="18" charset="2"/>
              </a:rPr>
              <a:t> </a:t>
            </a:r>
            <a:r>
              <a:rPr kumimoji="0" lang="en-US" sz="2000" smtClean="0"/>
              <a:t> Criticality</a:t>
            </a:r>
            <a:r>
              <a:rPr kumimoji="0" lang="en-US" sz="1100" smtClean="0"/>
              <a:t> </a:t>
            </a:r>
            <a:r>
              <a:rPr kumimoji="0" lang="en-US" sz="2000" smtClean="0"/>
              <a:t>(</a:t>
            </a:r>
            <a:r>
              <a:rPr kumimoji="0" lang="en-US" sz="2000" i="1" smtClean="0"/>
              <a:t>r</a:t>
            </a:r>
            <a:r>
              <a:rPr kumimoji="0" lang="en-US" sz="2000" smtClean="0"/>
              <a:t>))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28625"/>
            <a:ext cx="8653463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kumimoji="0" lang="en-US" altLang="en-US" i="1" smtClean="0"/>
              <a:t>Effectiveness</a:t>
            </a:r>
            <a:r>
              <a:rPr kumimoji="0" lang="en-US" altLang="en-US" smtClean="0"/>
              <a:t> matrix:  </a:t>
            </a:r>
            <a:br>
              <a:rPr kumimoji="0" lang="en-US" altLang="en-US" smtClean="0"/>
            </a:br>
            <a:r>
              <a:rPr kumimoji="0" lang="en-US" altLang="en-US" smtClean="0"/>
              <a:t>example for library system</a:t>
            </a:r>
          </a:p>
        </p:txBody>
      </p:sp>
      <p:graphicFrame>
        <p:nvGraphicFramePr>
          <p:cNvPr id="15362" name="Object 6"/>
          <p:cNvGraphicFramePr>
            <a:graphicFrameLocks noGrp="1"/>
          </p:cNvGraphicFramePr>
          <p:nvPr>
            <p:ph type="body" idx="1"/>
          </p:nvPr>
        </p:nvGraphicFramePr>
        <p:xfrm>
          <a:off x="201613" y="204788"/>
          <a:ext cx="928687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Clip" r:id="rId4" imgW="707040" imgH="759960" progId="MS_ClipArt_Gallery.2">
                  <p:embed/>
                </p:oleObj>
              </mc:Choice>
              <mc:Fallback>
                <p:oleObj name="Clip" r:id="rId4" imgW="707040" imgH="759960" progId="MS_ClipArt_Gallery.2">
                  <p:embed/>
                  <p:pic>
                    <p:nvPicPr>
                      <p:cNvPr id="0" name="Object 6"/>
                      <p:cNvPicPr preferRelativeResize="0"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204788"/>
                        <a:ext cx="928687" cy="1035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5365" name="Group 9"/>
          <p:cNvGrpSpPr>
            <a:grpSpLocks/>
          </p:cNvGrpSpPr>
          <p:nvPr/>
        </p:nvGrpSpPr>
        <p:grpSpPr bwMode="auto">
          <a:xfrm>
            <a:off x="42863" y="1962150"/>
            <a:ext cx="9144000" cy="3282950"/>
            <a:chOff x="27" y="1146"/>
            <a:chExt cx="5760" cy="2068"/>
          </a:xfrm>
        </p:grpSpPr>
        <p:sp>
          <p:nvSpPr>
            <p:cNvPr id="1431556" name="AutoShape 4"/>
            <p:cNvSpPr>
              <a:spLocks noChangeArrowheads="1"/>
            </p:cNvSpPr>
            <p:nvPr/>
          </p:nvSpPr>
          <p:spPr bwMode="auto">
            <a:xfrm>
              <a:off x="45" y="1146"/>
              <a:ext cx="5715" cy="1872"/>
            </a:xfrm>
            <a:prstGeom prst="roundRect">
              <a:avLst>
                <a:gd name="adj" fmla="val 16667"/>
              </a:avLst>
            </a:prstGeom>
            <a:solidFill>
              <a:srgbClr val="E2E5FA"/>
            </a:solidFill>
            <a:ln w="12700" cap="sq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GB"/>
            </a:p>
          </p:txBody>
        </p:sp>
        <p:graphicFrame>
          <p:nvGraphicFramePr>
            <p:cNvPr id="15363" name="Object 8"/>
            <p:cNvGraphicFramePr>
              <a:graphicFrameLocks noChangeAspect="1"/>
            </p:cNvGraphicFramePr>
            <p:nvPr/>
          </p:nvGraphicFramePr>
          <p:xfrm>
            <a:off x="27" y="1177"/>
            <a:ext cx="5760" cy="20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70" name="Document" r:id="rId6" imgW="6219360" imgH="2199240" progId="Word.Document.8">
                    <p:embed/>
                  </p:oleObj>
                </mc:Choice>
                <mc:Fallback>
                  <p:oleObj name="Document" r:id="rId6" imgW="6219360" imgH="2199240" progId="Word.Document.8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" y="1177"/>
                          <a:ext cx="5760" cy="20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>
            <p:ph type="title"/>
          </p:nvPr>
        </p:nvSpPr>
        <p:spPr>
          <a:xfrm>
            <a:off x="779463" y="246063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 smtClean="0"/>
              <a:t>Requirements evaluation: outline</a:t>
            </a:r>
          </a:p>
        </p:txBody>
      </p:sp>
      <p:sp>
        <p:nvSpPr>
          <p:cNvPr id="28675" name="Rectangle 3"/>
          <p:cNvSpPr>
            <a:spLocks noChangeArrowheads="1"/>
          </p:cNvSpPr>
          <p:nvPr>
            <p:ph type="body" idx="1"/>
          </p:nvPr>
        </p:nvSpPr>
        <p:spPr>
          <a:xfrm>
            <a:off x="331788" y="1258888"/>
            <a:ext cx="8529637" cy="5080000"/>
          </a:xfrm>
          <a:noFill/>
        </p:spPr>
        <p:txBody>
          <a:bodyPr/>
          <a:lstStyle/>
          <a:p>
            <a:pPr>
              <a:spcBef>
                <a:spcPts val="300"/>
              </a:spcBef>
            </a:pPr>
            <a:r>
              <a:rPr kumimoji="0" lang="en-US" altLang="en-US" smtClean="0"/>
              <a:t>Inconsistency management</a:t>
            </a:r>
          </a:p>
          <a:p>
            <a:pPr lvl="1">
              <a:lnSpc>
                <a:spcPct val="130000"/>
              </a:lnSpc>
              <a:spcBef>
                <a:spcPts val="200"/>
              </a:spcBef>
            </a:pPr>
            <a:r>
              <a:rPr kumimoji="0" lang="en-AU" altLang="en-US" smtClean="0"/>
              <a:t>Types of inconsistency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AU" altLang="en-US" smtClean="0"/>
              <a:t>Handling inconsistencies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AU" altLang="en-US" smtClean="0"/>
              <a:t>Managing conflicts: a systematic process</a:t>
            </a:r>
          </a:p>
          <a:p>
            <a:pPr>
              <a:lnSpc>
                <a:spcPct val="160000"/>
              </a:lnSpc>
              <a:spcBef>
                <a:spcPts val="100"/>
              </a:spcBef>
            </a:pPr>
            <a:r>
              <a:rPr kumimoji="0" lang="en-US" altLang="en-US" smtClean="0"/>
              <a:t>Risk analysis</a:t>
            </a:r>
          </a:p>
          <a:p>
            <a:pPr lvl="1">
              <a:spcBef>
                <a:spcPts val="200"/>
              </a:spcBef>
            </a:pPr>
            <a:r>
              <a:rPr kumimoji="0" lang="en-AU" altLang="en-US" smtClean="0"/>
              <a:t>Types of risk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AU" altLang="en-US" smtClean="0"/>
              <a:t>Risk management</a:t>
            </a:r>
            <a:endParaRPr kumimoji="0" lang="en-AU" altLang="en-US" i="1" smtClean="0"/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AU" altLang="en-US" smtClean="0"/>
              <a:t>Risk documentation</a:t>
            </a:r>
          </a:p>
          <a:p>
            <a:pPr lvl="1">
              <a:lnSpc>
                <a:spcPct val="120000"/>
              </a:lnSpc>
              <a:spcBef>
                <a:spcPts val="200"/>
              </a:spcBef>
            </a:pPr>
            <a:r>
              <a:rPr kumimoji="0" lang="en-US" altLang="en-US" smtClean="0"/>
              <a:t>DDP: quantitative risk management for RE</a:t>
            </a:r>
          </a:p>
          <a:p>
            <a:pPr>
              <a:lnSpc>
                <a:spcPct val="150000"/>
              </a:lnSpc>
              <a:spcBef>
                <a:spcPts val="300"/>
              </a:spcBef>
            </a:pPr>
            <a:r>
              <a:rPr kumimoji="0" lang="en-US" altLang="en-US" smtClean="0"/>
              <a:t>Evaluating alternative options for decision making</a:t>
            </a:r>
          </a:p>
          <a:p>
            <a:pPr>
              <a:lnSpc>
                <a:spcPct val="150000"/>
              </a:lnSpc>
              <a:spcBef>
                <a:spcPts val="300"/>
              </a:spcBef>
            </a:pPr>
            <a:r>
              <a:rPr kumimoji="0" lang="en-US" altLang="en-US" smtClean="0"/>
              <a:t>Requirements prioritization</a:t>
            </a:r>
            <a:endParaRPr kumimoji="0" lang="en-US" altLang="en-US" b="1" smtClean="0"/>
          </a:p>
        </p:txBody>
      </p:sp>
      <p:pic>
        <p:nvPicPr>
          <p:cNvPr id="28676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7143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00050"/>
            <a:ext cx="8653463" cy="762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 smtClean="0"/>
              <a:t>Step 3: Determine optimal balance </a:t>
            </a:r>
            <a:br>
              <a:rPr kumimoji="0" lang="en-US" altLang="en-US" smtClean="0"/>
            </a:br>
            <a:r>
              <a:rPr kumimoji="0" lang="en-US" altLang="en-US" smtClean="0"/>
              <a:t>risk reduction </a:t>
            </a:r>
            <a:r>
              <a:rPr kumimoji="0" lang="en-US" altLang="en-US" sz="2400" i="1" smtClean="0"/>
              <a:t>vs.</a:t>
            </a:r>
            <a:r>
              <a:rPr kumimoji="0" lang="en-US" altLang="en-US" smtClean="0"/>
              <a:t> countermeasure cost</a:t>
            </a:r>
            <a:endParaRPr kumimoji="0" lang="en-US" altLang="en-US" b="1" smtClean="0">
              <a:solidFill>
                <a:schemeClr val="tx1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566863"/>
            <a:ext cx="8916987" cy="4978400"/>
          </a:xfrm>
        </p:spPr>
        <p:txBody>
          <a:bodyPr/>
          <a:lstStyle/>
          <a:p>
            <a:r>
              <a:rPr lang="en-US" altLang="en-US" smtClean="0"/>
              <a:t>Cost of each countermeasure </a:t>
            </a:r>
            <a:r>
              <a:rPr lang="en-US" altLang="en-US" i="1" smtClean="0"/>
              <a:t>cm</a:t>
            </a:r>
            <a:r>
              <a:rPr lang="en-US" altLang="en-US" smtClean="0"/>
              <a:t> to be estimated with domain experts</a:t>
            </a:r>
          </a:p>
          <a:p>
            <a:r>
              <a:rPr lang="en-US" altLang="en-US" smtClean="0"/>
              <a:t>DDP can then visualize ...</a:t>
            </a:r>
          </a:p>
          <a:p>
            <a:pPr lvl="1"/>
            <a:r>
              <a:rPr lang="en-US" altLang="en-US" smtClean="0"/>
              <a:t>risk balance charts: residual impact of each risk on all objectives if </a:t>
            </a:r>
            <a:r>
              <a:rPr lang="en-US" altLang="en-US" i="1" smtClean="0"/>
              <a:t>cm</a:t>
            </a:r>
            <a:r>
              <a:rPr lang="en-US" altLang="en-US" smtClean="0"/>
              <a:t> is selected</a:t>
            </a:r>
          </a:p>
          <a:p>
            <a:pPr lvl="1"/>
            <a:r>
              <a:rPr lang="en-US" altLang="en-US" smtClean="0"/>
              <a:t>optimal combinations of countermeasures for risk balance under cost constraints</a:t>
            </a:r>
          </a:p>
          <a:p>
            <a:pPr lvl="2">
              <a:buFontTx/>
              <a:buChar char="•"/>
            </a:pPr>
            <a:r>
              <a:rPr lang="en-US" altLang="en-US" smtClean="0"/>
              <a:t>simulated annealing search for near-optimal solutions</a:t>
            </a:r>
          </a:p>
          <a:p>
            <a:pPr lvl="2">
              <a:lnSpc>
                <a:spcPct val="120000"/>
              </a:lnSpc>
              <a:buFontTx/>
              <a:buChar char="•"/>
            </a:pPr>
            <a:r>
              <a:rPr lang="en-US" altLang="en-US" smtClean="0"/>
              <a:t>optimality criterion can be set by user</a:t>
            </a:r>
          </a:p>
          <a:p>
            <a:pPr lvl="2"/>
            <a:r>
              <a:rPr lang="en-US" altLang="en-US" smtClean="0"/>
              <a:t>   </a:t>
            </a:r>
            <a:r>
              <a:rPr lang="en-US" altLang="en-US" sz="1800" smtClean="0"/>
              <a:t>e.g.</a:t>
            </a:r>
            <a:r>
              <a:rPr lang="en-US" altLang="en-US" smtClean="0"/>
              <a:t> </a:t>
            </a:r>
            <a:r>
              <a:rPr lang="en-US" altLang="en-US" sz="1800" smtClean="0">
                <a:solidFill>
                  <a:srgbClr val="5F5F5F"/>
                </a:solidFill>
              </a:rPr>
              <a:t>“maximize satisfaction of objectives under this cost threshold”</a:t>
            </a:r>
          </a:p>
          <a:p>
            <a:pPr lvl="2"/>
            <a:r>
              <a:rPr lang="en-US" altLang="en-US" sz="1800" smtClean="0">
                <a:solidFill>
                  <a:srgbClr val="5F5F5F"/>
                </a:solidFill>
              </a:rPr>
              <a:t>          “minimize cost above this satisfaction threshold”</a:t>
            </a:r>
            <a:endParaRPr lang="en-US" altLang="en-US" smtClean="0"/>
          </a:p>
          <a:p>
            <a:pPr lvl="2"/>
            <a:endParaRPr lang="en-US" altLang="en-US" smtClean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>
            <p:ph type="title"/>
          </p:nvPr>
        </p:nvSpPr>
        <p:spPr>
          <a:xfrm>
            <a:off x="779463" y="246063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 smtClean="0"/>
              <a:t>Requirements evaluation: outline</a:t>
            </a:r>
          </a:p>
        </p:txBody>
      </p:sp>
      <p:sp>
        <p:nvSpPr>
          <p:cNvPr id="139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788" y="1258888"/>
            <a:ext cx="8529637" cy="5080000"/>
          </a:xfrm>
        </p:spPr>
        <p:txBody>
          <a:bodyPr/>
          <a:lstStyle/>
          <a:p>
            <a:pPr>
              <a:spcBef>
                <a:spcPts val="300"/>
              </a:spcBef>
              <a:defRPr/>
            </a:pPr>
            <a:r>
              <a:rPr kumimoji="0" lang="en-US" smtClean="0">
                <a:solidFill>
                  <a:srgbClr val="5F5F5F"/>
                </a:solidFill>
              </a:rPr>
              <a:t>Inconsistency management</a:t>
            </a:r>
          </a:p>
          <a:p>
            <a:pPr lvl="1">
              <a:lnSpc>
                <a:spcPct val="130000"/>
              </a:lnSpc>
              <a:spcBef>
                <a:spcPts val="200"/>
              </a:spcBef>
              <a:defRPr/>
            </a:pPr>
            <a:r>
              <a:rPr kumimoji="0" lang="en-AU" smtClean="0">
                <a:solidFill>
                  <a:srgbClr val="5F5F5F"/>
                </a:solidFill>
              </a:rPr>
              <a:t>Types of inconsistency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smtClean="0">
                <a:solidFill>
                  <a:srgbClr val="5F5F5F"/>
                </a:solidFill>
              </a:rPr>
              <a:t>Handling inconsistencies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smtClean="0">
                <a:solidFill>
                  <a:srgbClr val="5F5F5F"/>
                </a:solidFill>
              </a:rPr>
              <a:t>Managing conflicts: a systematic process</a:t>
            </a:r>
          </a:p>
          <a:p>
            <a:pPr>
              <a:lnSpc>
                <a:spcPct val="160000"/>
              </a:lnSpc>
              <a:spcBef>
                <a:spcPts val="100"/>
              </a:spcBef>
              <a:defRPr/>
            </a:pPr>
            <a:r>
              <a:rPr kumimoji="0" lang="en-US" smtClean="0">
                <a:solidFill>
                  <a:srgbClr val="5F5F5F"/>
                </a:solidFill>
              </a:rPr>
              <a:t>Risk analysis</a:t>
            </a:r>
          </a:p>
          <a:p>
            <a:pPr lvl="1">
              <a:spcBef>
                <a:spcPts val="200"/>
              </a:spcBef>
              <a:defRPr/>
            </a:pPr>
            <a:r>
              <a:rPr kumimoji="0" lang="en-AU" smtClean="0">
                <a:solidFill>
                  <a:srgbClr val="5F5F5F"/>
                </a:solidFill>
              </a:rPr>
              <a:t>Types of risk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smtClean="0">
                <a:solidFill>
                  <a:srgbClr val="5F5F5F"/>
                </a:solidFill>
              </a:rPr>
              <a:t>Risk management</a:t>
            </a:r>
            <a:endParaRPr kumimoji="0" lang="en-AU" i="1" smtClean="0">
              <a:solidFill>
                <a:srgbClr val="5F5F5F"/>
              </a:solidFill>
            </a:endParaRP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smtClean="0">
                <a:solidFill>
                  <a:srgbClr val="5F5F5F"/>
                </a:solidFill>
              </a:rPr>
              <a:t>Risk documentation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US" smtClean="0">
                <a:solidFill>
                  <a:srgbClr val="5F5F5F"/>
                </a:solidFill>
              </a:rPr>
              <a:t>DDP: quantitative risk management for RE</a:t>
            </a:r>
          </a:p>
          <a:p>
            <a:pPr>
              <a:lnSpc>
                <a:spcPct val="160000"/>
              </a:lnSpc>
              <a:spcBef>
                <a:spcPts val="300"/>
              </a:spcBef>
              <a:defRPr/>
            </a:pPr>
            <a:r>
              <a:rPr kumimoji="0"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Evaluating alternative options for decision making</a:t>
            </a:r>
            <a:endParaRPr kumimoji="0" lang="en-US" smtClean="0"/>
          </a:p>
          <a:p>
            <a:pPr>
              <a:lnSpc>
                <a:spcPct val="150000"/>
              </a:lnSpc>
              <a:spcBef>
                <a:spcPts val="300"/>
              </a:spcBef>
              <a:defRPr/>
            </a:pPr>
            <a:r>
              <a:rPr kumimoji="0" lang="en-US" smtClean="0"/>
              <a:t>Requirements prioritization</a:t>
            </a:r>
            <a:endParaRPr kumimoji="0" lang="en-US" altLang="en-US" smtClean="0"/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519588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4325"/>
            <a:ext cx="8653463" cy="762000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kumimoji="0" lang="en-US" smtClean="0"/>
              <a:t>Evaluating alternative options </a:t>
            </a:r>
            <a:br>
              <a:rPr kumimoji="0" lang="en-US" smtClean="0"/>
            </a:br>
            <a:r>
              <a:rPr kumimoji="0" lang="en-US" smtClean="0"/>
              <a:t>for decision making</a:t>
            </a:r>
            <a:endParaRPr kumimoji="0" lang="en-US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423988"/>
            <a:ext cx="8751887" cy="49784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US" smtClean="0"/>
              <a:t>The RE process raises multiple alternative options of different types</a:t>
            </a:r>
          </a:p>
          <a:p>
            <a:pPr lvl="1">
              <a:spcBef>
                <a:spcPct val="15000"/>
              </a:spcBef>
            </a:pPr>
            <a:r>
              <a:rPr lang="en-US" altLang="en-US" smtClean="0"/>
              <a:t>alternative ways of satisfying a system objective</a:t>
            </a:r>
          </a:p>
          <a:p>
            <a:pPr lvl="1">
              <a:spcBef>
                <a:spcPct val="15000"/>
              </a:spcBef>
            </a:pPr>
            <a:r>
              <a:rPr lang="en-US" altLang="en-US" smtClean="0"/>
              <a:t>alternative assignments of responsibilities among system components</a:t>
            </a:r>
          </a:p>
          <a:p>
            <a:pPr lvl="1">
              <a:spcBef>
                <a:spcPct val="15000"/>
              </a:spcBef>
            </a:pPr>
            <a:r>
              <a:rPr lang="en-US" altLang="en-US" smtClean="0"/>
              <a:t>alternative resolutions of a conflict</a:t>
            </a:r>
          </a:p>
          <a:p>
            <a:pPr lvl="1">
              <a:spcBef>
                <a:spcPct val="15000"/>
              </a:spcBef>
            </a:pPr>
            <a:r>
              <a:rPr lang="en-US" altLang="en-US" smtClean="0"/>
              <a:t>alternative countermeasures to reduce a risk</a:t>
            </a:r>
          </a:p>
          <a:p>
            <a:r>
              <a:rPr lang="en-US" altLang="en-US" smtClean="0"/>
              <a:t>Preferred alternatives must be negotiated, selected ...</a:t>
            </a:r>
          </a:p>
          <a:p>
            <a:pPr lvl="1">
              <a:spcBef>
                <a:spcPct val="15000"/>
              </a:spcBef>
            </a:pPr>
            <a:r>
              <a:rPr lang="en-US" altLang="en-US" smtClean="0"/>
              <a:t>agree on evaluation criteria (</a:t>
            </a:r>
            <a:r>
              <a:rPr lang="en-US" altLang="en-US" sz="2000" smtClean="0"/>
              <a:t>e.g. </a:t>
            </a:r>
            <a:r>
              <a:rPr lang="en-US" altLang="en-US" smtClean="0"/>
              <a:t>contribution to NFRs)</a:t>
            </a:r>
          </a:p>
          <a:p>
            <a:pPr lvl="1">
              <a:spcBef>
                <a:spcPct val="15000"/>
              </a:spcBef>
            </a:pPr>
            <a:r>
              <a:rPr lang="en-US" altLang="en-US" smtClean="0"/>
              <a:t>compare options according to criteria</a:t>
            </a:r>
          </a:p>
          <a:p>
            <a:pPr lvl="1">
              <a:spcBef>
                <a:spcPct val="15000"/>
              </a:spcBef>
            </a:pPr>
            <a:r>
              <a:rPr lang="en-US" altLang="en-US" smtClean="0"/>
              <a:t>select best option</a:t>
            </a:r>
          </a:p>
          <a:p>
            <a:pPr>
              <a:lnSpc>
                <a:spcPct val="140000"/>
              </a:lnSpc>
              <a:spcBef>
                <a:spcPct val="15000"/>
              </a:spcBef>
            </a:pPr>
            <a:r>
              <a:rPr lang="en-US" altLang="en-US" i="1" smtClean="0"/>
              <a:t>Qualitative</a:t>
            </a:r>
            <a:r>
              <a:rPr lang="en-US" altLang="en-US" smtClean="0"/>
              <a:t> </a:t>
            </a:r>
            <a:r>
              <a:rPr lang="en-US" altLang="en-US" sz="2000" smtClean="0"/>
              <a:t>or</a:t>
            </a:r>
            <a:r>
              <a:rPr lang="en-US" altLang="en-US" smtClean="0"/>
              <a:t> </a:t>
            </a:r>
            <a:r>
              <a:rPr lang="en-US" altLang="en-US" i="1" smtClean="0"/>
              <a:t>quantitative</a:t>
            </a:r>
            <a:r>
              <a:rPr lang="en-US" altLang="en-US" smtClean="0"/>
              <a:t> reasoning techniques for this</a:t>
            </a:r>
          </a:p>
        </p:txBody>
      </p:sp>
      <p:pic>
        <p:nvPicPr>
          <p:cNvPr id="52228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114300"/>
            <a:ext cx="1173162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009650" y="228600"/>
            <a:ext cx="7948613" cy="690563"/>
          </a:xfrm>
        </p:spPr>
        <p:txBody>
          <a:bodyPr/>
          <a:lstStyle/>
          <a:p>
            <a:r>
              <a:rPr kumimoji="0" lang="en-US" altLang="en-US" smtClean="0"/>
              <a:t>Qualitative reasoning for evaluating options</a:t>
            </a:r>
          </a:p>
        </p:txBody>
      </p:sp>
      <p:sp>
        <p:nvSpPr>
          <p:cNvPr id="143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938213"/>
            <a:ext cx="8751887" cy="1762125"/>
          </a:xfrm>
        </p:spPr>
        <p:txBody>
          <a:bodyPr/>
          <a:lstStyle/>
          <a:p>
            <a:pPr>
              <a:lnSpc>
                <a:spcPct val="100000"/>
              </a:lnSpc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Goal</a:t>
            </a:r>
            <a:r>
              <a:rPr lang="en-US" smtClean="0"/>
              <a:t>: determine qualitative contribution of each option to important non-functional requirements (NFRs):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sz="2000" smtClean="0"/>
              <a:t>very positively (++), positively (+), negatively (-), very negatively (--)</a:t>
            </a:r>
          </a:p>
          <a:p>
            <a:pPr>
              <a:lnSpc>
                <a:spcPct val="120000"/>
              </a:lnSpc>
              <a:defRPr/>
            </a:pPr>
            <a:r>
              <a:rPr lang="en-US" sz="2000" smtClean="0"/>
              <a:t>Example: meeting scheduling</a:t>
            </a:r>
          </a:p>
        </p:txBody>
      </p:sp>
      <p:pic>
        <p:nvPicPr>
          <p:cNvPr id="1638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114300"/>
            <a:ext cx="896937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90" name="Group 10"/>
          <p:cNvGrpSpPr>
            <a:grpSpLocks/>
          </p:cNvGrpSpPr>
          <p:nvPr/>
        </p:nvGrpSpPr>
        <p:grpSpPr bwMode="auto">
          <a:xfrm>
            <a:off x="0" y="2641600"/>
            <a:ext cx="9144000" cy="2024063"/>
            <a:chOff x="0" y="2365"/>
            <a:chExt cx="5760" cy="1275"/>
          </a:xfrm>
        </p:grpSpPr>
        <p:sp>
          <p:nvSpPr>
            <p:cNvPr id="1433609" name="AutoShape 9"/>
            <p:cNvSpPr>
              <a:spLocks noChangeArrowheads="1"/>
            </p:cNvSpPr>
            <p:nvPr/>
          </p:nvSpPr>
          <p:spPr bwMode="auto">
            <a:xfrm>
              <a:off x="636" y="2365"/>
              <a:ext cx="4736" cy="1113"/>
            </a:xfrm>
            <a:prstGeom prst="roundRect">
              <a:avLst>
                <a:gd name="adj" fmla="val 16667"/>
              </a:avLst>
            </a:prstGeom>
            <a:solidFill>
              <a:srgbClr val="E2E5FA"/>
            </a:solidFill>
            <a:ln w="12700" cap="sq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GB"/>
            </a:p>
          </p:txBody>
        </p:sp>
        <p:graphicFrame>
          <p:nvGraphicFramePr>
            <p:cNvPr id="16386" name="Object 8"/>
            <p:cNvGraphicFramePr>
              <a:graphicFrameLocks noChangeAspect="1"/>
            </p:cNvGraphicFramePr>
            <p:nvPr/>
          </p:nvGraphicFramePr>
          <p:xfrm>
            <a:off x="0" y="2380"/>
            <a:ext cx="5760" cy="12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5" name="Document" r:id="rId5" imgW="5632560" imgH="1233000" progId="Word.Document.8">
                    <p:embed/>
                  </p:oleObj>
                </mc:Choice>
                <mc:Fallback>
                  <p:oleObj name="Document" r:id="rId5" imgW="5632560" imgH="1233000" progId="Word.Document.8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2380"/>
                          <a:ext cx="5760" cy="12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6391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3" y="2655888"/>
            <a:ext cx="922337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Rectangle 13"/>
          <p:cNvSpPr>
            <a:spLocks noChangeArrowheads="1"/>
          </p:cNvSpPr>
          <p:nvPr/>
        </p:nvSpPr>
        <p:spPr bwMode="auto">
          <a:xfrm>
            <a:off x="206375" y="4435475"/>
            <a:ext cx="89376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 anchorCtr="1"/>
          <a:lstStyle>
            <a:lvl1pPr marL="342900" indent="-342900"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r>
              <a:rPr lang="en-US" altLang="en-US" sz="2200">
                <a:solidFill>
                  <a:schemeClr val="tx1"/>
                </a:solidFill>
                <a:effectLst/>
                <a:latin typeface="Comic Sans MS" pitchFamily="66" charset="0"/>
              </a:rPr>
              <a:t>Qualitative labels “</a:t>
            </a:r>
            <a:r>
              <a:rPr lang="en-US" altLang="en-US" sz="2200">
                <a:solidFill>
                  <a:srgbClr val="009999"/>
                </a:solidFill>
                <a:effectLst/>
                <a:latin typeface="Comic Sans MS" pitchFamily="66" charset="0"/>
              </a:rPr>
              <a:t>+</a:t>
            </a:r>
            <a:r>
              <a:rPr lang="en-US" altLang="en-US" sz="2200">
                <a:solidFill>
                  <a:schemeClr val="tx1"/>
                </a:solidFill>
                <a:effectLst/>
                <a:latin typeface="Comic Sans MS" pitchFamily="66" charset="0"/>
              </a:rPr>
              <a:t>”, “</a:t>
            </a:r>
            <a:r>
              <a:rPr lang="en-US" altLang="en-US" sz="2200">
                <a:solidFill>
                  <a:srgbClr val="009999"/>
                </a:solidFill>
                <a:effectLst/>
                <a:latin typeface="Comic Sans MS" pitchFamily="66" charset="0"/>
              </a:rPr>
              <a:t>-</a:t>
            </a:r>
            <a:r>
              <a:rPr lang="en-US" altLang="en-US" sz="2200">
                <a:solidFill>
                  <a:schemeClr val="tx1"/>
                </a:solidFill>
                <a:effectLst/>
                <a:latin typeface="Comic Sans MS" pitchFamily="66" charset="0"/>
              </a:rPr>
              <a:t>” on </a:t>
            </a:r>
            <a:r>
              <a:rPr lang="en-US" altLang="en-US" sz="2200" i="1">
                <a:solidFill>
                  <a:schemeClr val="tx1"/>
                </a:solidFill>
                <a:effectLst/>
                <a:latin typeface="Comic Sans MS" pitchFamily="66" charset="0"/>
              </a:rPr>
              <a:t>higher</a:t>
            </a:r>
            <a:r>
              <a:rPr lang="en-US" altLang="en-US" sz="2200">
                <a:solidFill>
                  <a:schemeClr val="tx1"/>
                </a:solidFill>
                <a:effectLst/>
                <a:latin typeface="Comic Sans MS" pitchFamily="66" charset="0"/>
              </a:rPr>
              <a:t>-level NFRs are obtained by bottom-up propagation from </a:t>
            </a:r>
            <a:r>
              <a:rPr lang="en-US" altLang="en-US" sz="2200" i="1">
                <a:solidFill>
                  <a:schemeClr val="tx1"/>
                </a:solidFill>
                <a:effectLst/>
                <a:latin typeface="Comic Sans MS" pitchFamily="66" charset="0"/>
              </a:rPr>
              <a:t>lower</a:t>
            </a:r>
            <a:r>
              <a:rPr lang="en-US" altLang="en-US" sz="2200">
                <a:solidFill>
                  <a:schemeClr val="tx1"/>
                </a:solidFill>
                <a:effectLst/>
                <a:latin typeface="Comic Sans MS" pitchFamily="66" charset="0"/>
              </a:rPr>
              <a:t>-level reqs in goal-subgoal refinement/conflict graph </a:t>
            </a:r>
            <a:r>
              <a:rPr lang="en-US" altLang="en-US" sz="1800">
                <a:solidFill>
                  <a:schemeClr val="tx1"/>
                </a:solidFill>
                <a:effectLst/>
                <a:latin typeface="Comic Sans MS" pitchFamily="66" charset="0"/>
              </a:rPr>
              <a:t>([Chung et al 2000], see chap. 16)</a:t>
            </a:r>
            <a:endParaRPr lang="en-US" altLang="en-US" sz="2200">
              <a:solidFill>
                <a:schemeClr val="tx1"/>
              </a:solidFill>
              <a:effectLst/>
              <a:latin typeface="Comic Sans MS" pitchFamily="66" charset="0"/>
            </a:endParaRPr>
          </a:p>
          <a:p>
            <a:pPr algn="l">
              <a:lnSpc>
                <a:spcPct val="110000"/>
              </a:lnSpc>
              <a:spcBef>
                <a:spcPct val="3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r>
              <a:rPr lang="en-US" altLang="en-US" sz="2200">
                <a:solidFill>
                  <a:schemeClr val="tx1"/>
                </a:solidFill>
                <a:effectLst/>
                <a:latin typeface="Comic Sans MS" pitchFamily="66" charset="0"/>
              </a:rPr>
              <a:t>Given “</a:t>
            </a:r>
            <a:r>
              <a:rPr lang="en-US" altLang="en-US" sz="2200">
                <a:solidFill>
                  <a:srgbClr val="009999"/>
                </a:solidFill>
                <a:effectLst/>
                <a:latin typeface="Comic Sans MS" pitchFamily="66" charset="0"/>
              </a:rPr>
              <a:t>+</a:t>
            </a:r>
            <a:r>
              <a:rPr lang="en-US" altLang="en-US" sz="2200">
                <a:solidFill>
                  <a:schemeClr val="tx1"/>
                </a:solidFill>
                <a:effectLst/>
                <a:latin typeface="Comic Sans MS" pitchFamily="66" charset="0"/>
              </a:rPr>
              <a:t>”, “</a:t>
            </a:r>
            <a:r>
              <a:rPr lang="en-US" altLang="en-US" sz="2200">
                <a:solidFill>
                  <a:srgbClr val="009999"/>
                </a:solidFill>
                <a:effectLst/>
                <a:latin typeface="Comic Sans MS" pitchFamily="66" charset="0"/>
              </a:rPr>
              <a:t>-</a:t>
            </a:r>
            <a:r>
              <a:rPr lang="en-US" altLang="en-US" sz="2200">
                <a:solidFill>
                  <a:schemeClr val="tx1"/>
                </a:solidFill>
                <a:effectLst/>
                <a:latin typeface="Comic Sans MS" pitchFamily="66" charset="0"/>
              </a:rPr>
              <a:t>” contributions of each option to </a:t>
            </a:r>
            <a:r>
              <a:rPr lang="en-US" altLang="en-US" sz="2200" i="1">
                <a:solidFill>
                  <a:schemeClr val="tx1"/>
                </a:solidFill>
                <a:effectLst/>
                <a:latin typeface="Comic Sans MS" pitchFamily="66" charset="0"/>
              </a:rPr>
              <a:t>lowest-</a:t>
            </a:r>
            <a:r>
              <a:rPr lang="en-US" altLang="en-US" sz="2200">
                <a:solidFill>
                  <a:schemeClr val="tx1"/>
                </a:solidFill>
                <a:effectLst/>
                <a:latin typeface="Comic Sans MS" pitchFamily="66" charset="0"/>
              </a:rPr>
              <a:t>level reqs, option with best contribution to critical </a:t>
            </a:r>
            <a:r>
              <a:rPr lang="en-US" altLang="en-US" sz="2200" i="1">
                <a:solidFill>
                  <a:schemeClr val="tx1"/>
                </a:solidFill>
                <a:effectLst/>
                <a:latin typeface="Comic Sans MS" pitchFamily="66" charset="0"/>
              </a:rPr>
              <a:t>high-</a:t>
            </a:r>
            <a:r>
              <a:rPr lang="en-US" altLang="en-US" sz="2200">
                <a:solidFill>
                  <a:schemeClr val="tx1"/>
                </a:solidFill>
                <a:effectLst/>
                <a:latin typeface="Comic Sans MS" pitchFamily="66" charset="0"/>
              </a:rPr>
              <a:t>level NFRs is taken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1009650" y="142875"/>
            <a:ext cx="7948613" cy="690563"/>
          </a:xfrm>
        </p:spPr>
        <p:txBody>
          <a:bodyPr/>
          <a:lstStyle/>
          <a:p>
            <a:r>
              <a:rPr kumimoji="0" lang="en-US" altLang="en-US" smtClean="0"/>
              <a:t>Quantitative reasoning for evaluating options</a:t>
            </a:r>
          </a:p>
        </p:txBody>
      </p:sp>
      <p:sp>
        <p:nvSpPr>
          <p:cNvPr id="143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750888"/>
            <a:ext cx="8916987" cy="35782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Build a 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weighted matrix</a:t>
            </a:r>
            <a:r>
              <a:rPr lang="en-US" dirty="0" smtClean="0"/>
              <a:t> for ...</a:t>
            </a:r>
          </a:p>
          <a:p>
            <a:pPr lvl="1">
              <a:lnSpc>
                <a:spcPct val="100000"/>
              </a:lnSpc>
              <a:spcBef>
                <a:spcPct val="15000"/>
              </a:spcBef>
              <a:defRPr/>
            </a:pPr>
            <a:r>
              <a:rPr lang="en-US" dirty="0" smtClean="0"/>
              <a:t>estimating score of each option on each evaluation criterion (weighted by relative importance)</a:t>
            </a:r>
          </a:p>
          <a:p>
            <a:pPr lvl="1">
              <a:spcBef>
                <a:spcPct val="15000"/>
              </a:spcBef>
              <a:defRPr/>
            </a:pPr>
            <a:r>
              <a:rPr lang="en-US" dirty="0" smtClean="0"/>
              <a:t>selecting option with highest overall score on all criteria</a:t>
            </a:r>
          </a:p>
          <a:p>
            <a:pPr>
              <a:lnSpc>
                <a:spcPct val="90000"/>
              </a:lnSpc>
              <a:defRPr/>
            </a:pPr>
            <a:r>
              <a:rPr lang="en-US" dirty="0" smtClean="0"/>
              <a:t>For each option </a:t>
            </a:r>
            <a:r>
              <a:rPr lang="en-US" i="1" dirty="0" smtClean="0"/>
              <a:t>opt</a:t>
            </a:r>
            <a:r>
              <a:rPr lang="en-US" dirty="0" smtClean="0"/>
              <a:t>, criterion </a:t>
            </a:r>
            <a:r>
              <a:rPr lang="en-US" i="1" dirty="0" err="1" smtClean="0"/>
              <a:t>crit</a:t>
            </a:r>
            <a:r>
              <a:rPr lang="en-US" i="1" dirty="0" smtClean="0"/>
              <a:t>:</a:t>
            </a:r>
            <a:r>
              <a:rPr lang="en-US" dirty="0" smtClean="0"/>
              <a:t>  </a:t>
            </a:r>
          </a:p>
          <a:p>
            <a:pPr>
              <a:lnSpc>
                <a:spcPct val="60000"/>
              </a:lnSpc>
              <a:buFont typeface="Wingdings" pitchFamily="2" charset="2"/>
              <a:buNone/>
              <a:defRPr/>
            </a:pPr>
            <a:r>
              <a:rPr kumimoji="0" lang="en-US" sz="2000" i="1" dirty="0" smtClean="0"/>
              <a:t>        </a:t>
            </a:r>
            <a:r>
              <a:rPr kumimoji="0" lang="en-US" sz="2000" dirty="0" smtClean="0"/>
              <a:t>Score</a:t>
            </a:r>
            <a:r>
              <a:rPr kumimoji="0" lang="en-US" sz="1100" dirty="0" smtClean="0"/>
              <a:t> </a:t>
            </a:r>
            <a:r>
              <a:rPr kumimoji="0" lang="en-US" sz="2000" dirty="0" smtClean="0"/>
              <a:t>(</a:t>
            </a:r>
            <a:r>
              <a:rPr lang="en-US" i="1" dirty="0" smtClean="0"/>
              <a:t>opt</a:t>
            </a:r>
            <a:r>
              <a:rPr kumimoji="0" lang="en-US" sz="2000" dirty="0" smtClean="0"/>
              <a:t>,</a:t>
            </a:r>
            <a:r>
              <a:rPr kumimoji="0" lang="en-US" sz="1100" dirty="0" smtClean="0"/>
              <a:t> </a:t>
            </a:r>
            <a:r>
              <a:rPr lang="en-US" i="1" dirty="0" err="1" smtClean="0"/>
              <a:t>crit</a:t>
            </a:r>
            <a:r>
              <a:rPr kumimoji="0" lang="en-US" sz="2000" dirty="0" smtClean="0"/>
              <a:t>)</a:t>
            </a:r>
            <a:r>
              <a:rPr lang="en-US" dirty="0" smtClean="0"/>
              <a:t> =  estimated score percentage of </a:t>
            </a:r>
            <a:r>
              <a:rPr lang="en-US" i="1" dirty="0" smtClean="0"/>
              <a:t>opt</a:t>
            </a:r>
            <a:r>
              <a:rPr lang="en-US" dirty="0" smtClean="0"/>
              <a:t> on </a:t>
            </a:r>
            <a:r>
              <a:rPr lang="en-US" i="1" dirty="0" err="1" smtClean="0"/>
              <a:t>crit</a:t>
            </a:r>
            <a:endParaRPr lang="en-US" dirty="0" smtClean="0"/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dirty="0" smtClean="0"/>
              <a:t>  	     </a:t>
            </a:r>
            <a:r>
              <a:rPr lang="en-US" sz="1800" dirty="0" smtClean="0"/>
              <a:t>                          </a:t>
            </a:r>
            <a:r>
              <a:rPr lang="en-US" sz="2000" dirty="0" smtClean="0"/>
              <a:t>0</a:t>
            </a:r>
            <a:r>
              <a:rPr lang="en-US" sz="1800" dirty="0" smtClean="0"/>
              <a:t> --&gt; </a:t>
            </a:r>
            <a:r>
              <a:rPr lang="en-US" sz="2000" dirty="0" smtClean="0"/>
              <a:t>1</a:t>
            </a:r>
            <a:r>
              <a:rPr lang="en-US" sz="1800" dirty="0" smtClean="0"/>
              <a:t>,  Y/100 means  “</a:t>
            </a:r>
            <a:r>
              <a:rPr lang="en-US" sz="1800" i="1" dirty="0" err="1" smtClean="0"/>
              <a:t>crit</a:t>
            </a:r>
            <a:r>
              <a:rPr lang="en-US" sz="1800" dirty="0" smtClean="0"/>
              <a:t> satisfied in Y% of cases”</a:t>
            </a:r>
            <a:endParaRPr lang="en-US" sz="2000" dirty="0" smtClean="0"/>
          </a:p>
          <a:p>
            <a:pPr>
              <a:lnSpc>
                <a:spcPct val="80000"/>
              </a:lnSpc>
              <a:defRPr/>
            </a:pPr>
            <a:r>
              <a:rPr lang="en-US" dirty="0" smtClean="0"/>
              <a:t>Last line, for each option </a:t>
            </a:r>
            <a:r>
              <a:rPr lang="en-US" i="1" dirty="0" smtClean="0"/>
              <a:t>opt</a:t>
            </a:r>
            <a:r>
              <a:rPr lang="en-US" dirty="0" smtClean="0"/>
              <a:t>: 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  <a:defRPr/>
            </a:pPr>
            <a:r>
              <a:rPr kumimoji="0" lang="en-US" sz="2000" dirty="0" smtClean="0"/>
              <a:t>        </a:t>
            </a:r>
            <a:r>
              <a:rPr kumimoji="0" lang="en-US" sz="2000" dirty="0" err="1" smtClean="0"/>
              <a:t>totalScore</a:t>
            </a:r>
            <a:r>
              <a:rPr kumimoji="0" lang="en-US" sz="1100" dirty="0" smtClean="0"/>
              <a:t> </a:t>
            </a:r>
            <a:r>
              <a:rPr kumimoji="0" lang="en-US" sz="2000" dirty="0" smtClean="0"/>
              <a:t>(</a:t>
            </a:r>
            <a:r>
              <a:rPr kumimoji="0" lang="en-US" sz="2000" i="1" dirty="0" smtClean="0"/>
              <a:t>opt</a:t>
            </a:r>
            <a:r>
              <a:rPr kumimoji="0" lang="en-US" sz="2000" dirty="0" smtClean="0"/>
              <a:t>) = </a:t>
            </a:r>
            <a:r>
              <a:rPr kumimoji="0" lang="en-AU" sz="2000" dirty="0" smtClean="0">
                <a:latin typeface="Symbol" pitchFamily="18" charset="2"/>
              </a:rPr>
              <a:t> </a:t>
            </a:r>
            <a:r>
              <a:rPr kumimoji="0" lang="en-AU" b="1" dirty="0" smtClean="0">
                <a:latin typeface="Symbol" pitchFamily="18" charset="2"/>
              </a:rPr>
              <a:t>å</a:t>
            </a:r>
            <a:r>
              <a:rPr kumimoji="0" lang="en-US" sz="2000" i="1" baseline="-25000" dirty="0" err="1" smtClean="0"/>
              <a:t>crit</a:t>
            </a:r>
            <a:r>
              <a:rPr kumimoji="0" lang="en-US" sz="1100" dirty="0" smtClean="0"/>
              <a:t> </a:t>
            </a:r>
            <a:r>
              <a:rPr kumimoji="0" lang="en-US" sz="2000" dirty="0" smtClean="0"/>
              <a:t>(Score</a:t>
            </a:r>
            <a:r>
              <a:rPr kumimoji="0" lang="en-US" sz="1100" dirty="0" smtClean="0"/>
              <a:t> </a:t>
            </a:r>
            <a:r>
              <a:rPr kumimoji="0" lang="en-US" sz="2000" dirty="0" smtClean="0"/>
              <a:t>(</a:t>
            </a:r>
            <a:r>
              <a:rPr kumimoji="0" lang="en-US" sz="2000" i="1" dirty="0" smtClean="0"/>
              <a:t>opt</a:t>
            </a:r>
            <a:r>
              <a:rPr kumimoji="0" lang="en-US" sz="2000" dirty="0" smtClean="0"/>
              <a:t>,</a:t>
            </a:r>
            <a:r>
              <a:rPr kumimoji="0" lang="en-US" sz="1100" dirty="0" smtClean="0"/>
              <a:t> </a:t>
            </a:r>
            <a:r>
              <a:rPr kumimoji="0" lang="en-US" sz="2000" i="1" dirty="0" err="1" smtClean="0"/>
              <a:t>crit</a:t>
            </a:r>
            <a:r>
              <a:rPr kumimoji="0" lang="en-US" sz="2000" dirty="0" smtClean="0"/>
              <a:t>) </a:t>
            </a:r>
            <a:r>
              <a:rPr kumimoji="0" lang="en-AU" b="1" dirty="0" smtClean="0">
                <a:latin typeface="Symbol" pitchFamily="18" charset="2"/>
              </a:rPr>
              <a:t>´</a:t>
            </a:r>
            <a:r>
              <a:rPr kumimoji="0" lang="en-AU" sz="2000" dirty="0" smtClean="0">
                <a:latin typeface="Symbol" pitchFamily="18" charset="2"/>
              </a:rPr>
              <a:t> </a:t>
            </a:r>
            <a:r>
              <a:rPr kumimoji="0" lang="en-US" sz="2000" dirty="0" smtClean="0"/>
              <a:t> Weight</a:t>
            </a:r>
            <a:r>
              <a:rPr kumimoji="0" lang="en-US" sz="1100" dirty="0" smtClean="0"/>
              <a:t> </a:t>
            </a:r>
            <a:r>
              <a:rPr kumimoji="0" lang="en-US" sz="2000" dirty="0" smtClean="0"/>
              <a:t>(</a:t>
            </a:r>
            <a:r>
              <a:rPr kumimoji="0" lang="en-US" sz="2000" i="1" dirty="0" err="1" smtClean="0"/>
              <a:t>crit</a:t>
            </a:r>
            <a:r>
              <a:rPr kumimoji="0" lang="en-US" sz="2000" dirty="0" smtClean="0"/>
              <a:t>))</a:t>
            </a:r>
          </a:p>
        </p:txBody>
      </p:sp>
      <p:pic>
        <p:nvPicPr>
          <p:cNvPr id="1741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3" y="114300"/>
            <a:ext cx="896937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4" name="Group 17"/>
          <p:cNvGrpSpPr>
            <a:grpSpLocks/>
          </p:cNvGrpSpPr>
          <p:nvPr/>
        </p:nvGrpSpPr>
        <p:grpSpPr bwMode="auto">
          <a:xfrm>
            <a:off x="255588" y="4371975"/>
            <a:ext cx="8523287" cy="2220913"/>
            <a:chOff x="143" y="2882"/>
            <a:chExt cx="5369" cy="1399"/>
          </a:xfrm>
        </p:grpSpPr>
        <p:sp>
          <p:nvSpPr>
            <p:cNvPr id="1434636" name="AutoShape 12"/>
            <p:cNvSpPr>
              <a:spLocks noChangeArrowheads="1"/>
            </p:cNvSpPr>
            <p:nvPr/>
          </p:nvSpPr>
          <p:spPr bwMode="auto">
            <a:xfrm>
              <a:off x="618" y="2882"/>
              <a:ext cx="4591" cy="1273"/>
            </a:xfrm>
            <a:prstGeom prst="roundRect">
              <a:avLst>
                <a:gd name="adj" fmla="val 16667"/>
              </a:avLst>
            </a:prstGeom>
            <a:solidFill>
              <a:srgbClr val="E2E5FA"/>
            </a:solidFill>
            <a:ln w="12700" cap="sq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GB"/>
            </a:p>
          </p:txBody>
        </p:sp>
        <p:pic>
          <p:nvPicPr>
            <p:cNvPr id="17416" name="Picture 1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" y="3030"/>
              <a:ext cx="674" cy="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17410" name="Object 16"/>
            <p:cNvGraphicFramePr>
              <a:graphicFrameLocks noChangeAspect="1"/>
            </p:cNvGraphicFramePr>
            <p:nvPr/>
          </p:nvGraphicFramePr>
          <p:xfrm>
            <a:off x="143" y="2882"/>
            <a:ext cx="5369" cy="13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8" name="Document" r:id="rId6" imgW="5632560" imgH="1656720" progId="Word.Document.8">
                    <p:embed/>
                  </p:oleObj>
                </mc:Choice>
                <mc:Fallback>
                  <p:oleObj name="Document" r:id="rId6" imgW="5632560" imgH="1656720" progId="Word.Document.8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" y="2882"/>
                          <a:ext cx="5369" cy="13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>
            <p:ph type="title"/>
          </p:nvPr>
        </p:nvSpPr>
        <p:spPr>
          <a:xfrm>
            <a:off x="779463" y="246063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 smtClean="0"/>
              <a:t>Requirements evaluation: outline</a:t>
            </a:r>
          </a:p>
        </p:txBody>
      </p:sp>
      <p:sp>
        <p:nvSpPr>
          <p:cNvPr id="140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1788" y="1258888"/>
            <a:ext cx="8529637" cy="5080000"/>
          </a:xfrm>
        </p:spPr>
        <p:txBody>
          <a:bodyPr/>
          <a:lstStyle/>
          <a:p>
            <a:pPr>
              <a:spcBef>
                <a:spcPts val="300"/>
              </a:spcBef>
              <a:defRPr/>
            </a:pPr>
            <a:r>
              <a:rPr kumimoji="0" lang="en-US" dirty="0" smtClean="0">
                <a:solidFill>
                  <a:srgbClr val="5F5F5F"/>
                </a:solidFill>
              </a:rPr>
              <a:t>Inconsistency management</a:t>
            </a:r>
          </a:p>
          <a:p>
            <a:pPr lvl="1">
              <a:lnSpc>
                <a:spcPct val="130000"/>
              </a:lnSpc>
              <a:spcBef>
                <a:spcPts val="200"/>
              </a:spcBef>
              <a:defRPr/>
            </a:pPr>
            <a:r>
              <a:rPr kumimoji="0" lang="en-AU" dirty="0" smtClean="0">
                <a:solidFill>
                  <a:srgbClr val="5F5F5F"/>
                </a:solidFill>
              </a:rPr>
              <a:t>Types of inconsistency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dirty="0" smtClean="0">
                <a:solidFill>
                  <a:srgbClr val="5F5F5F"/>
                </a:solidFill>
              </a:rPr>
              <a:t>Handling inconsistencies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dirty="0" smtClean="0">
                <a:solidFill>
                  <a:srgbClr val="5F5F5F"/>
                </a:solidFill>
              </a:rPr>
              <a:t>Managing conflicts: a systematic process</a:t>
            </a:r>
          </a:p>
          <a:p>
            <a:pPr>
              <a:lnSpc>
                <a:spcPct val="160000"/>
              </a:lnSpc>
              <a:spcBef>
                <a:spcPts val="100"/>
              </a:spcBef>
              <a:defRPr/>
            </a:pPr>
            <a:r>
              <a:rPr kumimoji="0" lang="en-US" dirty="0" smtClean="0">
                <a:solidFill>
                  <a:srgbClr val="5F5F5F"/>
                </a:solidFill>
              </a:rPr>
              <a:t>Risk analysis</a:t>
            </a:r>
          </a:p>
          <a:p>
            <a:pPr lvl="1">
              <a:spcBef>
                <a:spcPts val="200"/>
              </a:spcBef>
              <a:defRPr/>
            </a:pPr>
            <a:r>
              <a:rPr kumimoji="0" lang="en-AU" dirty="0" smtClean="0">
                <a:solidFill>
                  <a:srgbClr val="5F5F5F"/>
                </a:solidFill>
              </a:rPr>
              <a:t>Types of risk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dirty="0" smtClean="0">
                <a:solidFill>
                  <a:srgbClr val="5F5F5F"/>
                </a:solidFill>
              </a:rPr>
              <a:t>Risk management</a:t>
            </a:r>
            <a:endParaRPr kumimoji="0" lang="en-AU" i="1" dirty="0" smtClean="0">
              <a:solidFill>
                <a:srgbClr val="5F5F5F"/>
              </a:solidFill>
            </a:endParaRP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AU" dirty="0" smtClean="0">
                <a:solidFill>
                  <a:srgbClr val="5F5F5F"/>
                </a:solidFill>
              </a:rPr>
              <a:t>Risk documentation</a:t>
            </a:r>
          </a:p>
          <a:p>
            <a:pPr lvl="1">
              <a:lnSpc>
                <a:spcPct val="120000"/>
              </a:lnSpc>
              <a:spcBef>
                <a:spcPts val="200"/>
              </a:spcBef>
              <a:defRPr/>
            </a:pPr>
            <a:r>
              <a:rPr kumimoji="0" lang="en-US" dirty="0" smtClean="0">
                <a:solidFill>
                  <a:srgbClr val="5F5F5F"/>
                </a:solidFill>
              </a:rPr>
              <a:t>DDP: quantitative risk management for RE</a:t>
            </a:r>
          </a:p>
          <a:p>
            <a:pPr>
              <a:lnSpc>
                <a:spcPct val="160000"/>
              </a:lnSpc>
              <a:spcBef>
                <a:spcPts val="300"/>
              </a:spcBef>
              <a:defRPr/>
            </a:pPr>
            <a:r>
              <a:rPr kumimoji="0" lang="en-US" dirty="0" smtClean="0">
                <a:solidFill>
                  <a:srgbClr val="5F5F5F"/>
                </a:solidFill>
              </a:rPr>
              <a:t>Evaluating alternative options for decision making</a:t>
            </a:r>
          </a:p>
          <a:p>
            <a:pPr>
              <a:lnSpc>
                <a:spcPct val="150000"/>
              </a:lnSpc>
              <a:spcBef>
                <a:spcPts val="300"/>
              </a:spcBef>
              <a:defRPr/>
            </a:pPr>
            <a:r>
              <a:rPr kumimoji="0"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Requirements prioritization</a:t>
            </a:r>
            <a:endParaRPr kumimoji="0" lang="en-US" altLang="en-US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5337175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kumimoji="0" lang="en-US" smtClean="0"/>
              <a:t>Requirements prioritization</a:t>
            </a:r>
            <a:endParaRPr kumimoji="0" lang="en-US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295400"/>
            <a:ext cx="8916987" cy="4978400"/>
          </a:xfrm>
        </p:spPr>
        <p:txBody>
          <a:bodyPr/>
          <a:lstStyle/>
          <a:p>
            <a:r>
              <a:rPr lang="en-US" altLang="en-US" smtClean="0"/>
              <a:t>Elicited &amp; evaluated reqs must be assigned priorities ...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conflict resolution 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resource limitations </a:t>
            </a:r>
            <a:r>
              <a:rPr lang="en-US" altLang="en-US" sz="2000" smtClean="0"/>
              <a:t>(budget, personnel, schedules)</a:t>
            </a:r>
            <a:endParaRPr lang="en-US" altLang="en-US" smtClean="0"/>
          </a:p>
          <a:p>
            <a:pPr lvl="1">
              <a:lnSpc>
                <a:spcPct val="90000"/>
              </a:lnSpc>
            </a:pPr>
            <a:r>
              <a:rPr lang="en-US" altLang="en-US" smtClean="0"/>
              <a:t>incremental development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replanning due to unexpected problems</a:t>
            </a:r>
          </a:p>
          <a:p>
            <a:r>
              <a:rPr lang="en-US" altLang="en-US" smtClean="0"/>
              <a:t>Some principles for effective req prioritization ...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 smtClean="0">
                <a:solidFill>
                  <a:schemeClr val="tx2"/>
                </a:solidFill>
              </a:rPr>
              <a:t>(1)</a:t>
            </a:r>
            <a:r>
              <a:rPr lang="en-US" altLang="en-US" smtClean="0"/>
              <a:t> by ordered levels of equal priority, in small number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 smtClean="0">
                <a:solidFill>
                  <a:schemeClr val="tx2"/>
                </a:solidFill>
              </a:rPr>
              <a:t>(2)</a:t>
            </a:r>
            <a:r>
              <a:rPr lang="en-US" altLang="en-US" smtClean="0"/>
              <a:t> qualitative &amp; relative levels </a:t>
            </a:r>
            <a:r>
              <a:rPr lang="en-US" altLang="en-US" sz="2000" smtClean="0"/>
              <a:t>(“higher than”, ...)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 smtClean="0">
                <a:solidFill>
                  <a:schemeClr val="tx2"/>
                </a:solidFill>
              </a:rPr>
              <a:t>(3)</a:t>
            </a:r>
            <a:r>
              <a:rPr lang="en-US" altLang="en-US" smtClean="0"/>
              <a:t> comparable reqs: same granularity, same abstraction level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 smtClean="0">
                <a:solidFill>
                  <a:schemeClr val="tx2"/>
                </a:solidFill>
              </a:rPr>
              <a:t>(4)</a:t>
            </a:r>
            <a:r>
              <a:rPr lang="en-US" altLang="en-US" smtClean="0"/>
              <a:t> reqs not mutually dependent </a:t>
            </a:r>
            <a:r>
              <a:rPr lang="en-US" altLang="en-US" sz="1800" smtClean="0"/>
              <a:t>(one can be kept, another dropped)</a:t>
            </a:r>
            <a:endParaRPr lang="en-US" altLang="en-US" sz="2000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1800" smtClean="0">
                <a:solidFill>
                  <a:schemeClr val="tx2"/>
                </a:solidFill>
              </a:rPr>
              <a:t>(5)</a:t>
            </a:r>
            <a:r>
              <a:rPr lang="en-US" altLang="en-US" smtClean="0"/>
              <a:t> agreed by key players</a:t>
            </a:r>
          </a:p>
          <a:p>
            <a:r>
              <a:rPr lang="en-US" altLang="en-US" smtClean="0"/>
              <a:t>Too early ranking at elicitation time might be subjective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mtClean="0">
                <a:solidFill>
                  <a:schemeClr val="tx2"/>
                </a:solidFill>
              </a:rPr>
              <a:t>     =&gt;</a:t>
            </a:r>
            <a:r>
              <a:rPr lang="en-US" altLang="en-US" smtClean="0"/>
              <a:t>  risk of inadequate, inconsistent results</a:t>
            </a:r>
          </a:p>
        </p:txBody>
      </p:sp>
      <p:grpSp>
        <p:nvGrpSpPr>
          <p:cNvPr id="54276" name="Group 6"/>
          <p:cNvGrpSpPr>
            <a:grpSpLocks/>
          </p:cNvGrpSpPr>
          <p:nvPr/>
        </p:nvGrpSpPr>
        <p:grpSpPr bwMode="auto">
          <a:xfrm>
            <a:off x="176213" y="114300"/>
            <a:ext cx="915987" cy="996950"/>
            <a:chOff x="192" y="144"/>
            <a:chExt cx="649" cy="674"/>
          </a:xfrm>
        </p:grpSpPr>
        <p:pic>
          <p:nvPicPr>
            <p:cNvPr id="54277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44"/>
              <a:ext cx="586" cy="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4278" name="Rectangle 5"/>
            <p:cNvSpPr>
              <a:spLocks noChangeArrowheads="1"/>
            </p:cNvSpPr>
            <p:nvPr/>
          </p:nvSpPr>
          <p:spPr bwMode="auto">
            <a:xfrm>
              <a:off x="436" y="467"/>
              <a:ext cx="405" cy="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2800">
                  <a:solidFill>
                    <a:schemeClr val="bg2"/>
                  </a:solidFill>
                  <a:effectLst/>
                  <a:latin typeface="Wingdings" pitchFamily="2" charset="2"/>
                </a:rPr>
                <a:t>M</a:t>
              </a:r>
              <a:endParaRPr lang="en-US" altLang="en-US">
                <a:solidFill>
                  <a:schemeClr val="tx1"/>
                </a:solidFill>
                <a:effectLst/>
                <a:latin typeface="Wingdings" pitchFamily="2" charset="2"/>
              </a:endParaRPr>
            </a:p>
          </p:txBody>
        </p:sp>
      </p:grp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00025"/>
            <a:ext cx="8653463" cy="762000"/>
          </a:xfrm>
        </p:spPr>
        <p:txBody>
          <a:bodyPr/>
          <a:lstStyle/>
          <a:p>
            <a:pPr>
              <a:defRPr/>
            </a:pPr>
            <a:r>
              <a:rPr kumimoji="0" lang="en-US" smtClean="0"/>
              <a:t>Value-cost prioritization</a:t>
            </a:r>
            <a:endParaRPr kumimoji="0" lang="en-US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" y="1023938"/>
            <a:ext cx="8956675" cy="2554287"/>
          </a:xfrm>
        </p:spPr>
        <p:txBody>
          <a:bodyPr/>
          <a:lstStyle/>
          <a:p>
            <a:pPr>
              <a:defRPr/>
            </a:pPr>
            <a:r>
              <a:rPr lang="en-US" smtClean="0"/>
              <a:t>Systematic technique, meets principles</a:t>
            </a:r>
            <a:r>
              <a:rPr lang="en-US" smtClean="0">
                <a:solidFill>
                  <a:schemeClr val="tx2"/>
                </a:solidFill>
              </a:rPr>
              <a:t> </a:t>
            </a:r>
            <a:r>
              <a:rPr lang="en-US" sz="2000" smtClean="0">
                <a:solidFill>
                  <a:schemeClr val="tx2"/>
                </a:solidFill>
              </a:rPr>
              <a:t>(1) </a:t>
            </a:r>
            <a:r>
              <a:rPr lang="en-US" sz="2000" smtClean="0"/>
              <a:t>- </a:t>
            </a:r>
            <a:r>
              <a:rPr lang="en-US" sz="2000" smtClean="0">
                <a:solidFill>
                  <a:schemeClr val="tx2"/>
                </a:solidFill>
              </a:rPr>
              <a:t>(3)</a:t>
            </a:r>
            <a:endParaRPr lang="en-US" smtClean="0"/>
          </a:p>
          <a:p>
            <a:pPr>
              <a:lnSpc>
                <a:spcPct val="90000"/>
              </a:lnSpc>
              <a:defRPr/>
            </a:pPr>
            <a:r>
              <a:rPr lang="en-US" smtClean="0"/>
              <a:t>Three steps:</a:t>
            </a:r>
          </a:p>
          <a:p>
            <a:pPr lvl="1">
              <a:lnSpc>
                <a:spcPct val="100000"/>
              </a:lnSpc>
              <a:buFontTx/>
              <a:buNone/>
              <a:defRPr/>
            </a:pPr>
            <a:r>
              <a:rPr lang="en-US" sz="1800" smtClean="0">
                <a:solidFill>
                  <a:schemeClr val="tx2"/>
                </a:solidFill>
              </a:rPr>
              <a:t>1.</a:t>
            </a:r>
            <a:r>
              <a:rPr lang="en-US" smtClean="0"/>
              <a:t> Estimate relative contribution of each req to project’s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value</a:t>
            </a:r>
            <a:endParaRPr lang="en-US" sz="2400" smtClean="0"/>
          </a:p>
          <a:p>
            <a:pPr lvl="1">
              <a:lnSpc>
                <a:spcPct val="100000"/>
              </a:lnSpc>
              <a:spcBef>
                <a:spcPct val="15000"/>
              </a:spcBef>
              <a:buFontTx/>
              <a:buNone/>
              <a:defRPr/>
            </a:pPr>
            <a:r>
              <a:rPr lang="en-US" sz="1800" smtClean="0">
                <a:solidFill>
                  <a:schemeClr val="tx2"/>
                </a:solidFill>
              </a:rPr>
              <a:t>2.</a:t>
            </a:r>
            <a:r>
              <a:rPr lang="en-US" sz="2400" smtClean="0"/>
              <a:t> </a:t>
            </a:r>
            <a:r>
              <a:rPr lang="en-US" smtClean="0"/>
              <a:t>Estimate relative contribution of each req to project’s </a:t>
            </a:r>
            <a:r>
              <a:rPr lang="en-US" sz="24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cost</a:t>
            </a:r>
          </a:p>
          <a:p>
            <a:pPr lvl="1">
              <a:spcBef>
                <a:spcPct val="15000"/>
              </a:spcBef>
              <a:buFontTx/>
              <a:buNone/>
              <a:defRPr/>
            </a:pPr>
            <a:r>
              <a:rPr lang="en-US" sz="1800" smtClean="0">
                <a:solidFill>
                  <a:schemeClr val="tx2"/>
                </a:solidFill>
              </a:rPr>
              <a:t>3.</a:t>
            </a:r>
            <a:r>
              <a:rPr lang="en-US" smtClean="0"/>
              <a:t> Plot contributions on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value-cost diagram</a:t>
            </a:r>
            <a:r>
              <a:rPr lang="en-US" smtClean="0"/>
              <a:t>: shows what req fits what priority level according to value-cost tradeoff</a:t>
            </a:r>
          </a:p>
        </p:txBody>
      </p:sp>
      <p:grpSp>
        <p:nvGrpSpPr>
          <p:cNvPr id="18437" name="Group 6"/>
          <p:cNvGrpSpPr>
            <a:grpSpLocks/>
          </p:cNvGrpSpPr>
          <p:nvPr/>
        </p:nvGrpSpPr>
        <p:grpSpPr bwMode="auto">
          <a:xfrm>
            <a:off x="147638" y="100013"/>
            <a:ext cx="915987" cy="996950"/>
            <a:chOff x="192" y="144"/>
            <a:chExt cx="649" cy="674"/>
          </a:xfrm>
        </p:grpSpPr>
        <p:pic>
          <p:nvPicPr>
            <p:cNvPr id="18438" name="Picture 7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44"/>
              <a:ext cx="586" cy="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39" name="Rectangle 8"/>
            <p:cNvSpPr>
              <a:spLocks noChangeArrowheads="1"/>
            </p:cNvSpPr>
            <p:nvPr/>
          </p:nvSpPr>
          <p:spPr bwMode="auto">
            <a:xfrm>
              <a:off x="436" y="467"/>
              <a:ext cx="405" cy="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2800">
                  <a:solidFill>
                    <a:schemeClr val="bg2"/>
                  </a:solidFill>
                  <a:effectLst/>
                  <a:latin typeface="Wingdings" pitchFamily="2" charset="2"/>
                </a:rPr>
                <a:t>M</a:t>
              </a:r>
              <a:endParaRPr lang="en-US" altLang="en-US">
                <a:solidFill>
                  <a:schemeClr val="tx1"/>
                </a:solidFill>
                <a:effectLst/>
                <a:latin typeface="Wingdings" pitchFamily="2" charset="2"/>
              </a:endParaRPr>
            </a:p>
          </p:txBody>
        </p:sp>
      </p:grpSp>
      <p:graphicFrame>
        <p:nvGraphicFramePr>
          <p:cNvPr id="18434" name="Object 10"/>
          <p:cNvGraphicFramePr>
            <a:graphicFrameLocks noChangeAspect="1"/>
          </p:cNvGraphicFramePr>
          <p:nvPr/>
        </p:nvGraphicFramePr>
        <p:xfrm>
          <a:off x="1706563" y="3579813"/>
          <a:ext cx="5160962" cy="312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Picture" r:id="rId5" imgW="4050720" imgH="2454120" progId="Word.Picture.8">
                  <p:embed/>
                </p:oleObj>
              </mc:Choice>
              <mc:Fallback>
                <p:oleObj name="Picture" r:id="rId5" imgW="4050720" imgH="2454120" progId="Word.Picture.8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563" y="3579813"/>
                        <a:ext cx="5160962" cy="312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01763" y="300038"/>
            <a:ext cx="7172325" cy="94932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mtClean="0"/>
              <a:t>Estimating relative contributions </a:t>
            </a:r>
            <a:br>
              <a:rPr lang="en-US" altLang="en-US" smtClean="0"/>
            </a:br>
            <a:r>
              <a:rPr lang="en-US" altLang="en-US" smtClean="0"/>
              <a:t>of requirements to project value &amp; cost</a:t>
            </a:r>
          </a:p>
        </p:txBody>
      </p:sp>
      <p:sp>
        <p:nvSpPr>
          <p:cNvPr id="143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60000"/>
              </a:spcBef>
              <a:defRPr/>
            </a:pPr>
            <a:r>
              <a:rPr lang="en-US" smtClean="0"/>
              <a:t>AHP technique from Decision Theory </a:t>
            </a:r>
          </a:p>
          <a:p>
            <a:pPr>
              <a:lnSpc>
                <a:spcPct val="6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2000" smtClean="0"/>
              <a:t>    (“Analytic Hierarchy Process”,</a:t>
            </a:r>
            <a:r>
              <a:rPr lang="en-US" smtClean="0"/>
              <a:t> </a:t>
            </a:r>
            <a:r>
              <a:rPr lang="en-US" sz="1800" smtClean="0"/>
              <a:t>[Saati, 1980]</a:t>
            </a:r>
            <a:r>
              <a:rPr lang="en-US" sz="2000" smtClean="0"/>
              <a:t>)</a:t>
            </a:r>
            <a:endParaRPr lang="en-US" smtClean="0"/>
          </a:p>
          <a:p>
            <a:pPr>
              <a:lnSpc>
                <a:spcPct val="120000"/>
              </a:lnSpc>
              <a:spcBef>
                <a:spcPct val="60000"/>
              </a:spcBef>
              <a:defRPr/>
            </a:pPr>
            <a:r>
              <a:rPr lang="en-US" smtClean="0"/>
              <a:t>Determines in what proportion each req </a:t>
            </a:r>
            <a:r>
              <a:rPr lang="en-US" i="1" smtClean="0"/>
              <a:t>R</a:t>
            </a:r>
            <a:r>
              <a:rPr lang="en-US" i="1" baseline="-25000" smtClean="0"/>
              <a:t>1</a:t>
            </a:r>
            <a:r>
              <a:rPr lang="en-US" smtClean="0"/>
              <a:t>, ..., </a:t>
            </a:r>
            <a:r>
              <a:rPr lang="en-US" i="1" smtClean="0"/>
              <a:t>R</a:t>
            </a:r>
            <a:r>
              <a:rPr lang="en-US" i="1" baseline="-25000" smtClean="0"/>
              <a:t>N</a:t>
            </a:r>
            <a:r>
              <a:rPr lang="en-US" smtClean="0"/>
              <a:t> contributes to criterion </a:t>
            </a:r>
            <a:r>
              <a:rPr lang="en-US" i="1" smtClean="0"/>
              <a:t>Crit</a:t>
            </a:r>
            <a:endParaRPr lang="en-US" smtClean="0"/>
          </a:p>
          <a:p>
            <a:pPr>
              <a:spcBef>
                <a:spcPct val="60000"/>
              </a:spcBef>
              <a:defRPr/>
            </a:pPr>
            <a:r>
              <a:rPr lang="en-US" smtClean="0"/>
              <a:t>Applied twice:  </a:t>
            </a:r>
            <a:r>
              <a:rPr lang="en-US" i="1" smtClean="0"/>
              <a:t>Crit</a:t>
            </a:r>
            <a:r>
              <a:rPr lang="en-US" smtClean="0"/>
              <a:t> = </a:t>
            </a:r>
            <a:r>
              <a:rPr lang="en-US" smtClean="0">
                <a:solidFill>
                  <a:schemeClr val="tx2"/>
                </a:solidFill>
              </a:rPr>
              <a:t>value</a:t>
            </a:r>
            <a:r>
              <a:rPr lang="en-US" smtClean="0"/>
              <a:t>,  </a:t>
            </a:r>
            <a:r>
              <a:rPr lang="en-US" i="1" smtClean="0"/>
              <a:t>Crit</a:t>
            </a:r>
            <a:r>
              <a:rPr lang="en-US" smtClean="0"/>
              <a:t> = </a:t>
            </a:r>
            <a:r>
              <a:rPr lang="en-US" smtClean="0">
                <a:solidFill>
                  <a:schemeClr val="tx2"/>
                </a:solidFill>
              </a:rPr>
              <a:t>cost</a:t>
            </a:r>
            <a:endParaRPr lang="en-US" smtClean="0"/>
          </a:p>
          <a:p>
            <a:pPr>
              <a:lnSpc>
                <a:spcPct val="130000"/>
              </a:lnSpc>
              <a:spcBef>
                <a:spcPct val="60000"/>
              </a:spcBef>
              <a:defRPr/>
            </a:pPr>
            <a:r>
              <a:rPr lang="en-US" smtClean="0"/>
              <a:t>Two steps:	</a:t>
            </a:r>
          </a:p>
          <a:p>
            <a:pPr lvl="1">
              <a:buFontTx/>
              <a:buNone/>
              <a:defRPr/>
            </a:pPr>
            <a:r>
              <a:rPr lang="en-US" sz="1800" smtClean="0">
                <a:solidFill>
                  <a:schemeClr val="tx2"/>
                </a:solidFill>
              </a:rPr>
              <a:t>1.</a:t>
            </a:r>
            <a:r>
              <a:rPr lang="en-US" smtClean="0"/>
              <a:t> Build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comparison matrix</a:t>
            </a:r>
            <a:r>
              <a:rPr lang="en-US" smtClean="0"/>
              <a:t>: </a:t>
            </a:r>
          </a:p>
          <a:p>
            <a:pPr lvl="1">
              <a:lnSpc>
                <a:spcPct val="100000"/>
              </a:lnSpc>
              <a:buFontTx/>
              <a:buNone/>
              <a:defRPr/>
            </a:pPr>
            <a:r>
              <a:rPr lang="en-US" smtClean="0"/>
              <a:t>      estimates how </a:t>
            </a:r>
            <a:r>
              <a:rPr lang="en-US" i="1" smtClean="0"/>
              <a:t>R</a:t>
            </a:r>
            <a:r>
              <a:rPr lang="en-US" i="1" baseline="-25000" smtClean="0"/>
              <a:t>i</a:t>
            </a:r>
            <a:r>
              <a:rPr lang="en-US" smtClean="0"/>
              <a:t>’s contribution to </a:t>
            </a:r>
            <a:r>
              <a:rPr lang="en-US" i="1" smtClean="0"/>
              <a:t>Crit</a:t>
            </a:r>
            <a:r>
              <a:rPr lang="en-US" smtClean="0"/>
              <a:t> compares to </a:t>
            </a:r>
            <a:r>
              <a:rPr lang="en-US" i="1" smtClean="0"/>
              <a:t>R</a:t>
            </a:r>
            <a:r>
              <a:rPr lang="en-US" i="1" baseline="-25000" smtClean="0"/>
              <a:t>j</a:t>
            </a:r>
            <a:r>
              <a:rPr lang="en-US" smtClean="0"/>
              <a:t>’s</a:t>
            </a:r>
          </a:p>
          <a:p>
            <a:pPr lvl="1">
              <a:lnSpc>
                <a:spcPct val="130000"/>
              </a:lnSpc>
              <a:buFontTx/>
              <a:buNone/>
              <a:defRPr/>
            </a:pPr>
            <a:r>
              <a:rPr lang="en-US" sz="1800" smtClean="0">
                <a:solidFill>
                  <a:schemeClr val="tx2"/>
                </a:solidFill>
              </a:rPr>
              <a:t>2.</a:t>
            </a:r>
            <a:r>
              <a:rPr lang="en-US" smtClean="0"/>
              <a:t> Determine how </a:t>
            </a:r>
            <a:r>
              <a:rPr lang="en-US" i="1" smtClean="0"/>
              <a:t>Crit</a:t>
            </a:r>
            <a:r>
              <a:rPr lang="en-US" smtClean="0"/>
              <a:t> distributes among all </a:t>
            </a:r>
            <a:r>
              <a:rPr lang="en-US" i="1" smtClean="0"/>
              <a:t>R</a:t>
            </a:r>
            <a:r>
              <a:rPr lang="en-US" i="1" baseline="-25000" smtClean="0"/>
              <a:t>i</a:t>
            </a:r>
          </a:p>
        </p:txBody>
      </p:sp>
      <p:grpSp>
        <p:nvGrpSpPr>
          <p:cNvPr id="55300" name="Group 4"/>
          <p:cNvGrpSpPr>
            <a:grpSpLocks/>
          </p:cNvGrpSpPr>
          <p:nvPr/>
        </p:nvGrpSpPr>
        <p:grpSpPr bwMode="auto">
          <a:xfrm>
            <a:off x="147638" y="100013"/>
            <a:ext cx="915987" cy="996950"/>
            <a:chOff x="192" y="144"/>
            <a:chExt cx="649" cy="674"/>
          </a:xfrm>
        </p:grpSpPr>
        <p:pic>
          <p:nvPicPr>
            <p:cNvPr id="55301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44"/>
              <a:ext cx="586" cy="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5302" name="Rectangle 6"/>
            <p:cNvSpPr>
              <a:spLocks noChangeArrowheads="1"/>
            </p:cNvSpPr>
            <p:nvPr/>
          </p:nvSpPr>
          <p:spPr bwMode="auto">
            <a:xfrm>
              <a:off x="436" y="467"/>
              <a:ext cx="405" cy="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2800">
                  <a:solidFill>
                    <a:schemeClr val="bg2"/>
                  </a:solidFill>
                  <a:effectLst/>
                  <a:latin typeface="Wingdings" pitchFamily="2" charset="2"/>
                </a:rPr>
                <a:t>M</a:t>
              </a:r>
              <a:endParaRPr lang="en-US" altLang="en-US">
                <a:solidFill>
                  <a:schemeClr val="tx1"/>
                </a:solidFill>
                <a:effectLst/>
                <a:latin typeface="Wingdings" pitchFamily="2" charset="2"/>
              </a:endParaRPr>
            </a:p>
          </p:txBody>
        </p:sp>
      </p:grp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38" y="71438"/>
            <a:ext cx="7734300" cy="94932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2600" smtClean="0"/>
              <a:t>AHP, Step 1:  Compare requirements pairwise</a:t>
            </a:r>
            <a:r>
              <a:rPr lang="en-US" altLang="en-US" smtClean="0"/>
              <a:t> </a:t>
            </a:r>
          </a:p>
        </p:txBody>
      </p:sp>
      <p:sp>
        <p:nvSpPr>
          <p:cNvPr id="143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49325"/>
            <a:ext cx="8978900" cy="2324100"/>
          </a:xfrm>
        </p:spPr>
        <p:txBody>
          <a:bodyPr/>
          <a:lstStyle/>
          <a:p>
            <a:pPr>
              <a:spcBef>
                <a:spcPct val="60000"/>
              </a:spcBef>
              <a:defRPr/>
            </a:pPr>
            <a:r>
              <a:rPr lang="en-US" smtClean="0"/>
              <a:t>Scale for comparing </a:t>
            </a:r>
            <a:r>
              <a:rPr lang="en-US" i="1" smtClean="0"/>
              <a:t>R</a:t>
            </a:r>
            <a:r>
              <a:rPr lang="en-US" i="1" baseline="-25000" smtClean="0"/>
              <a:t>i</a:t>
            </a:r>
            <a:r>
              <a:rPr lang="en-US" smtClean="0"/>
              <a:t>’s contribution to </a:t>
            </a:r>
            <a:r>
              <a:rPr lang="en-US" i="1" smtClean="0"/>
              <a:t>Crit</a:t>
            </a:r>
            <a:r>
              <a:rPr lang="en-US" smtClean="0"/>
              <a:t> to </a:t>
            </a:r>
            <a:r>
              <a:rPr lang="en-US" i="1" smtClean="0"/>
              <a:t>R</a:t>
            </a:r>
            <a:r>
              <a:rPr lang="en-US" i="1" baseline="-25000" smtClean="0"/>
              <a:t>j</a:t>
            </a:r>
            <a:r>
              <a:rPr lang="en-US" smtClean="0"/>
              <a:t>’s:</a:t>
            </a:r>
          </a:p>
          <a:p>
            <a:pPr>
              <a:lnSpc>
                <a:spcPct val="130000"/>
              </a:lnSpc>
              <a:spcBef>
                <a:spcPts val="200"/>
              </a:spcBef>
              <a:buFont typeface="Wingdings" pitchFamily="2" charset="2"/>
              <a:buNone/>
              <a:defRPr/>
            </a:pPr>
            <a:r>
              <a:rPr kumimoji="0" lang="en-AU" sz="2000" i="1" smtClean="0">
                <a:solidFill>
                  <a:srgbClr val="009999"/>
                </a:solidFill>
                <a:latin typeface="Arial" pitchFamily="34" charset="0"/>
              </a:rPr>
              <a:t>          </a:t>
            </a:r>
            <a:r>
              <a:rPr kumimoji="0" lang="en-AU" sz="2000" i="1" smtClean="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1</a:t>
            </a:r>
            <a:r>
              <a:rPr kumimoji="0" lang="en-AU" sz="2000" smtClean="0">
                <a:solidFill>
                  <a:srgbClr val="009999"/>
                </a:solidFill>
                <a:latin typeface="Arial" pitchFamily="34" charset="0"/>
              </a:rPr>
              <a:t>:  contributes equally	        </a:t>
            </a:r>
            <a:r>
              <a:rPr kumimoji="0" lang="en-AU" sz="2000" i="1" smtClean="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7</a:t>
            </a:r>
            <a:r>
              <a:rPr kumimoji="0" lang="en-AU" sz="2000" smtClean="0">
                <a:solidFill>
                  <a:srgbClr val="009999"/>
                </a:solidFill>
                <a:latin typeface="Arial" pitchFamily="34" charset="0"/>
              </a:rPr>
              <a:t> : contributes very strongly more</a:t>
            </a:r>
          </a:p>
          <a:p>
            <a:pPr>
              <a:lnSpc>
                <a:spcPct val="130000"/>
              </a:lnSpc>
              <a:spcBef>
                <a:spcPts val="100"/>
              </a:spcBef>
              <a:buFont typeface="Wingdings" pitchFamily="2" charset="2"/>
              <a:buNone/>
              <a:defRPr/>
            </a:pPr>
            <a:r>
              <a:rPr kumimoji="0" lang="en-AU" sz="2000" i="1" smtClean="0">
                <a:solidFill>
                  <a:srgbClr val="009999"/>
                </a:solidFill>
                <a:latin typeface="Arial" pitchFamily="34" charset="0"/>
              </a:rPr>
              <a:t>          </a:t>
            </a:r>
            <a:r>
              <a:rPr kumimoji="0" lang="en-AU" sz="2000" i="1" smtClean="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3</a:t>
            </a:r>
            <a:r>
              <a:rPr kumimoji="0" lang="en-AU" sz="2000" smtClean="0">
                <a:solidFill>
                  <a:srgbClr val="009999"/>
                </a:solidFill>
                <a:latin typeface="Arial" pitchFamily="34" charset="0"/>
              </a:rPr>
              <a:t>:  contributes slightly more      </a:t>
            </a:r>
            <a:r>
              <a:rPr kumimoji="0" lang="en-AU" sz="2000" i="1" smtClean="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9</a:t>
            </a:r>
            <a:r>
              <a:rPr kumimoji="0" lang="en-AU" sz="2000" smtClean="0">
                <a:solidFill>
                  <a:srgbClr val="009999"/>
                </a:solidFill>
                <a:latin typeface="Arial" pitchFamily="34" charset="0"/>
              </a:rPr>
              <a:t> : contributes extremely more</a:t>
            </a:r>
          </a:p>
          <a:p>
            <a:pPr>
              <a:lnSpc>
                <a:spcPct val="130000"/>
              </a:lnSpc>
              <a:spcBef>
                <a:spcPts val="100"/>
              </a:spcBef>
              <a:buFont typeface="Wingdings" pitchFamily="2" charset="2"/>
              <a:buNone/>
              <a:defRPr/>
            </a:pPr>
            <a:r>
              <a:rPr kumimoji="0" lang="en-AU" sz="2000" i="1" smtClean="0">
                <a:solidFill>
                  <a:srgbClr val="009999"/>
                </a:solidFill>
                <a:latin typeface="Arial" pitchFamily="34" charset="0"/>
              </a:rPr>
              <a:t>          </a:t>
            </a:r>
            <a:r>
              <a:rPr kumimoji="0" lang="en-AU" sz="2000" i="1" smtClean="0">
                <a:solidFill>
                  <a:srgbClr val="0099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5</a:t>
            </a:r>
            <a:r>
              <a:rPr kumimoji="0" lang="en-AU" sz="2000" smtClean="0">
                <a:solidFill>
                  <a:srgbClr val="009999"/>
                </a:solidFill>
                <a:latin typeface="Arial" pitchFamily="34" charset="0"/>
              </a:rPr>
              <a:t> : contributes strongly more</a:t>
            </a:r>
          </a:p>
          <a:p>
            <a:pPr>
              <a:lnSpc>
                <a:spcPct val="150000"/>
              </a:lnSpc>
              <a:spcBef>
                <a:spcPts val="100"/>
              </a:spcBef>
              <a:defRPr/>
            </a:pPr>
            <a:r>
              <a:rPr kumimoji="0" lang="en-AU" smtClean="0"/>
              <a:t>In comparison matrix,  </a:t>
            </a:r>
            <a:r>
              <a:rPr lang="en-US" i="1" smtClean="0"/>
              <a:t>R</a:t>
            </a:r>
            <a:r>
              <a:rPr lang="en-US" i="1" baseline="-25000" smtClean="0"/>
              <a:t>ji</a:t>
            </a:r>
            <a:r>
              <a:rPr kumimoji="0" lang="en-AU" smtClean="0"/>
              <a:t> = 1</a:t>
            </a:r>
            <a:r>
              <a:rPr kumimoji="0" lang="en-AU" sz="1300" smtClean="0"/>
              <a:t> </a:t>
            </a:r>
            <a:r>
              <a:rPr kumimoji="0" lang="en-AU" b="1" smtClean="0"/>
              <a:t>/</a:t>
            </a:r>
            <a:r>
              <a:rPr kumimoji="0" lang="en-AU" sz="1300" smtClean="0"/>
              <a:t> </a:t>
            </a:r>
            <a:r>
              <a:rPr lang="en-US" i="1" smtClean="0"/>
              <a:t>R</a:t>
            </a:r>
            <a:r>
              <a:rPr lang="en-US" i="1" baseline="-25000" smtClean="0"/>
              <a:t>ij</a:t>
            </a:r>
            <a:r>
              <a:rPr kumimoji="0" lang="en-AU" smtClean="0"/>
              <a:t> 	</a:t>
            </a:r>
            <a:r>
              <a:rPr kumimoji="0" lang="en-AU" sz="2000" smtClean="0"/>
              <a:t>(1 </a:t>
            </a:r>
            <a:r>
              <a:rPr lang="en-US" sz="2000" smtClean="0">
                <a:latin typeface="Symbol" pitchFamily="18" charset="2"/>
              </a:rPr>
              <a:t>£</a:t>
            </a:r>
            <a:r>
              <a:rPr kumimoji="0" lang="en-AU" sz="2000" smtClean="0"/>
              <a:t> i, j </a:t>
            </a:r>
            <a:r>
              <a:rPr lang="en-US" sz="2000" smtClean="0">
                <a:latin typeface="Symbol" pitchFamily="18" charset="2"/>
              </a:rPr>
              <a:t>£ </a:t>
            </a:r>
            <a:r>
              <a:rPr kumimoji="0" lang="en-AU" sz="2000" smtClean="0"/>
              <a:t>N)</a:t>
            </a:r>
            <a:r>
              <a:rPr kumimoji="0" lang="en-AU" smtClean="0"/>
              <a:t> 	</a:t>
            </a:r>
          </a:p>
        </p:txBody>
      </p:sp>
      <p:grpSp>
        <p:nvGrpSpPr>
          <p:cNvPr id="19461" name="Group 4"/>
          <p:cNvGrpSpPr>
            <a:grpSpLocks/>
          </p:cNvGrpSpPr>
          <p:nvPr/>
        </p:nvGrpSpPr>
        <p:grpSpPr bwMode="auto">
          <a:xfrm>
            <a:off x="147638" y="100013"/>
            <a:ext cx="915987" cy="996950"/>
            <a:chOff x="192" y="144"/>
            <a:chExt cx="649" cy="674"/>
          </a:xfrm>
        </p:grpSpPr>
        <p:pic>
          <p:nvPicPr>
            <p:cNvPr id="19466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44"/>
              <a:ext cx="586" cy="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67" name="Rectangle 6"/>
            <p:cNvSpPr>
              <a:spLocks noChangeArrowheads="1"/>
            </p:cNvSpPr>
            <p:nvPr/>
          </p:nvSpPr>
          <p:spPr bwMode="auto">
            <a:xfrm>
              <a:off x="436" y="467"/>
              <a:ext cx="405" cy="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2800">
                  <a:solidFill>
                    <a:schemeClr val="bg2"/>
                  </a:solidFill>
                  <a:effectLst/>
                  <a:latin typeface="Wingdings" pitchFamily="2" charset="2"/>
                </a:rPr>
                <a:t>M</a:t>
              </a:r>
              <a:endParaRPr lang="en-US" altLang="en-US">
                <a:solidFill>
                  <a:schemeClr val="tx1"/>
                </a:solidFill>
                <a:effectLst/>
                <a:latin typeface="Wingdings" pitchFamily="2" charset="2"/>
              </a:endParaRPr>
            </a:p>
          </p:txBody>
        </p:sp>
      </p:grpSp>
      <p:grpSp>
        <p:nvGrpSpPr>
          <p:cNvPr id="19462" name="Group 9"/>
          <p:cNvGrpSpPr>
            <a:grpSpLocks/>
          </p:cNvGrpSpPr>
          <p:nvPr/>
        </p:nvGrpSpPr>
        <p:grpSpPr bwMode="auto">
          <a:xfrm>
            <a:off x="0" y="3216275"/>
            <a:ext cx="9144000" cy="3290888"/>
            <a:chOff x="-25" y="2172"/>
            <a:chExt cx="5760" cy="2073"/>
          </a:xfrm>
        </p:grpSpPr>
        <p:sp>
          <p:nvSpPr>
            <p:cNvPr id="1439752" name="AutoShape 8"/>
            <p:cNvSpPr>
              <a:spLocks noChangeArrowheads="1"/>
            </p:cNvSpPr>
            <p:nvPr/>
          </p:nvSpPr>
          <p:spPr bwMode="auto">
            <a:xfrm>
              <a:off x="90" y="2172"/>
              <a:ext cx="5645" cy="1936"/>
            </a:xfrm>
            <a:prstGeom prst="roundRect">
              <a:avLst>
                <a:gd name="adj" fmla="val 16667"/>
              </a:avLst>
            </a:prstGeom>
            <a:solidFill>
              <a:srgbClr val="E2E5FA"/>
            </a:solidFill>
            <a:ln w="12700" cap="sq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GB"/>
            </a:p>
          </p:txBody>
        </p:sp>
        <p:graphicFrame>
          <p:nvGraphicFramePr>
            <p:cNvPr id="19458" name="Object 7"/>
            <p:cNvGraphicFramePr>
              <a:graphicFrameLocks noChangeAspect="1"/>
            </p:cNvGraphicFramePr>
            <p:nvPr/>
          </p:nvGraphicFramePr>
          <p:xfrm>
            <a:off x="-25" y="2236"/>
            <a:ext cx="5727" cy="20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69" name="Document" r:id="rId5" imgW="6129360" imgH="2150280" progId="Word.Document.8">
                    <p:embed/>
                  </p:oleObj>
                </mc:Choice>
                <mc:Fallback>
                  <p:oleObj name="Document" r:id="rId5" imgW="6129360" imgH="2150280" progId="Word.Document.8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25" y="2236"/>
                          <a:ext cx="5727" cy="200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9463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3413" y="6313488"/>
            <a:ext cx="790575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9755" name="Text Box 11"/>
          <p:cNvSpPr txBox="1">
            <a:spLocks noChangeArrowheads="1"/>
          </p:cNvSpPr>
          <p:nvPr/>
        </p:nvSpPr>
        <p:spPr bwMode="auto">
          <a:xfrm>
            <a:off x="360363" y="3440113"/>
            <a:ext cx="1250950" cy="366712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sz="1800" i="1">
                <a:solidFill>
                  <a:schemeClr val="tx2"/>
                </a:solidFill>
                <a:effectLst/>
                <a:latin typeface="Arial" pitchFamily="34" charset="0"/>
              </a:rPr>
              <a:t>Crit: </a:t>
            </a:r>
            <a:r>
              <a:rPr lang="en-US" sz="1800" b="1">
                <a:solidFill>
                  <a:schemeClr val="tx2"/>
                </a:solidFill>
                <a:effectLst/>
                <a:latin typeface="Arial" pitchFamily="34" charset="0"/>
              </a:rPr>
              <a:t>value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954088" y="228600"/>
            <a:ext cx="8004175" cy="762000"/>
          </a:xfrm>
        </p:spPr>
        <p:txBody>
          <a:bodyPr/>
          <a:lstStyle/>
          <a:p>
            <a:r>
              <a:rPr kumimoji="0" lang="en-US" altLang="en-US" smtClean="0"/>
              <a:t>Inconsistency management</a:t>
            </a:r>
          </a:p>
        </p:txBody>
      </p:sp>
      <p:sp>
        <p:nvSpPr>
          <p:cNvPr id="138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013" y="1309688"/>
            <a:ext cx="8751887" cy="4978400"/>
          </a:xfrm>
        </p:spPr>
        <p:txBody>
          <a:bodyPr/>
          <a:lstStyle/>
          <a:p>
            <a:pPr>
              <a:defRPr/>
            </a:pPr>
            <a:r>
              <a:rPr lang="en-US" smtClean="0"/>
              <a:t>Inconsistency = violation of consistency rule among items</a:t>
            </a:r>
          </a:p>
          <a:p>
            <a:pPr>
              <a:lnSpc>
                <a:spcPct val="140000"/>
              </a:lnSpc>
              <a:defRPr/>
            </a:pPr>
            <a:r>
              <a:rPr lang="en-US" smtClean="0"/>
              <a:t>Inconsistencies are highly frequent in RE</a:t>
            </a:r>
          </a:p>
          <a:p>
            <a:pPr lvl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inter-viewpoints</a:t>
            </a:r>
            <a:r>
              <a:rPr lang="en-US" smtClean="0"/>
              <a:t>: each stakeholder has its own focus &amp; concerns </a:t>
            </a:r>
            <a:r>
              <a:rPr lang="en-US" sz="2000" smtClean="0"/>
              <a:t>(e.g. domain experts </a:t>
            </a:r>
            <a:r>
              <a:rPr lang="en-US" sz="2000" i="1" smtClean="0"/>
              <a:t>vs.</a:t>
            </a:r>
            <a:r>
              <a:rPr lang="en-US" sz="2000" smtClean="0"/>
              <a:t> marketing dept)</a:t>
            </a:r>
            <a:endParaRPr lang="en-US" smtClean="0"/>
          </a:p>
          <a:p>
            <a:pPr lvl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intra-viewpoint</a:t>
            </a:r>
            <a:r>
              <a:rPr lang="en-US" smtClean="0"/>
              <a:t>:  conflicting quality reqs </a:t>
            </a:r>
            <a:r>
              <a:rPr lang="en-US" sz="2000" smtClean="0"/>
              <a:t>(e.g. security </a:t>
            </a:r>
            <a:r>
              <a:rPr lang="en-US" sz="2000" i="1" smtClean="0"/>
              <a:t>vs.</a:t>
            </a:r>
            <a:r>
              <a:rPr lang="en-US" sz="2000" smtClean="0"/>
              <a:t> usability)</a:t>
            </a:r>
            <a:endParaRPr lang="en-US" smtClean="0"/>
          </a:p>
          <a:p>
            <a:pPr>
              <a:lnSpc>
                <a:spcPct val="120000"/>
              </a:lnSpc>
              <a:defRPr/>
            </a:pPr>
            <a:r>
              <a:rPr lang="en-US" smtClean="0"/>
              <a:t>Inconsistencies must be detected and resolved ...</a:t>
            </a:r>
          </a:p>
          <a:p>
            <a:pPr lvl="1">
              <a:defRPr/>
            </a:pPr>
            <a:r>
              <a:rPr lang="en-US" smtClean="0"/>
              <a:t>not too soon: to allow further elicitation within viewpoint</a:t>
            </a:r>
          </a:p>
          <a:p>
            <a:pPr lvl="1">
              <a:defRPr/>
            </a:pPr>
            <a:r>
              <a:rPr lang="en-US" smtClean="0"/>
              <a:t>not too late:  to allow software development 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000" smtClean="0"/>
              <a:t>                           </a:t>
            </a:r>
            <a:r>
              <a:rPr lang="en-US" sz="1800" smtClean="0"/>
              <a:t>(anything may be developed from inconsistent specs)</a:t>
            </a:r>
          </a:p>
        </p:txBody>
      </p:sp>
      <p:pic>
        <p:nvPicPr>
          <p:cNvPr id="2970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25" y="130175"/>
            <a:ext cx="1135063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975" y="157163"/>
            <a:ext cx="7950200" cy="949325"/>
          </a:xfrm>
        </p:spPr>
        <p:txBody>
          <a:bodyPr/>
          <a:lstStyle/>
          <a:p>
            <a:r>
              <a:rPr lang="en-US" altLang="en-US" sz="2600" smtClean="0"/>
              <a:t>AHP, Step 2:</a:t>
            </a:r>
            <a:r>
              <a:rPr lang="en-US" altLang="en-US" sz="2400" smtClean="0"/>
              <a:t>  Evaluate how the criterion distributes among all requirements</a:t>
            </a:r>
            <a:endParaRPr lang="en-US" altLang="en-US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9350"/>
            <a:ext cx="8978900" cy="1544638"/>
          </a:xfrm>
        </p:spPr>
        <p:txBody>
          <a:bodyPr/>
          <a:lstStyle/>
          <a:p>
            <a:pPr>
              <a:spcBef>
                <a:spcPct val="60000"/>
              </a:spcBef>
            </a:pPr>
            <a:r>
              <a:rPr lang="en-US" altLang="en-US" smtClean="0"/>
              <a:t>Criterion distribution =  eigenvalues of comparison matrix</a:t>
            </a:r>
          </a:p>
          <a:p>
            <a:pPr lvl="1">
              <a:lnSpc>
                <a:spcPct val="140000"/>
              </a:lnSpc>
              <a:spcBef>
                <a:spcPts val="100"/>
              </a:spcBef>
              <a:buFontTx/>
              <a:buNone/>
            </a:pPr>
            <a:r>
              <a:rPr kumimoji="0" lang="en-AU" altLang="en-US" sz="2000" smtClean="0">
                <a:solidFill>
                  <a:schemeClr val="tx2"/>
                </a:solidFill>
              </a:rPr>
              <a:t>2.a</a:t>
            </a:r>
            <a:r>
              <a:rPr kumimoji="0" lang="en-AU" altLang="en-US" smtClean="0"/>
              <a:t>  Normalize columns:        </a:t>
            </a:r>
            <a:r>
              <a:rPr lang="en-US" altLang="en-US" i="1" smtClean="0"/>
              <a:t>R’</a:t>
            </a:r>
            <a:r>
              <a:rPr lang="en-US" altLang="en-US" i="1" baseline="-25000" smtClean="0"/>
              <a:t>ij</a:t>
            </a:r>
            <a:r>
              <a:rPr kumimoji="0" lang="en-AU" altLang="en-US" smtClean="0"/>
              <a:t> := </a:t>
            </a:r>
            <a:r>
              <a:rPr lang="en-US" altLang="en-US" i="1" smtClean="0"/>
              <a:t>R</a:t>
            </a:r>
            <a:r>
              <a:rPr lang="en-US" altLang="en-US" i="1" baseline="-25000" smtClean="0"/>
              <a:t>ij</a:t>
            </a:r>
            <a:r>
              <a:rPr kumimoji="0" lang="en-AU" altLang="en-US" sz="1300" smtClean="0"/>
              <a:t> </a:t>
            </a:r>
            <a:r>
              <a:rPr kumimoji="0" lang="en-AU" altLang="en-US" b="1" smtClean="0"/>
              <a:t>/</a:t>
            </a:r>
            <a:r>
              <a:rPr kumimoji="0" lang="en-AU" altLang="en-US" sz="1300" smtClean="0"/>
              <a:t> </a:t>
            </a:r>
            <a:r>
              <a:rPr kumimoji="0" lang="en-AU" altLang="en-US" b="1" smtClean="0">
                <a:latin typeface="Symbol" pitchFamily="18" charset="2"/>
              </a:rPr>
              <a:t>å</a:t>
            </a:r>
            <a:r>
              <a:rPr kumimoji="0" lang="en-US" altLang="en-US" sz="2000" b="1" i="1" baseline="-25000" smtClean="0">
                <a:solidFill>
                  <a:schemeClr val="tx2"/>
                </a:solidFill>
              </a:rPr>
              <a:t>i</a:t>
            </a:r>
            <a:r>
              <a:rPr kumimoji="0" lang="en-AU" altLang="en-US" sz="1300" b="1" smtClean="0">
                <a:solidFill>
                  <a:schemeClr val="tx2"/>
                </a:solidFill>
              </a:rPr>
              <a:t> </a:t>
            </a:r>
            <a:r>
              <a:rPr lang="en-US" altLang="en-US" i="1" smtClean="0"/>
              <a:t>R</a:t>
            </a:r>
            <a:r>
              <a:rPr lang="en-US" altLang="en-US" i="1" baseline="-25000" smtClean="0"/>
              <a:t>ij</a:t>
            </a:r>
            <a:r>
              <a:rPr kumimoji="0" lang="en-AU" altLang="en-US" smtClean="0"/>
              <a:t> </a:t>
            </a:r>
          </a:p>
          <a:p>
            <a:pPr lvl="1">
              <a:lnSpc>
                <a:spcPct val="140000"/>
              </a:lnSpc>
              <a:spcBef>
                <a:spcPts val="100"/>
              </a:spcBef>
              <a:buFontTx/>
              <a:buNone/>
            </a:pPr>
            <a:r>
              <a:rPr kumimoji="0" lang="en-AU" altLang="en-US" sz="2000" smtClean="0">
                <a:solidFill>
                  <a:schemeClr val="tx2"/>
                </a:solidFill>
              </a:rPr>
              <a:t>2.b</a:t>
            </a:r>
            <a:r>
              <a:rPr kumimoji="0" lang="en-AU" altLang="en-US" smtClean="0"/>
              <a:t>  Average accross lines:   Contrib</a:t>
            </a:r>
            <a:r>
              <a:rPr kumimoji="0" lang="en-AU" altLang="en-US" sz="1200" smtClean="0"/>
              <a:t> </a:t>
            </a:r>
            <a:r>
              <a:rPr kumimoji="0" lang="en-AU" altLang="en-US" smtClean="0"/>
              <a:t>(</a:t>
            </a:r>
            <a:r>
              <a:rPr lang="en-US" altLang="en-US" i="1" smtClean="0"/>
              <a:t>R</a:t>
            </a:r>
            <a:r>
              <a:rPr lang="en-US" altLang="en-US" i="1" baseline="-25000" smtClean="0"/>
              <a:t>i</a:t>
            </a:r>
            <a:r>
              <a:rPr lang="en-US" altLang="en-US" sz="1000" i="1" baseline="-25000" smtClean="0"/>
              <a:t> </a:t>
            </a:r>
            <a:r>
              <a:rPr kumimoji="0" lang="en-AU" altLang="en-US" smtClean="0"/>
              <a:t>, </a:t>
            </a:r>
            <a:r>
              <a:rPr kumimoji="0" lang="en-AU" altLang="en-US" i="1" smtClean="0"/>
              <a:t>Crit</a:t>
            </a:r>
            <a:r>
              <a:rPr kumimoji="0" lang="en-AU" altLang="en-US" smtClean="0"/>
              <a:t>) =  </a:t>
            </a:r>
            <a:r>
              <a:rPr kumimoji="0" lang="en-AU" altLang="en-US" sz="1300" smtClean="0"/>
              <a:t> </a:t>
            </a:r>
            <a:r>
              <a:rPr kumimoji="0" lang="en-AU" altLang="en-US" b="1" smtClean="0">
                <a:latin typeface="Symbol" pitchFamily="18" charset="2"/>
              </a:rPr>
              <a:t>å</a:t>
            </a:r>
            <a:r>
              <a:rPr kumimoji="0" lang="en-US" altLang="en-US" sz="2000" b="1" i="1" baseline="-25000" smtClean="0">
                <a:solidFill>
                  <a:schemeClr val="tx2"/>
                </a:solidFill>
              </a:rPr>
              <a:t>j</a:t>
            </a:r>
            <a:r>
              <a:rPr kumimoji="0" lang="en-US" altLang="en-US" sz="1200" i="1" baseline="-25000" smtClean="0"/>
              <a:t> </a:t>
            </a:r>
            <a:r>
              <a:rPr lang="en-US" altLang="en-US" i="1" smtClean="0"/>
              <a:t>R’</a:t>
            </a:r>
            <a:r>
              <a:rPr lang="en-US" altLang="en-US" i="1" baseline="-25000" smtClean="0"/>
              <a:t>ij</a:t>
            </a:r>
            <a:r>
              <a:rPr lang="en-US" altLang="en-US" sz="1600" i="1" baseline="-25000" smtClean="0"/>
              <a:t> </a:t>
            </a:r>
            <a:r>
              <a:rPr kumimoji="0" lang="en-AU" altLang="en-US" b="1" smtClean="0"/>
              <a:t>/</a:t>
            </a:r>
            <a:r>
              <a:rPr kumimoji="0" lang="en-AU" altLang="en-US" smtClean="0"/>
              <a:t> N	</a:t>
            </a:r>
          </a:p>
        </p:txBody>
      </p:sp>
      <p:grpSp>
        <p:nvGrpSpPr>
          <p:cNvPr id="20485" name="Group 4"/>
          <p:cNvGrpSpPr>
            <a:grpSpLocks/>
          </p:cNvGrpSpPr>
          <p:nvPr/>
        </p:nvGrpSpPr>
        <p:grpSpPr bwMode="auto">
          <a:xfrm>
            <a:off x="147638" y="100013"/>
            <a:ext cx="915987" cy="996950"/>
            <a:chOff x="192" y="144"/>
            <a:chExt cx="649" cy="674"/>
          </a:xfrm>
        </p:grpSpPr>
        <p:pic>
          <p:nvPicPr>
            <p:cNvPr id="20490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44"/>
              <a:ext cx="586" cy="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91" name="Rectangle 6"/>
            <p:cNvSpPr>
              <a:spLocks noChangeArrowheads="1"/>
            </p:cNvSpPr>
            <p:nvPr/>
          </p:nvSpPr>
          <p:spPr bwMode="auto">
            <a:xfrm>
              <a:off x="436" y="467"/>
              <a:ext cx="405" cy="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2800">
                  <a:solidFill>
                    <a:schemeClr val="bg2"/>
                  </a:solidFill>
                  <a:effectLst/>
                  <a:latin typeface="Wingdings" pitchFamily="2" charset="2"/>
                </a:rPr>
                <a:t>M</a:t>
              </a:r>
              <a:endParaRPr lang="en-US" altLang="en-US">
                <a:solidFill>
                  <a:schemeClr val="tx1"/>
                </a:solidFill>
                <a:effectLst/>
                <a:latin typeface="Wingdings" pitchFamily="2" charset="2"/>
              </a:endParaRPr>
            </a:p>
          </p:txBody>
        </p:sp>
      </p:grpSp>
      <p:grpSp>
        <p:nvGrpSpPr>
          <p:cNvPr id="20486" name="Group 16"/>
          <p:cNvGrpSpPr>
            <a:grpSpLocks/>
          </p:cNvGrpSpPr>
          <p:nvPr/>
        </p:nvGrpSpPr>
        <p:grpSpPr bwMode="auto">
          <a:xfrm>
            <a:off x="-57150" y="2833688"/>
            <a:ext cx="9172575" cy="3281362"/>
            <a:chOff x="-36" y="2019"/>
            <a:chExt cx="5778" cy="2067"/>
          </a:xfrm>
        </p:grpSpPr>
        <p:sp>
          <p:nvSpPr>
            <p:cNvPr id="1440782" name="AutoShape 14"/>
            <p:cNvSpPr>
              <a:spLocks noChangeArrowheads="1"/>
            </p:cNvSpPr>
            <p:nvPr/>
          </p:nvSpPr>
          <p:spPr bwMode="auto">
            <a:xfrm>
              <a:off x="82" y="2019"/>
              <a:ext cx="5660" cy="1900"/>
            </a:xfrm>
            <a:prstGeom prst="roundRect">
              <a:avLst>
                <a:gd name="adj" fmla="val 16667"/>
              </a:avLst>
            </a:prstGeom>
            <a:solidFill>
              <a:srgbClr val="E2E5FA"/>
            </a:solidFill>
            <a:ln w="12700" cap="sq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GB"/>
            </a:p>
          </p:txBody>
        </p:sp>
        <p:pic>
          <p:nvPicPr>
            <p:cNvPr id="20489" name="Picture 1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" y="3766"/>
              <a:ext cx="490" cy="3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20482" name="Object 15"/>
            <p:cNvGraphicFramePr>
              <a:graphicFrameLocks noChangeAspect="1"/>
            </p:cNvGraphicFramePr>
            <p:nvPr/>
          </p:nvGraphicFramePr>
          <p:xfrm>
            <a:off x="-36" y="2033"/>
            <a:ext cx="5760" cy="20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93" name="Document" r:id="rId6" imgW="6041160" imgH="2154960" progId="Word.Document.8">
                    <p:embed/>
                  </p:oleObj>
                </mc:Choice>
                <mc:Fallback>
                  <p:oleObj name="Document" r:id="rId6" imgW="6041160" imgH="2154960" progId="Word.Document.8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-36" y="2033"/>
                          <a:ext cx="5760" cy="20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tx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 cap="sq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487" name="Rectangle 17"/>
          <p:cNvSpPr>
            <a:spLocks noChangeArrowheads="1"/>
          </p:cNvSpPr>
          <p:nvPr/>
        </p:nvSpPr>
        <p:spPr bwMode="auto">
          <a:xfrm>
            <a:off x="0" y="5888038"/>
            <a:ext cx="8408988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 anchorCtr="1"/>
          <a:lstStyle>
            <a:lvl1pPr marL="342900" indent="-342900">
              <a:defRPr kumimoji="1" sz="2400">
                <a:solidFill>
                  <a:schemeClr val="bg1"/>
                </a:solidFill>
                <a:latin typeface="Symbol" pitchFamily="18" charset="2"/>
              </a:defRPr>
            </a:lvl1pPr>
            <a:lvl2pPr marL="742950" indent="-285750">
              <a:defRPr kumimoji="1" sz="2400">
                <a:solidFill>
                  <a:schemeClr val="bg1"/>
                </a:solidFill>
                <a:latin typeface="Symbol" pitchFamily="18" charset="2"/>
              </a:defRPr>
            </a:lvl2pPr>
            <a:lvl3pPr marL="11430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3pPr>
            <a:lvl4pPr marL="16002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4pPr>
            <a:lvl5pPr marL="2057400" indent="-228600">
              <a:defRPr kumimoji="1" sz="2400">
                <a:solidFill>
                  <a:schemeClr val="bg1"/>
                </a:solidFill>
                <a:latin typeface="Symbol" pitchFamily="18" charset="2"/>
              </a:defRPr>
            </a:lvl5pPr>
            <a:lvl6pPr marL="25146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6pPr>
            <a:lvl7pPr marL="29718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7pPr>
            <a:lvl8pPr marL="34290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8pPr>
            <a:lvl9pPr marL="3886200" indent="-228600" algn="ctr" eaLnBrk="0" fontAlgn="base" hangingPunct="0">
              <a:spcBef>
                <a:spcPts val="1200"/>
              </a:spcBef>
              <a:spcAft>
                <a:spcPct val="0"/>
              </a:spcAft>
              <a:defRPr kumimoji="1" sz="2400">
                <a:solidFill>
                  <a:schemeClr val="bg1"/>
                </a:solidFill>
                <a:latin typeface="Symbol" pitchFamily="18" charset="2"/>
              </a:defRPr>
            </a:lvl9pPr>
          </a:lstStyle>
          <a:p>
            <a:pPr algn="l">
              <a:lnSpc>
                <a:spcPct val="110000"/>
              </a:lnSpc>
              <a:spcBef>
                <a:spcPct val="40000"/>
              </a:spcBef>
              <a:buClr>
                <a:schemeClr val="tx2"/>
              </a:buClr>
              <a:buSzPct val="70000"/>
              <a:buFont typeface="Wingdings" pitchFamily="2" charset="2"/>
              <a:buChar char="u"/>
            </a:pPr>
            <a:r>
              <a:rPr lang="en-US" altLang="en-US" sz="2200">
                <a:solidFill>
                  <a:schemeClr val="tx1"/>
                </a:solidFill>
                <a:effectLst/>
                <a:latin typeface="Comic Sans MS" pitchFamily="66" charset="0"/>
              </a:rPr>
              <a:t>AHP has rules for ensuring consistent estimates &amp; ratios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28725" y="228600"/>
            <a:ext cx="7729538" cy="762000"/>
          </a:xfrm>
        </p:spPr>
        <p:txBody>
          <a:bodyPr/>
          <a:lstStyle/>
          <a:p>
            <a:pPr>
              <a:defRPr/>
            </a:pPr>
            <a:r>
              <a:rPr kumimoji="0" lang="en-US" smtClean="0"/>
              <a:t>Plotting contributions on value-cost diagram</a:t>
            </a:r>
            <a:endParaRPr kumimoji="0" lang="en-US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3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38250"/>
            <a:ext cx="8970963" cy="1198563"/>
          </a:xfrm>
        </p:spPr>
        <p:txBody>
          <a:bodyPr/>
          <a:lstStyle/>
          <a:p>
            <a:pPr>
              <a:defRPr/>
            </a:pPr>
            <a:r>
              <a:rPr lang="en-US" smtClean="0"/>
              <a:t>Replay Steps 1 &amp; 2 of AHP with </a:t>
            </a:r>
            <a:r>
              <a:rPr lang="en-US" i="1" smtClean="0"/>
              <a:t>Crit</a:t>
            </a:r>
            <a:r>
              <a:rPr lang="en-US" smtClean="0"/>
              <a:t> =</a:t>
            </a:r>
            <a:r>
              <a:rPr lang="en-US" smtClean="0">
                <a:solidFill>
                  <a:schemeClr val="tx2"/>
                </a:solidFill>
              </a:rPr>
              <a:t> </a:t>
            </a:r>
            <a:r>
              <a:rPr lang="en-US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cost</a:t>
            </a:r>
            <a:endParaRPr lang="en-US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en-US" smtClean="0"/>
              <a:t>Visualize value/cost contributions on diagram partitioned in selected priority levels</a:t>
            </a:r>
          </a:p>
        </p:txBody>
      </p:sp>
      <p:grpSp>
        <p:nvGrpSpPr>
          <p:cNvPr id="21509" name="Group 4"/>
          <p:cNvGrpSpPr>
            <a:grpSpLocks/>
          </p:cNvGrpSpPr>
          <p:nvPr/>
        </p:nvGrpSpPr>
        <p:grpSpPr bwMode="auto">
          <a:xfrm>
            <a:off x="147638" y="100013"/>
            <a:ext cx="915987" cy="996950"/>
            <a:chOff x="192" y="144"/>
            <a:chExt cx="649" cy="674"/>
          </a:xfrm>
        </p:grpSpPr>
        <p:pic>
          <p:nvPicPr>
            <p:cNvPr id="21510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144"/>
              <a:ext cx="586" cy="5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11" name="Rectangle 6"/>
            <p:cNvSpPr>
              <a:spLocks noChangeArrowheads="1"/>
            </p:cNvSpPr>
            <p:nvPr/>
          </p:nvSpPr>
          <p:spPr bwMode="auto">
            <a:xfrm>
              <a:off x="436" y="467"/>
              <a:ext cx="405" cy="3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1pPr>
              <a:lvl2pPr marL="742950" indent="-28575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2pPr>
              <a:lvl3pPr marL="11430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3pPr>
              <a:lvl4pPr marL="16002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4pPr>
              <a:lvl5pPr marL="2057400" indent="-228600"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5pPr>
              <a:lvl6pPr marL="25146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6pPr>
              <a:lvl7pPr marL="29718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7pPr>
              <a:lvl8pPr marL="34290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8pPr>
              <a:lvl9pPr marL="3886200" indent="-228600" algn="ctr" eaLnBrk="0" fontAlgn="base" hangingPunct="0">
                <a:spcBef>
                  <a:spcPts val="1200"/>
                </a:spcBef>
                <a:spcAft>
                  <a:spcPct val="0"/>
                </a:spcAft>
                <a:defRPr kumimoji="1" sz="2400">
                  <a:solidFill>
                    <a:schemeClr val="bg1"/>
                  </a:solidFill>
                  <a:latin typeface="Symbol" pitchFamily="18" charset="2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2800">
                  <a:solidFill>
                    <a:schemeClr val="bg2"/>
                  </a:solidFill>
                  <a:effectLst/>
                  <a:latin typeface="Wingdings" pitchFamily="2" charset="2"/>
                </a:rPr>
                <a:t>M</a:t>
              </a:r>
              <a:endParaRPr lang="en-US" altLang="en-US">
                <a:solidFill>
                  <a:schemeClr val="tx1"/>
                </a:solidFill>
                <a:effectLst/>
                <a:latin typeface="Wingdings" pitchFamily="2" charset="2"/>
              </a:endParaRPr>
            </a:p>
          </p:txBody>
        </p:sp>
      </p:grpSp>
      <p:graphicFrame>
        <p:nvGraphicFramePr>
          <p:cNvPr id="21506" name="Object 9"/>
          <p:cNvGraphicFramePr>
            <a:graphicFrameLocks noChangeAspect="1"/>
          </p:cNvGraphicFramePr>
          <p:nvPr/>
        </p:nvGraphicFramePr>
        <p:xfrm>
          <a:off x="0" y="2654300"/>
          <a:ext cx="9144000" cy="391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Picture" r:id="rId5" imgW="5941080" imgH="2544480" progId="Word.Picture.8">
                  <p:embed/>
                </p:oleObj>
              </mc:Choice>
              <mc:Fallback>
                <p:oleObj name="Picture" r:id="rId5" imgW="5941080" imgH="2544480" progId="Word.Picture.8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654300"/>
                        <a:ext cx="9144000" cy="3916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>
            <p:ph type="title"/>
          </p:nvPr>
        </p:nvSpPr>
        <p:spPr>
          <a:xfrm>
            <a:off x="779463" y="146050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 smtClean="0"/>
              <a:t>Requirements evaluation:  summary</a:t>
            </a:r>
          </a:p>
        </p:txBody>
      </p:sp>
      <p:sp>
        <p:nvSpPr>
          <p:cNvPr id="56323" name="Rectangle 3"/>
          <p:cNvSpPr>
            <a:spLocks noChangeArrowheads="1"/>
          </p:cNvSpPr>
          <p:nvPr>
            <p:ph type="body" idx="1"/>
          </p:nvPr>
        </p:nvSpPr>
        <p:spPr>
          <a:xfrm>
            <a:off x="157163" y="1130300"/>
            <a:ext cx="8861425" cy="5080000"/>
          </a:xfrm>
          <a:noFill/>
        </p:spPr>
        <p:txBody>
          <a:bodyPr/>
          <a:lstStyle/>
          <a:p>
            <a:pPr>
              <a:spcBef>
                <a:spcPts val="300"/>
              </a:spcBef>
            </a:pPr>
            <a:r>
              <a:rPr kumimoji="0" lang="en-US" altLang="en-US" smtClean="0"/>
              <a:t>Inconsistencies are frequent during req acquisition</a:t>
            </a:r>
          </a:p>
          <a:p>
            <a:pPr lvl="1">
              <a:lnSpc>
                <a:spcPct val="100000"/>
              </a:lnSpc>
              <a:spcBef>
                <a:spcPct val="15000"/>
              </a:spcBef>
            </a:pPr>
            <a:r>
              <a:rPr kumimoji="0" lang="en-AU" altLang="en-US" sz="2000" smtClean="0"/>
              <a:t>For clashes in terminology, designation, structure: a glossary of terms is best</a:t>
            </a:r>
          </a:p>
          <a:p>
            <a:pPr lvl="1">
              <a:spcBef>
                <a:spcPct val="15000"/>
              </a:spcBef>
            </a:pPr>
            <a:r>
              <a:rPr kumimoji="0" lang="en-AU" altLang="en-US" sz="2000" smtClean="0"/>
              <a:t>For weak, strong conflicts:  variety of techniques &amp; heuristics to support cycles “</a:t>
            </a:r>
            <a:r>
              <a:rPr kumimoji="0" lang="en-AU" altLang="en-US" sz="2000" i="1" smtClean="0"/>
              <a:t>identify overlaps</a:t>
            </a:r>
            <a:r>
              <a:rPr kumimoji="0" lang="en-AU" altLang="en-US" sz="2000" smtClean="0"/>
              <a:t>, </a:t>
            </a:r>
            <a:r>
              <a:rPr kumimoji="0" lang="en-AU" altLang="en-US" sz="2000" i="1" smtClean="0"/>
              <a:t>detect conflicts</a:t>
            </a:r>
            <a:r>
              <a:rPr kumimoji="0" lang="en-AU" altLang="en-US" sz="2000" smtClean="0"/>
              <a:t>, </a:t>
            </a:r>
            <a:r>
              <a:rPr kumimoji="0" lang="en-AU" altLang="en-US" sz="2000" i="1" smtClean="0"/>
              <a:t>generate resolutions</a:t>
            </a:r>
            <a:r>
              <a:rPr kumimoji="0" lang="en-AU" altLang="en-US" sz="2000" smtClean="0"/>
              <a:t>, </a:t>
            </a:r>
            <a:r>
              <a:rPr kumimoji="0" lang="en-AU" altLang="en-US" sz="2000" i="1" smtClean="0"/>
              <a:t>select preferred</a:t>
            </a:r>
            <a:r>
              <a:rPr kumimoji="0" lang="en-AU" altLang="en-US" sz="2000" smtClean="0"/>
              <a:t>”</a:t>
            </a:r>
            <a:endParaRPr kumimoji="0" lang="en-AU" altLang="en-US" smtClean="0"/>
          </a:p>
          <a:p>
            <a:pPr>
              <a:lnSpc>
                <a:spcPct val="150000"/>
              </a:lnSpc>
              <a:spcBef>
                <a:spcPts val="100"/>
              </a:spcBef>
            </a:pPr>
            <a:r>
              <a:rPr kumimoji="0" lang="en-US" altLang="en-US" smtClean="0"/>
              <a:t>Product-/process-related risks must be carefully analyzed</a:t>
            </a:r>
          </a:p>
          <a:p>
            <a:pPr lvl="1">
              <a:lnSpc>
                <a:spcPct val="100000"/>
              </a:lnSpc>
              <a:spcBef>
                <a:spcPct val="15000"/>
              </a:spcBef>
            </a:pPr>
            <a:r>
              <a:rPr kumimoji="0" lang="en-AU" altLang="en-US" sz="2000" smtClean="0"/>
              <a:t>Loss of satisfaction of system/development objectives</a:t>
            </a:r>
          </a:p>
          <a:p>
            <a:pPr lvl="1">
              <a:spcBef>
                <a:spcPct val="15000"/>
              </a:spcBef>
            </a:pPr>
            <a:r>
              <a:rPr kumimoji="0" lang="en-AU" altLang="en-US" sz="2000" smtClean="0"/>
              <a:t>Variety of techniques for risk identification, incl. risk trees &amp; their cut set</a:t>
            </a:r>
            <a:endParaRPr kumimoji="0" lang="en-AU" altLang="en-US" sz="2000" i="1" smtClean="0"/>
          </a:p>
          <a:p>
            <a:pPr lvl="1">
              <a:spcBef>
                <a:spcPct val="15000"/>
              </a:spcBef>
            </a:pPr>
            <a:r>
              <a:rPr kumimoji="0" lang="en-AU" altLang="en-US" sz="2000" smtClean="0"/>
              <a:t>Likelihood of risks &amp; consequences + severity need be assessed, qualitatively or quantitatively, with domain experts</a:t>
            </a:r>
          </a:p>
          <a:p>
            <a:pPr lvl="1">
              <a:spcBef>
                <a:spcPct val="15000"/>
              </a:spcBef>
            </a:pPr>
            <a:r>
              <a:rPr kumimoji="0" lang="en-US" altLang="en-US" sz="2000" smtClean="0"/>
              <a:t>Heuristics for exploring countermeasures, selecting cost-effective ones</a:t>
            </a:r>
          </a:p>
          <a:p>
            <a:pPr lvl="1">
              <a:spcBef>
                <a:spcPct val="15000"/>
              </a:spcBef>
            </a:pPr>
            <a:r>
              <a:rPr kumimoji="0" lang="en-US" altLang="en-US" sz="2000" smtClean="0"/>
              <a:t>DDP: an integrated quantitative approach for RE risk management</a:t>
            </a:r>
          </a:p>
        </p:txBody>
      </p:sp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7143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>
            <p:ph type="title"/>
          </p:nvPr>
        </p:nvSpPr>
        <p:spPr>
          <a:xfrm>
            <a:off x="779463" y="146050"/>
            <a:ext cx="8178800" cy="762000"/>
          </a:xfrm>
          <a:noFill/>
        </p:spPr>
        <p:txBody>
          <a:bodyPr/>
          <a:lstStyle/>
          <a:p>
            <a:pPr>
              <a:lnSpc>
                <a:spcPct val="110000"/>
              </a:lnSpc>
            </a:pPr>
            <a:r>
              <a:rPr kumimoji="0" lang="en-US" altLang="en-US" smtClean="0"/>
              <a:t>Requirements evaluation:  summary  </a:t>
            </a:r>
            <a:r>
              <a:rPr kumimoji="0" lang="en-US" altLang="en-US" sz="2000" smtClean="0"/>
              <a:t>(2)</a:t>
            </a:r>
            <a:endParaRPr kumimoji="0" lang="en-US" altLang="en-US" smtClean="0"/>
          </a:p>
        </p:txBody>
      </p:sp>
      <p:sp>
        <p:nvSpPr>
          <p:cNvPr id="57347" name="Rectangle 3"/>
          <p:cNvSpPr>
            <a:spLocks noChangeArrowheads="1"/>
          </p:cNvSpPr>
          <p:nvPr>
            <p:ph type="body" idx="1"/>
          </p:nvPr>
        </p:nvSpPr>
        <p:spPr>
          <a:xfrm>
            <a:off x="157163" y="1258888"/>
            <a:ext cx="8861425" cy="5080000"/>
          </a:xfrm>
          <a:noFill/>
        </p:spPr>
        <p:txBody>
          <a:bodyPr/>
          <a:lstStyle/>
          <a:p>
            <a:pPr>
              <a:spcBef>
                <a:spcPts val="300"/>
              </a:spcBef>
            </a:pPr>
            <a:r>
              <a:rPr kumimoji="0" lang="en-US" altLang="en-US" smtClean="0"/>
              <a:t>Alternative options need be evaluated for selecting preferred, agreed ones</a:t>
            </a:r>
          </a:p>
          <a:p>
            <a:pPr lvl="1">
              <a:lnSpc>
                <a:spcPct val="140000"/>
              </a:lnSpc>
              <a:spcBef>
                <a:spcPts val="300"/>
              </a:spcBef>
            </a:pPr>
            <a:r>
              <a:rPr kumimoji="0" lang="en-US" altLang="en-US" sz="2000" smtClean="0"/>
              <a:t>Different types, incl. resolutions of conflicts &amp; risks</a:t>
            </a:r>
          </a:p>
          <a:p>
            <a:pPr lvl="1">
              <a:lnSpc>
                <a:spcPct val="140000"/>
              </a:lnSpc>
              <a:spcBef>
                <a:spcPts val="300"/>
              </a:spcBef>
            </a:pPr>
            <a:r>
              <a:rPr kumimoji="0" lang="en-US" altLang="en-US" sz="2000" smtClean="0"/>
              <a:t>Qualitative or quantitative reasoning for this (weighted matrices)</a:t>
            </a:r>
          </a:p>
          <a:p>
            <a:pPr>
              <a:lnSpc>
                <a:spcPct val="200000"/>
              </a:lnSpc>
              <a:spcBef>
                <a:spcPts val="300"/>
              </a:spcBef>
            </a:pPr>
            <a:r>
              <a:rPr kumimoji="0" lang="en-US" altLang="en-US" smtClean="0"/>
              <a:t>Requirements must be prioritized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kumimoji="0" lang="en-US" altLang="en-US" sz="2000" smtClean="0"/>
              <a:t>Due to resource limitations, incremental development</a:t>
            </a:r>
          </a:p>
          <a:p>
            <a:pPr lvl="1">
              <a:lnSpc>
                <a:spcPct val="140000"/>
              </a:lnSpc>
              <a:spcBef>
                <a:spcPts val="300"/>
              </a:spcBef>
            </a:pPr>
            <a:r>
              <a:rPr kumimoji="0" lang="en-US" altLang="en-US" sz="2000" smtClean="0"/>
              <a:t>Constraints for effective prioritization</a:t>
            </a:r>
          </a:p>
          <a:p>
            <a:pPr lvl="1">
              <a:lnSpc>
                <a:spcPct val="140000"/>
              </a:lnSpc>
              <a:spcBef>
                <a:spcPts val="300"/>
              </a:spcBef>
            </a:pPr>
            <a:r>
              <a:rPr kumimoji="0" lang="en-US" altLang="en-US" sz="2000" smtClean="0"/>
              <a:t>AHP-based value-cost prioritization: a systematic technique</a:t>
            </a:r>
          </a:p>
          <a:p>
            <a:pPr lvl="1">
              <a:lnSpc>
                <a:spcPct val="100000"/>
              </a:lnSpc>
              <a:spcBef>
                <a:spcPts val="300"/>
              </a:spcBef>
              <a:buFontTx/>
              <a:buNone/>
            </a:pPr>
            <a:endParaRPr kumimoji="0" lang="en-US" altLang="en-US" i="1" smtClean="0">
              <a:solidFill>
                <a:schemeClr val="tx2"/>
              </a:solidFill>
            </a:endParaRPr>
          </a:p>
          <a:p>
            <a:pPr lvl="1">
              <a:lnSpc>
                <a:spcPct val="120000"/>
              </a:lnSpc>
              <a:spcBef>
                <a:spcPts val="300"/>
              </a:spcBef>
              <a:buFontTx/>
              <a:buNone/>
            </a:pPr>
            <a:r>
              <a:rPr kumimoji="0" lang="en-US" altLang="en-US" i="1" smtClean="0">
                <a:solidFill>
                  <a:schemeClr val="tx2"/>
                </a:solidFill>
              </a:rPr>
              <a:t>Model-driven evaluation provides structure &amp; comparability for what needs to be evaluated  </a:t>
            </a:r>
            <a:r>
              <a:rPr kumimoji="0" lang="en-US" altLang="en-US" sz="2000" smtClean="0">
                <a:solidFill>
                  <a:schemeClr val="tx2"/>
                </a:solidFill>
              </a:rPr>
              <a:t>(see Part 2 of the book)</a:t>
            </a:r>
            <a:endParaRPr kumimoji="0" lang="en-US" altLang="en-US" sz="2000" smtClean="0"/>
          </a:p>
          <a:p>
            <a:pPr lvl="1">
              <a:lnSpc>
                <a:spcPct val="100000"/>
              </a:lnSpc>
              <a:spcBef>
                <a:spcPts val="300"/>
              </a:spcBef>
            </a:pPr>
            <a:endParaRPr kumimoji="0" lang="en-US" altLang="en-US" smtClean="0"/>
          </a:p>
        </p:txBody>
      </p:sp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71438"/>
            <a:ext cx="81915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1463"/>
            <a:ext cx="8653463" cy="762000"/>
          </a:xfrm>
        </p:spPr>
        <p:txBody>
          <a:bodyPr/>
          <a:lstStyle/>
          <a:p>
            <a:r>
              <a:rPr kumimoji="0" lang="en-AU" altLang="en-US" smtClean="0"/>
              <a:t>Types of inconsistency in RE</a:t>
            </a:r>
            <a:endParaRPr kumimoji="0" lang="en-US" altLang="en-US" smtClean="0"/>
          </a:p>
        </p:txBody>
      </p:sp>
      <p:sp>
        <p:nvSpPr>
          <p:cNvPr id="138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Terminology clash</a:t>
            </a:r>
            <a:r>
              <a:rPr lang="en-US" smtClean="0"/>
              <a:t>: same concept named differently in different statements</a:t>
            </a:r>
          </a:p>
          <a:p>
            <a:pPr lvl="1">
              <a:lnSpc>
                <a:spcPct val="100000"/>
              </a:lnSpc>
              <a:buFontTx/>
              <a:buNone/>
              <a:defRPr/>
            </a:pPr>
            <a:r>
              <a:rPr lang="en-US" sz="2000" smtClean="0"/>
              <a:t>e.g.</a:t>
            </a:r>
            <a:r>
              <a:rPr lang="en-US" smtClean="0"/>
              <a:t> library management:  </a:t>
            </a:r>
            <a:r>
              <a:rPr lang="en-US" smtClean="0">
                <a:solidFill>
                  <a:srgbClr val="5F5F5F"/>
                </a:solidFill>
              </a:rPr>
              <a:t>“borrower”</a:t>
            </a:r>
            <a:r>
              <a:rPr lang="en-US" smtClean="0"/>
              <a:t> </a:t>
            </a:r>
            <a:r>
              <a:rPr lang="en-US" i="1" smtClean="0"/>
              <a:t>vs.</a:t>
            </a:r>
            <a:r>
              <a:rPr lang="en-US" smtClean="0"/>
              <a:t> </a:t>
            </a:r>
            <a:r>
              <a:rPr lang="en-US" smtClean="0">
                <a:solidFill>
                  <a:srgbClr val="5F5F5F"/>
                </a:solidFill>
              </a:rPr>
              <a:t>“patron”</a:t>
            </a:r>
          </a:p>
          <a:p>
            <a:pPr>
              <a:spcBef>
                <a:spcPct val="6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Designation clash</a:t>
            </a:r>
            <a:r>
              <a:rPr lang="en-US" smtClean="0"/>
              <a:t>: same name for different concepts in different statements</a:t>
            </a:r>
          </a:p>
          <a:p>
            <a:pPr lvl="1">
              <a:lnSpc>
                <a:spcPct val="100000"/>
              </a:lnSpc>
              <a:buFontTx/>
              <a:buNone/>
              <a:defRPr/>
            </a:pPr>
            <a:r>
              <a:rPr lang="en-US" sz="2000" smtClean="0"/>
              <a:t>e.g.</a:t>
            </a:r>
            <a:r>
              <a:rPr lang="en-US" smtClean="0"/>
              <a:t>  </a:t>
            </a:r>
            <a:r>
              <a:rPr lang="en-US" smtClean="0">
                <a:solidFill>
                  <a:srgbClr val="5F5F5F"/>
                </a:solidFill>
              </a:rPr>
              <a:t>“user”</a:t>
            </a:r>
            <a:r>
              <a:rPr lang="en-US" smtClean="0"/>
              <a:t> for </a:t>
            </a:r>
            <a:r>
              <a:rPr lang="en-US" smtClean="0">
                <a:solidFill>
                  <a:srgbClr val="5F5F5F"/>
                </a:solidFill>
              </a:rPr>
              <a:t>“library user”</a:t>
            </a:r>
            <a:r>
              <a:rPr lang="en-US" smtClean="0"/>
              <a:t> </a:t>
            </a:r>
            <a:r>
              <a:rPr lang="en-US" i="1" smtClean="0"/>
              <a:t>vs.</a:t>
            </a:r>
            <a:r>
              <a:rPr lang="en-US" smtClean="0">
                <a:solidFill>
                  <a:srgbClr val="5F5F5F"/>
                </a:solidFill>
              </a:rPr>
              <a:t> “library software user”</a:t>
            </a:r>
          </a:p>
          <a:p>
            <a:pPr>
              <a:spcBef>
                <a:spcPct val="6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Structure clash</a:t>
            </a:r>
            <a:r>
              <a:rPr lang="en-US" smtClean="0"/>
              <a:t>: same concept structured differently in different statements</a:t>
            </a:r>
          </a:p>
          <a:p>
            <a:pPr lvl="1">
              <a:lnSpc>
                <a:spcPct val="100000"/>
              </a:lnSpc>
              <a:buFontTx/>
              <a:buNone/>
              <a:defRPr/>
            </a:pPr>
            <a:r>
              <a:rPr lang="en-US" sz="2000" smtClean="0"/>
              <a:t>e.g.</a:t>
            </a:r>
            <a:r>
              <a:rPr lang="en-US" smtClean="0"/>
              <a:t>  </a:t>
            </a:r>
            <a:r>
              <a:rPr lang="en-US" smtClean="0">
                <a:solidFill>
                  <a:srgbClr val="5F5F5F"/>
                </a:solidFill>
              </a:rPr>
              <a:t>“latest return date”</a:t>
            </a:r>
            <a:r>
              <a:rPr lang="en-US" smtClean="0"/>
              <a:t> as time point </a:t>
            </a:r>
            <a:r>
              <a:rPr lang="en-US" sz="2000" smtClean="0"/>
              <a:t>(e.g. Fri 5pm)</a:t>
            </a:r>
            <a:r>
              <a:rPr lang="en-US" smtClean="0"/>
              <a:t> </a:t>
            </a:r>
          </a:p>
          <a:p>
            <a:pPr lvl="1">
              <a:lnSpc>
                <a:spcPct val="70000"/>
              </a:lnSpc>
              <a:buFontTx/>
              <a:buNone/>
              <a:defRPr/>
            </a:pPr>
            <a:r>
              <a:rPr lang="en-US" i="1" smtClean="0"/>
              <a:t>                                      vs.</a:t>
            </a:r>
            <a:r>
              <a:rPr lang="en-US" smtClean="0"/>
              <a:t> time interval </a:t>
            </a:r>
            <a:r>
              <a:rPr lang="en-US" sz="2000" smtClean="0"/>
              <a:t>(e.g. Friday)</a:t>
            </a:r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AU" altLang="en-US" smtClean="0"/>
              <a:t>Types of inconsistency in RE  </a:t>
            </a:r>
            <a:r>
              <a:rPr kumimoji="0" lang="en-AU" altLang="en-US" sz="2000" smtClean="0"/>
              <a:t>(2)</a:t>
            </a:r>
            <a:endParaRPr kumimoji="0" lang="en-US" altLang="en-US" smtClean="0"/>
          </a:p>
        </p:txBody>
      </p:sp>
      <p:sp>
        <p:nvSpPr>
          <p:cNvPr id="139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Strong conflict</a:t>
            </a:r>
            <a:r>
              <a:rPr lang="en-US" smtClean="0"/>
              <a:t>:  statements not satisfiable together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i.e. logically inconsistent:  </a:t>
            </a:r>
            <a:r>
              <a:rPr lang="en-US" i="1" smtClean="0"/>
              <a:t>S</a:t>
            </a:r>
            <a:r>
              <a:rPr lang="en-US" smtClean="0"/>
              <a:t>,  </a:t>
            </a:r>
            <a:r>
              <a:rPr lang="en-US" sz="2000" b="1" i="1" smtClean="0"/>
              <a:t>not</a:t>
            </a:r>
            <a:r>
              <a:rPr lang="en-US" sz="1300" i="1" smtClean="0"/>
              <a:t> </a:t>
            </a:r>
            <a:r>
              <a:rPr lang="en-US" i="1" smtClean="0"/>
              <a:t>S</a:t>
            </a:r>
            <a:endParaRPr lang="en-US" smtClean="0"/>
          </a:p>
          <a:p>
            <a:pPr lvl="1">
              <a:buFontTx/>
              <a:buNone/>
              <a:defRPr/>
            </a:pPr>
            <a:r>
              <a:rPr lang="en-US" sz="2000" smtClean="0"/>
              <a:t>e.g.</a:t>
            </a:r>
            <a:r>
              <a:rPr lang="en-US" smtClean="0"/>
              <a:t> </a:t>
            </a:r>
            <a:r>
              <a:rPr lang="en-US" sz="2000" smtClean="0">
                <a:solidFill>
                  <a:srgbClr val="5F5F5F"/>
                </a:solidFill>
              </a:rPr>
              <a:t>“participant constraints may not be disclosed to anyone else”</a:t>
            </a:r>
            <a:r>
              <a:rPr lang="en-US" smtClean="0"/>
              <a:t>   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mtClean="0"/>
              <a:t>       </a:t>
            </a:r>
            <a:r>
              <a:rPr lang="en-US" i="1" smtClean="0"/>
              <a:t>vs.</a:t>
            </a:r>
            <a:r>
              <a:rPr lang="en-US" smtClean="0"/>
              <a:t> </a:t>
            </a:r>
            <a:r>
              <a:rPr lang="en-US" sz="2000" smtClean="0">
                <a:solidFill>
                  <a:srgbClr val="5F5F5F"/>
                </a:solidFill>
              </a:rPr>
              <a:t>“the meeting initiator should know participant constraints”</a:t>
            </a:r>
            <a:endParaRPr lang="en-US" smtClean="0">
              <a:solidFill>
                <a:srgbClr val="5F5F5F"/>
              </a:solidFill>
            </a:endParaRPr>
          </a:p>
          <a:p>
            <a:pPr>
              <a:spcBef>
                <a:spcPct val="70000"/>
              </a:spcBef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Weak conflict</a:t>
            </a:r>
            <a:r>
              <a:rPr lang="en-US" smtClean="0"/>
              <a:t> (divergence): statements not satisfiable together under some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boundary condition</a:t>
            </a:r>
            <a:endParaRPr lang="en-US" smtClean="0"/>
          </a:p>
          <a:p>
            <a:pPr lvl="1">
              <a:defRPr/>
            </a:pPr>
            <a:r>
              <a:rPr lang="en-US" smtClean="0"/>
              <a:t>i.e.</a:t>
            </a:r>
            <a:r>
              <a:rPr lang="en-US" i="1" smtClean="0"/>
              <a:t> </a:t>
            </a:r>
            <a:r>
              <a:rPr lang="en-US" smtClean="0"/>
              <a:t>strongly conflicting if </a:t>
            </a:r>
            <a:r>
              <a:rPr lang="en-US" i="1" smtClean="0"/>
              <a:t>B</a:t>
            </a:r>
            <a:r>
              <a:rPr lang="en-US" smtClean="0"/>
              <a:t> holds: </a:t>
            </a:r>
            <a:r>
              <a:rPr lang="en-US" i="1" smtClean="0"/>
              <a:t>potential</a:t>
            </a:r>
            <a:r>
              <a:rPr lang="en-US" smtClean="0"/>
              <a:t> conflict</a:t>
            </a:r>
          </a:p>
          <a:p>
            <a:pPr lvl="1">
              <a:lnSpc>
                <a:spcPct val="120000"/>
              </a:lnSpc>
              <a:defRPr/>
            </a:pPr>
            <a:r>
              <a:rPr lang="en-US" sz="2000" smtClean="0"/>
              <a:t>MUCH more frequent in RE</a:t>
            </a:r>
          </a:p>
          <a:p>
            <a:pPr lvl="1">
              <a:lnSpc>
                <a:spcPct val="130000"/>
              </a:lnSpc>
              <a:buFontTx/>
              <a:buNone/>
              <a:defRPr/>
            </a:pPr>
            <a:r>
              <a:rPr lang="en-US" sz="2000" smtClean="0"/>
              <a:t>e.g.    (staff’s viewpoint)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000" smtClean="0">
                <a:solidFill>
                  <a:srgbClr val="5F5F5F"/>
                </a:solidFill>
              </a:rPr>
              <a:t>             “patrons shall return borrowed copies within </a:t>
            </a:r>
            <a:r>
              <a:rPr lang="en-US" sz="2000" i="1" smtClean="0">
                <a:solidFill>
                  <a:srgbClr val="5F5F5F"/>
                </a:solidFill>
              </a:rPr>
              <a:t>X</a:t>
            </a:r>
            <a:r>
              <a:rPr lang="en-US" sz="2000" smtClean="0">
                <a:solidFill>
                  <a:srgbClr val="5F5F5F"/>
                </a:solidFill>
              </a:rPr>
              <a:t> weeks” 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sz="2000" i="1" smtClean="0"/>
              <a:t>    vs.</a:t>
            </a:r>
            <a:r>
              <a:rPr lang="en-US" sz="2000" smtClean="0">
                <a:solidFill>
                  <a:srgbClr val="5F5F5F"/>
                </a:solidFill>
              </a:rPr>
              <a:t> </a:t>
            </a:r>
            <a:r>
              <a:rPr lang="en-US" sz="2000" smtClean="0"/>
              <a:t>(patron’s viewpoint)</a:t>
            </a:r>
          </a:p>
          <a:p>
            <a:pPr lvl="1">
              <a:lnSpc>
                <a:spcPct val="90000"/>
              </a:lnSpc>
              <a:buFontTx/>
              <a:buNone/>
              <a:defRPr/>
            </a:pPr>
            <a:r>
              <a:rPr lang="en-US" sz="2000" smtClean="0"/>
              <a:t>             </a:t>
            </a:r>
            <a:r>
              <a:rPr lang="en-US" sz="2000" smtClean="0">
                <a:solidFill>
                  <a:srgbClr val="5F5F5F"/>
                </a:solidFill>
              </a:rPr>
              <a:t>“patrons shall keep borrowed copies as long as needed”</a:t>
            </a:r>
            <a:endParaRPr lang="en-US" sz="2000" smtClean="0"/>
          </a:p>
          <a:p>
            <a:pPr lvl="1">
              <a:lnSpc>
                <a:spcPct val="130000"/>
              </a:lnSpc>
              <a:buFontTx/>
              <a:buNone/>
              <a:defRPr/>
            </a:pPr>
            <a:r>
              <a:rPr lang="en-US" sz="2000" smtClean="0"/>
              <a:t>       </a:t>
            </a:r>
            <a:r>
              <a:rPr lang="en-US" sz="2000" i="1" smtClean="0"/>
              <a:t>B:</a:t>
            </a:r>
            <a:r>
              <a:rPr lang="en-US" sz="2000" smtClean="0">
                <a:solidFill>
                  <a:srgbClr val="5F5F5F"/>
                </a:solidFill>
              </a:rPr>
              <a:t>   “a patron needing a borrowed copy more than </a:t>
            </a:r>
            <a:r>
              <a:rPr lang="en-US" sz="2000" i="1" smtClean="0">
                <a:solidFill>
                  <a:srgbClr val="5F5F5F"/>
                </a:solidFill>
              </a:rPr>
              <a:t>X</a:t>
            </a:r>
            <a:r>
              <a:rPr lang="en-US" sz="2000" smtClean="0">
                <a:solidFill>
                  <a:srgbClr val="5F5F5F"/>
                </a:solidFill>
              </a:rPr>
              <a:t> weeks”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Handling inconsistencies</a:t>
            </a:r>
          </a:p>
        </p:txBody>
      </p:sp>
      <p:sp>
        <p:nvSpPr>
          <p:cNvPr id="139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4475" y="1295400"/>
            <a:ext cx="8702675" cy="4978400"/>
          </a:xfrm>
        </p:spPr>
        <p:txBody>
          <a:bodyPr/>
          <a:lstStyle/>
          <a:p>
            <a:pPr>
              <a:lnSpc>
                <a:spcPct val="120000"/>
              </a:lnSpc>
              <a:defRPr/>
            </a:pPr>
            <a:r>
              <a:rPr lang="en-US" smtClean="0"/>
              <a:t>Handling clashes in terminology, designation, structure: through agreed </a:t>
            </a: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glossary of terms</a:t>
            </a:r>
            <a:r>
              <a:rPr lang="en-US" smtClean="0"/>
              <a:t> to stick to</a:t>
            </a:r>
          </a:p>
          <a:p>
            <a:pPr lvl="1">
              <a:lnSpc>
                <a:spcPct val="120000"/>
              </a:lnSpc>
              <a:defRPr/>
            </a:pPr>
            <a:r>
              <a:rPr lang="en-US" smtClean="0"/>
              <a:t>For some terms, if needed: accepted synonym(s)</a:t>
            </a:r>
          </a:p>
          <a:p>
            <a:pPr lvl="1">
              <a:defRPr/>
            </a:pPr>
            <a:r>
              <a:rPr lang="en-US" smtClean="0"/>
              <a:t>To be built during elicitation phase</a:t>
            </a:r>
          </a:p>
          <a:p>
            <a:pPr>
              <a:lnSpc>
                <a:spcPct val="130000"/>
              </a:lnSpc>
              <a:defRPr/>
            </a:pPr>
            <a:r>
              <a:rPr lang="en-US" smtClean="0"/>
              <a:t>Weak, strong conflicts: more difficult, deeper causes...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Often rooted in underlying personal objectives of stakeholders </a:t>
            </a: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to be handled at root level and propagated to requirements level</a:t>
            </a:r>
          </a:p>
          <a:p>
            <a:pPr lvl="1">
              <a:lnSpc>
                <a:spcPct val="100000"/>
              </a:lnSpc>
              <a:defRPr/>
            </a:pPr>
            <a:r>
              <a:rPr lang="en-US" smtClean="0"/>
              <a:t>Inherent to some non-functional concerns </a:t>
            </a:r>
            <a:r>
              <a:rPr lang="en-US" sz="2000" smtClean="0"/>
              <a:t>(performance </a:t>
            </a:r>
            <a:r>
              <a:rPr lang="en-US" sz="2000" i="1" smtClean="0"/>
              <a:t>vs.</a:t>
            </a:r>
            <a:r>
              <a:rPr lang="en-US" sz="2000" smtClean="0"/>
              <a:t> safety, confidentiality </a:t>
            </a:r>
            <a:r>
              <a:rPr lang="en-US" sz="2000" i="1" smtClean="0"/>
              <a:t>vs.</a:t>
            </a:r>
            <a:r>
              <a:rPr lang="en-US" sz="2000" smtClean="0"/>
              <a:t> awareness, ...)</a:t>
            </a:r>
            <a:r>
              <a:rPr lang="en-US" smtClean="0"/>
              <a:t> </a:t>
            </a:r>
            <a:r>
              <a:rPr lang="en-US" smtClean="0">
                <a:solidFill>
                  <a:schemeClr val="tx2"/>
                </a:solidFill>
              </a:rPr>
              <a:t>=&gt;</a:t>
            </a:r>
            <a:r>
              <a:rPr lang="en-US" smtClean="0"/>
              <a:t> exploration of preferred tradeoffs</a:t>
            </a:r>
          </a:p>
          <a:p>
            <a:pPr lvl="1">
              <a:defRPr/>
            </a:pPr>
            <a:r>
              <a:rPr lang="en-US" smtClean="0"/>
              <a:t>Example:  spiral, negotiation-based reconciliation of </a:t>
            </a:r>
            <a:r>
              <a:rPr lang="en-US" i="1" smtClean="0"/>
              <a:t>win</a:t>
            </a:r>
            <a:r>
              <a:rPr lang="en-US" smtClean="0"/>
              <a:t> conditions </a:t>
            </a:r>
            <a:r>
              <a:rPr lang="en-US" sz="1800" smtClean="0"/>
              <a:t>[Boehm et al, 1995]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207963" y="157163"/>
          <a:ext cx="72707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4" imgW="3265560" imgH="2722680" progId="MS_ClipArt_Gallery.2">
                  <p:embed/>
                </p:oleObj>
              </mc:Choice>
              <mc:Fallback>
                <p:oleObj name="Clip" r:id="rId4" imgW="3265560" imgH="272268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3" y="157163"/>
                        <a:ext cx="72707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14313"/>
            <a:ext cx="8653463" cy="762000"/>
          </a:xfrm>
        </p:spPr>
        <p:txBody>
          <a:bodyPr/>
          <a:lstStyle/>
          <a:p>
            <a:r>
              <a:rPr lang="en-US" altLang="en-US" smtClean="0"/>
              <a:t>Managing conflicts:  a systematic process</a:t>
            </a:r>
          </a:p>
        </p:txBody>
      </p:sp>
      <p:sp>
        <p:nvSpPr>
          <p:cNvPr id="139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6850" y="2476500"/>
            <a:ext cx="8947150" cy="387985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Overlap</a:t>
            </a:r>
            <a:r>
              <a:rPr lang="en-US" dirty="0" smtClean="0"/>
              <a:t> = reference to common terms or phenomena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precondition for conflicting statements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 smtClean="0"/>
              <a:t>e.g.</a:t>
            </a:r>
            <a:r>
              <a:rPr lang="en-US" dirty="0" smtClean="0"/>
              <a:t> </a:t>
            </a:r>
            <a:r>
              <a:rPr lang="en-US" sz="2000" dirty="0" smtClean="0">
                <a:solidFill>
                  <a:srgbClr val="5F5F5F"/>
                </a:solidFill>
              </a:rPr>
              <a:t>gathering meeting constraints</a:t>
            </a:r>
            <a:r>
              <a:rPr lang="en-US" sz="2000" dirty="0" smtClean="0"/>
              <a:t>, </a:t>
            </a:r>
            <a:r>
              <a:rPr lang="en-US" sz="2000" dirty="0" smtClean="0">
                <a:solidFill>
                  <a:srgbClr val="5F5F5F"/>
                </a:solidFill>
              </a:rPr>
              <a:t>determining schedules</a:t>
            </a:r>
            <a:endParaRPr lang="en-US" dirty="0" smtClean="0"/>
          </a:p>
          <a:p>
            <a:pPr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Conflict detection</a:t>
            </a:r>
            <a:r>
              <a:rPr lang="en-US" dirty="0" smtClean="0"/>
              <a:t> ...  </a:t>
            </a:r>
            <a:r>
              <a:rPr lang="en-US" sz="2000" dirty="0" smtClean="0"/>
              <a:t>(see Chapters 16, 18)</a:t>
            </a:r>
            <a:endParaRPr lang="en-US" dirty="0" smtClean="0"/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informally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using heuristics on conflicting </a:t>
            </a:r>
            <a:r>
              <a:rPr lang="en-US" dirty="0" err="1" smtClean="0"/>
              <a:t>req</a:t>
            </a:r>
            <a:r>
              <a:rPr lang="en-US" dirty="0" smtClean="0"/>
              <a:t> categories</a:t>
            </a:r>
          </a:p>
          <a:p>
            <a:pPr lvl="2">
              <a:lnSpc>
                <a:spcPct val="90000"/>
              </a:lnSpc>
              <a:defRPr/>
            </a:pPr>
            <a:r>
              <a:rPr lang="en-US" dirty="0" smtClean="0">
                <a:solidFill>
                  <a:srgbClr val="5F5F5F"/>
                </a:solidFill>
              </a:rPr>
              <a:t>“Check </a:t>
            </a:r>
            <a:r>
              <a:rPr lang="en-US" i="1" dirty="0" smtClean="0">
                <a:solidFill>
                  <a:srgbClr val="5F5F5F"/>
                </a:solidFill>
              </a:rPr>
              <a:t>information</a:t>
            </a:r>
            <a:r>
              <a:rPr lang="en-US" dirty="0" smtClean="0">
                <a:solidFill>
                  <a:srgbClr val="5F5F5F"/>
                </a:solidFill>
              </a:rPr>
              <a:t> </a:t>
            </a:r>
            <a:r>
              <a:rPr lang="en-US" dirty="0" err="1" smtClean="0">
                <a:solidFill>
                  <a:srgbClr val="5F5F5F"/>
                </a:solidFill>
              </a:rPr>
              <a:t>req</a:t>
            </a:r>
            <a:r>
              <a:rPr lang="en-US" dirty="0" smtClean="0">
                <a:solidFill>
                  <a:srgbClr val="5F5F5F"/>
                </a:solidFill>
              </a:rPr>
              <a:t> &amp; </a:t>
            </a:r>
            <a:r>
              <a:rPr lang="en-US" i="1" dirty="0" smtClean="0">
                <a:solidFill>
                  <a:srgbClr val="5F5F5F"/>
                </a:solidFill>
              </a:rPr>
              <a:t>confidentiality</a:t>
            </a:r>
            <a:r>
              <a:rPr lang="en-US" dirty="0" smtClean="0">
                <a:solidFill>
                  <a:srgbClr val="5F5F5F"/>
                </a:solidFill>
              </a:rPr>
              <a:t> </a:t>
            </a:r>
            <a:r>
              <a:rPr lang="en-US" dirty="0" err="1" smtClean="0">
                <a:solidFill>
                  <a:srgbClr val="5F5F5F"/>
                </a:solidFill>
              </a:rPr>
              <a:t>req</a:t>
            </a:r>
            <a:r>
              <a:rPr lang="en-US" dirty="0" smtClean="0">
                <a:solidFill>
                  <a:srgbClr val="5F5F5F"/>
                </a:solidFill>
              </a:rPr>
              <a:t> on related objects”</a:t>
            </a:r>
          </a:p>
          <a:p>
            <a:pPr lvl="2">
              <a:lnSpc>
                <a:spcPct val="90000"/>
              </a:lnSpc>
              <a:defRPr/>
            </a:pPr>
            <a:r>
              <a:rPr lang="en-US" dirty="0" smtClean="0">
                <a:solidFill>
                  <a:srgbClr val="5F5F5F"/>
                </a:solidFill>
              </a:rPr>
              <a:t>“Check </a:t>
            </a:r>
            <a:r>
              <a:rPr lang="en-US" dirty="0" err="1" smtClean="0">
                <a:solidFill>
                  <a:srgbClr val="5F5F5F"/>
                </a:solidFill>
              </a:rPr>
              <a:t>reqs</a:t>
            </a:r>
            <a:r>
              <a:rPr lang="en-US" dirty="0" smtClean="0">
                <a:solidFill>
                  <a:srgbClr val="5F5F5F"/>
                </a:solidFill>
              </a:rPr>
              <a:t> on </a:t>
            </a:r>
            <a:r>
              <a:rPr lang="en-US" i="1" dirty="0" smtClean="0">
                <a:solidFill>
                  <a:srgbClr val="5F5F5F"/>
                </a:solidFill>
              </a:rPr>
              <a:t>decreasing</a:t>
            </a:r>
            <a:r>
              <a:rPr lang="en-US" dirty="0" smtClean="0">
                <a:solidFill>
                  <a:srgbClr val="5F5F5F"/>
                </a:solidFill>
              </a:rPr>
              <a:t> &amp; </a:t>
            </a:r>
            <a:r>
              <a:rPr lang="en-US" i="1" dirty="0" smtClean="0">
                <a:solidFill>
                  <a:srgbClr val="5F5F5F"/>
                </a:solidFill>
              </a:rPr>
              <a:t>increasing</a:t>
            </a:r>
            <a:r>
              <a:rPr lang="en-US" dirty="0" smtClean="0">
                <a:solidFill>
                  <a:srgbClr val="5F5F5F"/>
                </a:solidFill>
              </a:rPr>
              <a:t> related quantities”</a:t>
            </a:r>
            <a:endParaRPr lang="en-US" dirty="0" smtClean="0"/>
          </a:p>
          <a:p>
            <a:pPr lvl="1">
              <a:lnSpc>
                <a:spcPct val="100000"/>
              </a:lnSpc>
              <a:defRPr/>
            </a:pPr>
            <a:r>
              <a:rPr lang="en-US" dirty="0" smtClean="0"/>
              <a:t>using conflict patterns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 smtClean="0"/>
              <a:t>formally </a:t>
            </a:r>
            <a:r>
              <a:rPr lang="en-US" sz="2000" dirty="0" smtClean="0"/>
              <a:t>(theorem proving techniques)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219075" y="881063"/>
          <a:ext cx="8924925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Picture" r:id="rId4" imgW="5850360" imgH="919440" progId="Word.Picture.8">
                  <p:embed/>
                </p:oleObj>
              </mc:Choice>
              <mc:Fallback>
                <p:oleObj name="Picture" r:id="rId4" imgW="5850360" imgH="919440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881063"/>
                        <a:ext cx="8924925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lyer (Standard)">
  <a:themeElements>
    <a:clrScheme name="">
      <a:dk1>
        <a:srgbClr val="352270"/>
      </a:dk1>
      <a:lt1>
        <a:srgbClr val="CED3F6"/>
      </a:lt1>
      <a:dk2>
        <a:srgbClr val="800080"/>
      </a:dk2>
      <a:lt2>
        <a:srgbClr val="000000"/>
      </a:lt2>
      <a:accent1>
        <a:srgbClr val="4A427C"/>
      </a:accent1>
      <a:accent2>
        <a:srgbClr val="327A94"/>
      </a:accent2>
      <a:accent3>
        <a:srgbClr val="E3E6FA"/>
      </a:accent3>
      <a:accent4>
        <a:srgbClr val="2C1B5F"/>
      </a:accent4>
      <a:accent5>
        <a:srgbClr val="B1B0BF"/>
      </a:accent5>
      <a:accent6>
        <a:srgbClr val="2C6E86"/>
      </a:accent6>
      <a:hlink>
        <a:srgbClr val="F9152B"/>
      </a:hlink>
      <a:folHlink>
        <a:srgbClr val="CC0000"/>
      </a:folHlink>
    </a:clrScheme>
    <a:fontScheme name="Flyer (Standard)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ymbol" pitchFamily="18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ts val="120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ymbol" pitchFamily="18" charset="2"/>
          </a:defRPr>
        </a:defPPr>
      </a:lstStyle>
    </a:lnDef>
  </a:objectDefaults>
  <a:extraClrSchemeLst>
    <a:extraClrScheme>
      <a:clrScheme name="Flyer (Standard) 1">
        <a:dk1>
          <a:srgbClr val="000000"/>
        </a:dk1>
        <a:lt1>
          <a:srgbClr val="CBCBCB"/>
        </a:lt1>
        <a:dk2>
          <a:srgbClr val="003366"/>
        </a:dk2>
        <a:lt2>
          <a:srgbClr val="CCECFF"/>
        </a:lt2>
        <a:accent1>
          <a:srgbClr val="8381B3"/>
        </a:accent1>
        <a:accent2>
          <a:srgbClr val="336699"/>
        </a:accent2>
        <a:accent3>
          <a:srgbClr val="AAADB8"/>
        </a:accent3>
        <a:accent4>
          <a:srgbClr val="ADADAD"/>
        </a:accent4>
        <a:accent5>
          <a:srgbClr val="C1C1D6"/>
        </a:accent5>
        <a:accent6>
          <a:srgbClr val="2D5C8A"/>
        </a:accent6>
        <a:hlink>
          <a:srgbClr val="5B6192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lyer (Standard) 2">
        <a:dk1>
          <a:srgbClr val="000000"/>
        </a:dk1>
        <a:lt1>
          <a:srgbClr val="FFFFFF"/>
        </a:lt1>
        <a:dk2>
          <a:srgbClr val="003366"/>
        </a:dk2>
        <a:lt2>
          <a:srgbClr val="6F84A5"/>
        </a:lt2>
        <a:accent1>
          <a:srgbClr val="CCFFCC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E2FFE2"/>
        </a:accent5>
        <a:accent6>
          <a:srgbClr val="B9D6E7"/>
        </a:accent6>
        <a:hlink>
          <a:srgbClr val="0099CC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86868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3C3C3"/>
        </a:accent5>
        <a:accent6>
          <a:srgbClr val="B8B8B8"/>
        </a:accent6>
        <a:hlink>
          <a:srgbClr val="EAEAEA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4">
        <a:dk1>
          <a:srgbClr val="000000"/>
        </a:dk1>
        <a:lt1>
          <a:srgbClr val="FFFFFF"/>
        </a:lt1>
        <a:dk2>
          <a:srgbClr val="214121"/>
        </a:dk2>
        <a:lt2>
          <a:srgbClr val="5D6755"/>
        </a:lt2>
        <a:accent1>
          <a:srgbClr val="D8C68E"/>
        </a:accent1>
        <a:accent2>
          <a:srgbClr val="98B27D"/>
        </a:accent2>
        <a:accent3>
          <a:srgbClr val="FFFFFF"/>
        </a:accent3>
        <a:accent4>
          <a:srgbClr val="000000"/>
        </a:accent4>
        <a:accent5>
          <a:srgbClr val="E9DFC6"/>
        </a:accent5>
        <a:accent6>
          <a:srgbClr val="89A171"/>
        </a:accent6>
        <a:hlink>
          <a:srgbClr val="CC990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5">
        <a:dk1>
          <a:srgbClr val="000000"/>
        </a:dk1>
        <a:lt1>
          <a:srgbClr val="FFFFFF"/>
        </a:lt1>
        <a:dk2>
          <a:srgbClr val="800000"/>
        </a:dk2>
        <a:lt2>
          <a:srgbClr val="6F605E"/>
        </a:lt2>
        <a:accent1>
          <a:srgbClr val="FFCC66"/>
        </a:accent1>
        <a:accent2>
          <a:srgbClr val="FFCCCC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E7B9B9"/>
        </a:accent6>
        <a:hlink>
          <a:srgbClr val="B24E76"/>
        </a:hlink>
        <a:folHlink>
          <a:srgbClr val="C1A4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6">
        <a:dk1>
          <a:srgbClr val="000000"/>
        </a:dk1>
        <a:lt1>
          <a:srgbClr val="FFFFCC"/>
        </a:lt1>
        <a:dk2>
          <a:srgbClr val="660033"/>
        </a:dk2>
        <a:lt2>
          <a:srgbClr val="CC9900"/>
        </a:lt2>
        <a:accent1>
          <a:srgbClr val="FF9966"/>
        </a:accent1>
        <a:accent2>
          <a:srgbClr val="996633"/>
        </a:accent2>
        <a:accent3>
          <a:srgbClr val="FFFFE2"/>
        </a:accent3>
        <a:accent4>
          <a:srgbClr val="000000"/>
        </a:accent4>
        <a:accent5>
          <a:srgbClr val="FFCAB8"/>
        </a:accent5>
        <a:accent6>
          <a:srgbClr val="8A5C2D"/>
        </a:accent6>
        <a:hlink>
          <a:srgbClr val="D79EAB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7">
        <a:dk1>
          <a:srgbClr val="000000"/>
        </a:dk1>
        <a:lt1>
          <a:srgbClr val="FFFFFF"/>
        </a:lt1>
        <a:dk2>
          <a:srgbClr val="990066"/>
        </a:dk2>
        <a:lt2>
          <a:srgbClr val="969696"/>
        </a:lt2>
        <a:accent1>
          <a:srgbClr val="CCCCFF"/>
        </a:accent1>
        <a:accent2>
          <a:srgbClr val="0033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2D8A"/>
        </a:accent6>
        <a:hlink>
          <a:srgbClr val="CE98CE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lyer (Standard) 8">
        <a:dk1>
          <a:srgbClr val="000000"/>
        </a:dk1>
        <a:lt1>
          <a:srgbClr val="DFE3F5"/>
        </a:lt1>
        <a:dk2>
          <a:srgbClr val="000099"/>
        </a:dk2>
        <a:lt2>
          <a:srgbClr val="FF0066"/>
        </a:lt2>
        <a:accent1>
          <a:srgbClr val="8381B3"/>
        </a:accent1>
        <a:accent2>
          <a:srgbClr val="336699"/>
        </a:accent2>
        <a:accent3>
          <a:srgbClr val="AAAACA"/>
        </a:accent3>
        <a:accent4>
          <a:srgbClr val="BEC2D1"/>
        </a:accent4>
        <a:accent5>
          <a:srgbClr val="C1C1D6"/>
        </a:accent5>
        <a:accent6>
          <a:srgbClr val="2D5C8A"/>
        </a:accent6>
        <a:hlink>
          <a:srgbClr val="5B6192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avl-PB:Applications:MS Office'98:Microsoft Office 98:Templates:Presentations:Flyer (Standard)</Template>
  <TotalTime>24502</TotalTime>
  <Words>3241</Words>
  <Application>Microsoft Office PowerPoint</Application>
  <PresentationFormat>On-screen Show (4:3)</PresentationFormat>
  <Paragraphs>531</Paragraphs>
  <Slides>53</Slides>
  <Notes>53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53</vt:i4>
      </vt:variant>
    </vt:vector>
  </HeadingPairs>
  <TitlesOfParts>
    <vt:vector size="65" baseType="lpstr">
      <vt:lpstr>Symbol</vt:lpstr>
      <vt:lpstr>Arial</vt:lpstr>
      <vt:lpstr>Comic Sans MS</vt:lpstr>
      <vt:lpstr>Wingdings</vt:lpstr>
      <vt:lpstr>Arial Black</vt:lpstr>
      <vt:lpstr>Times New Roman</vt:lpstr>
      <vt:lpstr>MS Shell Dlg</vt:lpstr>
      <vt:lpstr>Times</vt:lpstr>
      <vt:lpstr>Flyer (Standard)</vt:lpstr>
      <vt:lpstr>Microsoft Clip Gallery</vt:lpstr>
      <vt:lpstr>Microsoft Word Picture</vt:lpstr>
      <vt:lpstr>Microsoft Word Document</vt:lpstr>
      <vt:lpstr>Fundamentals of RE</vt:lpstr>
      <vt:lpstr>PowerPoint Presentation</vt:lpstr>
      <vt:lpstr>Negotiation-based decision making:  as introduced in Chapter 1 ...</vt:lpstr>
      <vt:lpstr>Requirements evaluation: outline</vt:lpstr>
      <vt:lpstr>Inconsistency management</vt:lpstr>
      <vt:lpstr>Types of inconsistency in RE</vt:lpstr>
      <vt:lpstr>Types of inconsistency in RE  (2)</vt:lpstr>
      <vt:lpstr>Handling inconsistencies</vt:lpstr>
      <vt:lpstr>Managing conflicts:  a systematic process</vt:lpstr>
      <vt:lpstr>Detected conflicts should be documented</vt:lpstr>
      <vt:lpstr>Managing conflicts: a systematic process  (2)</vt:lpstr>
      <vt:lpstr>Conflict resolution tactics</vt:lpstr>
      <vt:lpstr>Managing conflicts: a systematic process  (3)</vt:lpstr>
      <vt:lpstr>Requirements evaluation: outline</vt:lpstr>
      <vt:lpstr>What is a risk ?</vt:lpstr>
      <vt:lpstr>Types of RE risk</vt:lpstr>
      <vt:lpstr>RE risk management</vt:lpstr>
      <vt:lpstr>Risk identification:  risk checklists</vt:lpstr>
      <vt:lpstr>Risk identification:  component inspection</vt:lpstr>
      <vt:lpstr>Risk identification:  risk trees</vt:lpstr>
      <vt:lpstr>Risk tree:  example</vt:lpstr>
      <vt:lpstr>Building risk trees:  heuristic identification of failure nodes</vt:lpstr>
      <vt:lpstr>Analyzing failure combinations:  cut set of a risk tree</vt:lpstr>
      <vt:lpstr>Cut-set tree derivation:  example</vt:lpstr>
      <vt:lpstr>Risk identification:   using elicitation techniques</vt:lpstr>
      <vt:lpstr>Risk assessment</vt:lpstr>
      <vt:lpstr>   Qualitative risk assessment table: example</vt:lpstr>
      <vt:lpstr>Risk assessment  (2)</vt:lpstr>
      <vt:lpstr>Risk control</vt:lpstr>
      <vt:lpstr>Exploring countermeasures</vt:lpstr>
      <vt:lpstr>Risk reduction tactics</vt:lpstr>
      <vt:lpstr>Selecting preferred countermeasures</vt:lpstr>
      <vt:lpstr>Risks should be documented</vt:lpstr>
      <vt:lpstr>Requirements evaluation: outline</vt:lpstr>
      <vt:lpstr>DDP:  quantitative risk management for RE</vt:lpstr>
      <vt:lpstr>Step 1:  Elaborate the Impact matrix</vt:lpstr>
      <vt:lpstr>Impact matrix:   example for library system</vt:lpstr>
      <vt:lpstr>Step 2:  Elaborate the Effectiveness matrix</vt:lpstr>
      <vt:lpstr>Effectiveness matrix:   example for library system</vt:lpstr>
      <vt:lpstr>Step 3: Determine optimal balance  risk reduction vs. countermeasure cost</vt:lpstr>
      <vt:lpstr>Requirements evaluation: outline</vt:lpstr>
      <vt:lpstr>Evaluating alternative options  for decision making</vt:lpstr>
      <vt:lpstr>Qualitative reasoning for evaluating options</vt:lpstr>
      <vt:lpstr>Quantitative reasoning for evaluating options</vt:lpstr>
      <vt:lpstr>Requirements evaluation: outline</vt:lpstr>
      <vt:lpstr>Requirements prioritization</vt:lpstr>
      <vt:lpstr>Value-cost prioritization</vt:lpstr>
      <vt:lpstr>Estimating relative contributions  of requirements to project value &amp; cost</vt:lpstr>
      <vt:lpstr>AHP, Step 1:  Compare requirements pairwise </vt:lpstr>
      <vt:lpstr>AHP, Step 2:  Evaluate how the criterion distributes among all requirements</vt:lpstr>
      <vt:lpstr>Plotting contributions on value-cost diagram</vt:lpstr>
      <vt:lpstr>Requirements evaluation:  summary</vt:lpstr>
      <vt:lpstr>Requirements evaluation:  summary  (2)</vt:lpstr>
    </vt:vector>
  </TitlesOfParts>
  <Company>UCL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RE04 keynote</dc:title>
  <dc:creator>Axel</dc:creator>
  <cp:lastModifiedBy>Frank</cp:lastModifiedBy>
  <cp:revision>1001</cp:revision>
  <cp:lastPrinted>2006-06-19T13:43:37Z</cp:lastPrinted>
  <dcterms:created xsi:type="dcterms:W3CDTF">2000-05-26T10:39:43Z</dcterms:created>
  <dcterms:modified xsi:type="dcterms:W3CDTF">2013-09-22T20:20:54Z</dcterms:modified>
</cp:coreProperties>
</file>