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329" r:id="rId2"/>
    <p:sldId id="1332" r:id="rId3"/>
    <p:sldId id="1330" r:id="rId4"/>
    <p:sldId id="1333" r:id="rId5"/>
    <p:sldId id="1331" r:id="rId6"/>
    <p:sldId id="1264" r:id="rId7"/>
    <p:sldId id="1334" r:id="rId8"/>
    <p:sldId id="1277" r:id="rId9"/>
    <p:sldId id="1335" r:id="rId10"/>
    <p:sldId id="1279" r:id="rId11"/>
    <p:sldId id="1280" r:id="rId12"/>
    <p:sldId id="1338" r:id="rId13"/>
    <p:sldId id="1340" r:id="rId14"/>
    <p:sldId id="1343" r:id="rId15"/>
    <p:sldId id="1356" r:id="rId16"/>
    <p:sldId id="1357" r:id="rId17"/>
    <p:sldId id="1358" r:id="rId18"/>
    <p:sldId id="1341" r:id="rId19"/>
    <p:sldId id="1276" r:id="rId20"/>
    <p:sldId id="1344" r:id="rId21"/>
    <p:sldId id="1336" r:id="rId22"/>
    <p:sldId id="1337" r:id="rId23"/>
    <p:sldId id="1306" r:id="rId24"/>
    <p:sldId id="1278" r:id="rId25"/>
    <p:sldId id="1303" r:id="rId26"/>
    <p:sldId id="1342" r:id="rId27"/>
    <p:sldId id="1345" r:id="rId28"/>
    <p:sldId id="1281" r:id="rId29"/>
    <p:sldId id="1346" r:id="rId30"/>
    <p:sldId id="1347" r:id="rId31"/>
    <p:sldId id="1282" r:id="rId32"/>
    <p:sldId id="1348" r:id="rId33"/>
    <p:sldId id="1283" r:id="rId34"/>
    <p:sldId id="1349" r:id="rId35"/>
    <p:sldId id="1350" r:id="rId36"/>
    <p:sldId id="1351" r:id="rId37"/>
    <p:sldId id="1284" r:id="rId38"/>
    <p:sldId id="1304" r:id="rId39"/>
    <p:sldId id="1285" r:id="rId40"/>
    <p:sldId id="1286" r:id="rId41"/>
    <p:sldId id="1287" r:id="rId42"/>
    <p:sldId id="1288" r:id="rId43"/>
    <p:sldId id="1289" r:id="rId44"/>
    <p:sldId id="1290" r:id="rId45"/>
    <p:sldId id="1291" r:id="rId46"/>
    <p:sldId id="1292" r:id="rId47"/>
    <p:sldId id="1293" r:id="rId48"/>
    <p:sldId id="1352" r:id="rId49"/>
    <p:sldId id="1294" r:id="rId50"/>
    <p:sldId id="1305" r:id="rId51"/>
    <p:sldId id="1311" r:id="rId52"/>
    <p:sldId id="1308" r:id="rId53"/>
    <p:sldId id="1354" r:id="rId54"/>
    <p:sldId id="1307" r:id="rId55"/>
    <p:sldId id="1353" r:id="rId56"/>
    <p:sldId id="1355" r:id="rId57"/>
    <p:sldId id="1309" r:id="rId58"/>
    <p:sldId id="1310" r:id="rId59"/>
    <p:sldId id="1359" r:id="rId60"/>
    <p:sldId id="1360" r:id="rId6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latin typeface="Symbol" pitchFamily="18" charset="2"/>
        <a:ea typeface="+mn-ea"/>
        <a:cs typeface="+mn-cs"/>
      </a:defRPr>
    </a:lvl1pPr>
    <a:lvl2pPr marL="457200"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latin typeface="Symbol" pitchFamily="18" charset="2"/>
        <a:ea typeface="+mn-ea"/>
        <a:cs typeface="+mn-cs"/>
      </a:defRPr>
    </a:lvl2pPr>
    <a:lvl3pPr marL="914400"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latin typeface="Symbol" pitchFamily="18" charset="2"/>
        <a:ea typeface="+mn-ea"/>
        <a:cs typeface="+mn-cs"/>
      </a:defRPr>
    </a:lvl3pPr>
    <a:lvl4pPr marL="1371600"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latin typeface="Symbol" pitchFamily="18" charset="2"/>
        <a:ea typeface="+mn-ea"/>
        <a:cs typeface="+mn-cs"/>
      </a:defRPr>
    </a:lvl4pPr>
    <a:lvl5pPr marL="1828800" algn="ctr" rtl="0" eaLnBrk="0" fontAlgn="base" hangingPunct="0">
      <a:spcBef>
        <a:spcPts val="1200"/>
      </a:spcBef>
      <a:spcAft>
        <a:spcPct val="0"/>
      </a:spcAft>
      <a:defRPr kumimoji="1" sz="2400" b="1" kern="1200">
        <a:solidFill>
          <a:schemeClr val="bg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bg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bg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bg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bg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D9DC"/>
    <a:srgbClr val="33CCCC"/>
    <a:srgbClr val="009999"/>
    <a:srgbClr val="CC00FF"/>
    <a:srgbClr val="663300"/>
    <a:srgbClr val="E2E5FA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086" y="-792"/>
      </p:cViewPr>
      <p:guideLst>
        <p:guide orient="horz" pos="624"/>
        <p:guide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210"/>
    </p:cViewPr>
  </p:sorterViewPr>
  <p:notesViewPr>
    <p:cSldViewPr snapToGrid="0">
      <p:cViewPr varScale="1">
        <p:scale>
          <a:sx n="31" d="100"/>
          <a:sy n="31" d="100"/>
        </p:scale>
        <p:origin x="-3660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2863" y="9091613"/>
            <a:ext cx="36020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endParaRPr lang="en-US" altLang="en-US" sz="2500">
              <a:solidFill>
                <a:schemeClr val="tx1"/>
              </a:solidFill>
              <a:latin typeface="MS Shell Dlg" charset="0"/>
            </a:endParaRPr>
          </a:p>
          <a:p>
            <a:r>
              <a:rPr lang="en-US" altLang="en-US" sz="2500">
                <a:solidFill>
                  <a:schemeClr val="tx1"/>
                </a:solidFill>
              </a:rPr>
              <a:t> </a:t>
            </a:r>
          </a:p>
          <a:p>
            <a:endParaRPr lang="en-US" altLang="en-US" sz="2500">
              <a:solidFill>
                <a:schemeClr val="tx1"/>
              </a:solidFill>
            </a:endParaRPr>
          </a:p>
          <a:p>
            <a:endParaRPr lang="en-US" altLang="en-US" sz="2500">
              <a:solidFill>
                <a:schemeClr val="tx1"/>
              </a:solidFill>
            </a:endParaRPr>
          </a:p>
          <a:p>
            <a:endParaRPr lang="en-US" altLang="en-US" sz="2500">
              <a:solidFill>
                <a:schemeClr val="tx1"/>
              </a:solidFill>
            </a:endParaRPr>
          </a:p>
          <a:p>
            <a:r>
              <a:rPr lang="en-GB" altLang="en-US"/>
              <a:t>www.wileyeurope .com/college/van lamsweerde </a:t>
            </a:r>
          </a:p>
          <a:p>
            <a:r>
              <a:rPr lang="en-GB" altLang="en-US"/>
              <a:t>©  2009 John Wiley and Sons</a:t>
            </a:r>
            <a:endParaRPr lang="fr-FR" alt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E03EBF9A-6A0B-4230-86A7-E23E5212AC23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" y="152400"/>
            <a:ext cx="7162800" cy="587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kumimoji="0" sz="1300" b="0" smtClean="0">
                <a:solidFill>
                  <a:schemeClr val="tx1"/>
                </a:solidFill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fr-FR" altLang="fr-FR"/>
              <a:t>Axel van Lamsweerde</a:t>
            </a:r>
          </a:p>
          <a:p>
            <a:pPr>
              <a:defRPr/>
            </a:pPr>
            <a:r>
              <a:rPr lang="fr-FR" altLang="fr-FR"/>
              <a:t>Requirements Engineering: From System Goals to UML Models to Software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41873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4515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D4D5CAE-FB92-4BC9-86AB-E14E78A51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083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48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632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5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8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428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48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56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06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089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27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56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915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885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305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862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739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587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26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608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124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53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19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4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90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51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085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114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012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868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079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6249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726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6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492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783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2360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46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8202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875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357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7200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8318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8121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64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053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4982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4065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7946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4801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7899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406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4331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38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279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20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534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8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732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29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D5CAE-FB92-4BC9-86AB-E14E78A51C7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03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 userDrawn="1"/>
        </p:nvSpPr>
        <p:spPr bwMode="auto">
          <a:xfrm>
            <a:off x="14288" y="6608763"/>
            <a:ext cx="9115425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www.wileyeurope .com/college/van lamsweerde        </a:t>
            </a:r>
            <a:r>
              <a:rPr lang="en-GB" sz="1200" b="0">
                <a:solidFill>
                  <a:schemeClr val="bg2"/>
                </a:solidFill>
                <a:latin typeface="Times New Roman" pitchFamily="18" charset="0"/>
              </a:rPr>
              <a:t> Chap.8:  Modeling System Objectives</a:t>
            </a:r>
            <a:r>
              <a:rPr lang="fr-BE" sz="1200" b="0">
                <a:solidFill>
                  <a:schemeClr val="bg2"/>
                </a:solidFill>
                <a:latin typeface="Times New Roman" pitchFamily="18" charset="0"/>
              </a:rPr>
              <a:t>                            </a:t>
            </a:r>
            <a:r>
              <a:rPr lang="en-GB" sz="1200" b="0">
                <a:solidFill>
                  <a:schemeClr val="bg2"/>
                </a:solidFill>
                <a:latin typeface="Times New Roman" pitchFamily="18" charset="0"/>
              </a:rPr>
              <a:t>©  2009 John Wiley and Sons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90550"/>
            <a:ext cx="7772400" cy="1600200"/>
          </a:xfrm>
        </p:spPr>
        <p:txBody>
          <a:bodyPr anchor="b"/>
          <a:lstStyle>
            <a:lvl1pPr>
              <a:lnSpc>
                <a:spcPct val="110000"/>
              </a:lnSpc>
              <a:defRPr sz="4000">
                <a:solidFill>
                  <a:srgbClr val="009999"/>
                </a:solidFill>
              </a:defRPr>
            </a:lvl1pPr>
          </a:lstStyle>
          <a:p>
            <a:r>
              <a:rPr lang="en-US" altLang="en-US"/>
              <a:t>Blurb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79750"/>
            <a:ext cx="6400800" cy="728663"/>
          </a:xfrm>
        </p:spPr>
        <p:txBody>
          <a:bodyPr anchor="t" anchorCtr="0"/>
          <a:lstStyle>
            <a:lvl1pPr marL="0" indent="0" algn="ctr">
              <a:buFont typeface="Wingdings" pitchFamily="2" charset="2"/>
              <a:buNone/>
              <a:defRPr sz="3500">
                <a:solidFill>
                  <a:schemeClr val="folHlink"/>
                </a:solidFill>
              </a:defRPr>
            </a:lvl1pPr>
          </a:lstStyle>
          <a:p>
            <a:r>
              <a:rPr lang="en-US" altLang="en-US"/>
              <a:t>blah</a:t>
            </a:r>
          </a:p>
        </p:txBody>
      </p:sp>
    </p:spTree>
    <p:extLst>
      <p:ext uri="{BB962C8B-B14F-4D97-AF65-F5344CB8AC3E}">
        <p14:creationId xmlns:p14="http://schemas.microsoft.com/office/powerpoint/2010/main" val="324157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0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5" y="228600"/>
            <a:ext cx="2187575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8600"/>
            <a:ext cx="6411912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1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95400"/>
            <a:ext cx="429895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95400"/>
            <a:ext cx="43005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4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6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42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5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03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D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53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style</a:t>
            </a:r>
          </a:p>
        </p:txBody>
      </p:sp>
      <p:sp>
        <p:nvSpPr>
          <p:cNvPr id="25603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95400"/>
            <a:ext cx="87518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...</a:t>
            </a:r>
          </a:p>
          <a:p>
            <a:pPr lvl="0"/>
            <a:endParaRPr lang="en-US" altLang="en-US" smtClean="0"/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14288" y="6608763"/>
            <a:ext cx="9115425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7620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defTabSz="7620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defTabSz="7620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defTabSz="7620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defTabSz="7620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defTabSz="762000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defTabSz="762000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defTabSz="762000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defTabSz="762000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1200">
                <a:solidFill>
                  <a:schemeClr val="bg2"/>
                </a:solidFill>
                <a:latin typeface="Times New Roman" pitchFamily="18" charset="0"/>
              </a:rPr>
              <a:t>www.wileyeurope .com/college/van lamsweerde        </a:t>
            </a:r>
            <a:r>
              <a:rPr lang="en-GB" altLang="en-US" sz="1200" b="0">
                <a:solidFill>
                  <a:schemeClr val="bg2"/>
                </a:solidFill>
                <a:latin typeface="Times New Roman" pitchFamily="18" charset="0"/>
              </a:rPr>
              <a:t> Chap.8:  Modeling System Objectives</a:t>
            </a:r>
            <a:r>
              <a:rPr lang="fr-BE" altLang="en-US" sz="1200" b="0">
                <a:solidFill>
                  <a:schemeClr val="bg2"/>
                </a:solidFill>
                <a:latin typeface="Times New Roman" pitchFamily="18" charset="0"/>
              </a:rPr>
              <a:t>                        </a:t>
            </a:r>
            <a:r>
              <a:rPr lang="en-GB" altLang="en-US" sz="1200" b="0">
                <a:solidFill>
                  <a:schemeClr val="bg2"/>
                </a:solidFill>
                <a:latin typeface="Times New Roman" pitchFamily="18" charset="0"/>
              </a:rPr>
              <a:t>©  2009 John Wiley and Sons     </a:t>
            </a:r>
            <a:r>
              <a:rPr lang="en-GB" altLang="en-US" sz="1200" b="0">
                <a:solidFill>
                  <a:schemeClr val="tx2"/>
                </a:solidFill>
                <a:latin typeface="Times New Roman" pitchFamily="18" charset="0"/>
              </a:rPr>
              <a:t> </a:t>
            </a:r>
            <a:fld id="{AF747BD2-05D8-4230-951C-0178FF3A5522}" type="slidenum">
              <a:rPr lang="en-GB" altLang="en-US" sz="1200" b="0">
                <a:solidFill>
                  <a:schemeClr val="tx2"/>
                </a:solidFill>
                <a:latin typeface="Times New Roman" pitchFamily="18" charset="0"/>
              </a:rPr>
              <a:pPr algn="l">
                <a:lnSpc>
                  <a:spcPct val="70000"/>
                </a:lnSpc>
                <a:spcBef>
                  <a:spcPct val="50000"/>
                </a:spcBef>
              </a:pPr>
              <a:t>‹#›</a:t>
            </a:fld>
            <a:endParaRPr lang="en-GB" altLang="en-US" sz="1200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rgbClr val="00999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rgbClr val="FBD9DC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4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14375" y="2711450"/>
            <a:ext cx="7772400" cy="850900"/>
          </a:xfrm>
        </p:spPr>
        <p:txBody>
          <a:bodyPr/>
          <a:lstStyle/>
          <a:p>
            <a:r>
              <a:rPr lang="en-US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Building System Models for RE</a:t>
            </a: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873500"/>
            <a:ext cx="6400800" cy="844550"/>
          </a:xfrm>
        </p:spPr>
        <p:txBody>
          <a:bodyPr/>
          <a:lstStyle/>
          <a:p>
            <a:r>
              <a:rPr lang="en-US" altLang="en-US" sz="3600" smtClean="0"/>
              <a:t>Chapter 8</a:t>
            </a:r>
          </a:p>
          <a:p>
            <a:pPr>
              <a:lnSpc>
                <a:spcPct val="130000"/>
              </a:lnSpc>
            </a:pPr>
            <a:r>
              <a:rPr lang="en-US" altLang="en-US" sz="3600" smtClean="0"/>
              <a:t>Modeling System Objectives with Goal Diagrams</a:t>
            </a:r>
            <a:endParaRPr lang="en-US" altLang="en-US" sz="4400" smtClean="0"/>
          </a:p>
        </p:txBody>
      </p:sp>
      <p:pic>
        <p:nvPicPr>
          <p:cNvPr id="27652" name="Picture 1028" descr="Wiley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19113"/>
            <a:ext cx="18161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96850"/>
            <a:ext cx="8794750" cy="812800"/>
          </a:xfrm>
        </p:spPr>
        <p:txBody>
          <a:bodyPr/>
          <a:lstStyle/>
          <a:p>
            <a:r>
              <a:rPr lang="en-US" altLang="en-US" smtClean="0"/>
              <a:t>Complete  </a:t>
            </a:r>
            <a:r>
              <a:rPr lang="en-US" altLang="en-US" sz="2400" smtClean="0"/>
              <a:t>AND-</a:t>
            </a:r>
            <a:r>
              <a:rPr lang="en-US" altLang="en-US" smtClean="0"/>
              <a:t>refinements</a:t>
            </a:r>
            <a:endParaRPr lang="en-US" altLang="en-US" sz="2000" smtClean="0"/>
          </a:p>
        </p:txBody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025525"/>
            <a:ext cx="8683625" cy="4906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Getting complete refinements of behavioral goals is essential for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requirements completeness</a:t>
            </a:r>
            <a:endParaRPr lang="en-US" altLang="en-US" smtClean="0"/>
          </a:p>
          <a:p>
            <a:pPr>
              <a:spcBef>
                <a:spcPct val="80000"/>
              </a:spcBef>
            </a:pPr>
            <a:r>
              <a:rPr lang="en-US" altLang="en-US" smtClean="0"/>
              <a:t>Domain properties are often used for arguing about complete refinements</a:t>
            </a:r>
          </a:p>
          <a:p>
            <a:pPr lvl="1">
              <a:lnSpc>
                <a:spcPct val="140000"/>
              </a:lnSpc>
            </a:pPr>
            <a:r>
              <a:rPr lang="en-US" altLang="en-US" sz="2000" smtClean="0"/>
              <a:t>classified as ...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domain invariants</a:t>
            </a:r>
            <a:r>
              <a:rPr lang="en-US" altLang="en-US" smtClean="0"/>
              <a:t>:  known to hold in every state</a:t>
            </a:r>
          </a:p>
          <a:p>
            <a:pPr lvl="2">
              <a:lnSpc>
                <a:spcPct val="100000"/>
              </a:lnSpc>
            </a:pPr>
            <a:r>
              <a:rPr lang="en-US" altLang="en-US" smtClean="0"/>
              <a:t>	     </a:t>
            </a:r>
            <a:r>
              <a:rPr lang="fr-FR" altLang="en-US" smtClean="0">
                <a:solidFill>
                  <a:srgbClr val="5F5F5F"/>
                </a:solidFill>
                <a:latin typeface="Arial" pitchFamily="34" charset="0"/>
              </a:rPr>
              <a:t>"train doors are either open or closed"</a:t>
            </a:r>
            <a:endParaRPr lang="en-US" altLang="en-US" smtClean="0"/>
          </a:p>
          <a:p>
            <a:pPr lvl="2">
              <a:lnSpc>
                <a:spcPct val="140000"/>
              </a:lnSpc>
              <a:buFontTx/>
              <a:buChar char="•"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domain hypotheses</a:t>
            </a:r>
            <a:r>
              <a:rPr lang="en-US" altLang="en-US" smtClean="0"/>
              <a:t>:  assumed to hold in specific states</a:t>
            </a:r>
          </a:p>
          <a:p>
            <a:pPr lvl="2">
              <a:lnSpc>
                <a:spcPct val="100000"/>
              </a:lnSpc>
            </a:pPr>
            <a:r>
              <a:rPr lang="fr-FR" altLang="en-US" smtClean="0">
                <a:solidFill>
                  <a:srgbClr val="5F5F5F"/>
                </a:solidFill>
                <a:latin typeface="Arial" pitchFamily="34" charset="0"/>
              </a:rPr>
              <a:t>         "railway tracks are in good conditions ..."</a:t>
            </a:r>
            <a:r>
              <a:rPr lang="fr-FR" altLang="en-US" smtClean="0">
                <a:solidFill>
                  <a:srgbClr val="663300"/>
                </a:solidFill>
                <a:latin typeface="Arial" pitchFamily="34" charset="0"/>
              </a:rPr>
              <a:t> </a:t>
            </a:r>
          </a:p>
          <a:p>
            <a:pPr lvl="1">
              <a:lnSpc>
                <a:spcPct val="160000"/>
              </a:lnSpc>
            </a:pPr>
            <a:r>
              <a:rPr lang="en-US" altLang="en-US" sz="2000" smtClean="0"/>
              <a:t>attached to conceptual objects in the object model</a:t>
            </a:r>
            <a:r>
              <a:rPr lang="fr-FR" altLang="en-US" smtClean="0">
                <a:solidFill>
                  <a:srgbClr val="663300"/>
                </a:solidFill>
                <a:latin typeface="Arial" pitchFamily="34" charset="0"/>
              </a:rPr>
              <a:t>	</a:t>
            </a:r>
            <a:endParaRPr lang="en-US" altLang="en-US" smtClean="0">
              <a:solidFill>
                <a:srgbClr val="663300"/>
              </a:solidFill>
              <a:latin typeface="Arial" pitchFamily="34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07963" y="80963"/>
          <a:ext cx="7254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80963"/>
                        <a:ext cx="7254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528638"/>
            <a:ext cx="8524875" cy="812800"/>
          </a:xfrm>
        </p:spPr>
        <p:txBody>
          <a:bodyPr/>
          <a:lstStyle/>
          <a:p>
            <a:r>
              <a:rPr lang="en-US" altLang="en-US" smtClean="0"/>
              <a:t>Domain properties in </a:t>
            </a:r>
            <a:r>
              <a:rPr lang="en-US" altLang="en-US" sz="2400" smtClean="0"/>
              <a:t>AND-</a:t>
            </a:r>
            <a:r>
              <a:rPr lang="en-US" altLang="en-US" smtClean="0"/>
              <a:t>refinements</a:t>
            </a:r>
            <a:endParaRPr lang="en-US" altLang="en-US" sz="2000" smtClean="0"/>
          </a:p>
        </p:txBody>
      </p:sp>
      <p:grpSp>
        <p:nvGrpSpPr>
          <p:cNvPr id="6148" name="Group 18"/>
          <p:cNvGrpSpPr>
            <a:grpSpLocks/>
          </p:cNvGrpSpPr>
          <p:nvPr/>
        </p:nvGrpSpPr>
        <p:grpSpPr bwMode="auto">
          <a:xfrm>
            <a:off x="811213" y="2090738"/>
            <a:ext cx="8121650" cy="1454150"/>
            <a:chOff x="511" y="1317"/>
            <a:chExt cx="5116" cy="916"/>
          </a:xfrm>
        </p:grpSpPr>
        <p:grpSp>
          <p:nvGrpSpPr>
            <p:cNvPr id="6149" name="Group 16"/>
            <p:cNvGrpSpPr>
              <a:grpSpLocks/>
            </p:cNvGrpSpPr>
            <p:nvPr/>
          </p:nvGrpSpPr>
          <p:grpSpPr bwMode="auto">
            <a:xfrm>
              <a:off x="1711" y="1317"/>
              <a:ext cx="2061" cy="305"/>
              <a:chOff x="1774" y="1254"/>
              <a:chExt cx="2061" cy="305"/>
            </a:xfrm>
          </p:grpSpPr>
          <p:sp>
            <p:nvSpPr>
              <p:cNvPr id="6161" name="AutoShape 3"/>
              <p:cNvSpPr>
                <a:spLocks noChangeArrowheads="1"/>
              </p:cNvSpPr>
              <p:nvPr/>
            </p:nvSpPr>
            <p:spPr bwMode="auto">
              <a:xfrm>
                <a:off x="1774" y="1254"/>
                <a:ext cx="2061" cy="305"/>
              </a:xfrm>
              <a:prstGeom prst="parallelogram">
                <a:avLst>
                  <a:gd name="adj" fmla="val 31096"/>
                </a:avLst>
              </a:prstGeom>
              <a:solidFill>
                <a:srgbClr val="CECF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en-AU" altLang="en-US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5108" name="Text Box 4"/>
              <p:cNvSpPr txBox="1">
                <a:spLocks noChangeArrowheads="1"/>
              </p:cNvSpPr>
              <p:nvPr/>
            </p:nvSpPr>
            <p:spPr bwMode="auto">
              <a:xfrm>
                <a:off x="1814" y="1281"/>
                <a:ext cx="1989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fr-BE" altLang="en-US" sz="2000" b="0">
                    <a:solidFill>
                      <a:schemeClr val="tx1"/>
                    </a:solidFill>
                    <a:latin typeface="Arial" pitchFamily="34" charset="0"/>
                  </a:rPr>
                  <a:t>DoorsClosedWhileMoving</a:t>
                </a:r>
                <a:endParaRPr lang="en-AU" altLang="en-US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455109" name="Line 5"/>
            <p:cNvSpPr>
              <a:spLocks noChangeShapeType="1"/>
            </p:cNvSpPr>
            <p:nvPr/>
          </p:nvSpPr>
          <p:spPr bwMode="auto">
            <a:xfrm flipH="1">
              <a:off x="2726" y="1619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5110" name="Line 6"/>
            <p:cNvSpPr>
              <a:spLocks noChangeShapeType="1"/>
            </p:cNvSpPr>
            <p:nvPr/>
          </p:nvSpPr>
          <p:spPr bwMode="auto">
            <a:xfrm flipH="1">
              <a:off x="2078" y="1787"/>
              <a:ext cx="632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5111" name="Oval 7"/>
            <p:cNvSpPr>
              <a:spLocks noChangeArrowheads="1"/>
            </p:cNvSpPr>
            <p:nvPr/>
          </p:nvSpPr>
          <p:spPr bwMode="auto">
            <a:xfrm>
              <a:off x="2680" y="1723"/>
              <a:ext cx="104" cy="96"/>
            </a:xfrm>
            <a:prstGeom prst="ellipse">
              <a:avLst/>
            </a:prstGeom>
            <a:solidFill>
              <a:schemeClr val="bg2"/>
            </a:solidFill>
            <a:ln w="19050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55112" name="Line 8"/>
            <p:cNvSpPr>
              <a:spLocks noChangeShapeType="1"/>
            </p:cNvSpPr>
            <p:nvPr/>
          </p:nvSpPr>
          <p:spPr bwMode="auto">
            <a:xfrm>
              <a:off x="2766" y="1795"/>
              <a:ext cx="124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154" name="Group 15"/>
            <p:cNvGrpSpPr>
              <a:grpSpLocks/>
            </p:cNvGrpSpPr>
            <p:nvPr/>
          </p:nvGrpSpPr>
          <p:grpSpPr bwMode="auto">
            <a:xfrm>
              <a:off x="3357" y="1818"/>
              <a:ext cx="1403" cy="415"/>
              <a:chOff x="3393" y="1899"/>
              <a:chExt cx="1403" cy="415"/>
            </a:xfrm>
          </p:grpSpPr>
          <p:sp>
            <p:nvSpPr>
              <p:cNvPr id="1455113" name="AutoShape 9"/>
              <p:cNvSpPr>
                <a:spLocks noChangeArrowheads="1"/>
              </p:cNvSpPr>
              <p:nvPr/>
            </p:nvSpPr>
            <p:spPr bwMode="auto">
              <a:xfrm flipV="1">
                <a:off x="3456" y="1899"/>
                <a:ext cx="1236" cy="415"/>
              </a:xfrm>
              <a:prstGeom prst="flowChartOffpageConnector">
                <a:avLst/>
              </a:prstGeom>
              <a:solidFill>
                <a:srgbClr val="CECFF2"/>
              </a:solidFill>
              <a:ln w="12700" cap="sq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55114" name="Text Box 10"/>
              <p:cNvSpPr txBox="1">
                <a:spLocks noChangeArrowheads="1"/>
              </p:cNvSpPr>
              <p:nvPr/>
            </p:nvSpPr>
            <p:spPr bwMode="auto">
              <a:xfrm>
                <a:off x="3393" y="1960"/>
                <a:ext cx="1403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2000" b="0">
                    <a:solidFill>
                      <a:schemeClr val="tx1"/>
                    </a:solidFill>
                    <a:latin typeface="Arial" pitchFamily="34" charset="0"/>
                  </a:rPr>
                  <a:t>Moving </a:t>
                </a:r>
                <a:r>
                  <a:rPr lang="fr-BE" altLang="en-US" sz="2000">
                    <a:solidFill>
                      <a:schemeClr val="tx1"/>
                    </a:solidFill>
                    <a:latin typeface="Arial" pitchFamily="34" charset="0"/>
                  </a:rPr>
                  <a:t>Iff</a:t>
                </a:r>
                <a:endParaRPr lang="fr-BE" altLang="en-US" sz="2000" b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BE" altLang="en-US" sz="2000" b="0">
                    <a:solidFill>
                      <a:schemeClr val="tx1"/>
                    </a:solidFill>
                    <a:latin typeface="Arial" pitchFamily="34" charset="0"/>
                  </a:rPr>
                  <a:t>NonZeroSpeed</a:t>
                </a:r>
                <a:endParaRPr lang="en-AU" altLang="en-US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6155" name="Group 17"/>
            <p:cNvGrpSpPr>
              <a:grpSpLocks/>
            </p:cNvGrpSpPr>
            <p:nvPr/>
          </p:nvGrpSpPr>
          <p:grpSpPr bwMode="auto">
            <a:xfrm>
              <a:off x="511" y="1924"/>
              <a:ext cx="2736" cy="298"/>
              <a:chOff x="511" y="1969"/>
              <a:chExt cx="2736" cy="298"/>
            </a:xfrm>
          </p:grpSpPr>
          <p:sp>
            <p:nvSpPr>
              <p:cNvPr id="6157" name="AutoShape 11"/>
              <p:cNvSpPr>
                <a:spLocks noChangeArrowheads="1"/>
              </p:cNvSpPr>
              <p:nvPr/>
            </p:nvSpPr>
            <p:spPr bwMode="auto">
              <a:xfrm>
                <a:off x="511" y="1969"/>
                <a:ext cx="2736" cy="298"/>
              </a:xfrm>
              <a:prstGeom prst="parallelogram">
                <a:avLst>
                  <a:gd name="adj" fmla="val 42251"/>
                </a:avLst>
              </a:prstGeom>
              <a:solidFill>
                <a:srgbClr val="CECFF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en-AU" altLang="en-US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8" name="Text Box 12"/>
              <p:cNvSpPr txBox="1">
                <a:spLocks noChangeArrowheads="1"/>
              </p:cNvSpPr>
              <p:nvPr/>
            </p:nvSpPr>
            <p:spPr bwMode="auto">
              <a:xfrm>
                <a:off x="609" y="2005"/>
                <a:ext cx="257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fr-BE" altLang="en-US" sz="2000" b="0">
                    <a:solidFill>
                      <a:schemeClr val="tx1"/>
                    </a:solidFill>
                    <a:latin typeface="Arial" pitchFamily="34" charset="0"/>
                  </a:rPr>
                  <a:t>DoorsClosedWhileNonZeroSpeed</a:t>
                </a:r>
                <a:endParaRPr lang="en-AU" altLang="en-US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156" name="Text Box 13"/>
            <p:cNvSpPr txBox="1">
              <a:spLocks noChangeArrowheads="1"/>
            </p:cNvSpPr>
            <p:nvPr/>
          </p:nvSpPr>
          <p:spPr bwMode="auto">
            <a:xfrm>
              <a:off x="4725" y="1769"/>
              <a:ext cx="90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2000" b="0" i="1">
                  <a:solidFill>
                    <a:schemeClr val="tx2"/>
                  </a:solidFill>
                  <a:latin typeface="Comic Sans MS" pitchFamily="66" charset="0"/>
                </a:rPr>
                <a:t>domain </a:t>
              </a:r>
            </a:p>
            <a:p>
              <a:pPr algn="l">
                <a:spcBef>
                  <a:spcPct val="0"/>
                </a:spcBef>
              </a:pPr>
              <a:r>
                <a:rPr lang="fr-BE" altLang="en-US" sz="2000" b="0" i="1">
                  <a:solidFill>
                    <a:schemeClr val="tx2"/>
                  </a:solidFill>
                  <a:latin typeface="Comic Sans MS" pitchFamily="66" charset="0"/>
                </a:rPr>
                <a:t>invariant</a:t>
              </a:r>
              <a:endParaRPr lang="fr-BE" altLang="en-US" sz="2000" b="0" i="1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179388" y="80963"/>
          <a:ext cx="81597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15975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346075"/>
            <a:ext cx="7165975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AND-refinements should also be </a:t>
            </a:r>
            <a:br>
              <a:rPr lang="en-US" altLang="en-US" smtClean="0"/>
            </a:br>
            <a:r>
              <a:rPr lang="en-US" altLang="en-US" smtClean="0"/>
              <a:t> consistent and minimal</a:t>
            </a:r>
          </a:p>
        </p:txBody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0288"/>
            <a:ext cx="8851900" cy="513238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80000"/>
              </a:spcBef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Consistent</a:t>
            </a:r>
            <a:r>
              <a:rPr lang="en-US" altLang="en-US" smtClean="0"/>
              <a:t>:  subgoals</a:t>
            </a:r>
            <a:r>
              <a:rPr lang="fr-FR" altLang="en-US" smtClean="0"/>
              <a:t> </a:t>
            </a:r>
            <a:r>
              <a:rPr lang="fr-FR" altLang="en-US" i="1" smtClean="0"/>
              <a:t>G</a:t>
            </a:r>
            <a:r>
              <a:rPr lang="fr-FR" altLang="en-US" i="1" baseline="-25000" smtClean="0"/>
              <a:t>1</a:t>
            </a:r>
            <a:r>
              <a:rPr lang="fr-FR" altLang="en-US" i="1" smtClean="0"/>
              <a:t>, ..., G</a:t>
            </a:r>
            <a:r>
              <a:rPr lang="fr-FR" altLang="en-US" i="1" baseline="-25000" smtClean="0"/>
              <a:t>n</a:t>
            </a:r>
            <a:r>
              <a:rPr lang="fr-FR" altLang="en-US" smtClean="0"/>
              <a:t> and domain properties in </a:t>
            </a:r>
            <a:r>
              <a:rPr lang="fr-FR" altLang="en-US" i="1" smtClean="0"/>
              <a:t>Dom</a:t>
            </a:r>
            <a:r>
              <a:rPr lang="fr-FR" altLang="en-US" smtClean="0"/>
              <a:t> may not contradict each other:</a:t>
            </a:r>
            <a:endParaRPr lang="fr-FR" altLang="en-US" sz="2000" smtClean="0"/>
          </a:p>
          <a:p>
            <a:pPr lvl="2">
              <a:lnSpc>
                <a:spcPct val="140000"/>
              </a:lnSpc>
            </a:pPr>
            <a:r>
              <a:rPr lang="en-US" altLang="en-US" sz="1800" smtClean="0"/>
              <a:t>			</a:t>
            </a:r>
            <a:r>
              <a:rPr lang="en-US" altLang="en-US" sz="2200" smtClean="0"/>
              <a:t>{</a:t>
            </a:r>
            <a:r>
              <a:rPr lang="fr-FR" altLang="en-US" sz="2200" i="1" smtClean="0"/>
              <a:t>G</a:t>
            </a:r>
            <a:r>
              <a:rPr lang="fr-FR" altLang="en-US" sz="2200" i="1" baseline="-25000" smtClean="0"/>
              <a:t>1</a:t>
            </a:r>
            <a:r>
              <a:rPr lang="fr-FR" altLang="en-US" sz="2200" i="1" smtClean="0"/>
              <a:t>, ..., G</a:t>
            </a:r>
            <a:r>
              <a:rPr lang="fr-FR" altLang="en-US" sz="2200" i="1" baseline="-25000" smtClean="0"/>
              <a:t>n</a:t>
            </a:r>
            <a:r>
              <a:rPr lang="fr-FR" altLang="en-US" sz="2200" i="1" smtClean="0"/>
              <a:t>,</a:t>
            </a:r>
            <a:r>
              <a:rPr lang="en-US" altLang="en-US" sz="2200" smtClean="0"/>
              <a:t> Dom} </a:t>
            </a:r>
            <a:r>
              <a:rPr lang="en-US" altLang="en-US" sz="2200" b="1" smtClean="0">
                <a:latin typeface="Symbol" pitchFamily="18" charset="2"/>
              </a:rPr>
              <a:t>|¹</a:t>
            </a:r>
            <a:r>
              <a:rPr lang="en-US" altLang="en-US" smtClean="0">
                <a:latin typeface="MS Shell Dlg" charset="0"/>
              </a:rPr>
              <a:t>  </a:t>
            </a:r>
            <a:r>
              <a:rPr lang="en-US" altLang="en-US" b="1" smtClean="0"/>
              <a:t>false</a:t>
            </a:r>
          </a:p>
          <a:p>
            <a:pPr lvl="2">
              <a:lnSpc>
                <a:spcPct val="150000"/>
              </a:lnSpc>
            </a:pPr>
            <a:r>
              <a:rPr lang="fr-FR" altLang="en-US" smtClean="0"/>
              <a:t>(any behavior would be permitted from </a:t>
            </a:r>
            <a:r>
              <a:rPr lang="en-US" altLang="en-US" b="1" smtClean="0"/>
              <a:t>false</a:t>
            </a:r>
            <a:r>
              <a:rPr lang="fr-FR" altLang="en-US" smtClean="0"/>
              <a:t>)</a:t>
            </a:r>
            <a:endParaRPr lang="en-US" altLang="en-US" b="1" smtClean="0"/>
          </a:p>
          <a:p>
            <a:pPr>
              <a:lnSpc>
                <a:spcPct val="120000"/>
              </a:lnSpc>
              <a:spcBef>
                <a:spcPct val="80000"/>
              </a:spcBef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Minimal</a:t>
            </a:r>
            <a:r>
              <a:rPr lang="en-US" altLang="en-US" smtClean="0"/>
              <a:t>: if one subgoal </a:t>
            </a:r>
            <a:r>
              <a:rPr lang="fr-FR" altLang="en-US" i="1" smtClean="0"/>
              <a:t>G</a:t>
            </a:r>
            <a:r>
              <a:rPr lang="fr-FR" altLang="en-US" i="1" baseline="-25000" smtClean="0"/>
              <a:t>j</a:t>
            </a:r>
            <a:r>
              <a:rPr lang="en-US" altLang="en-US" smtClean="0"/>
              <a:t> is missing, the parent goal is no longer necessarily satisfied:</a:t>
            </a:r>
          </a:p>
          <a:p>
            <a:pPr lvl="1" algn="ctr">
              <a:lnSpc>
                <a:spcPct val="120000"/>
              </a:lnSpc>
              <a:buFontTx/>
              <a:buNone/>
            </a:pPr>
            <a:r>
              <a:rPr lang="en-US" altLang="en-US" smtClean="0"/>
              <a:t>{</a:t>
            </a:r>
            <a:r>
              <a:rPr lang="fr-FR" altLang="en-US" i="1" smtClean="0"/>
              <a:t>G</a:t>
            </a:r>
            <a:r>
              <a:rPr lang="fr-FR" altLang="en-US" i="1" baseline="-25000" smtClean="0"/>
              <a:t>1</a:t>
            </a:r>
            <a:r>
              <a:rPr lang="fr-FR" altLang="en-US" i="1" smtClean="0"/>
              <a:t>, ..., G</a:t>
            </a:r>
            <a:r>
              <a:rPr lang="fr-FR" altLang="en-US" i="1" baseline="-25000" smtClean="0"/>
              <a:t>j-1</a:t>
            </a:r>
            <a:r>
              <a:rPr lang="fr-FR" altLang="en-US" i="1" smtClean="0"/>
              <a:t>, G</a:t>
            </a:r>
            <a:r>
              <a:rPr lang="fr-FR" altLang="en-US" i="1" baseline="-25000" smtClean="0"/>
              <a:t>j+1</a:t>
            </a:r>
            <a:r>
              <a:rPr lang="fr-FR" altLang="en-US" i="1" smtClean="0"/>
              <a:t>, ..., G</a:t>
            </a:r>
            <a:r>
              <a:rPr lang="fr-FR" altLang="en-US" i="1" baseline="-25000" smtClean="0"/>
              <a:t>n</a:t>
            </a:r>
            <a:r>
              <a:rPr lang="fr-FR" altLang="en-US" i="1" smtClean="0"/>
              <a:t>,</a:t>
            </a:r>
            <a:r>
              <a:rPr lang="en-US" altLang="en-US" smtClean="0"/>
              <a:t> Dom} </a:t>
            </a:r>
            <a:r>
              <a:rPr lang="en-US" altLang="en-US" b="1" smtClean="0">
                <a:latin typeface="Symbol" pitchFamily="18" charset="2"/>
              </a:rPr>
              <a:t>|¹  </a:t>
            </a:r>
            <a:r>
              <a:rPr lang="fr-FR" altLang="en-US" i="1" smtClean="0"/>
              <a:t>G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fr-FR" altLang="en-US" i="1" smtClean="0"/>
              <a:t>	  </a:t>
            </a:r>
            <a:r>
              <a:rPr lang="fr-FR" altLang="en-US" sz="2000" smtClean="0"/>
              <a:t>(to avoid unnecessarily restrictive requirements or expectations)</a:t>
            </a:r>
            <a:endParaRPr lang="en-US" altLang="en-US" sz="20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95275" y="182563"/>
          <a:ext cx="7254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82563"/>
                        <a:ext cx="7254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700" y="174625"/>
            <a:ext cx="7165975" cy="762000"/>
          </a:xfrm>
        </p:spPr>
        <p:txBody>
          <a:bodyPr/>
          <a:lstStyle/>
          <a:p>
            <a:r>
              <a:rPr kumimoji="0" lang="en-US" altLang="en-US" smtClean="0"/>
              <a:t>Refinement trees</a:t>
            </a:r>
            <a:endParaRPr kumimoji="0" lang="en-US" altLang="en-US" b="1" i="1" smtClean="0">
              <a:solidFill>
                <a:schemeClr val="tx1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773113"/>
            <a:ext cx="8207375" cy="142398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80000"/>
              </a:spcBef>
            </a:pPr>
            <a:r>
              <a:rPr lang="en-US" altLang="en-US" sz="2400" smtClean="0"/>
              <a:t>Goals are recursively refinable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 sz="2400" smtClean="0"/>
              <a:t>Leaf nodes </a:t>
            </a:r>
            <a:r>
              <a:rPr lang="en-US" altLang="en-US" sz="2000" smtClean="0">
                <a:solidFill>
                  <a:schemeClr val="tx2"/>
                </a:solidFill>
              </a:rPr>
              <a:t>=</a:t>
            </a:r>
            <a:r>
              <a:rPr lang="en-US" altLang="en-US" sz="2400" smtClean="0"/>
              <a:t>  goals assignable to single system agents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95275" y="182563"/>
          <a:ext cx="7254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82563"/>
                        <a:ext cx="7254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57150" y="2116138"/>
          <a:ext cx="9144000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Picture" r:id="rId6" imgW="5130000" imgH="2274480" progId="Word.Picture.8">
                  <p:embed/>
                </p:oleObj>
              </mc:Choice>
              <mc:Fallback>
                <p:oleObj name="Picture" r:id="rId6" imgW="5130000" imgH="227448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2116138"/>
                        <a:ext cx="9144000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17488"/>
            <a:ext cx="8967787" cy="762000"/>
          </a:xfrm>
        </p:spPr>
        <p:txBody>
          <a:bodyPr/>
          <a:lstStyle/>
          <a:p>
            <a:r>
              <a:rPr kumimoji="0" lang="en-US" altLang="en-US" smtClean="0"/>
              <a:t>Refinement trees visualize satisfaction arguments</a:t>
            </a:r>
            <a:endParaRPr kumimoji="0" lang="en-US" altLang="en-US" b="1" i="1" smtClean="0">
              <a:solidFill>
                <a:schemeClr val="tx1"/>
              </a:solidFill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178050" y="5181600"/>
          <a:ext cx="7254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5181600"/>
                        <a:ext cx="7254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-42863" y="1252538"/>
          <a:ext cx="9340851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Picture" r:id="rId6" imgW="5952600" imgH="2629440" progId="Word.Picture.8">
                  <p:embed/>
                </p:oleObj>
              </mc:Choice>
              <mc:Fallback>
                <p:oleObj name="Picture" r:id="rId6" imgW="5952600" imgH="262944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3" y="1252538"/>
                        <a:ext cx="9340851" cy="482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735013" y="5243513"/>
            <a:ext cx="1328737" cy="828675"/>
            <a:chOff x="2949" y="2076"/>
            <a:chExt cx="2358" cy="839"/>
          </a:xfrm>
        </p:grpSpPr>
        <p:sp>
          <p:nvSpPr>
            <p:cNvPr id="1531912" name="Freeform 8"/>
            <p:cNvSpPr>
              <a:spLocks/>
            </p:cNvSpPr>
            <p:nvPr/>
          </p:nvSpPr>
          <p:spPr bwMode="auto">
            <a:xfrm>
              <a:off x="3112" y="2119"/>
              <a:ext cx="2195" cy="796"/>
            </a:xfrm>
            <a:custGeom>
              <a:avLst/>
              <a:gdLst/>
              <a:ahLst/>
              <a:cxnLst>
                <a:cxn ang="0">
                  <a:pos x="716" y="113"/>
                </a:cxn>
                <a:cxn ang="0">
                  <a:pos x="807" y="108"/>
                </a:cxn>
                <a:cxn ang="0">
                  <a:pos x="903" y="113"/>
                </a:cxn>
                <a:cxn ang="0">
                  <a:pos x="985" y="123"/>
                </a:cxn>
                <a:cxn ang="0">
                  <a:pos x="1069" y="128"/>
                </a:cxn>
                <a:cxn ang="0">
                  <a:pos x="1151" y="128"/>
                </a:cxn>
                <a:cxn ang="0">
                  <a:pos x="1231" y="121"/>
                </a:cxn>
                <a:cxn ang="0">
                  <a:pos x="1311" y="106"/>
                </a:cxn>
                <a:cxn ang="0">
                  <a:pos x="1431" y="75"/>
                </a:cxn>
                <a:cxn ang="0">
                  <a:pos x="1576" y="41"/>
                </a:cxn>
                <a:cxn ang="0">
                  <a:pos x="1723" y="14"/>
                </a:cxn>
                <a:cxn ang="0">
                  <a:pos x="1872" y="1"/>
                </a:cxn>
                <a:cxn ang="0">
                  <a:pos x="2019" y="2"/>
                </a:cxn>
                <a:cxn ang="0">
                  <a:pos x="2145" y="24"/>
                </a:cxn>
                <a:cxn ang="0">
                  <a:pos x="2192" y="80"/>
                </a:cxn>
                <a:cxn ang="0">
                  <a:pos x="2185" y="149"/>
                </a:cxn>
                <a:cxn ang="0">
                  <a:pos x="2139" y="184"/>
                </a:cxn>
                <a:cxn ang="0">
                  <a:pos x="2064" y="192"/>
                </a:cxn>
                <a:cxn ang="0">
                  <a:pos x="1977" y="186"/>
                </a:cxn>
                <a:cxn ang="0">
                  <a:pos x="1893" y="180"/>
                </a:cxn>
                <a:cxn ang="0">
                  <a:pos x="1832" y="188"/>
                </a:cxn>
                <a:cxn ang="0">
                  <a:pos x="1801" y="279"/>
                </a:cxn>
                <a:cxn ang="0">
                  <a:pos x="1801" y="462"/>
                </a:cxn>
                <a:cxn ang="0">
                  <a:pos x="1824" y="720"/>
                </a:cxn>
                <a:cxn ang="0">
                  <a:pos x="1845" y="1056"/>
                </a:cxn>
                <a:cxn ang="0">
                  <a:pos x="1870" y="1313"/>
                </a:cxn>
                <a:cxn ang="0">
                  <a:pos x="1847" y="1389"/>
                </a:cxn>
                <a:cxn ang="0">
                  <a:pos x="1782" y="1444"/>
                </a:cxn>
                <a:cxn ang="0">
                  <a:pos x="1696" y="1467"/>
                </a:cxn>
                <a:cxn ang="0">
                  <a:pos x="1610" y="1482"/>
                </a:cxn>
                <a:cxn ang="0">
                  <a:pos x="1524" y="1494"/>
                </a:cxn>
                <a:cxn ang="0">
                  <a:pos x="1437" y="1504"/>
                </a:cxn>
                <a:cxn ang="0">
                  <a:pos x="1347" y="1513"/>
                </a:cxn>
                <a:cxn ang="0">
                  <a:pos x="1246" y="1526"/>
                </a:cxn>
                <a:cxn ang="0">
                  <a:pos x="1126" y="1541"/>
                </a:cxn>
                <a:cxn ang="0">
                  <a:pos x="1007" y="1555"/>
                </a:cxn>
                <a:cxn ang="0">
                  <a:pos x="889" y="1567"/>
                </a:cxn>
                <a:cxn ang="0">
                  <a:pos x="773" y="1574"/>
                </a:cxn>
                <a:cxn ang="0">
                  <a:pos x="653" y="1578"/>
                </a:cxn>
                <a:cxn ang="0">
                  <a:pos x="540" y="1582"/>
                </a:cxn>
                <a:cxn ang="0">
                  <a:pos x="426" y="1587"/>
                </a:cxn>
                <a:cxn ang="0">
                  <a:pos x="313" y="1590"/>
                </a:cxn>
                <a:cxn ang="0">
                  <a:pos x="202" y="1584"/>
                </a:cxn>
                <a:cxn ang="0">
                  <a:pos x="96" y="1564"/>
                </a:cxn>
                <a:cxn ang="0">
                  <a:pos x="12" y="1513"/>
                </a:cxn>
                <a:cxn ang="0">
                  <a:pos x="8" y="1424"/>
                </a:cxn>
                <a:cxn ang="0">
                  <a:pos x="76" y="1354"/>
                </a:cxn>
                <a:cxn ang="0">
                  <a:pos x="174" y="1348"/>
                </a:cxn>
                <a:cxn ang="0">
                  <a:pos x="288" y="1365"/>
                </a:cxn>
                <a:cxn ang="0">
                  <a:pos x="435" y="1285"/>
                </a:cxn>
                <a:cxn ang="0">
                  <a:pos x="483" y="1014"/>
                </a:cxn>
                <a:cxn ang="0">
                  <a:pos x="426" y="734"/>
                </a:cxn>
                <a:cxn ang="0">
                  <a:pos x="408" y="493"/>
                </a:cxn>
                <a:cxn ang="0">
                  <a:pos x="441" y="310"/>
                </a:cxn>
                <a:cxn ang="0">
                  <a:pos x="492" y="223"/>
                </a:cxn>
                <a:cxn ang="0">
                  <a:pos x="572" y="147"/>
                </a:cxn>
                <a:cxn ang="0">
                  <a:pos x="628" y="118"/>
                </a:cxn>
              </a:cxnLst>
              <a:rect l="0" t="0" r="r" b="b"/>
              <a:pathLst>
                <a:path w="2196" h="1590">
                  <a:moveTo>
                    <a:pt x="655" y="118"/>
                  </a:moveTo>
                  <a:lnTo>
                    <a:pt x="685" y="115"/>
                  </a:lnTo>
                  <a:lnTo>
                    <a:pt x="716" y="113"/>
                  </a:lnTo>
                  <a:lnTo>
                    <a:pt x="744" y="110"/>
                  </a:lnTo>
                  <a:lnTo>
                    <a:pt x="777" y="108"/>
                  </a:lnTo>
                  <a:lnTo>
                    <a:pt x="807" y="108"/>
                  </a:lnTo>
                  <a:lnTo>
                    <a:pt x="838" y="108"/>
                  </a:lnTo>
                  <a:lnTo>
                    <a:pt x="870" y="109"/>
                  </a:lnTo>
                  <a:lnTo>
                    <a:pt x="903" y="113"/>
                  </a:lnTo>
                  <a:lnTo>
                    <a:pt x="929" y="117"/>
                  </a:lnTo>
                  <a:lnTo>
                    <a:pt x="958" y="119"/>
                  </a:lnTo>
                  <a:lnTo>
                    <a:pt x="985" y="123"/>
                  </a:lnTo>
                  <a:lnTo>
                    <a:pt x="1013" y="124"/>
                  </a:lnTo>
                  <a:lnTo>
                    <a:pt x="1040" y="127"/>
                  </a:lnTo>
                  <a:lnTo>
                    <a:pt x="1069" y="128"/>
                  </a:lnTo>
                  <a:lnTo>
                    <a:pt x="1095" y="128"/>
                  </a:lnTo>
                  <a:lnTo>
                    <a:pt x="1124" y="128"/>
                  </a:lnTo>
                  <a:lnTo>
                    <a:pt x="1151" y="128"/>
                  </a:lnTo>
                  <a:lnTo>
                    <a:pt x="1177" y="127"/>
                  </a:lnTo>
                  <a:lnTo>
                    <a:pt x="1204" y="124"/>
                  </a:lnTo>
                  <a:lnTo>
                    <a:pt x="1231" y="121"/>
                  </a:lnTo>
                  <a:lnTo>
                    <a:pt x="1257" y="117"/>
                  </a:lnTo>
                  <a:lnTo>
                    <a:pt x="1284" y="113"/>
                  </a:lnTo>
                  <a:lnTo>
                    <a:pt x="1311" y="106"/>
                  </a:lnTo>
                  <a:lnTo>
                    <a:pt x="1338" y="100"/>
                  </a:lnTo>
                  <a:lnTo>
                    <a:pt x="1385" y="87"/>
                  </a:lnTo>
                  <a:lnTo>
                    <a:pt x="1431" y="75"/>
                  </a:lnTo>
                  <a:lnTo>
                    <a:pt x="1479" y="63"/>
                  </a:lnTo>
                  <a:lnTo>
                    <a:pt x="1528" y="52"/>
                  </a:lnTo>
                  <a:lnTo>
                    <a:pt x="1576" y="41"/>
                  </a:lnTo>
                  <a:lnTo>
                    <a:pt x="1626" y="31"/>
                  </a:lnTo>
                  <a:lnTo>
                    <a:pt x="1673" y="22"/>
                  </a:lnTo>
                  <a:lnTo>
                    <a:pt x="1723" y="14"/>
                  </a:lnTo>
                  <a:lnTo>
                    <a:pt x="1772" y="9"/>
                  </a:lnTo>
                  <a:lnTo>
                    <a:pt x="1822" y="4"/>
                  </a:lnTo>
                  <a:lnTo>
                    <a:pt x="1872" y="1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019" y="2"/>
                  </a:lnTo>
                  <a:lnTo>
                    <a:pt x="2068" y="8"/>
                  </a:lnTo>
                  <a:lnTo>
                    <a:pt x="2116" y="15"/>
                  </a:lnTo>
                  <a:lnTo>
                    <a:pt x="2145" y="24"/>
                  </a:lnTo>
                  <a:lnTo>
                    <a:pt x="2165" y="40"/>
                  </a:lnTo>
                  <a:lnTo>
                    <a:pt x="2181" y="58"/>
                  </a:lnTo>
                  <a:lnTo>
                    <a:pt x="2192" y="80"/>
                  </a:lnTo>
                  <a:lnTo>
                    <a:pt x="2196" y="104"/>
                  </a:lnTo>
                  <a:lnTo>
                    <a:pt x="2194" y="127"/>
                  </a:lnTo>
                  <a:lnTo>
                    <a:pt x="2185" y="149"/>
                  </a:lnTo>
                  <a:lnTo>
                    <a:pt x="2171" y="167"/>
                  </a:lnTo>
                  <a:lnTo>
                    <a:pt x="2158" y="178"/>
                  </a:lnTo>
                  <a:lnTo>
                    <a:pt x="2139" y="184"/>
                  </a:lnTo>
                  <a:lnTo>
                    <a:pt x="2116" y="189"/>
                  </a:lnTo>
                  <a:lnTo>
                    <a:pt x="2091" y="191"/>
                  </a:lnTo>
                  <a:lnTo>
                    <a:pt x="2064" y="192"/>
                  </a:lnTo>
                  <a:lnTo>
                    <a:pt x="2036" y="191"/>
                  </a:lnTo>
                  <a:lnTo>
                    <a:pt x="2005" y="188"/>
                  </a:lnTo>
                  <a:lnTo>
                    <a:pt x="1977" y="186"/>
                  </a:lnTo>
                  <a:lnTo>
                    <a:pt x="1946" y="184"/>
                  </a:lnTo>
                  <a:lnTo>
                    <a:pt x="1917" y="182"/>
                  </a:lnTo>
                  <a:lnTo>
                    <a:pt x="1893" y="180"/>
                  </a:lnTo>
                  <a:lnTo>
                    <a:pt x="1868" y="182"/>
                  </a:lnTo>
                  <a:lnTo>
                    <a:pt x="1849" y="183"/>
                  </a:lnTo>
                  <a:lnTo>
                    <a:pt x="1832" y="188"/>
                  </a:lnTo>
                  <a:lnTo>
                    <a:pt x="1820" y="195"/>
                  </a:lnTo>
                  <a:lnTo>
                    <a:pt x="1814" y="205"/>
                  </a:lnTo>
                  <a:lnTo>
                    <a:pt x="1801" y="279"/>
                  </a:lnTo>
                  <a:lnTo>
                    <a:pt x="1797" y="349"/>
                  </a:lnTo>
                  <a:lnTo>
                    <a:pt x="1799" y="412"/>
                  </a:lnTo>
                  <a:lnTo>
                    <a:pt x="1801" y="462"/>
                  </a:lnTo>
                  <a:lnTo>
                    <a:pt x="1805" y="562"/>
                  </a:lnTo>
                  <a:lnTo>
                    <a:pt x="1813" y="635"/>
                  </a:lnTo>
                  <a:lnTo>
                    <a:pt x="1824" y="720"/>
                  </a:lnTo>
                  <a:lnTo>
                    <a:pt x="1841" y="859"/>
                  </a:lnTo>
                  <a:lnTo>
                    <a:pt x="1847" y="960"/>
                  </a:lnTo>
                  <a:lnTo>
                    <a:pt x="1845" y="1056"/>
                  </a:lnTo>
                  <a:lnTo>
                    <a:pt x="1849" y="1161"/>
                  </a:lnTo>
                  <a:lnTo>
                    <a:pt x="1868" y="1289"/>
                  </a:lnTo>
                  <a:lnTo>
                    <a:pt x="1870" y="1313"/>
                  </a:lnTo>
                  <a:lnTo>
                    <a:pt x="1868" y="1339"/>
                  </a:lnTo>
                  <a:lnTo>
                    <a:pt x="1858" y="1364"/>
                  </a:lnTo>
                  <a:lnTo>
                    <a:pt x="1847" y="1389"/>
                  </a:lnTo>
                  <a:lnTo>
                    <a:pt x="1828" y="1411"/>
                  </a:lnTo>
                  <a:lnTo>
                    <a:pt x="1807" y="1430"/>
                  </a:lnTo>
                  <a:lnTo>
                    <a:pt x="1782" y="1444"/>
                  </a:lnTo>
                  <a:lnTo>
                    <a:pt x="1751" y="1455"/>
                  </a:lnTo>
                  <a:lnTo>
                    <a:pt x="1723" y="1461"/>
                  </a:lnTo>
                  <a:lnTo>
                    <a:pt x="1696" y="1467"/>
                  </a:lnTo>
                  <a:lnTo>
                    <a:pt x="1668" y="1472"/>
                  </a:lnTo>
                  <a:lnTo>
                    <a:pt x="1639" y="1477"/>
                  </a:lnTo>
                  <a:lnTo>
                    <a:pt x="1610" y="1482"/>
                  </a:lnTo>
                  <a:lnTo>
                    <a:pt x="1582" y="1486"/>
                  </a:lnTo>
                  <a:lnTo>
                    <a:pt x="1553" y="1490"/>
                  </a:lnTo>
                  <a:lnTo>
                    <a:pt x="1524" y="1494"/>
                  </a:lnTo>
                  <a:lnTo>
                    <a:pt x="1494" y="1496"/>
                  </a:lnTo>
                  <a:lnTo>
                    <a:pt x="1465" y="1500"/>
                  </a:lnTo>
                  <a:lnTo>
                    <a:pt x="1437" y="1504"/>
                  </a:lnTo>
                  <a:lnTo>
                    <a:pt x="1406" y="1507"/>
                  </a:lnTo>
                  <a:lnTo>
                    <a:pt x="1376" y="1511"/>
                  </a:lnTo>
                  <a:lnTo>
                    <a:pt x="1347" y="1513"/>
                  </a:lnTo>
                  <a:lnTo>
                    <a:pt x="1317" y="1517"/>
                  </a:lnTo>
                  <a:lnTo>
                    <a:pt x="1286" y="1521"/>
                  </a:lnTo>
                  <a:lnTo>
                    <a:pt x="1246" y="1526"/>
                  </a:lnTo>
                  <a:lnTo>
                    <a:pt x="1206" y="1532"/>
                  </a:lnTo>
                  <a:lnTo>
                    <a:pt x="1166" y="1537"/>
                  </a:lnTo>
                  <a:lnTo>
                    <a:pt x="1126" y="1541"/>
                  </a:lnTo>
                  <a:lnTo>
                    <a:pt x="1086" y="1546"/>
                  </a:lnTo>
                  <a:lnTo>
                    <a:pt x="1048" y="1551"/>
                  </a:lnTo>
                  <a:lnTo>
                    <a:pt x="1007" y="1555"/>
                  </a:lnTo>
                  <a:lnTo>
                    <a:pt x="969" y="1559"/>
                  </a:lnTo>
                  <a:lnTo>
                    <a:pt x="929" y="1563"/>
                  </a:lnTo>
                  <a:lnTo>
                    <a:pt x="889" y="1567"/>
                  </a:lnTo>
                  <a:lnTo>
                    <a:pt x="851" y="1569"/>
                  </a:lnTo>
                  <a:lnTo>
                    <a:pt x="811" y="1572"/>
                  </a:lnTo>
                  <a:lnTo>
                    <a:pt x="773" y="1574"/>
                  </a:lnTo>
                  <a:lnTo>
                    <a:pt x="733" y="1576"/>
                  </a:lnTo>
                  <a:lnTo>
                    <a:pt x="693" y="1577"/>
                  </a:lnTo>
                  <a:lnTo>
                    <a:pt x="653" y="1578"/>
                  </a:lnTo>
                  <a:lnTo>
                    <a:pt x="614" y="1578"/>
                  </a:lnTo>
                  <a:lnTo>
                    <a:pt x="578" y="1580"/>
                  </a:lnTo>
                  <a:lnTo>
                    <a:pt x="540" y="1582"/>
                  </a:lnTo>
                  <a:lnTo>
                    <a:pt x="502" y="1584"/>
                  </a:lnTo>
                  <a:lnTo>
                    <a:pt x="464" y="1586"/>
                  </a:lnTo>
                  <a:lnTo>
                    <a:pt x="426" y="1587"/>
                  </a:lnTo>
                  <a:lnTo>
                    <a:pt x="387" y="1589"/>
                  </a:lnTo>
                  <a:lnTo>
                    <a:pt x="351" y="1590"/>
                  </a:lnTo>
                  <a:lnTo>
                    <a:pt x="313" y="1590"/>
                  </a:lnTo>
                  <a:lnTo>
                    <a:pt x="275" y="1589"/>
                  </a:lnTo>
                  <a:lnTo>
                    <a:pt x="239" y="1587"/>
                  </a:lnTo>
                  <a:lnTo>
                    <a:pt x="202" y="1584"/>
                  </a:lnTo>
                  <a:lnTo>
                    <a:pt x="166" y="1580"/>
                  </a:lnTo>
                  <a:lnTo>
                    <a:pt x="130" y="1573"/>
                  </a:lnTo>
                  <a:lnTo>
                    <a:pt x="96" y="1564"/>
                  </a:lnTo>
                  <a:lnTo>
                    <a:pt x="61" y="1554"/>
                  </a:lnTo>
                  <a:lnTo>
                    <a:pt x="33" y="1538"/>
                  </a:lnTo>
                  <a:lnTo>
                    <a:pt x="12" y="1513"/>
                  </a:lnTo>
                  <a:lnTo>
                    <a:pt x="2" y="1486"/>
                  </a:lnTo>
                  <a:lnTo>
                    <a:pt x="0" y="1455"/>
                  </a:lnTo>
                  <a:lnTo>
                    <a:pt x="8" y="1424"/>
                  </a:lnTo>
                  <a:lnTo>
                    <a:pt x="23" y="1395"/>
                  </a:lnTo>
                  <a:lnTo>
                    <a:pt x="46" y="1370"/>
                  </a:lnTo>
                  <a:lnTo>
                    <a:pt x="76" y="1354"/>
                  </a:lnTo>
                  <a:lnTo>
                    <a:pt x="107" y="1347"/>
                  </a:lnTo>
                  <a:lnTo>
                    <a:pt x="139" y="1346"/>
                  </a:lnTo>
                  <a:lnTo>
                    <a:pt x="174" y="1348"/>
                  </a:lnTo>
                  <a:lnTo>
                    <a:pt x="210" y="1354"/>
                  </a:lnTo>
                  <a:lnTo>
                    <a:pt x="248" y="1360"/>
                  </a:lnTo>
                  <a:lnTo>
                    <a:pt x="288" y="1365"/>
                  </a:lnTo>
                  <a:lnTo>
                    <a:pt x="328" y="1369"/>
                  </a:lnTo>
                  <a:lnTo>
                    <a:pt x="366" y="1368"/>
                  </a:lnTo>
                  <a:lnTo>
                    <a:pt x="435" y="1285"/>
                  </a:lnTo>
                  <a:lnTo>
                    <a:pt x="473" y="1198"/>
                  </a:lnTo>
                  <a:lnTo>
                    <a:pt x="487" y="1108"/>
                  </a:lnTo>
                  <a:lnTo>
                    <a:pt x="483" y="1014"/>
                  </a:lnTo>
                  <a:lnTo>
                    <a:pt x="468" y="921"/>
                  </a:lnTo>
                  <a:lnTo>
                    <a:pt x="447" y="826"/>
                  </a:lnTo>
                  <a:lnTo>
                    <a:pt x="426" y="734"/>
                  </a:lnTo>
                  <a:lnTo>
                    <a:pt x="410" y="643"/>
                  </a:lnTo>
                  <a:lnTo>
                    <a:pt x="407" y="569"/>
                  </a:lnTo>
                  <a:lnTo>
                    <a:pt x="408" y="493"/>
                  </a:lnTo>
                  <a:lnTo>
                    <a:pt x="418" y="419"/>
                  </a:lnTo>
                  <a:lnTo>
                    <a:pt x="431" y="343"/>
                  </a:lnTo>
                  <a:lnTo>
                    <a:pt x="441" y="310"/>
                  </a:lnTo>
                  <a:lnTo>
                    <a:pt x="454" y="280"/>
                  </a:lnTo>
                  <a:lnTo>
                    <a:pt x="471" y="252"/>
                  </a:lnTo>
                  <a:lnTo>
                    <a:pt x="492" y="223"/>
                  </a:lnTo>
                  <a:lnTo>
                    <a:pt x="517" y="197"/>
                  </a:lnTo>
                  <a:lnTo>
                    <a:pt x="544" y="171"/>
                  </a:lnTo>
                  <a:lnTo>
                    <a:pt x="572" y="147"/>
                  </a:lnTo>
                  <a:lnTo>
                    <a:pt x="603" y="122"/>
                  </a:lnTo>
                  <a:lnTo>
                    <a:pt x="614" y="118"/>
                  </a:lnTo>
                  <a:lnTo>
                    <a:pt x="628" y="118"/>
                  </a:lnTo>
                  <a:lnTo>
                    <a:pt x="641" y="118"/>
                  </a:lnTo>
                  <a:lnTo>
                    <a:pt x="655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13" name="Freeform 9"/>
            <p:cNvSpPr>
              <a:spLocks/>
            </p:cNvSpPr>
            <p:nvPr/>
          </p:nvSpPr>
          <p:spPr bwMode="auto">
            <a:xfrm>
              <a:off x="2960" y="2079"/>
              <a:ext cx="2192" cy="796"/>
            </a:xfrm>
            <a:custGeom>
              <a:avLst/>
              <a:gdLst/>
              <a:ahLst/>
              <a:cxnLst>
                <a:cxn ang="0">
                  <a:pos x="713" y="115"/>
                </a:cxn>
                <a:cxn ang="0">
                  <a:pos x="805" y="109"/>
                </a:cxn>
                <a:cxn ang="0">
                  <a:pos x="900" y="115"/>
                </a:cxn>
                <a:cxn ang="0">
                  <a:pos x="982" y="124"/>
                </a:cxn>
                <a:cxn ang="0">
                  <a:pos x="1066" y="129"/>
                </a:cxn>
                <a:cxn ang="0">
                  <a:pos x="1148" y="129"/>
                </a:cxn>
                <a:cxn ang="0">
                  <a:pos x="1230" y="122"/>
                </a:cxn>
                <a:cxn ang="0">
                  <a:pos x="1310" y="108"/>
                </a:cxn>
                <a:cxn ang="0">
                  <a:pos x="1430" y="76"/>
                </a:cxn>
                <a:cxn ang="0">
                  <a:pos x="1573" y="42"/>
                </a:cxn>
                <a:cxn ang="0">
                  <a:pos x="1720" y="16"/>
                </a:cxn>
                <a:cxn ang="0">
                  <a:pos x="1869" y="1"/>
                </a:cxn>
                <a:cxn ang="0">
                  <a:pos x="2016" y="3"/>
                </a:cxn>
                <a:cxn ang="0">
                  <a:pos x="2142" y="25"/>
                </a:cxn>
                <a:cxn ang="0">
                  <a:pos x="2190" y="81"/>
                </a:cxn>
                <a:cxn ang="0">
                  <a:pos x="2182" y="150"/>
                </a:cxn>
                <a:cxn ang="0">
                  <a:pos x="2136" y="186"/>
                </a:cxn>
                <a:cxn ang="0">
                  <a:pos x="2062" y="192"/>
                </a:cxn>
                <a:cxn ang="0">
                  <a:pos x="1974" y="187"/>
                </a:cxn>
                <a:cxn ang="0">
                  <a:pos x="1890" y="181"/>
                </a:cxn>
                <a:cxn ang="0">
                  <a:pos x="1829" y="189"/>
                </a:cxn>
                <a:cxn ang="0">
                  <a:pos x="1799" y="280"/>
                </a:cxn>
                <a:cxn ang="0">
                  <a:pos x="1799" y="463"/>
                </a:cxn>
                <a:cxn ang="0">
                  <a:pos x="1821" y="723"/>
                </a:cxn>
                <a:cxn ang="0">
                  <a:pos x="1842" y="1058"/>
                </a:cxn>
                <a:cxn ang="0">
                  <a:pos x="1867" y="1314"/>
                </a:cxn>
                <a:cxn ang="0">
                  <a:pos x="1844" y="1389"/>
                </a:cxn>
                <a:cxn ang="0">
                  <a:pos x="1779" y="1446"/>
                </a:cxn>
                <a:cxn ang="0">
                  <a:pos x="1694" y="1468"/>
                </a:cxn>
                <a:cxn ang="0">
                  <a:pos x="1608" y="1483"/>
                </a:cxn>
                <a:cxn ang="0">
                  <a:pos x="1522" y="1494"/>
                </a:cxn>
                <a:cxn ang="0">
                  <a:pos x="1434" y="1505"/>
                </a:cxn>
                <a:cxn ang="0">
                  <a:pos x="1345" y="1514"/>
                </a:cxn>
                <a:cxn ang="0">
                  <a:pos x="1243" y="1527"/>
                </a:cxn>
                <a:cxn ang="0">
                  <a:pos x="1125" y="1542"/>
                </a:cxn>
                <a:cxn ang="0">
                  <a:pos x="1007" y="1555"/>
                </a:cxn>
                <a:cxn ang="0">
                  <a:pos x="889" y="1567"/>
                </a:cxn>
                <a:cxn ang="0">
                  <a:pos x="770" y="1575"/>
                </a:cxn>
                <a:cxn ang="0">
                  <a:pos x="650" y="1579"/>
                </a:cxn>
                <a:cxn ang="0">
                  <a:pos x="538" y="1583"/>
                </a:cxn>
                <a:cxn ang="0">
                  <a:pos x="423" y="1589"/>
                </a:cxn>
                <a:cxn ang="0">
                  <a:pos x="310" y="1590"/>
                </a:cxn>
                <a:cxn ang="0">
                  <a:pos x="200" y="1584"/>
                </a:cxn>
                <a:cxn ang="0">
                  <a:pos x="93" y="1564"/>
                </a:cxn>
                <a:cxn ang="0">
                  <a:pos x="11" y="1514"/>
                </a:cxn>
                <a:cxn ang="0">
                  <a:pos x="5" y="1424"/>
                </a:cxn>
                <a:cxn ang="0">
                  <a:pos x="74" y="1354"/>
                </a:cxn>
                <a:cxn ang="0">
                  <a:pos x="171" y="1349"/>
                </a:cxn>
                <a:cxn ang="0">
                  <a:pos x="286" y="1367"/>
                </a:cxn>
                <a:cxn ang="0">
                  <a:pos x="433" y="1286"/>
                </a:cxn>
                <a:cxn ang="0">
                  <a:pos x="480" y="1016"/>
                </a:cxn>
                <a:cxn ang="0">
                  <a:pos x="423" y="736"/>
                </a:cxn>
                <a:cxn ang="0">
                  <a:pos x="406" y="494"/>
                </a:cxn>
                <a:cxn ang="0">
                  <a:pos x="440" y="312"/>
                </a:cxn>
                <a:cxn ang="0">
                  <a:pos x="490" y="225"/>
                </a:cxn>
                <a:cxn ang="0">
                  <a:pos x="570" y="148"/>
                </a:cxn>
                <a:cxn ang="0">
                  <a:pos x="625" y="118"/>
                </a:cxn>
              </a:cxnLst>
              <a:rect l="0" t="0" r="r" b="b"/>
              <a:pathLst>
                <a:path w="2193" h="1590">
                  <a:moveTo>
                    <a:pt x="652" y="120"/>
                  </a:moveTo>
                  <a:lnTo>
                    <a:pt x="683" y="117"/>
                  </a:lnTo>
                  <a:lnTo>
                    <a:pt x="713" y="115"/>
                  </a:lnTo>
                  <a:lnTo>
                    <a:pt x="744" y="112"/>
                  </a:lnTo>
                  <a:lnTo>
                    <a:pt x="774" y="109"/>
                  </a:lnTo>
                  <a:lnTo>
                    <a:pt x="805" y="109"/>
                  </a:lnTo>
                  <a:lnTo>
                    <a:pt x="837" y="109"/>
                  </a:lnTo>
                  <a:lnTo>
                    <a:pt x="868" y="111"/>
                  </a:lnTo>
                  <a:lnTo>
                    <a:pt x="900" y="115"/>
                  </a:lnTo>
                  <a:lnTo>
                    <a:pt x="927" y="118"/>
                  </a:lnTo>
                  <a:lnTo>
                    <a:pt x="955" y="121"/>
                  </a:lnTo>
                  <a:lnTo>
                    <a:pt x="982" y="124"/>
                  </a:lnTo>
                  <a:lnTo>
                    <a:pt x="1011" y="126"/>
                  </a:lnTo>
                  <a:lnTo>
                    <a:pt x="1039" y="128"/>
                  </a:lnTo>
                  <a:lnTo>
                    <a:pt x="1066" y="129"/>
                  </a:lnTo>
                  <a:lnTo>
                    <a:pt x="1095" y="130"/>
                  </a:lnTo>
                  <a:lnTo>
                    <a:pt x="1121" y="130"/>
                  </a:lnTo>
                  <a:lnTo>
                    <a:pt x="1148" y="129"/>
                  </a:lnTo>
                  <a:lnTo>
                    <a:pt x="1177" y="128"/>
                  </a:lnTo>
                  <a:lnTo>
                    <a:pt x="1203" y="126"/>
                  </a:lnTo>
                  <a:lnTo>
                    <a:pt x="1230" y="122"/>
                  </a:lnTo>
                  <a:lnTo>
                    <a:pt x="1257" y="118"/>
                  </a:lnTo>
                  <a:lnTo>
                    <a:pt x="1283" y="115"/>
                  </a:lnTo>
                  <a:lnTo>
                    <a:pt x="1310" y="108"/>
                  </a:lnTo>
                  <a:lnTo>
                    <a:pt x="1337" y="102"/>
                  </a:lnTo>
                  <a:lnTo>
                    <a:pt x="1383" y="89"/>
                  </a:lnTo>
                  <a:lnTo>
                    <a:pt x="1430" y="76"/>
                  </a:lnTo>
                  <a:lnTo>
                    <a:pt x="1478" y="64"/>
                  </a:lnTo>
                  <a:lnTo>
                    <a:pt x="1526" y="52"/>
                  </a:lnTo>
                  <a:lnTo>
                    <a:pt x="1573" y="42"/>
                  </a:lnTo>
                  <a:lnTo>
                    <a:pt x="1623" y="31"/>
                  </a:lnTo>
                  <a:lnTo>
                    <a:pt x="1673" y="24"/>
                  </a:lnTo>
                  <a:lnTo>
                    <a:pt x="1720" y="16"/>
                  </a:lnTo>
                  <a:lnTo>
                    <a:pt x="1770" y="9"/>
                  </a:lnTo>
                  <a:lnTo>
                    <a:pt x="1820" y="4"/>
                  </a:lnTo>
                  <a:lnTo>
                    <a:pt x="1869" y="1"/>
                  </a:lnTo>
                  <a:lnTo>
                    <a:pt x="1919" y="0"/>
                  </a:lnTo>
                  <a:lnTo>
                    <a:pt x="1966" y="0"/>
                  </a:lnTo>
                  <a:lnTo>
                    <a:pt x="2016" y="3"/>
                  </a:lnTo>
                  <a:lnTo>
                    <a:pt x="2066" y="8"/>
                  </a:lnTo>
                  <a:lnTo>
                    <a:pt x="2113" y="16"/>
                  </a:lnTo>
                  <a:lnTo>
                    <a:pt x="2142" y="25"/>
                  </a:lnTo>
                  <a:lnTo>
                    <a:pt x="2163" y="40"/>
                  </a:lnTo>
                  <a:lnTo>
                    <a:pt x="2178" y="59"/>
                  </a:lnTo>
                  <a:lnTo>
                    <a:pt x="2190" y="81"/>
                  </a:lnTo>
                  <a:lnTo>
                    <a:pt x="2193" y="104"/>
                  </a:lnTo>
                  <a:lnTo>
                    <a:pt x="2192" y="128"/>
                  </a:lnTo>
                  <a:lnTo>
                    <a:pt x="2182" y="150"/>
                  </a:lnTo>
                  <a:lnTo>
                    <a:pt x="2169" y="169"/>
                  </a:lnTo>
                  <a:lnTo>
                    <a:pt x="2155" y="179"/>
                  </a:lnTo>
                  <a:lnTo>
                    <a:pt x="2136" y="186"/>
                  </a:lnTo>
                  <a:lnTo>
                    <a:pt x="2113" y="190"/>
                  </a:lnTo>
                  <a:lnTo>
                    <a:pt x="2089" y="192"/>
                  </a:lnTo>
                  <a:lnTo>
                    <a:pt x="2062" y="192"/>
                  </a:lnTo>
                  <a:lnTo>
                    <a:pt x="2033" y="191"/>
                  </a:lnTo>
                  <a:lnTo>
                    <a:pt x="2003" y="189"/>
                  </a:lnTo>
                  <a:lnTo>
                    <a:pt x="1974" y="187"/>
                  </a:lnTo>
                  <a:lnTo>
                    <a:pt x="1944" y="185"/>
                  </a:lnTo>
                  <a:lnTo>
                    <a:pt x="1915" y="182"/>
                  </a:lnTo>
                  <a:lnTo>
                    <a:pt x="1890" y="181"/>
                  </a:lnTo>
                  <a:lnTo>
                    <a:pt x="1865" y="182"/>
                  </a:lnTo>
                  <a:lnTo>
                    <a:pt x="1846" y="183"/>
                  </a:lnTo>
                  <a:lnTo>
                    <a:pt x="1829" y="189"/>
                  </a:lnTo>
                  <a:lnTo>
                    <a:pt x="1818" y="195"/>
                  </a:lnTo>
                  <a:lnTo>
                    <a:pt x="1812" y="205"/>
                  </a:lnTo>
                  <a:lnTo>
                    <a:pt x="1799" y="280"/>
                  </a:lnTo>
                  <a:lnTo>
                    <a:pt x="1797" y="350"/>
                  </a:lnTo>
                  <a:lnTo>
                    <a:pt x="1797" y="412"/>
                  </a:lnTo>
                  <a:lnTo>
                    <a:pt x="1799" y="463"/>
                  </a:lnTo>
                  <a:lnTo>
                    <a:pt x="1802" y="563"/>
                  </a:lnTo>
                  <a:lnTo>
                    <a:pt x="1810" y="636"/>
                  </a:lnTo>
                  <a:lnTo>
                    <a:pt x="1821" y="723"/>
                  </a:lnTo>
                  <a:lnTo>
                    <a:pt x="1839" y="862"/>
                  </a:lnTo>
                  <a:lnTo>
                    <a:pt x="1844" y="962"/>
                  </a:lnTo>
                  <a:lnTo>
                    <a:pt x="1842" y="1058"/>
                  </a:lnTo>
                  <a:lnTo>
                    <a:pt x="1846" y="1162"/>
                  </a:lnTo>
                  <a:lnTo>
                    <a:pt x="1865" y="1289"/>
                  </a:lnTo>
                  <a:lnTo>
                    <a:pt x="1867" y="1314"/>
                  </a:lnTo>
                  <a:lnTo>
                    <a:pt x="1865" y="1340"/>
                  </a:lnTo>
                  <a:lnTo>
                    <a:pt x="1858" y="1364"/>
                  </a:lnTo>
                  <a:lnTo>
                    <a:pt x="1844" y="1389"/>
                  </a:lnTo>
                  <a:lnTo>
                    <a:pt x="1827" y="1412"/>
                  </a:lnTo>
                  <a:lnTo>
                    <a:pt x="1806" y="1431"/>
                  </a:lnTo>
                  <a:lnTo>
                    <a:pt x="1779" y="1446"/>
                  </a:lnTo>
                  <a:lnTo>
                    <a:pt x="1749" y="1457"/>
                  </a:lnTo>
                  <a:lnTo>
                    <a:pt x="1722" y="1463"/>
                  </a:lnTo>
                  <a:lnTo>
                    <a:pt x="1694" y="1468"/>
                  </a:lnTo>
                  <a:lnTo>
                    <a:pt x="1665" y="1474"/>
                  </a:lnTo>
                  <a:lnTo>
                    <a:pt x="1636" y="1479"/>
                  </a:lnTo>
                  <a:lnTo>
                    <a:pt x="1608" y="1483"/>
                  </a:lnTo>
                  <a:lnTo>
                    <a:pt x="1579" y="1487"/>
                  </a:lnTo>
                  <a:lnTo>
                    <a:pt x="1551" y="1490"/>
                  </a:lnTo>
                  <a:lnTo>
                    <a:pt x="1522" y="1494"/>
                  </a:lnTo>
                  <a:lnTo>
                    <a:pt x="1493" y="1497"/>
                  </a:lnTo>
                  <a:lnTo>
                    <a:pt x="1463" y="1501"/>
                  </a:lnTo>
                  <a:lnTo>
                    <a:pt x="1434" y="1505"/>
                  </a:lnTo>
                  <a:lnTo>
                    <a:pt x="1404" y="1507"/>
                  </a:lnTo>
                  <a:lnTo>
                    <a:pt x="1373" y="1511"/>
                  </a:lnTo>
                  <a:lnTo>
                    <a:pt x="1345" y="1514"/>
                  </a:lnTo>
                  <a:lnTo>
                    <a:pt x="1314" y="1518"/>
                  </a:lnTo>
                  <a:lnTo>
                    <a:pt x="1283" y="1522"/>
                  </a:lnTo>
                  <a:lnTo>
                    <a:pt x="1243" y="1527"/>
                  </a:lnTo>
                  <a:lnTo>
                    <a:pt x="1203" y="1532"/>
                  </a:lnTo>
                  <a:lnTo>
                    <a:pt x="1163" y="1537"/>
                  </a:lnTo>
                  <a:lnTo>
                    <a:pt x="1125" y="1542"/>
                  </a:lnTo>
                  <a:lnTo>
                    <a:pt x="1085" y="1546"/>
                  </a:lnTo>
                  <a:lnTo>
                    <a:pt x="1045" y="1551"/>
                  </a:lnTo>
                  <a:lnTo>
                    <a:pt x="1007" y="1555"/>
                  </a:lnTo>
                  <a:lnTo>
                    <a:pt x="967" y="1559"/>
                  </a:lnTo>
                  <a:lnTo>
                    <a:pt x="927" y="1563"/>
                  </a:lnTo>
                  <a:lnTo>
                    <a:pt x="889" y="1567"/>
                  </a:lnTo>
                  <a:lnTo>
                    <a:pt x="848" y="1571"/>
                  </a:lnTo>
                  <a:lnTo>
                    <a:pt x="808" y="1574"/>
                  </a:lnTo>
                  <a:lnTo>
                    <a:pt x="770" y="1575"/>
                  </a:lnTo>
                  <a:lnTo>
                    <a:pt x="730" y="1577"/>
                  </a:lnTo>
                  <a:lnTo>
                    <a:pt x="690" y="1579"/>
                  </a:lnTo>
                  <a:lnTo>
                    <a:pt x="650" y="1579"/>
                  </a:lnTo>
                  <a:lnTo>
                    <a:pt x="612" y="1580"/>
                  </a:lnTo>
                  <a:lnTo>
                    <a:pt x="576" y="1581"/>
                  </a:lnTo>
                  <a:lnTo>
                    <a:pt x="538" y="1583"/>
                  </a:lnTo>
                  <a:lnTo>
                    <a:pt x="499" y="1585"/>
                  </a:lnTo>
                  <a:lnTo>
                    <a:pt x="461" y="1587"/>
                  </a:lnTo>
                  <a:lnTo>
                    <a:pt x="423" y="1589"/>
                  </a:lnTo>
                  <a:lnTo>
                    <a:pt x="385" y="1590"/>
                  </a:lnTo>
                  <a:lnTo>
                    <a:pt x="349" y="1590"/>
                  </a:lnTo>
                  <a:lnTo>
                    <a:pt x="310" y="1590"/>
                  </a:lnTo>
                  <a:lnTo>
                    <a:pt x="272" y="1590"/>
                  </a:lnTo>
                  <a:lnTo>
                    <a:pt x="236" y="1588"/>
                  </a:lnTo>
                  <a:lnTo>
                    <a:pt x="200" y="1584"/>
                  </a:lnTo>
                  <a:lnTo>
                    <a:pt x="164" y="1580"/>
                  </a:lnTo>
                  <a:lnTo>
                    <a:pt x="127" y="1574"/>
                  </a:lnTo>
                  <a:lnTo>
                    <a:pt x="93" y="1564"/>
                  </a:lnTo>
                  <a:lnTo>
                    <a:pt x="59" y="1554"/>
                  </a:lnTo>
                  <a:lnTo>
                    <a:pt x="30" y="1538"/>
                  </a:lnTo>
                  <a:lnTo>
                    <a:pt x="11" y="1514"/>
                  </a:lnTo>
                  <a:lnTo>
                    <a:pt x="0" y="1487"/>
                  </a:lnTo>
                  <a:lnTo>
                    <a:pt x="0" y="1455"/>
                  </a:lnTo>
                  <a:lnTo>
                    <a:pt x="5" y="1424"/>
                  </a:lnTo>
                  <a:lnTo>
                    <a:pt x="21" y="1396"/>
                  </a:lnTo>
                  <a:lnTo>
                    <a:pt x="43" y="1371"/>
                  </a:lnTo>
                  <a:lnTo>
                    <a:pt x="74" y="1354"/>
                  </a:lnTo>
                  <a:lnTo>
                    <a:pt x="104" y="1348"/>
                  </a:lnTo>
                  <a:lnTo>
                    <a:pt x="137" y="1346"/>
                  </a:lnTo>
                  <a:lnTo>
                    <a:pt x="171" y="1349"/>
                  </a:lnTo>
                  <a:lnTo>
                    <a:pt x="207" y="1355"/>
                  </a:lnTo>
                  <a:lnTo>
                    <a:pt x="246" y="1362"/>
                  </a:lnTo>
                  <a:lnTo>
                    <a:pt x="286" y="1367"/>
                  </a:lnTo>
                  <a:lnTo>
                    <a:pt x="326" y="1371"/>
                  </a:lnTo>
                  <a:lnTo>
                    <a:pt x="364" y="1370"/>
                  </a:lnTo>
                  <a:lnTo>
                    <a:pt x="433" y="1286"/>
                  </a:lnTo>
                  <a:lnTo>
                    <a:pt x="471" y="1199"/>
                  </a:lnTo>
                  <a:lnTo>
                    <a:pt x="484" y="1108"/>
                  </a:lnTo>
                  <a:lnTo>
                    <a:pt x="480" y="1016"/>
                  </a:lnTo>
                  <a:lnTo>
                    <a:pt x="465" y="921"/>
                  </a:lnTo>
                  <a:lnTo>
                    <a:pt x="444" y="828"/>
                  </a:lnTo>
                  <a:lnTo>
                    <a:pt x="423" y="736"/>
                  </a:lnTo>
                  <a:lnTo>
                    <a:pt x="408" y="645"/>
                  </a:lnTo>
                  <a:lnTo>
                    <a:pt x="404" y="569"/>
                  </a:lnTo>
                  <a:lnTo>
                    <a:pt x="406" y="494"/>
                  </a:lnTo>
                  <a:lnTo>
                    <a:pt x="415" y="420"/>
                  </a:lnTo>
                  <a:lnTo>
                    <a:pt x="431" y="343"/>
                  </a:lnTo>
                  <a:lnTo>
                    <a:pt x="440" y="312"/>
                  </a:lnTo>
                  <a:lnTo>
                    <a:pt x="454" y="281"/>
                  </a:lnTo>
                  <a:lnTo>
                    <a:pt x="471" y="252"/>
                  </a:lnTo>
                  <a:lnTo>
                    <a:pt x="490" y="225"/>
                  </a:lnTo>
                  <a:lnTo>
                    <a:pt x="515" y="198"/>
                  </a:lnTo>
                  <a:lnTo>
                    <a:pt x="541" y="173"/>
                  </a:lnTo>
                  <a:lnTo>
                    <a:pt x="570" y="148"/>
                  </a:lnTo>
                  <a:lnTo>
                    <a:pt x="600" y="124"/>
                  </a:lnTo>
                  <a:lnTo>
                    <a:pt x="612" y="120"/>
                  </a:lnTo>
                  <a:lnTo>
                    <a:pt x="625" y="118"/>
                  </a:lnTo>
                  <a:lnTo>
                    <a:pt x="639" y="120"/>
                  </a:lnTo>
                  <a:lnTo>
                    <a:pt x="652" y="120"/>
                  </a:lnTo>
                  <a:close/>
                </a:path>
              </a:pathLst>
            </a:custGeom>
            <a:solidFill>
              <a:srgbClr val="FFED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14" name="Freeform 10"/>
            <p:cNvSpPr>
              <a:spLocks/>
            </p:cNvSpPr>
            <p:nvPr/>
          </p:nvSpPr>
          <p:spPr bwMode="auto">
            <a:xfrm>
              <a:off x="3611" y="2131"/>
              <a:ext cx="251" cy="13"/>
            </a:xfrm>
            <a:custGeom>
              <a:avLst/>
              <a:gdLst/>
              <a:ahLst/>
              <a:cxnLst>
                <a:cxn ang="0">
                  <a:pos x="250" y="5"/>
                </a:cxn>
                <a:cxn ang="0">
                  <a:pos x="250" y="5"/>
                </a:cxn>
                <a:cxn ang="0">
                  <a:pos x="216" y="1"/>
                </a:cxn>
                <a:cxn ang="0">
                  <a:pos x="185" y="0"/>
                </a:cxn>
                <a:cxn ang="0">
                  <a:pos x="153" y="0"/>
                </a:cxn>
                <a:cxn ang="0">
                  <a:pos x="122" y="0"/>
                </a:cxn>
                <a:cxn ang="0">
                  <a:pos x="92" y="2"/>
                </a:cxn>
                <a:cxn ang="0">
                  <a:pos x="61" y="5"/>
                </a:cxn>
                <a:cxn ang="0">
                  <a:pos x="31" y="8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31" y="21"/>
                </a:cxn>
                <a:cxn ang="0">
                  <a:pos x="61" y="18"/>
                </a:cxn>
                <a:cxn ang="0">
                  <a:pos x="92" y="15"/>
                </a:cxn>
                <a:cxn ang="0">
                  <a:pos x="122" y="13"/>
                </a:cxn>
                <a:cxn ang="0">
                  <a:pos x="153" y="13"/>
                </a:cxn>
                <a:cxn ang="0">
                  <a:pos x="185" y="13"/>
                </a:cxn>
                <a:cxn ang="0">
                  <a:pos x="216" y="14"/>
                </a:cxn>
                <a:cxn ang="0">
                  <a:pos x="246" y="18"/>
                </a:cxn>
                <a:cxn ang="0">
                  <a:pos x="246" y="18"/>
                </a:cxn>
                <a:cxn ang="0">
                  <a:pos x="250" y="5"/>
                </a:cxn>
              </a:cxnLst>
              <a:rect l="0" t="0" r="r" b="b"/>
              <a:pathLst>
                <a:path w="250" h="23">
                  <a:moveTo>
                    <a:pt x="250" y="5"/>
                  </a:moveTo>
                  <a:lnTo>
                    <a:pt x="250" y="5"/>
                  </a:lnTo>
                  <a:lnTo>
                    <a:pt x="216" y="1"/>
                  </a:lnTo>
                  <a:lnTo>
                    <a:pt x="185" y="0"/>
                  </a:lnTo>
                  <a:lnTo>
                    <a:pt x="153" y="0"/>
                  </a:lnTo>
                  <a:lnTo>
                    <a:pt x="122" y="0"/>
                  </a:lnTo>
                  <a:lnTo>
                    <a:pt x="92" y="2"/>
                  </a:lnTo>
                  <a:lnTo>
                    <a:pt x="61" y="5"/>
                  </a:lnTo>
                  <a:lnTo>
                    <a:pt x="31" y="8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31" y="21"/>
                  </a:lnTo>
                  <a:lnTo>
                    <a:pt x="61" y="18"/>
                  </a:lnTo>
                  <a:lnTo>
                    <a:pt x="92" y="15"/>
                  </a:lnTo>
                  <a:lnTo>
                    <a:pt x="122" y="13"/>
                  </a:lnTo>
                  <a:lnTo>
                    <a:pt x="153" y="13"/>
                  </a:lnTo>
                  <a:lnTo>
                    <a:pt x="185" y="13"/>
                  </a:lnTo>
                  <a:lnTo>
                    <a:pt x="216" y="14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50" y="5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15" name="Freeform 11"/>
            <p:cNvSpPr>
              <a:spLocks/>
            </p:cNvSpPr>
            <p:nvPr/>
          </p:nvSpPr>
          <p:spPr bwMode="auto">
            <a:xfrm>
              <a:off x="3856" y="2127"/>
              <a:ext cx="445" cy="21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35" y="0"/>
                </a:cxn>
                <a:cxn ang="0">
                  <a:pos x="410" y="7"/>
                </a:cxn>
                <a:cxn ang="0">
                  <a:pos x="384" y="13"/>
                </a:cxn>
                <a:cxn ang="0">
                  <a:pos x="357" y="17"/>
                </a:cxn>
                <a:cxn ang="0">
                  <a:pos x="330" y="21"/>
                </a:cxn>
                <a:cxn ang="0">
                  <a:pos x="305" y="25"/>
                </a:cxn>
                <a:cxn ang="0">
                  <a:pos x="279" y="26"/>
                </a:cxn>
                <a:cxn ang="0">
                  <a:pos x="250" y="27"/>
                </a:cxn>
                <a:cxn ang="0">
                  <a:pos x="223" y="29"/>
                </a:cxn>
                <a:cxn ang="0">
                  <a:pos x="197" y="29"/>
                </a:cxn>
                <a:cxn ang="0">
                  <a:pos x="168" y="27"/>
                </a:cxn>
                <a:cxn ang="0">
                  <a:pos x="141" y="26"/>
                </a:cxn>
                <a:cxn ang="0">
                  <a:pos x="113" y="25"/>
                </a:cxn>
                <a:cxn ang="0">
                  <a:pos x="84" y="22"/>
                </a:cxn>
                <a:cxn ang="0">
                  <a:pos x="57" y="20"/>
                </a:cxn>
                <a:cxn ang="0">
                  <a:pos x="29" y="17"/>
                </a:cxn>
                <a:cxn ang="0">
                  <a:pos x="4" y="13"/>
                </a:cxn>
                <a:cxn ang="0">
                  <a:pos x="0" y="26"/>
                </a:cxn>
                <a:cxn ang="0">
                  <a:pos x="29" y="30"/>
                </a:cxn>
                <a:cxn ang="0">
                  <a:pos x="57" y="33"/>
                </a:cxn>
                <a:cxn ang="0">
                  <a:pos x="84" y="35"/>
                </a:cxn>
                <a:cxn ang="0">
                  <a:pos x="113" y="38"/>
                </a:cxn>
                <a:cxn ang="0">
                  <a:pos x="141" y="39"/>
                </a:cxn>
                <a:cxn ang="0">
                  <a:pos x="168" y="40"/>
                </a:cxn>
                <a:cxn ang="0">
                  <a:pos x="197" y="42"/>
                </a:cxn>
                <a:cxn ang="0">
                  <a:pos x="223" y="42"/>
                </a:cxn>
                <a:cxn ang="0">
                  <a:pos x="250" y="40"/>
                </a:cxn>
                <a:cxn ang="0">
                  <a:pos x="279" y="39"/>
                </a:cxn>
                <a:cxn ang="0">
                  <a:pos x="305" y="38"/>
                </a:cxn>
                <a:cxn ang="0">
                  <a:pos x="334" y="34"/>
                </a:cxn>
                <a:cxn ang="0">
                  <a:pos x="361" y="30"/>
                </a:cxn>
                <a:cxn ang="0">
                  <a:pos x="387" y="26"/>
                </a:cxn>
                <a:cxn ang="0">
                  <a:pos x="414" y="20"/>
                </a:cxn>
                <a:cxn ang="0">
                  <a:pos x="443" y="13"/>
                </a:cxn>
                <a:cxn ang="0">
                  <a:pos x="443" y="13"/>
                </a:cxn>
                <a:cxn ang="0">
                  <a:pos x="435" y="0"/>
                </a:cxn>
              </a:cxnLst>
              <a:rect l="0" t="0" r="r" b="b"/>
              <a:pathLst>
                <a:path w="443" h="42">
                  <a:moveTo>
                    <a:pt x="435" y="0"/>
                  </a:moveTo>
                  <a:lnTo>
                    <a:pt x="435" y="0"/>
                  </a:lnTo>
                  <a:lnTo>
                    <a:pt x="410" y="7"/>
                  </a:lnTo>
                  <a:lnTo>
                    <a:pt x="384" y="13"/>
                  </a:lnTo>
                  <a:lnTo>
                    <a:pt x="357" y="17"/>
                  </a:lnTo>
                  <a:lnTo>
                    <a:pt x="330" y="21"/>
                  </a:lnTo>
                  <a:lnTo>
                    <a:pt x="305" y="25"/>
                  </a:lnTo>
                  <a:lnTo>
                    <a:pt x="279" y="26"/>
                  </a:lnTo>
                  <a:lnTo>
                    <a:pt x="250" y="27"/>
                  </a:lnTo>
                  <a:lnTo>
                    <a:pt x="223" y="29"/>
                  </a:lnTo>
                  <a:lnTo>
                    <a:pt x="197" y="29"/>
                  </a:lnTo>
                  <a:lnTo>
                    <a:pt x="168" y="27"/>
                  </a:lnTo>
                  <a:lnTo>
                    <a:pt x="141" y="26"/>
                  </a:lnTo>
                  <a:lnTo>
                    <a:pt x="113" y="25"/>
                  </a:lnTo>
                  <a:lnTo>
                    <a:pt x="84" y="22"/>
                  </a:lnTo>
                  <a:lnTo>
                    <a:pt x="57" y="20"/>
                  </a:lnTo>
                  <a:lnTo>
                    <a:pt x="29" y="17"/>
                  </a:lnTo>
                  <a:lnTo>
                    <a:pt x="4" y="13"/>
                  </a:lnTo>
                  <a:lnTo>
                    <a:pt x="0" y="26"/>
                  </a:lnTo>
                  <a:lnTo>
                    <a:pt x="29" y="30"/>
                  </a:lnTo>
                  <a:lnTo>
                    <a:pt x="57" y="33"/>
                  </a:lnTo>
                  <a:lnTo>
                    <a:pt x="84" y="35"/>
                  </a:lnTo>
                  <a:lnTo>
                    <a:pt x="113" y="38"/>
                  </a:lnTo>
                  <a:lnTo>
                    <a:pt x="141" y="39"/>
                  </a:lnTo>
                  <a:lnTo>
                    <a:pt x="168" y="40"/>
                  </a:lnTo>
                  <a:lnTo>
                    <a:pt x="197" y="42"/>
                  </a:lnTo>
                  <a:lnTo>
                    <a:pt x="223" y="42"/>
                  </a:lnTo>
                  <a:lnTo>
                    <a:pt x="250" y="40"/>
                  </a:lnTo>
                  <a:lnTo>
                    <a:pt x="279" y="39"/>
                  </a:lnTo>
                  <a:lnTo>
                    <a:pt x="305" y="38"/>
                  </a:lnTo>
                  <a:lnTo>
                    <a:pt x="334" y="34"/>
                  </a:lnTo>
                  <a:lnTo>
                    <a:pt x="361" y="30"/>
                  </a:lnTo>
                  <a:lnTo>
                    <a:pt x="387" y="26"/>
                  </a:lnTo>
                  <a:lnTo>
                    <a:pt x="414" y="20"/>
                  </a:lnTo>
                  <a:lnTo>
                    <a:pt x="443" y="13"/>
                  </a:lnTo>
                  <a:lnTo>
                    <a:pt x="443" y="1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16" name="Freeform 12"/>
            <p:cNvSpPr>
              <a:spLocks/>
            </p:cNvSpPr>
            <p:nvPr/>
          </p:nvSpPr>
          <p:spPr bwMode="auto">
            <a:xfrm>
              <a:off x="4293" y="2076"/>
              <a:ext cx="780" cy="58"/>
            </a:xfrm>
            <a:custGeom>
              <a:avLst/>
              <a:gdLst/>
              <a:ahLst/>
              <a:cxnLst>
                <a:cxn ang="0">
                  <a:pos x="782" y="15"/>
                </a:cxn>
                <a:cxn ang="0">
                  <a:pos x="782" y="15"/>
                </a:cxn>
                <a:cxn ang="0">
                  <a:pos x="735" y="7"/>
                </a:cxn>
                <a:cxn ang="0">
                  <a:pos x="683" y="2"/>
                </a:cxn>
                <a:cxn ang="0">
                  <a:pos x="633" y="0"/>
                </a:cxn>
                <a:cxn ang="0">
                  <a:pos x="586" y="0"/>
                </a:cxn>
                <a:cxn ang="0">
                  <a:pos x="536" y="1"/>
                </a:cxn>
                <a:cxn ang="0">
                  <a:pos x="487" y="4"/>
                </a:cxn>
                <a:cxn ang="0">
                  <a:pos x="437" y="9"/>
                </a:cxn>
                <a:cxn ang="0">
                  <a:pos x="385" y="15"/>
                </a:cxn>
                <a:cxn ang="0">
                  <a:pos x="338" y="23"/>
                </a:cxn>
                <a:cxn ang="0">
                  <a:pos x="288" y="31"/>
                </a:cxn>
                <a:cxn ang="0">
                  <a:pos x="239" y="41"/>
                </a:cxn>
                <a:cxn ang="0">
                  <a:pos x="191" y="52"/>
                </a:cxn>
                <a:cxn ang="0">
                  <a:pos x="143" y="63"/>
                </a:cxn>
                <a:cxn ang="0">
                  <a:pos x="95" y="75"/>
                </a:cxn>
                <a:cxn ang="0">
                  <a:pos x="46" y="88"/>
                </a:cxn>
                <a:cxn ang="0">
                  <a:pos x="0" y="101"/>
                </a:cxn>
                <a:cxn ang="0">
                  <a:pos x="8" y="114"/>
                </a:cxn>
                <a:cxn ang="0">
                  <a:pos x="53" y="101"/>
                </a:cxn>
                <a:cxn ang="0">
                  <a:pos x="99" y="88"/>
                </a:cxn>
                <a:cxn ang="0">
                  <a:pos x="147" y="76"/>
                </a:cxn>
                <a:cxn ang="0">
                  <a:pos x="195" y="65"/>
                </a:cxn>
                <a:cxn ang="0">
                  <a:pos x="242" y="54"/>
                </a:cxn>
                <a:cxn ang="0">
                  <a:pos x="292" y="44"/>
                </a:cxn>
                <a:cxn ang="0">
                  <a:pos x="342" y="36"/>
                </a:cxn>
                <a:cxn ang="0">
                  <a:pos x="389" y="28"/>
                </a:cxn>
                <a:cxn ang="0">
                  <a:pos x="437" y="22"/>
                </a:cxn>
                <a:cxn ang="0">
                  <a:pos x="487" y="17"/>
                </a:cxn>
                <a:cxn ang="0">
                  <a:pos x="536" y="14"/>
                </a:cxn>
                <a:cxn ang="0">
                  <a:pos x="586" y="13"/>
                </a:cxn>
                <a:cxn ang="0">
                  <a:pos x="633" y="13"/>
                </a:cxn>
                <a:cxn ang="0">
                  <a:pos x="683" y="15"/>
                </a:cxn>
                <a:cxn ang="0">
                  <a:pos x="731" y="20"/>
                </a:cxn>
                <a:cxn ang="0">
                  <a:pos x="778" y="28"/>
                </a:cxn>
                <a:cxn ang="0">
                  <a:pos x="778" y="28"/>
                </a:cxn>
                <a:cxn ang="0">
                  <a:pos x="782" y="15"/>
                </a:cxn>
              </a:cxnLst>
              <a:rect l="0" t="0" r="r" b="b"/>
              <a:pathLst>
                <a:path w="782" h="114">
                  <a:moveTo>
                    <a:pt x="782" y="15"/>
                  </a:moveTo>
                  <a:lnTo>
                    <a:pt x="782" y="15"/>
                  </a:lnTo>
                  <a:lnTo>
                    <a:pt x="735" y="7"/>
                  </a:lnTo>
                  <a:lnTo>
                    <a:pt x="683" y="2"/>
                  </a:lnTo>
                  <a:lnTo>
                    <a:pt x="633" y="0"/>
                  </a:lnTo>
                  <a:lnTo>
                    <a:pt x="586" y="0"/>
                  </a:lnTo>
                  <a:lnTo>
                    <a:pt x="536" y="1"/>
                  </a:lnTo>
                  <a:lnTo>
                    <a:pt x="487" y="4"/>
                  </a:lnTo>
                  <a:lnTo>
                    <a:pt x="437" y="9"/>
                  </a:lnTo>
                  <a:lnTo>
                    <a:pt x="385" y="15"/>
                  </a:lnTo>
                  <a:lnTo>
                    <a:pt x="338" y="23"/>
                  </a:lnTo>
                  <a:lnTo>
                    <a:pt x="288" y="31"/>
                  </a:lnTo>
                  <a:lnTo>
                    <a:pt x="239" y="41"/>
                  </a:lnTo>
                  <a:lnTo>
                    <a:pt x="191" y="52"/>
                  </a:lnTo>
                  <a:lnTo>
                    <a:pt x="143" y="63"/>
                  </a:lnTo>
                  <a:lnTo>
                    <a:pt x="95" y="75"/>
                  </a:lnTo>
                  <a:lnTo>
                    <a:pt x="46" y="88"/>
                  </a:lnTo>
                  <a:lnTo>
                    <a:pt x="0" y="101"/>
                  </a:lnTo>
                  <a:lnTo>
                    <a:pt x="8" y="114"/>
                  </a:lnTo>
                  <a:lnTo>
                    <a:pt x="53" y="101"/>
                  </a:lnTo>
                  <a:lnTo>
                    <a:pt x="99" y="88"/>
                  </a:lnTo>
                  <a:lnTo>
                    <a:pt x="147" y="76"/>
                  </a:lnTo>
                  <a:lnTo>
                    <a:pt x="195" y="65"/>
                  </a:lnTo>
                  <a:lnTo>
                    <a:pt x="242" y="54"/>
                  </a:lnTo>
                  <a:lnTo>
                    <a:pt x="292" y="44"/>
                  </a:lnTo>
                  <a:lnTo>
                    <a:pt x="342" y="36"/>
                  </a:lnTo>
                  <a:lnTo>
                    <a:pt x="389" y="28"/>
                  </a:lnTo>
                  <a:lnTo>
                    <a:pt x="437" y="22"/>
                  </a:lnTo>
                  <a:lnTo>
                    <a:pt x="487" y="17"/>
                  </a:lnTo>
                  <a:lnTo>
                    <a:pt x="536" y="14"/>
                  </a:lnTo>
                  <a:lnTo>
                    <a:pt x="586" y="13"/>
                  </a:lnTo>
                  <a:lnTo>
                    <a:pt x="633" y="13"/>
                  </a:lnTo>
                  <a:lnTo>
                    <a:pt x="683" y="15"/>
                  </a:lnTo>
                  <a:lnTo>
                    <a:pt x="731" y="20"/>
                  </a:lnTo>
                  <a:lnTo>
                    <a:pt x="778" y="28"/>
                  </a:lnTo>
                  <a:lnTo>
                    <a:pt x="778" y="28"/>
                  </a:lnTo>
                  <a:lnTo>
                    <a:pt x="782" y="15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17" name="Freeform 13"/>
            <p:cNvSpPr>
              <a:spLocks/>
            </p:cNvSpPr>
            <p:nvPr/>
          </p:nvSpPr>
          <p:spPr bwMode="auto">
            <a:xfrm>
              <a:off x="5070" y="2084"/>
              <a:ext cx="93" cy="82"/>
            </a:xfrm>
            <a:custGeom>
              <a:avLst/>
              <a:gdLst/>
              <a:ahLst/>
              <a:cxnLst>
                <a:cxn ang="0">
                  <a:pos x="65" y="164"/>
                </a:cxn>
                <a:cxn ang="0">
                  <a:pos x="65" y="164"/>
                </a:cxn>
                <a:cxn ang="0">
                  <a:pos x="81" y="142"/>
                </a:cxn>
                <a:cxn ang="0">
                  <a:pos x="90" y="119"/>
                </a:cxn>
                <a:cxn ang="0">
                  <a:pos x="92" y="95"/>
                </a:cxn>
                <a:cxn ang="0">
                  <a:pos x="88" y="70"/>
                </a:cxn>
                <a:cxn ang="0">
                  <a:pos x="77" y="47"/>
                </a:cxn>
                <a:cxn ang="0">
                  <a:pos x="60" y="28"/>
                </a:cxn>
                <a:cxn ang="0">
                  <a:pos x="37" y="11"/>
                </a:cxn>
                <a:cxn ang="0">
                  <a:pos x="4" y="0"/>
                </a:cxn>
                <a:cxn ang="0">
                  <a:pos x="0" y="13"/>
                </a:cxn>
                <a:cxn ang="0">
                  <a:pos x="25" y="21"/>
                </a:cxn>
                <a:cxn ang="0">
                  <a:pos x="44" y="35"/>
                </a:cxn>
                <a:cxn ang="0">
                  <a:pos x="58" y="52"/>
                </a:cxn>
                <a:cxn ang="0">
                  <a:pos x="69" y="73"/>
                </a:cxn>
                <a:cxn ang="0">
                  <a:pos x="73" y="95"/>
                </a:cxn>
                <a:cxn ang="0">
                  <a:pos x="71" y="119"/>
                </a:cxn>
                <a:cxn ang="0">
                  <a:pos x="61" y="139"/>
                </a:cxn>
                <a:cxn ang="0">
                  <a:pos x="50" y="156"/>
                </a:cxn>
                <a:cxn ang="0">
                  <a:pos x="50" y="156"/>
                </a:cxn>
                <a:cxn ang="0">
                  <a:pos x="65" y="164"/>
                </a:cxn>
              </a:cxnLst>
              <a:rect l="0" t="0" r="r" b="b"/>
              <a:pathLst>
                <a:path w="92" h="164">
                  <a:moveTo>
                    <a:pt x="65" y="164"/>
                  </a:moveTo>
                  <a:lnTo>
                    <a:pt x="65" y="164"/>
                  </a:lnTo>
                  <a:lnTo>
                    <a:pt x="81" y="142"/>
                  </a:lnTo>
                  <a:lnTo>
                    <a:pt x="90" y="119"/>
                  </a:lnTo>
                  <a:lnTo>
                    <a:pt x="92" y="95"/>
                  </a:lnTo>
                  <a:lnTo>
                    <a:pt x="88" y="70"/>
                  </a:lnTo>
                  <a:lnTo>
                    <a:pt x="77" y="47"/>
                  </a:lnTo>
                  <a:lnTo>
                    <a:pt x="60" y="28"/>
                  </a:lnTo>
                  <a:lnTo>
                    <a:pt x="37" y="11"/>
                  </a:lnTo>
                  <a:lnTo>
                    <a:pt x="4" y="0"/>
                  </a:lnTo>
                  <a:lnTo>
                    <a:pt x="0" y="13"/>
                  </a:lnTo>
                  <a:lnTo>
                    <a:pt x="25" y="21"/>
                  </a:lnTo>
                  <a:lnTo>
                    <a:pt x="44" y="35"/>
                  </a:lnTo>
                  <a:lnTo>
                    <a:pt x="58" y="52"/>
                  </a:lnTo>
                  <a:lnTo>
                    <a:pt x="69" y="73"/>
                  </a:lnTo>
                  <a:lnTo>
                    <a:pt x="73" y="95"/>
                  </a:lnTo>
                  <a:lnTo>
                    <a:pt x="71" y="119"/>
                  </a:lnTo>
                  <a:lnTo>
                    <a:pt x="61" y="139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65" y="164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18" name="Freeform 14"/>
            <p:cNvSpPr>
              <a:spLocks/>
            </p:cNvSpPr>
            <p:nvPr/>
          </p:nvSpPr>
          <p:spPr bwMode="auto">
            <a:xfrm>
              <a:off x="4760" y="2163"/>
              <a:ext cx="375" cy="19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9" y="40"/>
                </a:cxn>
                <a:cxn ang="0">
                  <a:pos x="23" y="34"/>
                </a:cxn>
                <a:cxn ang="0">
                  <a:pos x="31" y="29"/>
                </a:cxn>
                <a:cxn ang="0">
                  <a:pos x="46" y="25"/>
                </a:cxn>
                <a:cxn ang="0">
                  <a:pos x="63" y="24"/>
                </a:cxn>
                <a:cxn ang="0">
                  <a:pos x="88" y="22"/>
                </a:cxn>
                <a:cxn ang="0">
                  <a:pos x="113" y="24"/>
                </a:cxn>
                <a:cxn ang="0">
                  <a:pos x="142" y="26"/>
                </a:cxn>
                <a:cxn ang="0">
                  <a:pos x="172" y="29"/>
                </a:cxn>
                <a:cxn ang="0">
                  <a:pos x="201" y="30"/>
                </a:cxn>
                <a:cxn ang="0">
                  <a:pos x="231" y="33"/>
                </a:cxn>
                <a:cxn ang="0">
                  <a:pos x="260" y="34"/>
                </a:cxn>
                <a:cxn ang="0">
                  <a:pos x="287" y="34"/>
                </a:cxn>
                <a:cxn ang="0">
                  <a:pos x="313" y="31"/>
                </a:cxn>
                <a:cxn ang="0">
                  <a:pos x="336" y="27"/>
                </a:cxn>
                <a:cxn ang="0">
                  <a:pos x="359" y="20"/>
                </a:cxn>
                <a:cxn ang="0">
                  <a:pos x="374" y="8"/>
                </a:cxn>
                <a:cxn ang="0">
                  <a:pos x="359" y="0"/>
                </a:cxn>
                <a:cxn ang="0">
                  <a:pos x="348" y="9"/>
                </a:cxn>
                <a:cxn ang="0">
                  <a:pos x="332" y="14"/>
                </a:cxn>
                <a:cxn ang="0">
                  <a:pos x="309" y="18"/>
                </a:cxn>
                <a:cxn ang="0">
                  <a:pos x="287" y="21"/>
                </a:cxn>
                <a:cxn ang="0">
                  <a:pos x="260" y="21"/>
                </a:cxn>
                <a:cxn ang="0">
                  <a:pos x="231" y="20"/>
                </a:cxn>
                <a:cxn ang="0">
                  <a:pos x="201" y="17"/>
                </a:cxn>
                <a:cxn ang="0">
                  <a:pos x="172" y="16"/>
                </a:cxn>
                <a:cxn ang="0">
                  <a:pos x="142" y="13"/>
                </a:cxn>
                <a:cxn ang="0">
                  <a:pos x="113" y="11"/>
                </a:cxn>
                <a:cxn ang="0">
                  <a:pos x="88" y="9"/>
                </a:cxn>
                <a:cxn ang="0">
                  <a:pos x="63" y="11"/>
                </a:cxn>
                <a:cxn ang="0">
                  <a:pos x="42" y="12"/>
                </a:cxn>
                <a:cxn ang="0">
                  <a:pos x="23" y="18"/>
                </a:cxn>
                <a:cxn ang="0">
                  <a:pos x="8" y="26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9" y="40"/>
                </a:cxn>
              </a:cxnLst>
              <a:rect l="0" t="0" r="r" b="b"/>
              <a:pathLst>
                <a:path w="374" h="40">
                  <a:moveTo>
                    <a:pt x="19" y="40"/>
                  </a:moveTo>
                  <a:lnTo>
                    <a:pt x="19" y="40"/>
                  </a:lnTo>
                  <a:lnTo>
                    <a:pt x="23" y="34"/>
                  </a:lnTo>
                  <a:lnTo>
                    <a:pt x="31" y="29"/>
                  </a:lnTo>
                  <a:lnTo>
                    <a:pt x="46" y="25"/>
                  </a:lnTo>
                  <a:lnTo>
                    <a:pt x="63" y="24"/>
                  </a:lnTo>
                  <a:lnTo>
                    <a:pt x="88" y="22"/>
                  </a:lnTo>
                  <a:lnTo>
                    <a:pt x="113" y="24"/>
                  </a:lnTo>
                  <a:lnTo>
                    <a:pt x="142" y="26"/>
                  </a:lnTo>
                  <a:lnTo>
                    <a:pt x="172" y="29"/>
                  </a:lnTo>
                  <a:lnTo>
                    <a:pt x="201" y="30"/>
                  </a:lnTo>
                  <a:lnTo>
                    <a:pt x="231" y="33"/>
                  </a:lnTo>
                  <a:lnTo>
                    <a:pt x="260" y="34"/>
                  </a:lnTo>
                  <a:lnTo>
                    <a:pt x="287" y="34"/>
                  </a:lnTo>
                  <a:lnTo>
                    <a:pt x="313" y="31"/>
                  </a:lnTo>
                  <a:lnTo>
                    <a:pt x="336" y="27"/>
                  </a:lnTo>
                  <a:lnTo>
                    <a:pt x="359" y="20"/>
                  </a:lnTo>
                  <a:lnTo>
                    <a:pt x="374" y="8"/>
                  </a:lnTo>
                  <a:lnTo>
                    <a:pt x="359" y="0"/>
                  </a:lnTo>
                  <a:lnTo>
                    <a:pt x="348" y="9"/>
                  </a:lnTo>
                  <a:lnTo>
                    <a:pt x="332" y="14"/>
                  </a:lnTo>
                  <a:lnTo>
                    <a:pt x="309" y="18"/>
                  </a:lnTo>
                  <a:lnTo>
                    <a:pt x="287" y="21"/>
                  </a:lnTo>
                  <a:lnTo>
                    <a:pt x="260" y="21"/>
                  </a:lnTo>
                  <a:lnTo>
                    <a:pt x="231" y="20"/>
                  </a:lnTo>
                  <a:lnTo>
                    <a:pt x="201" y="17"/>
                  </a:lnTo>
                  <a:lnTo>
                    <a:pt x="172" y="16"/>
                  </a:lnTo>
                  <a:lnTo>
                    <a:pt x="142" y="13"/>
                  </a:lnTo>
                  <a:lnTo>
                    <a:pt x="113" y="11"/>
                  </a:lnTo>
                  <a:lnTo>
                    <a:pt x="88" y="9"/>
                  </a:lnTo>
                  <a:lnTo>
                    <a:pt x="63" y="11"/>
                  </a:lnTo>
                  <a:lnTo>
                    <a:pt x="42" y="12"/>
                  </a:lnTo>
                  <a:lnTo>
                    <a:pt x="23" y="18"/>
                  </a:lnTo>
                  <a:lnTo>
                    <a:pt x="8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19" name="Freeform 15"/>
            <p:cNvSpPr>
              <a:spLocks/>
            </p:cNvSpPr>
            <p:nvPr/>
          </p:nvSpPr>
          <p:spPr bwMode="auto">
            <a:xfrm>
              <a:off x="4746" y="2182"/>
              <a:ext cx="34" cy="129"/>
            </a:xfrm>
            <a:custGeom>
              <a:avLst/>
              <a:gdLst/>
              <a:ahLst/>
              <a:cxnLst>
                <a:cxn ang="0">
                  <a:pos x="21" y="258"/>
                </a:cxn>
                <a:cxn ang="0">
                  <a:pos x="21" y="258"/>
                </a:cxn>
                <a:cxn ang="0">
                  <a:pos x="19" y="207"/>
                </a:cxn>
                <a:cxn ang="0">
                  <a:pos x="19" y="145"/>
                </a:cxn>
                <a:cxn ang="0">
                  <a:pos x="21" y="75"/>
                </a:cxn>
                <a:cxn ang="0">
                  <a:pos x="34" y="0"/>
                </a:cxn>
                <a:cxn ang="0">
                  <a:pos x="15" y="0"/>
                </a:cxn>
                <a:cxn ang="0">
                  <a:pos x="2" y="75"/>
                </a:cxn>
                <a:cxn ang="0">
                  <a:pos x="0" y="145"/>
                </a:cxn>
                <a:cxn ang="0">
                  <a:pos x="0" y="207"/>
                </a:cxn>
                <a:cxn ang="0">
                  <a:pos x="2" y="258"/>
                </a:cxn>
                <a:cxn ang="0">
                  <a:pos x="2" y="258"/>
                </a:cxn>
                <a:cxn ang="0">
                  <a:pos x="21" y="258"/>
                </a:cxn>
              </a:cxnLst>
              <a:rect l="0" t="0" r="r" b="b"/>
              <a:pathLst>
                <a:path w="34" h="258">
                  <a:moveTo>
                    <a:pt x="21" y="258"/>
                  </a:moveTo>
                  <a:lnTo>
                    <a:pt x="21" y="258"/>
                  </a:lnTo>
                  <a:lnTo>
                    <a:pt x="19" y="207"/>
                  </a:lnTo>
                  <a:lnTo>
                    <a:pt x="19" y="145"/>
                  </a:lnTo>
                  <a:lnTo>
                    <a:pt x="21" y="75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2" y="75"/>
                  </a:lnTo>
                  <a:lnTo>
                    <a:pt x="0" y="145"/>
                  </a:lnTo>
                  <a:lnTo>
                    <a:pt x="0" y="207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21" y="258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0" name="Freeform 16"/>
            <p:cNvSpPr>
              <a:spLocks/>
            </p:cNvSpPr>
            <p:nvPr/>
          </p:nvSpPr>
          <p:spPr bwMode="auto">
            <a:xfrm>
              <a:off x="4749" y="2311"/>
              <a:ext cx="59" cy="199"/>
            </a:xfrm>
            <a:custGeom>
              <a:avLst/>
              <a:gdLst/>
              <a:ahLst/>
              <a:cxnLst>
                <a:cxn ang="0">
                  <a:pos x="59" y="399"/>
                </a:cxn>
                <a:cxn ang="0">
                  <a:pos x="59" y="399"/>
                </a:cxn>
                <a:cxn ang="0">
                  <a:pos x="42" y="260"/>
                </a:cxn>
                <a:cxn ang="0">
                  <a:pos x="31" y="173"/>
                </a:cxn>
                <a:cxn ang="0">
                  <a:pos x="23" y="10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4" y="100"/>
                </a:cxn>
                <a:cxn ang="0">
                  <a:pos x="11" y="173"/>
                </a:cxn>
                <a:cxn ang="0">
                  <a:pos x="23" y="260"/>
                </a:cxn>
                <a:cxn ang="0">
                  <a:pos x="40" y="399"/>
                </a:cxn>
                <a:cxn ang="0">
                  <a:pos x="40" y="399"/>
                </a:cxn>
                <a:cxn ang="0">
                  <a:pos x="59" y="399"/>
                </a:cxn>
              </a:cxnLst>
              <a:rect l="0" t="0" r="r" b="b"/>
              <a:pathLst>
                <a:path w="59" h="399">
                  <a:moveTo>
                    <a:pt x="59" y="399"/>
                  </a:moveTo>
                  <a:lnTo>
                    <a:pt x="59" y="399"/>
                  </a:lnTo>
                  <a:lnTo>
                    <a:pt x="42" y="260"/>
                  </a:lnTo>
                  <a:lnTo>
                    <a:pt x="31" y="173"/>
                  </a:lnTo>
                  <a:lnTo>
                    <a:pt x="23" y="10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4" y="100"/>
                  </a:lnTo>
                  <a:lnTo>
                    <a:pt x="11" y="173"/>
                  </a:lnTo>
                  <a:lnTo>
                    <a:pt x="23" y="260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59" y="399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1" name="Freeform 17"/>
            <p:cNvSpPr>
              <a:spLocks/>
            </p:cNvSpPr>
            <p:nvPr/>
          </p:nvSpPr>
          <p:spPr bwMode="auto">
            <a:xfrm>
              <a:off x="4789" y="2510"/>
              <a:ext cx="45" cy="214"/>
            </a:xfrm>
            <a:custGeom>
              <a:avLst/>
              <a:gdLst/>
              <a:ahLst/>
              <a:cxnLst>
                <a:cxn ang="0">
                  <a:pos x="46" y="427"/>
                </a:cxn>
                <a:cxn ang="0">
                  <a:pos x="46" y="427"/>
                </a:cxn>
                <a:cxn ang="0">
                  <a:pos x="27" y="300"/>
                </a:cxn>
                <a:cxn ang="0">
                  <a:pos x="23" y="196"/>
                </a:cxn>
                <a:cxn ang="0">
                  <a:pos x="25" y="10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6" y="100"/>
                </a:cxn>
                <a:cxn ang="0">
                  <a:pos x="4" y="196"/>
                </a:cxn>
                <a:cxn ang="0">
                  <a:pos x="8" y="300"/>
                </a:cxn>
                <a:cxn ang="0">
                  <a:pos x="27" y="427"/>
                </a:cxn>
                <a:cxn ang="0">
                  <a:pos x="27" y="427"/>
                </a:cxn>
                <a:cxn ang="0">
                  <a:pos x="46" y="427"/>
                </a:cxn>
              </a:cxnLst>
              <a:rect l="0" t="0" r="r" b="b"/>
              <a:pathLst>
                <a:path w="46" h="427">
                  <a:moveTo>
                    <a:pt x="46" y="427"/>
                  </a:moveTo>
                  <a:lnTo>
                    <a:pt x="46" y="427"/>
                  </a:lnTo>
                  <a:lnTo>
                    <a:pt x="27" y="300"/>
                  </a:lnTo>
                  <a:lnTo>
                    <a:pt x="23" y="196"/>
                  </a:lnTo>
                  <a:lnTo>
                    <a:pt x="25" y="10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6" y="100"/>
                  </a:lnTo>
                  <a:lnTo>
                    <a:pt x="4" y="196"/>
                  </a:lnTo>
                  <a:lnTo>
                    <a:pt x="8" y="300"/>
                  </a:lnTo>
                  <a:lnTo>
                    <a:pt x="27" y="427"/>
                  </a:lnTo>
                  <a:lnTo>
                    <a:pt x="27" y="427"/>
                  </a:lnTo>
                  <a:lnTo>
                    <a:pt x="46" y="42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2" name="Freeform 18"/>
            <p:cNvSpPr>
              <a:spLocks/>
            </p:cNvSpPr>
            <p:nvPr/>
          </p:nvSpPr>
          <p:spPr bwMode="auto">
            <a:xfrm>
              <a:off x="4707" y="2724"/>
              <a:ext cx="130" cy="87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4" y="174"/>
                </a:cxn>
                <a:cxn ang="0">
                  <a:pos x="38" y="162"/>
                </a:cxn>
                <a:cxn ang="0">
                  <a:pos x="65" y="146"/>
                </a:cxn>
                <a:cxn ang="0">
                  <a:pos x="88" y="126"/>
                </a:cxn>
                <a:cxn ang="0">
                  <a:pos x="107" y="103"/>
                </a:cxn>
                <a:cxn ang="0">
                  <a:pos x="120" y="77"/>
                </a:cxn>
                <a:cxn ang="0">
                  <a:pos x="128" y="51"/>
                </a:cxn>
                <a:cxn ang="0">
                  <a:pos x="130" y="25"/>
                </a:cxn>
                <a:cxn ang="0">
                  <a:pos x="128" y="0"/>
                </a:cxn>
                <a:cxn ang="0">
                  <a:pos x="109" y="0"/>
                </a:cxn>
                <a:cxn ang="0">
                  <a:pos x="111" y="25"/>
                </a:cxn>
                <a:cxn ang="0">
                  <a:pos x="109" y="51"/>
                </a:cxn>
                <a:cxn ang="0">
                  <a:pos x="101" y="74"/>
                </a:cxn>
                <a:cxn ang="0">
                  <a:pos x="88" y="97"/>
                </a:cxn>
                <a:cxn ang="0">
                  <a:pos x="73" y="121"/>
                </a:cxn>
                <a:cxn ang="0">
                  <a:pos x="53" y="138"/>
                </a:cxn>
                <a:cxn ang="0">
                  <a:pos x="27" y="152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4" y="174"/>
                </a:cxn>
              </a:cxnLst>
              <a:rect l="0" t="0" r="r" b="b"/>
              <a:pathLst>
                <a:path w="130" h="174">
                  <a:moveTo>
                    <a:pt x="4" y="174"/>
                  </a:moveTo>
                  <a:lnTo>
                    <a:pt x="4" y="174"/>
                  </a:lnTo>
                  <a:lnTo>
                    <a:pt x="38" y="162"/>
                  </a:lnTo>
                  <a:lnTo>
                    <a:pt x="65" y="146"/>
                  </a:lnTo>
                  <a:lnTo>
                    <a:pt x="88" y="126"/>
                  </a:lnTo>
                  <a:lnTo>
                    <a:pt x="107" y="103"/>
                  </a:lnTo>
                  <a:lnTo>
                    <a:pt x="120" y="77"/>
                  </a:lnTo>
                  <a:lnTo>
                    <a:pt x="128" y="51"/>
                  </a:lnTo>
                  <a:lnTo>
                    <a:pt x="130" y="25"/>
                  </a:lnTo>
                  <a:lnTo>
                    <a:pt x="128" y="0"/>
                  </a:lnTo>
                  <a:lnTo>
                    <a:pt x="109" y="0"/>
                  </a:lnTo>
                  <a:lnTo>
                    <a:pt x="111" y="25"/>
                  </a:lnTo>
                  <a:lnTo>
                    <a:pt x="109" y="51"/>
                  </a:lnTo>
                  <a:lnTo>
                    <a:pt x="101" y="74"/>
                  </a:lnTo>
                  <a:lnTo>
                    <a:pt x="88" y="97"/>
                  </a:lnTo>
                  <a:lnTo>
                    <a:pt x="73" y="121"/>
                  </a:lnTo>
                  <a:lnTo>
                    <a:pt x="53" y="138"/>
                  </a:lnTo>
                  <a:lnTo>
                    <a:pt x="27" y="152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3" name="Freeform 19"/>
            <p:cNvSpPr>
              <a:spLocks/>
            </p:cNvSpPr>
            <p:nvPr/>
          </p:nvSpPr>
          <p:spPr bwMode="auto">
            <a:xfrm>
              <a:off x="4242" y="2806"/>
              <a:ext cx="468" cy="39"/>
            </a:xfrm>
            <a:custGeom>
              <a:avLst/>
              <a:gdLst/>
              <a:ahLst/>
              <a:cxnLst>
                <a:cxn ang="0">
                  <a:pos x="3" y="78"/>
                </a:cxn>
                <a:cxn ang="0">
                  <a:pos x="3" y="78"/>
                </a:cxn>
                <a:cxn ang="0">
                  <a:pos x="34" y="74"/>
                </a:cxn>
                <a:cxn ang="0">
                  <a:pos x="63" y="70"/>
                </a:cxn>
                <a:cxn ang="0">
                  <a:pos x="91" y="68"/>
                </a:cxn>
                <a:cxn ang="0">
                  <a:pos x="122" y="64"/>
                </a:cxn>
                <a:cxn ang="0">
                  <a:pos x="152" y="61"/>
                </a:cxn>
                <a:cxn ang="0">
                  <a:pos x="183" y="57"/>
                </a:cxn>
                <a:cxn ang="0">
                  <a:pos x="211" y="53"/>
                </a:cxn>
                <a:cxn ang="0">
                  <a:pos x="240" y="51"/>
                </a:cxn>
                <a:cxn ang="0">
                  <a:pos x="270" y="47"/>
                </a:cxn>
                <a:cxn ang="0">
                  <a:pos x="299" y="43"/>
                </a:cxn>
                <a:cxn ang="0">
                  <a:pos x="328" y="39"/>
                </a:cxn>
                <a:cxn ang="0">
                  <a:pos x="356" y="35"/>
                </a:cxn>
                <a:cxn ang="0">
                  <a:pos x="385" y="30"/>
                </a:cxn>
                <a:cxn ang="0">
                  <a:pos x="414" y="25"/>
                </a:cxn>
                <a:cxn ang="0">
                  <a:pos x="442" y="20"/>
                </a:cxn>
                <a:cxn ang="0">
                  <a:pos x="469" y="13"/>
                </a:cxn>
                <a:cxn ang="0">
                  <a:pos x="465" y="0"/>
                </a:cxn>
                <a:cxn ang="0">
                  <a:pos x="438" y="7"/>
                </a:cxn>
                <a:cxn ang="0">
                  <a:pos x="410" y="12"/>
                </a:cxn>
                <a:cxn ang="0">
                  <a:pos x="381" y="17"/>
                </a:cxn>
                <a:cxn ang="0">
                  <a:pos x="353" y="22"/>
                </a:cxn>
                <a:cxn ang="0">
                  <a:pos x="324" y="26"/>
                </a:cxn>
                <a:cxn ang="0">
                  <a:pos x="295" y="30"/>
                </a:cxn>
                <a:cxn ang="0">
                  <a:pos x="267" y="34"/>
                </a:cxn>
                <a:cxn ang="0">
                  <a:pos x="240" y="38"/>
                </a:cxn>
                <a:cxn ang="0">
                  <a:pos x="211" y="40"/>
                </a:cxn>
                <a:cxn ang="0">
                  <a:pos x="179" y="44"/>
                </a:cxn>
                <a:cxn ang="0">
                  <a:pos x="152" y="48"/>
                </a:cxn>
                <a:cxn ang="0">
                  <a:pos x="122" y="51"/>
                </a:cxn>
                <a:cxn ang="0">
                  <a:pos x="91" y="55"/>
                </a:cxn>
                <a:cxn ang="0">
                  <a:pos x="63" y="57"/>
                </a:cxn>
                <a:cxn ang="0">
                  <a:pos x="30" y="61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78"/>
                </a:cxn>
              </a:cxnLst>
              <a:rect l="0" t="0" r="r" b="b"/>
              <a:pathLst>
                <a:path w="469" h="78">
                  <a:moveTo>
                    <a:pt x="3" y="78"/>
                  </a:moveTo>
                  <a:lnTo>
                    <a:pt x="3" y="78"/>
                  </a:lnTo>
                  <a:lnTo>
                    <a:pt x="34" y="74"/>
                  </a:lnTo>
                  <a:lnTo>
                    <a:pt x="63" y="70"/>
                  </a:lnTo>
                  <a:lnTo>
                    <a:pt x="91" y="68"/>
                  </a:lnTo>
                  <a:lnTo>
                    <a:pt x="122" y="64"/>
                  </a:lnTo>
                  <a:lnTo>
                    <a:pt x="152" y="61"/>
                  </a:lnTo>
                  <a:lnTo>
                    <a:pt x="183" y="57"/>
                  </a:lnTo>
                  <a:lnTo>
                    <a:pt x="211" y="53"/>
                  </a:lnTo>
                  <a:lnTo>
                    <a:pt x="240" y="51"/>
                  </a:lnTo>
                  <a:lnTo>
                    <a:pt x="270" y="47"/>
                  </a:lnTo>
                  <a:lnTo>
                    <a:pt x="299" y="43"/>
                  </a:lnTo>
                  <a:lnTo>
                    <a:pt x="328" y="39"/>
                  </a:lnTo>
                  <a:lnTo>
                    <a:pt x="356" y="35"/>
                  </a:lnTo>
                  <a:lnTo>
                    <a:pt x="385" y="30"/>
                  </a:lnTo>
                  <a:lnTo>
                    <a:pt x="414" y="25"/>
                  </a:lnTo>
                  <a:lnTo>
                    <a:pt x="442" y="20"/>
                  </a:lnTo>
                  <a:lnTo>
                    <a:pt x="469" y="13"/>
                  </a:lnTo>
                  <a:lnTo>
                    <a:pt x="465" y="0"/>
                  </a:lnTo>
                  <a:lnTo>
                    <a:pt x="438" y="7"/>
                  </a:lnTo>
                  <a:lnTo>
                    <a:pt x="410" y="12"/>
                  </a:lnTo>
                  <a:lnTo>
                    <a:pt x="381" y="17"/>
                  </a:lnTo>
                  <a:lnTo>
                    <a:pt x="353" y="22"/>
                  </a:lnTo>
                  <a:lnTo>
                    <a:pt x="324" y="26"/>
                  </a:lnTo>
                  <a:lnTo>
                    <a:pt x="295" y="30"/>
                  </a:lnTo>
                  <a:lnTo>
                    <a:pt x="267" y="34"/>
                  </a:lnTo>
                  <a:lnTo>
                    <a:pt x="240" y="38"/>
                  </a:lnTo>
                  <a:lnTo>
                    <a:pt x="211" y="40"/>
                  </a:lnTo>
                  <a:lnTo>
                    <a:pt x="179" y="44"/>
                  </a:lnTo>
                  <a:lnTo>
                    <a:pt x="152" y="48"/>
                  </a:lnTo>
                  <a:lnTo>
                    <a:pt x="122" y="51"/>
                  </a:lnTo>
                  <a:lnTo>
                    <a:pt x="91" y="55"/>
                  </a:lnTo>
                  <a:lnTo>
                    <a:pt x="63" y="57"/>
                  </a:lnTo>
                  <a:lnTo>
                    <a:pt x="30" y="6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4" name="Freeform 20"/>
            <p:cNvSpPr>
              <a:spLocks/>
            </p:cNvSpPr>
            <p:nvPr/>
          </p:nvSpPr>
          <p:spPr bwMode="auto">
            <a:xfrm>
              <a:off x="3608" y="2836"/>
              <a:ext cx="637" cy="3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40" y="70"/>
                </a:cxn>
                <a:cxn ang="0">
                  <a:pos x="80" y="69"/>
                </a:cxn>
                <a:cxn ang="0">
                  <a:pos x="120" y="66"/>
                </a:cxn>
                <a:cxn ang="0">
                  <a:pos x="158" y="65"/>
                </a:cxn>
                <a:cxn ang="0">
                  <a:pos x="198" y="62"/>
                </a:cxn>
                <a:cxn ang="0">
                  <a:pos x="239" y="59"/>
                </a:cxn>
                <a:cxn ang="0">
                  <a:pos x="277" y="55"/>
                </a:cxn>
                <a:cxn ang="0">
                  <a:pos x="317" y="51"/>
                </a:cxn>
                <a:cxn ang="0">
                  <a:pos x="357" y="47"/>
                </a:cxn>
                <a:cxn ang="0">
                  <a:pos x="395" y="43"/>
                </a:cxn>
                <a:cxn ang="0">
                  <a:pos x="435" y="38"/>
                </a:cxn>
                <a:cxn ang="0">
                  <a:pos x="475" y="34"/>
                </a:cxn>
                <a:cxn ang="0">
                  <a:pos x="515" y="29"/>
                </a:cxn>
                <a:cxn ang="0">
                  <a:pos x="555" y="23"/>
                </a:cxn>
                <a:cxn ang="0">
                  <a:pos x="595" y="18"/>
                </a:cxn>
                <a:cxn ang="0">
                  <a:pos x="635" y="13"/>
                </a:cxn>
                <a:cxn ang="0">
                  <a:pos x="632" y="0"/>
                </a:cxn>
                <a:cxn ang="0">
                  <a:pos x="591" y="5"/>
                </a:cxn>
                <a:cxn ang="0">
                  <a:pos x="551" y="10"/>
                </a:cxn>
                <a:cxn ang="0">
                  <a:pos x="511" y="16"/>
                </a:cxn>
                <a:cxn ang="0">
                  <a:pos x="475" y="21"/>
                </a:cxn>
                <a:cxn ang="0">
                  <a:pos x="435" y="25"/>
                </a:cxn>
                <a:cxn ang="0">
                  <a:pos x="395" y="30"/>
                </a:cxn>
                <a:cxn ang="0">
                  <a:pos x="357" y="34"/>
                </a:cxn>
                <a:cxn ang="0">
                  <a:pos x="317" y="38"/>
                </a:cxn>
                <a:cxn ang="0">
                  <a:pos x="277" y="42"/>
                </a:cxn>
                <a:cxn ang="0">
                  <a:pos x="239" y="46"/>
                </a:cxn>
                <a:cxn ang="0">
                  <a:pos x="198" y="49"/>
                </a:cxn>
                <a:cxn ang="0">
                  <a:pos x="158" y="52"/>
                </a:cxn>
                <a:cxn ang="0">
                  <a:pos x="120" y="53"/>
                </a:cxn>
                <a:cxn ang="0">
                  <a:pos x="80" y="56"/>
                </a:cxn>
                <a:cxn ang="0">
                  <a:pos x="40" y="5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70"/>
                </a:cxn>
              </a:cxnLst>
              <a:rect l="0" t="0" r="r" b="b"/>
              <a:pathLst>
                <a:path w="635" h="70">
                  <a:moveTo>
                    <a:pt x="0" y="70"/>
                  </a:moveTo>
                  <a:lnTo>
                    <a:pt x="0" y="70"/>
                  </a:lnTo>
                  <a:lnTo>
                    <a:pt x="40" y="70"/>
                  </a:lnTo>
                  <a:lnTo>
                    <a:pt x="80" y="69"/>
                  </a:lnTo>
                  <a:lnTo>
                    <a:pt x="120" y="66"/>
                  </a:lnTo>
                  <a:lnTo>
                    <a:pt x="158" y="65"/>
                  </a:lnTo>
                  <a:lnTo>
                    <a:pt x="198" y="62"/>
                  </a:lnTo>
                  <a:lnTo>
                    <a:pt x="239" y="59"/>
                  </a:lnTo>
                  <a:lnTo>
                    <a:pt x="277" y="55"/>
                  </a:lnTo>
                  <a:lnTo>
                    <a:pt x="317" y="51"/>
                  </a:lnTo>
                  <a:lnTo>
                    <a:pt x="357" y="47"/>
                  </a:lnTo>
                  <a:lnTo>
                    <a:pt x="395" y="43"/>
                  </a:lnTo>
                  <a:lnTo>
                    <a:pt x="435" y="38"/>
                  </a:lnTo>
                  <a:lnTo>
                    <a:pt x="475" y="34"/>
                  </a:lnTo>
                  <a:lnTo>
                    <a:pt x="515" y="29"/>
                  </a:lnTo>
                  <a:lnTo>
                    <a:pt x="555" y="23"/>
                  </a:lnTo>
                  <a:lnTo>
                    <a:pt x="595" y="18"/>
                  </a:lnTo>
                  <a:lnTo>
                    <a:pt x="635" y="13"/>
                  </a:lnTo>
                  <a:lnTo>
                    <a:pt x="632" y="0"/>
                  </a:lnTo>
                  <a:lnTo>
                    <a:pt x="591" y="5"/>
                  </a:lnTo>
                  <a:lnTo>
                    <a:pt x="551" y="10"/>
                  </a:lnTo>
                  <a:lnTo>
                    <a:pt x="511" y="16"/>
                  </a:lnTo>
                  <a:lnTo>
                    <a:pt x="475" y="21"/>
                  </a:lnTo>
                  <a:lnTo>
                    <a:pt x="435" y="25"/>
                  </a:lnTo>
                  <a:lnTo>
                    <a:pt x="395" y="30"/>
                  </a:lnTo>
                  <a:lnTo>
                    <a:pt x="357" y="34"/>
                  </a:lnTo>
                  <a:lnTo>
                    <a:pt x="317" y="38"/>
                  </a:lnTo>
                  <a:lnTo>
                    <a:pt x="277" y="42"/>
                  </a:lnTo>
                  <a:lnTo>
                    <a:pt x="239" y="46"/>
                  </a:lnTo>
                  <a:lnTo>
                    <a:pt x="198" y="49"/>
                  </a:lnTo>
                  <a:lnTo>
                    <a:pt x="158" y="52"/>
                  </a:lnTo>
                  <a:lnTo>
                    <a:pt x="120" y="53"/>
                  </a:lnTo>
                  <a:lnTo>
                    <a:pt x="80" y="56"/>
                  </a:lnTo>
                  <a:lnTo>
                    <a:pt x="4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5" name="Freeform 21"/>
            <p:cNvSpPr>
              <a:spLocks/>
            </p:cNvSpPr>
            <p:nvPr/>
          </p:nvSpPr>
          <p:spPr bwMode="auto">
            <a:xfrm>
              <a:off x="3014" y="2854"/>
              <a:ext cx="594" cy="2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34" y="22"/>
                </a:cxn>
                <a:cxn ang="0">
                  <a:pos x="70" y="31"/>
                </a:cxn>
                <a:cxn ang="0">
                  <a:pos x="107" y="38"/>
                </a:cxn>
                <a:cxn ang="0">
                  <a:pos x="145" y="41"/>
                </a:cxn>
                <a:cxn ang="0">
                  <a:pos x="181" y="45"/>
                </a:cxn>
                <a:cxn ang="0">
                  <a:pos x="217" y="48"/>
                </a:cxn>
                <a:cxn ang="0">
                  <a:pos x="255" y="48"/>
                </a:cxn>
                <a:cxn ang="0">
                  <a:pos x="294" y="48"/>
                </a:cxn>
                <a:cxn ang="0">
                  <a:pos x="330" y="48"/>
                </a:cxn>
                <a:cxn ang="0">
                  <a:pos x="368" y="47"/>
                </a:cxn>
                <a:cxn ang="0">
                  <a:pos x="406" y="44"/>
                </a:cxn>
                <a:cxn ang="0">
                  <a:pos x="444" y="43"/>
                </a:cxn>
                <a:cxn ang="0">
                  <a:pos x="483" y="40"/>
                </a:cxn>
                <a:cxn ang="0">
                  <a:pos x="521" y="39"/>
                </a:cxn>
                <a:cxn ang="0">
                  <a:pos x="557" y="38"/>
                </a:cxn>
                <a:cxn ang="0">
                  <a:pos x="595" y="36"/>
                </a:cxn>
                <a:cxn ang="0">
                  <a:pos x="595" y="23"/>
                </a:cxn>
                <a:cxn ang="0">
                  <a:pos x="557" y="25"/>
                </a:cxn>
                <a:cxn ang="0">
                  <a:pos x="521" y="26"/>
                </a:cxn>
                <a:cxn ang="0">
                  <a:pos x="483" y="27"/>
                </a:cxn>
                <a:cxn ang="0">
                  <a:pos x="444" y="30"/>
                </a:cxn>
                <a:cxn ang="0">
                  <a:pos x="406" y="31"/>
                </a:cxn>
                <a:cxn ang="0">
                  <a:pos x="368" y="34"/>
                </a:cxn>
                <a:cxn ang="0">
                  <a:pos x="330" y="35"/>
                </a:cxn>
                <a:cxn ang="0">
                  <a:pos x="294" y="35"/>
                </a:cxn>
                <a:cxn ang="0">
                  <a:pos x="255" y="35"/>
                </a:cxn>
                <a:cxn ang="0">
                  <a:pos x="217" y="35"/>
                </a:cxn>
                <a:cxn ang="0">
                  <a:pos x="181" y="32"/>
                </a:cxn>
                <a:cxn ang="0">
                  <a:pos x="145" y="28"/>
                </a:cxn>
                <a:cxn ang="0">
                  <a:pos x="111" y="25"/>
                </a:cxn>
                <a:cxn ang="0">
                  <a:pos x="74" y="18"/>
                </a:cxn>
                <a:cxn ang="0">
                  <a:pos x="42" y="9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10"/>
                </a:cxn>
              </a:cxnLst>
              <a:rect l="0" t="0" r="r" b="b"/>
              <a:pathLst>
                <a:path w="595" h="48">
                  <a:moveTo>
                    <a:pt x="0" y="10"/>
                  </a:moveTo>
                  <a:lnTo>
                    <a:pt x="0" y="10"/>
                  </a:lnTo>
                  <a:lnTo>
                    <a:pt x="34" y="22"/>
                  </a:lnTo>
                  <a:lnTo>
                    <a:pt x="70" y="31"/>
                  </a:lnTo>
                  <a:lnTo>
                    <a:pt x="107" y="38"/>
                  </a:lnTo>
                  <a:lnTo>
                    <a:pt x="145" y="41"/>
                  </a:lnTo>
                  <a:lnTo>
                    <a:pt x="181" y="45"/>
                  </a:lnTo>
                  <a:lnTo>
                    <a:pt x="217" y="48"/>
                  </a:lnTo>
                  <a:lnTo>
                    <a:pt x="255" y="48"/>
                  </a:lnTo>
                  <a:lnTo>
                    <a:pt x="294" y="48"/>
                  </a:lnTo>
                  <a:lnTo>
                    <a:pt x="330" y="48"/>
                  </a:lnTo>
                  <a:lnTo>
                    <a:pt x="368" y="47"/>
                  </a:lnTo>
                  <a:lnTo>
                    <a:pt x="406" y="44"/>
                  </a:lnTo>
                  <a:lnTo>
                    <a:pt x="444" y="43"/>
                  </a:lnTo>
                  <a:lnTo>
                    <a:pt x="483" y="40"/>
                  </a:lnTo>
                  <a:lnTo>
                    <a:pt x="521" y="39"/>
                  </a:lnTo>
                  <a:lnTo>
                    <a:pt x="557" y="38"/>
                  </a:lnTo>
                  <a:lnTo>
                    <a:pt x="595" y="36"/>
                  </a:lnTo>
                  <a:lnTo>
                    <a:pt x="595" y="23"/>
                  </a:lnTo>
                  <a:lnTo>
                    <a:pt x="557" y="25"/>
                  </a:lnTo>
                  <a:lnTo>
                    <a:pt x="521" y="26"/>
                  </a:lnTo>
                  <a:lnTo>
                    <a:pt x="483" y="27"/>
                  </a:lnTo>
                  <a:lnTo>
                    <a:pt x="444" y="30"/>
                  </a:lnTo>
                  <a:lnTo>
                    <a:pt x="406" y="31"/>
                  </a:lnTo>
                  <a:lnTo>
                    <a:pt x="368" y="34"/>
                  </a:lnTo>
                  <a:lnTo>
                    <a:pt x="330" y="35"/>
                  </a:lnTo>
                  <a:lnTo>
                    <a:pt x="294" y="35"/>
                  </a:lnTo>
                  <a:lnTo>
                    <a:pt x="255" y="35"/>
                  </a:lnTo>
                  <a:lnTo>
                    <a:pt x="217" y="35"/>
                  </a:lnTo>
                  <a:lnTo>
                    <a:pt x="181" y="32"/>
                  </a:lnTo>
                  <a:lnTo>
                    <a:pt x="145" y="28"/>
                  </a:lnTo>
                  <a:lnTo>
                    <a:pt x="111" y="25"/>
                  </a:lnTo>
                  <a:lnTo>
                    <a:pt x="74" y="18"/>
                  </a:lnTo>
                  <a:lnTo>
                    <a:pt x="42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6" name="Freeform 22"/>
            <p:cNvSpPr>
              <a:spLocks/>
            </p:cNvSpPr>
            <p:nvPr/>
          </p:nvSpPr>
          <p:spPr bwMode="auto">
            <a:xfrm>
              <a:off x="2949" y="2754"/>
              <a:ext cx="87" cy="10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0" y="0"/>
                </a:cxn>
                <a:cxn ang="0">
                  <a:pos x="46" y="18"/>
                </a:cxn>
                <a:cxn ang="0">
                  <a:pos x="23" y="44"/>
                </a:cxn>
                <a:cxn ang="0">
                  <a:pos x="6" y="74"/>
                </a:cxn>
                <a:cxn ang="0">
                  <a:pos x="0" y="106"/>
                </a:cxn>
                <a:cxn ang="0">
                  <a:pos x="0" y="138"/>
                </a:cxn>
                <a:cxn ang="0">
                  <a:pos x="11" y="167"/>
                </a:cxn>
                <a:cxn ang="0">
                  <a:pos x="32" y="193"/>
                </a:cxn>
                <a:cxn ang="0">
                  <a:pos x="65" y="210"/>
                </a:cxn>
                <a:cxn ang="0">
                  <a:pos x="72" y="200"/>
                </a:cxn>
                <a:cxn ang="0">
                  <a:pos x="48" y="186"/>
                </a:cxn>
                <a:cxn ang="0">
                  <a:pos x="31" y="162"/>
                </a:cxn>
                <a:cxn ang="0">
                  <a:pos x="19" y="138"/>
                </a:cxn>
                <a:cxn ang="0">
                  <a:pos x="19" y="106"/>
                </a:cxn>
                <a:cxn ang="0">
                  <a:pos x="25" y="76"/>
                </a:cxn>
                <a:cxn ang="0">
                  <a:pos x="38" y="49"/>
                </a:cxn>
                <a:cxn ang="0">
                  <a:pos x="61" y="26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0"/>
                </a:cxn>
              </a:cxnLst>
              <a:rect l="0" t="0" r="r" b="b"/>
              <a:pathLst>
                <a:path w="88" h="210">
                  <a:moveTo>
                    <a:pt x="80" y="0"/>
                  </a:moveTo>
                  <a:lnTo>
                    <a:pt x="80" y="0"/>
                  </a:lnTo>
                  <a:lnTo>
                    <a:pt x="46" y="18"/>
                  </a:lnTo>
                  <a:lnTo>
                    <a:pt x="23" y="44"/>
                  </a:lnTo>
                  <a:lnTo>
                    <a:pt x="6" y="74"/>
                  </a:lnTo>
                  <a:lnTo>
                    <a:pt x="0" y="106"/>
                  </a:lnTo>
                  <a:lnTo>
                    <a:pt x="0" y="138"/>
                  </a:lnTo>
                  <a:lnTo>
                    <a:pt x="11" y="167"/>
                  </a:lnTo>
                  <a:lnTo>
                    <a:pt x="32" y="193"/>
                  </a:lnTo>
                  <a:lnTo>
                    <a:pt x="65" y="210"/>
                  </a:lnTo>
                  <a:lnTo>
                    <a:pt x="72" y="200"/>
                  </a:lnTo>
                  <a:lnTo>
                    <a:pt x="48" y="186"/>
                  </a:lnTo>
                  <a:lnTo>
                    <a:pt x="31" y="162"/>
                  </a:lnTo>
                  <a:lnTo>
                    <a:pt x="19" y="138"/>
                  </a:lnTo>
                  <a:lnTo>
                    <a:pt x="19" y="106"/>
                  </a:lnTo>
                  <a:lnTo>
                    <a:pt x="25" y="76"/>
                  </a:lnTo>
                  <a:lnTo>
                    <a:pt x="38" y="49"/>
                  </a:lnTo>
                  <a:lnTo>
                    <a:pt x="61" y="26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7" name="Freeform 23"/>
            <p:cNvSpPr>
              <a:spLocks/>
            </p:cNvSpPr>
            <p:nvPr/>
          </p:nvSpPr>
          <p:spPr bwMode="auto">
            <a:xfrm>
              <a:off x="3028" y="2749"/>
              <a:ext cx="304" cy="19"/>
            </a:xfrm>
            <a:custGeom>
              <a:avLst/>
              <a:gdLst/>
              <a:ahLst/>
              <a:cxnLst>
                <a:cxn ang="0">
                  <a:pos x="286" y="26"/>
                </a:cxn>
                <a:cxn ang="0">
                  <a:pos x="294" y="23"/>
                </a:cxn>
                <a:cxn ang="0">
                  <a:pos x="256" y="24"/>
                </a:cxn>
                <a:cxn ang="0">
                  <a:pos x="216" y="20"/>
                </a:cxn>
                <a:cxn ang="0">
                  <a:pos x="178" y="15"/>
                </a:cxn>
                <a:cxn ang="0">
                  <a:pos x="139" y="9"/>
                </a:cxn>
                <a:cxn ang="0">
                  <a:pos x="103" y="2"/>
                </a:cxn>
                <a:cxn ang="0">
                  <a:pos x="67" y="0"/>
                </a:cxn>
                <a:cxn ang="0">
                  <a:pos x="34" y="1"/>
                </a:cxn>
                <a:cxn ang="0">
                  <a:pos x="0" y="9"/>
                </a:cxn>
                <a:cxn ang="0">
                  <a:pos x="8" y="19"/>
                </a:cxn>
                <a:cxn ang="0">
                  <a:pos x="34" y="14"/>
                </a:cxn>
                <a:cxn ang="0">
                  <a:pos x="67" y="13"/>
                </a:cxn>
                <a:cxn ang="0">
                  <a:pos x="99" y="15"/>
                </a:cxn>
                <a:cxn ang="0">
                  <a:pos x="136" y="22"/>
                </a:cxn>
                <a:cxn ang="0">
                  <a:pos x="174" y="28"/>
                </a:cxn>
                <a:cxn ang="0">
                  <a:pos x="216" y="33"/>
                </a:cxn>
                <a:cxn ang="0">
                  <a:pos x="256" y="37"/>
                </a:cxn>
                <a:cxn ang="0">
                  <a:pos x="294" y="36"/>
                </a:cxn>
                <a:cxn ang="0">
                  <a:pos x="302" y="33"/>
                </a:cxn>
                <a:cxn ang="0">
                  <a:pos x="294" y="36"/>
                </a:cxn>
                <a:cxn ang="0">
                  <a:pos x="300" y="36"/>
                </a:cxn>
                <a:cxn ang="0">
                  <a:pos x="302" y="33"/>
                </a:cxn>
                <a:cxn ang="0">
                  <a:pos x="286" y="26"/>
                </a:cxn>
              </a:cxnLst>
              <a:rect l="0" t="0" r="r" b="b"/>
              <a:pathLst>
                <a:path w="302" h="37">
                  <a:moveTo>
                    <a:pt x="286" y="26"/>
                  </a:moveTo>
                  <a:lnTo>
                    <a:pt x="294" y="23"/>
                  </a:lnTo>
                  <a:lnTo>
                    <a:pt x="256" y="24"/>
                  </a:lnTo>
                  <a:lnTo>
                    <a:pt x="216" y="20"/>
                  </a:lnTo>
                  <a:lnTo>
                    <a:pt x="178" y="15"/>
                  </a:lnTo>
                  <a:lnTo>
                    <a:pt x="139" y="9"/>
                  </a:lnTo>
                  <a:lnTo>
                    <a:pt x="103" y="2"/>
                  </a:lnTo>
                  <a:lnTo>
                    <a:pt x="67" y="0"/>
                  </a:lnTo>
                  <a:lnTo>
                    <a:pt x="34" y="1"/>
                  </a:lnTo>
                  <a:lnTo>
                    <a:pt x="0" y="9"/>
                  </a:lnTo>
                  <a:lnTo>
                    <a:pt x="8" y="19"/>
                  </a:lnTo>
                  <a:lnTo>
                    <a:pt x="34" y="14"/>
                  </a:lnTo>
                  <a:lnTo>
                    <a:pt x="67" y="13"/>
                  </a:lnTo>
                  <a:lnTo>
                    <a:pt x="99" y="15"/>
                  </a:lnTo>
                  <a:lnTo>
                    <a:pt x="136" y="22"/>
                  </a:lnTo>
                  <a:lnTo>
                    <a:pt x="174" y="28"/>
                  </a:lnTo>
                  <a:lnTo>
                    <a:pt x="216" y="33"/>
                  </a:lnTo>
                  <a:lnTo>
                    <a:pt x="256" y="37"/>
                  </a:lnTo>
                  <a:lnTo>
                    <a:pt x="294" y="36"/>
                  </a:lnTo>
                  <a:lnTo>
                    <a:pt x="302" y="33"/>
                  </a:lnTo>
                  <a:lnTo>
                    <a:pt x="294" y="36"/>
                  </a:lnTo>
                  <a:lnTo>
                    <a:pt x="300" y="36"/>
                  </a:lnTo>
                  <a:lnTo>
                    <a:pt x="302" y="33"/>
                  </a:lnTo>
                  <a:lnTo>
                    <a:pt x="286" y="2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8" name="Freeform 24"/>
            <p:cNvSpPr>
              <a:spLocks/>
            </p:cNvSpPr>
            <p:nvPr/>
          </p:nvSpPr>
          <p:spPr bwMode="auto">
            <a:xfrm>
              <a:off x="3315" y="2402"/>
              <a:ext cx="138" cy="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58" y="91"/>
                </a:cxn>
                <a:cxn ang="0">
                  <a:pos x="79" y="183"/>
                </a:cxn>
                <a:cxn ang="0">
                  <a:pos x="99" y="276"/>
                </a:cxn>
                <a:cxn ang="0">
                  <a:pos x="115" y="371"/>
                </a:cxn>
                <a:cxn ang="0">
                  <a:pos x="119" y="463"/>
                </a:cxn>
                <a:cxn ang="0">
                  <a:pos x="105" y="553"/>
                </a:cxn>
                <a:cxn ang="0">
                  <a:pos x="67" y="639"/>
                </a:cxn>
                <a:cxn ang="0">
                  <a:pos x="0" y="721"/>
                </a:cxn>
                <a:cxn ang="0">
                  <a:pos x="16" y="728"/>
                </a:cxn>
                <a:cxn ang="0">
                  <a:pos x="86" y="644"/>
                </a:cxn>
                <a:cxn ang="0">
                  <a:pos x="124" y="556"/>
                </a:cxn>
                <a:cxn ang="0">
                  <a:pos x="138" y="463"/>
                </a:cxn>
                <a:cxn ang="0">
                  <a:pos x="134" y="371"/>
                </a:cxn>
                <a:cxn ang="0">
                  <a:pos x="119" y="276"/>
                </a:cxn>
                <a:cxn ang="0">
                  <a:pos x="98" y="183"/>
                </a:cxn>
                <a:cxn ang="0">
                  <a:pos x="77" y="91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2" y="0"/>
                </a:cxn>
              </a:cxnLst>
              <a:rect l="0" t="0" r="r" b="b"/>
              <a:pathLst>
                <a:path w="138" h="728">
                  <a:moveTo>
                    <a:pt x="42" y="0"/>
                  </a:moveTo>
                  <a:lnTo>
                    <a:pt x="42" y="0"/>
                  </a:lnTo>
                  <a:lnTo>
                    <a:pt x="58" y="91"/>
                  </a:lnTo>
                  <a:lnTo>
                    <a:pt x="79" y="183"/>
                  </a:lnTo>
                  <a:lnTo>
                    <a:pt x="99" y="276"/>
                  </a:lnTo>
                  <a:lnTo>
                    <a:pt x="115" y="371"/>
                  </a:lnTo>
                  <a:lnTo>
                    <a:pt x="119" y="463"/>
                  </a:lnTo>
                  <a:lnTo>
                    <a:pt x="105" y="553"/>
                  </a:lnTo>
                  <a:lnTo>
                    <a:pt x="67" y="639"/>
                  </a:lnTo>
                  <a:lnTo>
                    <a:pt x="0" y="721"/>
                  </a:lnTo>
                  <a:lnTo>
                    <a:pt x="16" y="728"/>
                  </a:lnTo>
                  <a:lnTo>
                    <a:pt x="86" y="644"/>
                  </a:lnTo>
                  <a:lnTo>
                    <a:pt x="124" y="556"/>
                  </a:lnTo>
                  <a:lnTo>
                    <a:pt x="138" y="463"/>
                  </a:lnTo>
                  <a:lnTo>
                    <a:pt x="134" y="371"/>
                  </a:lnTo>
                  <a:lnTo>
                    <a:pt x="119" y="276"/>
                  </a:lnTo>
                  <a:lnTo>
                    <a:pt x="98" y="183"/>
                  </a:lnTo>
                  <a:lnTo>
                    <a:pt x="77" y="9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29" name="Freeform 25"/>
            <p:cNvSpPr>
              <a:spLocks/>
            </p:cNvSpPr>
            <p:nvPr/>
          </p:nvSpPr>
          <p:spPr bwMode="auto">
            <a:xfrm>
              <a:off x="3352" y="2251"/>
              <a:ext cx="48" cy="1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2" y="77"/>
                </a:cxn>
                <a:cxn ang="0">
                  <a:pos x="2" y="151"/>
                </a:cxn>
                <a:cxn ang="0">
                  <a:pos x="0" y="226"/>
                </a:cxn>
                <a:cxn ang="0">
                  <a:pos x="4" y="302"/>
                </a:cxn>
                <a:cxn ang="0">
                  <a:pos x="23" y="302"/>
                </a:cxn>
                <a:cxn ang="0">
                  <a:pos x="20" y="226"/>
                </a:cxn>
                <a:cxn ang="0">
                  <a:pos x="21" y="151"/>
                </a:cxn>
                <a:cxn ang="0">
                  <a:pos x="31" y="77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7" y="0"/>
                </a:cxn>
              </a:cxnLst>
              <a:rect l="0" t="0" r="r" b="b"/>
              <a:pathLst>
                <a:path w="46" h="302">
                  <a:moveTo>
                    <a:pt x="27" y="0"/>
                  </a:moveTo>
                  <a:lnTo>
                    <a:pt x="27" y="0"/>
                  </a:lnTo>
                  <a:lnTo>
                    <a:pt x="12" y="77"/>
                  </a:lnTo>
                  <a:lnTo>
                    <a:pt x="2" y="151"/>
                  </a:lnTo>
                  <a:lnTo>
                    <a:pt x="0" y="226"/>
                  </a:lnTo>
                  <a:lnTo>
                    <a:pt x="4" y="302"/>
                  </a:lnTo>
                  <a:lnTo>
                    <a:pt x="23" y="302"/>
                  </a:lnTo>
                  <a:lnTo>
                    <a:pt x="20" y="226"/>
                  </a:lnTo>
                  <a:lnTo>
                    <a:pt x="21" y="151"/>
                  </a:lnTo>
                  <a:lnTo>
                    <a:pt x="31" y="77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0" name="Freeform 26"/>
            <p:cNvSpPr>
              <a:spLocks/>
            </p:cNvSpPr>
            <p:nvPr/>
          </p:nvSpPr>
          <p:spPr bwMode="auto">
            <a:xfrm>
              <a:off x="3380" y="2139"/>
              <a:ext cx="186" cy="113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72" y="0"/>
                </a:cxn>
                <a:cxn ang="0">
                  <a:pos x="141" y="24"/>
                </a:cxn>
                <a:cxn ang="0">
                  <a:pos x="113" y="49"/>
                </a:cxn>
                <a:cxn ang="0">
                  <a:pos x="86" y="74"/>
                </a:cxn>
                <a:cxn ang="0">
                  <a:pos x="61" y="102"/>
                </a:cxn>
                <a:cxn ang="0">
                  <a:pos x="40" y="130"/>
                </a:cxn>
                <a:cxn ang="0">
                  <a:pos x="23" y="160"/>
                </a:cxn>
                <a:cxn ang="0">
                  <a:pos x="10" y="191"/>
                </a:cxn>
                <a:cxn ang="0">
                  <a:pos x="0" y="223"/>
                </a:cxn>
                <a:cxn ang="0">
                  <a:pos x="19" y="223"/>
                </a:cxn>
                <a:cxn ang="0">
                  <a:pos x="29" y="193"/>
                </a:cxn>
                <a:cxn ang="0">
                  <a:pos x="42" y="162"/>
                </a:cxn>
                <a:cxn ang="0">
                  <a:pos x="59" y="135"/>
                </a:cxn>
                <a:cxn ang="0">
                  <a:pos x="76" y="108"/>
                </a:cxn>
                <a:cxn ang="0">
                  <a:pos x="101" y="82"/>
                </a:cxn>
                <a:cxn ang="0">
                  <a:pos x="128" y="57"/>
                </a:cxn>
                <a:cxn ang="0">
                  <a:pos x="157" y="32"/>
                </a:cxn>
                <a:cxn ang="0">
                  <a:pos x="187" y="8"/>
                </a:cxn>
                <a:cxn ang="0">
                  <a:pos x="187" y="8"/>
                </a:cxn>
                <a:cxn ang="0">
                  <a:pos x="172" y="0"/>
                </a:cxn>
              </a:cxnLst>
              <a:rect l="0" t="0" r="r" b="b"/>
              <a:pathLst>
                <a:path w="187" h="223">
                  <a:moveTo>
                    <a:pt x="172" y="0"/>
                  </a:moveTo>
                  <a:lnTo>
                    <a:pt x="172" y="0"/>
                  </a:lnTo>
                  <a:lnTo>
                    <a:pt x="141" y="24"/>
                  </a:lnTo>
                  <a:lnTo>
                    <a:pt x="113" y="49"/>
                  </a:lnTo>
                  <a:lnTo>
                    <a:pt x="86" y="74"/>
                  </a:lnTo>
                  <a:lnTo>
                    <a:pt x="61" y="102"/>
                  </a:lnTo>
                  <a:lnTo>
                    <a:pt x="40" y="130"/>
                  </a:lnTo>
                  <a:lnTo>
                    <a:pt x="23" y="160"/>
                  </a:lnTo>
                  <a:lnTo>
                    <a:pt x="10" y="191"/>
                  </a:lnTo>
                  <a:lnTo>
                    <a:pt x="0" y="223"/>
                  </a:lnTo>
                  <a:lnTo>
                    <a:pt x="19" y="223"/>
                  </a:lnTo>
                  <a:lnTo>
                    <a:pt x="29" y="193"/>
                  </a:lnTo>
                  <a:lnTo>
                    <a:pt x="42" y="162"/>
                  </a:lnTo>
                  <a:lnTo>
                    <a:pt x="59" y="135"/>
                  </a:lnTo>
                  <a:lnTo>
                    <a:pt x="76" y="108"/>
                  </a:lnTo>
                  <a:lnTo>
                    <a:pt x="101" y="82"/>
                  </a:lnTo>
                  <a:lnTo>
                    <a:pt x="128" y="57"/>
                  </a:lnTo>
                  <a:lnTo>
                    <a:pt x="157" y="32"/>
                  </a:lnTo>
                  <a:lnTo>
                    <a:pt x="187" y="8"/>
                  </a:lnTo>
                  <a:lnTo>
                    <a:pt x="187" y="8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1" name="Freeform 27"/>
            <p:cNvSpPr>
              <a:spLocks/>
            </p:cNvSpPr>
            <p:nvPr/>
          </p:nvSpPr>
          <p:spPr bwMode="auto">
            <a:xfrm>
              <a:off x="3552" y="2135"/>
              <a:ext cx="59" cy="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6" y="1"/>
                </a:cxn>
                <a:cxn ang="0">
                  <a:pos x="32" y="0"/>
                </a:cxn>
                <a:cxn ang="0">
                  <a:pos x="17" y="1"/>
                </a:cxn>
                <a:cxn ang="0">
                  <a:pos x="0" y="8"/>
                </a:cxn>
                <a:cxn ang="0">
                  <a:pos x="15" y="16"/>
                </a:cxn>
                <a:cxn ang="0">
                  <a:pos x="21" y="14"/>
                </a:cxn>
                <a:cxn ang="0">
                  <a:pos x="32" y="13"/>
                </a:cxn>
                <a:cxn ang="0">
                  <a:pos x="46" y="14"/>
                </a:cxn>
                <a:cxn ang="0">
                  <a:pos x="59" y="14"/>
                </a:cxn>
                <a:cxn ang="0">
                  <a:pos x="59" y="14"/>
                </a:cxn>
                <a:cxn ang="0">
                  <a:pos x="59" y="1"/>
                </a:cxn>
              </a:cxnLst>
              <a:rect l="0" t="0" r="r" b="b"/>
              <a:pathLst>
                <a:path w="59" h="16">
                  <a:moveTo>
                    <a:pt x="59" y="1"/>
                  </a:moveTo>
                  <a:lnTo>
                    <a:pt x="59" y="1"/>
                  </a:lnTo>
                  <a:lnTo>
                    <a:pt x="46" y="1"/>
                  </a:lnTo>
                  <a:lnTo>
                    <a:pt x="32" y="0"/>
                  </a:lnTo>
                  <a:lnTo>
                    <a:pt x="17" y="1"/>
                  </a:lnTo>
                  <a:lnTo>
                    <a:pt x="0" y="8"/>
                  </a:lnTo>
                  <a:lnTo>
                    <a:pt x="15" y="16"/>
                  </a:lnTo>
                  <a:lnTo>
                    <a:pt x="21" y="14"/>
                  </a:lnTo>
                  <a:lnTo>
                    <a:pt x="32" y="13"/>
                  </a:lnTo>
                  <a:lnTo>
                    <a:pt x="46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2" name="Freeform 28"/>
            <p:cNvSpPr>
              <a:spLocks/>
            </p:cNvSpPr>
            <p:nvPr/>
          </p:nvSpPr>
          <p:spPr bwMode="auto">
            <a:xfrm>
              <a:off x="4600" y="2688"/>
              <a:ext cx="135" cy="119"/>
            </a:xfrm>
            <a:custGeom>
              <a:avLst/>
              <a:gdLst/>
              <a:ahLst/>
              <a:cxnLst>
                <a:cxn ang="0">
                  <a:pos x="96" y="13"/>
                </a:cxn>
                <a:cxn ang="0">
                  <a:pos x="86" y="4"/>
                </a:cxn>
                <a:cxn ang="0">
                  <a:pos x="25" y="93"/>
                </a:cxn>
                <a:cxn ang="0">
                  <a:pos x="0" y="155"/>
                </a:cxn>
                <a:cxn ang="0">
                  <a:pos x="2" y="198"/>
                </a:cxn>
                <a:cxn ang="0">
                  <a:pos x="29" y="224"/>
                </a:cxn>
                <a:cxn ang="0">
                  <a:pos x="63" y="237"/>
                </a:cxn>
                <a:cxn ang="0">
                  <a:pos x="98" y="239"/>
                </a:cxn>
                <a:cxn ang="0">
                  <a:pos x="124" y="237"/>
                </a:cxn>
                <a:cxn ang="0">
                  <a:pos x="136" y="235"/>
                </a:cxn>
                <a:cxn ang="0">
                  <a:pos x="132" y="222"/>
                </a:cxn>
                <a:cxn ang="0">
                  <a:pos x="124" y="224"/>
                </a:cxn>
                <a:cxn ang="0">
                  <a:pos x="98" y="226"/>
                </a:cxn>
                <a:cxn ang="0">
                  <a:pos x="67" y="224"/>
                </a:cxn>
                <a:cxn ang="0">
                  <a:pos x="40" y="213"/>
                </a:cxn>
                <a:cxn ang="0">
                  <a:pos x="21" y="195"/>
                </a:cxn>
                <a:cxn ang="0">
                  <a:pos x="19" y="155"/>
                </a:cxn>
                <a:cxn ang="0">
                  <a:pos x="44" y="95"/>
                </a:cxn>
                <a:cxn ang="0">
                  <a:pos x="101" y="9"/>
                </a:cxn>
                <a:cxn ang="0">
                  <a:pos x="92" y="0"/>
                </a:cxn>
                <a:cxn ang="0">
                  <a:pos x="96" y="13"/>
                </a:cxn>
              </a:cxnLst>
              <a:rect l="0" t="0" r="r" b="b"/>
              <a:pathLst>
                <a:path w="136" h="239">
                  <a:moveTo>
                    <a:pt x="96" y="13"/>
                  </a:moveTo>
                  <a:lnTo>
                    <a:pt x="86" y="4"/>
                  </a:lnTo>
                  <a:lnTo>
                    <a:pt x="25" y="93"/>
                  </a:lnTo>
                  <a:lnTo>
                    <a:pt x="0" y="155"/>
                  </a:lnTo>
                  <a:lnTo>
                    <a:pt x="2" y="198"/>
                  </a:lnTo>
                  <a:lnTo>
                    <a:pt x="29" y="224"/>
                  </a:lnTo>
                  <a:lnTo>
                    <a:pt x="63" y="237"/>
                  </a:lnTo>
                  <a:lnTo>
                    <a:pt x="98" y="239"/>
                  </a:lnTo>
                  <a:lnTo>
                    <a:pt x="124" y="237"/>
                  </a:lnTo>
                  <a:lnTo>
                    <a:pt x="136" y="235"/>
                  </a:lnTo>
                  <a:lnTo>
                    <a:pt x="132" y="222"/>
                  </a:lnTo>
                  <a:lnTo>
                    <a:pt x="124" y="224"/>
                  </a:lnTo>
                  <a:lnTo>
                    <a:pt x="98" y="226"/>
                  </a:lnTo>
                  <a:lnTo>
                    <a:pt x="67" y="224"/>
                  </a:lnTo>
                  <a:lnTo>
                    <a:pt x="40" y="213"/>
                  </a:lnTo>
                  <a:lnTo>
                    <a:pt x="21" y="195"/>
                  </a:lnTo>
                  <a:lnTo>
                    <a:pt x="19" y="155"/>
                  </a:lnTo>
                  <a:lnTo>
                    <a:pt x="44" y="95"/>
                  </a:lnTo>
                  <a:lnTo>
                    <a:pt x="101" y="9"/>
                  </a:lnTo>
                  <a:lnTo>
                    <a:pt x="92" y="0"/>
                  </a:lnTo>
                  <a:lnTo>
                    <a:pt x="96" y="13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3" name="Freeform 29"/>
            <p:cNvSpPr>
              <a:spLocks/>
            </p:cNvSpPr>
            <p:nvPr/>
          </p:nvSpPr>
          <p:spPr bwMode="auto">
            <a:xfrm>
              <a:off x="3321" y="2688"/>
              <a:ext cx="1375" cy="82"/>
            </a:xfrm>
            <a:custGeom>
              <a:avLst/>
              <a:gdLst/>
              <a:ahLst/>
              <a:cxnLst>
                <a:cxn ang="0">
                  <a:pos x="21" y="164"/>
                </a:cxn>
                <a:cxn ang="0">
                  <a:pos x="80" y="168"/>
                </a:cxn>
                <a:cxn ang="0">
                  <a:pos x="155" y="167"/>
                </a:cxn>
                <a:cxn ang="0">
                  <a:pos x="246" y="161"/>
                </a:cxn>
                <a:cxn ang="0">
                  <a:pos x="349" y="152"/>
                </a:cxn>
                <a:cxn ang="0">
                  <a:pos x="460" y="142"/>
                </a:cxn>
                <a:cxn ang="0">
                  <a:pos x="580" y="128"/>
                </a:cxn>
                <a:cxn ang="0">
                  <a:pos x="700" y="112"/>
                </a:cxn>
                <a:cxn ang="0">
                  <a:pos x="818" y="96"/>
                </a:cxn>
                <a:cxn ang="0">
                  <a:pos x="935" y="81"/>
                </a:cxn>
                <a:cxn ang="0">
                  <a:pos x="1044" y="64"/>
                </a:cxn>
                <a:cxn ang="0">
                  <a:pos x="1141" y="50"/>
                </a:cxn>
                <a:cxn ang="0">
                  <a:pos x="1227" y="37"/>
                </a:cxn>
                <a:cxn ang="0">
                  <a:pos x="1295" y="26"/>
                </a:cxn>
                <a:cxn ang="0">
                  <a:pos x="1345" y="18"/>
                </a:cxn>
                <a:cxn ang="0">
                  <a:pos x="1370" y="13"/>
                </a:cxn>
                <a:cxn ang="0">
                  <a:pos x="1370" y="0"/>
                </a:cxn>
                <a:cxn ang="0">
                  <a:pos x="1356" y="3"/>
                </a:cxn>
                <a:cxn ang="0">
                  <a:pos x="1318" y="8"/>
                </a:cxn>
                <a:cxn ang="0">
                  <a:pos x="1259" y="18"/>
                </a:cxn>
                <a:cxn ang="0">
                  <a:pos x="1183" y="30"/>
                </a:cxn>
                <a:cxn ang="0">
                  <a:pos x="1089" y="44"/>
                </a:cxn>
                <a:cxn ang="0">
                  <a:pos x="986" y="60"/>
                </a:cxn>
                <a:cxn ang="0">
                  <a:pos x="874" y="76"/>
                </a:cxn>
                <a:cxn ang="0">
                  <a:pos x="755" y="91"/>
                </a:cxn>
                <a:cxn ang="0">
                  <a:pos x="635" y="107"/>
                </a:cxn>
                <a:cxn ang="0">
                  <a:pos x="519" y="122"/>
                </a:cxn>
                <a:cxn ang="0">
                  <a:pos x="403" y="134"/>
                </a:cxn>
                <a:cxn ang="0">
                  <a:pos x="296" y="144"/>
                </a:cxn>
                <a:cxn ang="0">
                  <a:pos x="198" y="151"/>
                </a:cxn>
                <a:cxn ang="0">
                  <a:pos x="114" y="155"/>
                </a:cxn>
                <a:cxn ang="0">
                  <a:pos x="48" y="154"/>
                </a:cxn>
                <a:cxn ang="0">
                  <a:pos x="4" y="147"/>
                </a:cxn>
              </a:cxnLst>
              <a:rect l="0" t="0" r="r" b="b"/>
              <a:pathLst>
                <a:path w="1374" h="168">
                  <a:moveTo>
                    <a:pt x="0" y="160"/>
                  </a:moveTo>
                  <a:lnTo>
                    <a:pt x="21" y="164"/>
                  </a:lnTo>
                  <a:lnTo>
                    <a:pt x="48" y="167"/>
                  </a:lnTo>
                  <a:lnTo>
                    <a:pt x="80" y="168"/>
                  </a:lnTo>
                  <a:lnTo>
                    <a:pt x="114" y="168"/>
                  </a:lnTo>
                  <a:lnTo>
                    <a:pt x="155" y="167"/>
                  </a:lnTo>
                  <a:lnTo>
                    <a:pt x="198" y="164"/>
                  </a:lnTo>
                  <a:lnTo>
                    <a:pt x="246" y="161"/>
                  </a:lnTo>
                  <a:lnTo>
                    <a:pt x="296" y="157"/>
                  </a:lnTo>
                  <a:lnTo>
                    <a:pt x="349" y="152"/>
                  </a:lnTo>
                  <a:lnTo>
                    <a:pt x="403" y="147"/>
                  </a:lnTo>
                  <a:lnTo>
                    <a:pt x="460" y="142"/>
                  </a:lnTo>
                  <a:lnTo>
                    <a:pt x="519" y="135"/>
                  </a:lnTo>
                  <a:lnTo>
                    <a:pt x="580" y="128"/>
                  </a:lnTo>
                  <a:lnTo>
                    <a:pt x="639" y="120"/>
                  </a:lnTo>
                  <a:lnTo>
                    <a:pt x="700" y="112"/>
                  </a:lnTo>
                  <a:lnTo>
                    <a:pt x="759" y="104"/>
                  </a:lnTo>
                  <a:lnTo>
                    <a:pt x="818" y="96"/>
                  </a:lnTo>
                  <a:lnTo>
                    <a:pt x="878" y="89"/>
                  </a:lnTo>
                  <a:lnTo>
                    <a:pt x="935" y="81"/>
                  </a:lnTo>
                  <a:lnTo>
                    <a:pt x="990" y="73"/>
                  </a:lnTo>
                  <a:lnTo>
                    <a:pt x="1044" y="64"/>
                  </a:lnTo>
                  <a:lnTo>
                    <a:pt x="1093" y="57"/>
                  </a:lnTo>
                  <a:lnTo>
                    <a:pt x="1141" y="50"/>
                  </a:lnTo>
                  <a:lnTo>
                    <a:pt x="1187" y="43"/>
                  </a:lnTo>
                  <a:lnTo>
                    <a:pt x="1227" y="37"/>
                  </a:lnTo>
                  <a:lnTo>
                    <a:pt x="1263" y="31"/>
                  </a:lnTo>
                  <a:lnTo>
                    <a:pt x="1295" y="26"/>
                  </a:lnTo>
                  <a:lnTo>
                    <a:pt x="1322" y="21"/>
                  </a:lnTo>
                  <a:lnTo>
                    <a:pt x="1345" y="18"/>
                  </a:lnTo>
                  <a:lnTo>
                    <a:pt x="1360" y="16"/>
                  </a:lnTo>
                  <a:lnTo>
                    <a:pt x="1370" y="13"/>
                  </a:lnTo>
                  <a:lnTo>
                    <a:pt x="1374" y="13"/>
                  </a:lnTo>
                  <a:lnTo>
                    <a:pt x="1370" y="0"/>
                  </a:lnTo>
                  <a:lnTo>
                    <a:pt x="1366" y="0"/>
                  </a:lnTo>
                  <a:lnTo>
                    <a:pt x="1356" y="3"/>
                  </a:lnTo>
                  <a:lnTo>
                    <a:pt x="1341" y="5"/>
                  </a:lnTo>
                  <a:lnTo>
                    <a:pt x="1318" y="8"/>
                  </a:lnTo>
                  <a:lnTo>
                    <a:pt x="1292" y="13"/>
                  </a:lnTo>
                  <a:lnTo>
                    <a:pt x="1259" y="18"/>
                  </a:lnTo>
                  <a:lnTo>
                    <a:pt x="1223" y="24"/>
                  </a:lnTo>
                  <a:lnTo>
                    <a:pt x="1183" y="30"/>
                  </a:lnTo>
                  <a:lnTo>
                    <a:pt x="1137" y="37"/>
                  </a:lnTo>
                  <a:lnTo>
                    <a:pt x="1089" y="44"/>
                  </a:lnTo>
                  <a:lnTo>
                    <a:pt x="1040" y="51"/>
                  </a:lnTo>
                  <a:lnTo>
                    <a:pt x="986" y="60"/>
                  </a:lnTo>
                  <a:lnTo>
                    <a:pt x="931" y="68"/>
                  </a:lnTo>
                  <a:lnTo>
                    <a:pt x="874" y="76"/>
                  </a:lnTo>
                  <a:lnTo>
                    <a:pt x="815" y="83"/>
                  </a:lnTo>
                  <a:lnTo>
                    <a:pt x="755" y="91"/>
                  </a:lnTo>
                  <a:lnTo>
                    <a:pt x="696" y="99"/>
                  </a:lnTo>
                  <a:lnTo>
                    <a:pt x="635" y="107"/>
                  </a:lnTo>
                  <a:lnTo>
                    <a:pt x="576" y="115"/>
                  </a:lnTo>
                  <a:lnTo>
                    <a:pt x="519" y="122"/>
                  </a:lnTo>
                  <a:lnTo>
                    <a:pt x="460" y="129"/>
                  </a:lnTo>
                  <a:lnTo>
                    <a:pt x="403" y="134"/>
                  </a:lnTo>
                  <a:lnTo>
                    <a:pt x="349" y="139"/>
                  </a:lnTo>
                  <a:lnTo>
                    <a:pt x="296" y="144"/>
                  </a:lnTo>
                  <a:lnTo>
                    <a:pt x="246" y="148"/>
                  </a:lnTo>
                  <a:lnTo>
                    <a:pt x="198" y="151"/>
                  </a:lnTo>
                  <a:lnTo>
                    <a:pt x="155" y="154"/>
                  </a:lnTo>
                  <a:lnTo>
                    <a:pt x="114" y="155"/>
                  </a:lnTo>
                  <a:lnTo>
                    <a:pt x="80" y="155"/>
                  </a:lnTo>
                  <a:lnTo>
                    <a:pt x="48" y="154"/>
                  </a:lnTo>
                  <a:lnTo>
                    <a:pt x="25" y="151"/>
                  </a:lnTo>
                  <a:lnTo>
                    <a:pt x="4" y="14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4" name="Freeform 30"/>
            <p:cNvSpPr>
              <a:spLocks/>
            </p:cNvSpPr>
            <p:nvPr/>
          </p:nvSpPr>
          <p:spPr bwMode="auto">
            <a:xfrm>
              <a:off x="4749" y="2078"/>
              <a:ext cx="273" cy="149"/>
            </a:xfrm>
            <a:custGeom>
              <a:avLst/>
              <a:gdLst/>
              <a:ahLst/>
              <a:cxnLst>
                <a:cxn ang="0">
                  <a:pos x="19" y="299"/>
                </a:cxn>
                <a:cxn ang="0">
                  <a:pos x="21" y="212"/>
                </a:cxn>
                <a:cxn ang="0">
                  <a:pos x="36" y="147"/>
                </a:cxn>
                <a:cxn ang="0">
                  <a:pos x="61" y="102"/>
                </a:cxn>
                <a:cxn ang="0">
                  <a:pos x="95" y="70"/>
                </a:cxn>
                <a:cxn ang="0">
                  <a:pos x="132" y="50"/>
                </a:cxn>
                <a:cxn ang="0">
                  <a:pos x="177" y="37"/>
                </a:cxn>
                <a:cxn ang="0">
                  <a:pos x="223" y="25"/>
                </a:cxn>
                <a:cxn ang="0">
                  <a:pos x="275" y="13"/>
                </a:cxn>
                <a:cxn ang="0">
                  <a:pos x="267" y="0"/>
                </a:cxn>
                <a:cxn ang="0">
                  <a:pos x="219" y="12"/>
                </a:cxn>
                <a:cxn ang="0">
                  <a:pos x="170" y="24"/>
                </a:cxn>
                <a:cxn ang="0">
                  <a:pos x="124" y="39"/>
                </a:cxn>
                <a:cxn ang="0">
                  <a:pos x="80" y="63"/>
                </a:cxn>
                <a:cxn ang="0">
                  <a:pos x="46" y="96"/>
                </a:cxn>
                <a:cxn ang="0">
                  <a:pos x="17" y="145"/>
                </a:cxn>
                <a:cxn ang="0">
                  <a:pos x="2" y="212"/>
                </a:cxn>
                <a:cxn ang="0">
                  <a:pos x="0" y="299"/>
                </a:cxn>
                <a:cxn ang="0">
                  <a:pos x="19" y="299"/>
                </a:cxn>
              </a:cxnLst>
              <a:rect l="0" t="0" r="r" b="b"/>
              <a:pathLst>
                <a:path w="275" h="299">
                  <a:moveTo>
                    <a:pt x="19" y="299"/>
                  </a:moveTo>
                  <a:lnTo>
                    <a:pt x="21" y="212"/>
                  </a:lnTo>
                  <a:lnTo>
                    <a:pt x="36" y="147"/>
                  </a:lnTo>
                  <a:lnTo>
                    <a:pt x="61" y="102"/>
                  </a:lnTo>
                  <a:lnTo>
                    <a:pt x="95" y="70"/>
                  </a:lnTo>
                  <a:lnTo>
                    <a:pt x="132" y="50"/>
                  </a:lnTo>
                  <a:lnTo>
                    <a:pt x="177" y="37"/>
                  </a:lnTo>
                  <a:lnTo>
                    <a:pt x="223" y="25"/>
                  </a:lnTo>
                  <a:lnTo>
                    <a:pt x="275" y="13"/>
                  </a:lnTo>
                  <a:lnTo>
                    <a:pt x="267" y="0"/>
                  </a:lnTo>
                  <a:lnTo>
                    <a:pt x="219" y="12"/>
                  </a:lnTo>
                  <a:lnTo>
                    <a:pt x="170" y="24"/>
                  </a:lnTo>
                  <a:lnTo>
                    <a:pt x="124" y="39"/>
                  </a:lnTo>
                  <a:lnTo>
                    <a:pt x="80" y="63"/>
                  </a:lnTo>
                  <a:lnTo>
                    <a:pt x="46" y="96"/>
                  </a:lnTo>
                  <a:lnTo>
                    <a:pt x="17" y="145"/>
                  </a:lnTo>
                  <a:lnTo>
                    <a:pt x="2" y="212"/>
                  </a:lnTo>
                  <a:lnTo>
                    <a:pt x="0" y="299"/>
                  </a:lnTo>
                  <a:lnTo>
                    <a:pt x="19" y="299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5" name="Freeform 31"/>
            <p:cNvSpPr>
              <a:spLocks/>
            </p:cNvSpPr>
            <p:nvPr/>
          </p:nvSpPr>
          <p:spPr bwMode="auto">
            <a:xfrm>
              <a:off x="4614" y="2267"/>
              <a:ext cx="144" cy="6"/>
            </a:xfrm>
            <a:custGeom>
              <a:avLst/>
              <a:gdLst/>
              <a:ahLst/>
              <a:cxnLst>
                <a:cxn ang="0">
                  <a:pos x="144" y="6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44" y="13"/>
                </a:cxn>
                <a:cxn ang="0">
                  <a:pos x="144" y="6"/>
                </a:cxn>
              </a:cxnLst>
              <a:rect l="0" t="0" r="r" b="b"/>
              <a:pathLst>
                <a:path w="144" h="13">
                  <a:moveTo>
                    <a:pt x="144" y="6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4" y="13"/>
                  </a:lnTo>
                  <a:lnTo>
                    <a:pt x="144" y="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6" name="Freeform 32"/>
            <p:cNvSpPr>
              <a:spLocks/>
            </p:cNvSpPr>
            <p:nvPr/>
          </p:nvSpPr>
          <p:spPr bwMode="auto">
            <a:xfrm>
              <a:off x="4667" y="2287"/>
              <a:ext cx="90" cy="5"/>
            </a:xfrm>
            <a:custGeom>
              <a:avLst/>
              <a:gdLst/>
              <a:ahLst/>
              <a:cxnLst>
                <a:cxn ang="0">
                  <a:pos x="90" y="7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90" y="13"/>
                </a:cxn>
                <a:cxn ang="0">
                  <a:pos x="90" y="7"/>
                </a:cxn>
              </a:cxnLst>
              <a:rect l="0" t="0" r="r" b="b"/>
              <a:pathLst>
                <a:path w="90" h="13">
                  <a:moveTo>
                    <a:pt x="90" y="7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90" y="13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7" name="Freeform 33"/>
            <p:cNvSpPr>
              <a:spLocks/>
            </p:cNvSpPr>
            <p:nvPr/>
          </p:nvSpPr>
          <p:spPr bwMode="auto">
            <a:xfrm>
              <a:off x="3498" y="2166"/>
              <a:ext cx="262" cy="11"/>
            </a:xfrm>
            <a:custGeom>
              <a:avLst/>
              <a:gdLst/>
              <a:ahLst/>
              <a:cxnLst>
                <a:cxn ang="0">
                  <a:pos x="262" y="16"/>
                </a:cxn>
                <a:cxn ang="0">
                  <a:pos x="262" y="9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62" y="22"/>
                </a:cxn>
                <a:cxn ang="0">
                  <a:pos x="262" y="16"/>
                </a:cxn>
              </a:cxnLst>
              <a:rect l="0" t="0" r="r" b="b"/>
              <a:pathLst>
                <a:path w="262" h="22">
                  <a:moveTo>
                    <a:pt x="262" y="16"/>
                  </a:moveTo>
                  <a:lnTo>
                    <a:pt x="262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2" y="22"/>
                  </a:lnTo>
                  <a:lnTo>
                    <a:pt x="262" y="1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8" name="Freeform 34"/>
            <p:cNvSpPr>
              <a:spLocks/>
            </p:cNvSpPr>
            <p:nvPr/>
          </p:nvSpPr>
          <p:spPr bwMode="auto">
            <a:xfrm>
              <a:off x="3448" y="2189"/>
              <a:ext cx="169" cy="6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7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70" y="13"/>
                </a:cxn>
                <a:cxn ang="0">
                  <a:pos x="170" y="7"/>
                </a:cxn>
              </a:cxnLst>
              <a:rect l="0" t="0" r="r" b="b"/>
              <a:pathLst>
                <a:path w="170" h="13">
                  <a:moveTo>
                    <a:pt x="170" y="7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70" y="13"/>
                  </a:lnTo>
                  <a:lnTo>
                    <a:pt x="170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39" name="Freeform 35"/>
            <p:cNvSpPr>
              <a:spLocks/>
            </p:cNvSpPr>
            <p:nvPr/>
          </p:nvSpPr>
          <p:spPr bwMode="auto">
            <a:xfrm>
              <a:off x="3408" y="2214"/>
              <a:ext cx="144" cy="11"/>
            </a:xfrm>
            <a:custGeom>
              <a:avLst/>
              <a:gdLst/>
              <a:ahLst/>
              <a:cxnLst>
                <a:cxn ang="0">
                  <a:pos x="143" y="16"/>
                </a:cxn>
                <a:cxn ang="0">
                  <a:pos x="143" y="1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43" y="23"/>
                </a:cxn>
                <a:cxn ang="0">
                  <a:pos x="143" y="16"/>
                </a:cxn>
              </a:cxnLst>
              <a:rect l="0" t="0" r="r" b="b"/>
              <a:pathLst>
                <a:path w="143" h="23">
                  <a:moveTo>
                    <a:pt x="143" y="16"/>
                  </a:moveTo>
                  <a:lnTo>
                    <a:pt x="143" y="1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3" y="23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40" name="Freeform 36"/>
            <p:cNvSpPr>
              <a:spLocks/>
            </p:cNvSpPr>
            <p:nvPr/>
          </p:nvSpPr>
          <p:spPr bwMode="auto">
            <a:xfrm>
              <a:off x="4563" y="2579"/>
              <a:ext cx="237" cy="10"/>
            </a:xfrm>
            <a:custGeom>
              <a:avLst/>
              <a:gdLst/>
              <a:ahLst/>
              <a:cxnLst>
                <a:cxn ang="0">
                  <a:pos x="238" y="7"/>
                </a:cxn>
                <a:cxn ang="0">
                  <a:pos x="238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238" y="13"/>
                </a:cxn>
                <a:cxn ang="0">
                  <a:pos x="238" y="7"/>
                </a:cxn>
              </a:cxnLst>
              <a:rect l="0" t="0" r="r" b="b"/>
              <a:pathLst>
                <a:path w="238" h="19">
                  <a:moveTo>
                    <a:pt x="238" y="7"/>
                  </a:moveTo>
                  <a:lnTo>
                    <a:pt x="238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238" y="13"/>
                  </a:lnTo>
                  <a:lnTo>
                    <a:pt x="238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41" name="Freeform 37"/>
            <p:cNvSpPr>
              <a:spLocks/>
            </p:cNvSpPr>
            <p:nvPr/>
          </p:nvSpPr>
          <p:spPr bwMode="auto">
            <a:xfrm>
              <a:off x="4656" y="2597"/>
              <a:ext cx="144" cy="10"/>
            </a:xfrm>
            <a:custGeom>
              <a:avLst/>
              <a:gdLst/>
              <a:ahLst/>
              <a:cxnLst>
                <a:cxn ang="0">
                  <a:pos x="146" y="7"/>
                </a:cxn>
                <a:cxn ang="0">
                  <a:pos x="146" y="0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146" y="13"/>
                </a:cxn>
                <a:cxn ang="0">
                  <a:pos x="146" y="7"/>
                </a:cxn>
              </a:cxnLst>
              <a:rect l="0" t="0" r="r" b="b"/>
              <a:pathLst>
                <a:path w="146" h="20">
                  <a:moveTo>
                    <a:pt x="146" y="7"/>
                  </a:moveTo>
                  <a:lnTo>
                    <a:pt x="146" y="0"/>
                  </a:lnTo>
                  <a:lnTo>
                    <a:pt x="0" y="7"/>
                  </a:lnTo>
                  <a:lnTo>
                    <a:pt x="0" y="20"/>
                  </a:lnTo>
                  <a:lnTo>
                    <a:pt x="146" y="13"/>
                  </a:lnTo>
                  <a:lnTo>
                    <a:pt x="146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1942" name="Freeform 38"/>
            <p:cNvSpPr>
              <a:spLocks/>
            </p:cNvSpPr>
            <p:nvPr/>
          </p:nvSpPr>
          <p:spPr bwMode="auto">
            <a:xfrm>
              <a:off x="4732" y="2624"/>
              <a:ext cx="73" cy="8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72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72" y="13"/>
                </a:cxn>
                <a:cxn ang="0">
                  <a:pos x="72" y="6"/>
                </a:cxn>
              </a:cxnLst>
              <a:rect l="0" t="0" r="r" b="b"/>
              <a:pathLst>
                <a:path w="72" h="17">
                  <a:moveTo>
                    <a:pt x="72" y="6"/>
                  </a:moveTo>
                  <a:lnTo>
                    <a:pt x="72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72" y="13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253" name="Group 39"/>
            <p:cNvGrpSpPr>
              <a:grpSpLocks/>
            </p:cNvGrpSpPr>
            <p:nvPr/>
          </p:nvGrpSpPr>
          <p:grpSpPr bwMode="auto">
            <a:xfrm>
              <a:off x="3420" y="2592"/>
              <a:ext cx="372" cy="168"/>
              <a:chOff x="3420" y="2512"/>
              <a:chExt cx="536" cy="248"/>
            </a:xfrm>
          </p:grpSpPr>
          <p:sp>
            <p:nvSpPr>
              <p:cNvPr id="1531944" name="Freeform 40"/>
              <p:cNvSpPr>
                <a:spLocks/>
              </p:cNvSpPr>
              <p:nvPr/>
            </p:nvSpPr>
            <p:spPr bwMode="auto">
              <a:xfrm>
                <a:off x="3419" y="2540"/>
                <a:ext cx="248" cy="7"/>
              </a:xfrm>
              <a:custGeom>
                <a:avLst/>
                <a:gdLst/>
                <a:ahLst/>
                <a:cxnLst>
                  <a:cxn ang="0">
                    <a:pos x="248" y="6"/>
                  </a:cxn>
                  <a:cxn ang="0">
                    <a:pos x="248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48" y="13"/>
                  </a:cxn>
                  <a:cxn ang="0">
                    <a:pos x="248" y="6"/>
                  </a:cxn>
                </a:cxnLst>
                <a:rect l="0" t="0" r="r" b="b"/>
                <a:pathLst>
                  <a:path w="248" h="13">
                    <a:moveTo>
                      <a:pt x="248" y="6"/>
                    </a:moveTo>
                    <a:lnTo>
                      <a:pt x="248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48" y="13"/>
                    </a:lnTo>
                    <a:lnTo>
                      <a:pt x="248" y="6"/>
                    </a:lnTo>
                    <a:close/>
                  </a:path>
                </a:pathLst>
              </a:custGeom>
              <a:solidFill>
                <a:srgbClr val="C993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45" name="Freeform 41"/>
              <p:cNvSpPr>
                <a:spLocks/>
              </p:cNvSpPr>
              <p:nvPr/>
            </p:nvSpPr>
            <p:spPr bwMode="auto">
              <a:xfrm>
                <a:off x="3431" y="2559"/>
                <a:ext cx="158" cy="12"/>
              </a:xfrm>
              <a:custGeom>
                <a:avLst/>
                <a:gdLst/>
                <a:ahLst/>
                <a:cxnLst>
                  <a:cxn ang="0">
                    <a:pos x="156" y="15"/>
                  </a:cxn>
                  <a:cxn ang="0">
                    <a:pos x="15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56" y="21"/>
                  </a:cxn>
                  <a:cxn ang="0">
                    <a:pos x="156" y="15"/>
                  </a:cxn>
                </a:cxnLst>
                <a:rect l="0" t="0" r="r" b="b"/>
                <a:pathLst>
                  <a:path w="156" h="21">
                    <a:moveTo>
                      <a:pt x="156" y="15"/>
                    </a:moveTo>
                    <a:lnTo>
                      <a:pt x="156" y="8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56" y="21"/>
                    </a:lnTo>
                    <a:lnTo>
                      <a:pt x="156" y="15"/>
                    </a:lnTo>
                    <a:close/>
                  </a:path>
                </a:pathLst>
              </a:custGeom>
              <a:solidFill>
                <a:srgbClr val="C993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46" name="Freeform 42"/>
              <p:cNvSpPr>
                <a:spLocks/>
              </p:cNvSpPr>
              <p:nvPr/>
            </p:nvSpPr>
            <p:spPr bwMode="auto">
              <a:xfrm>
                <a:off x="3517" y="2547"/>
                <a:ext cx="106" cy="33"/>
              </a:xfrm>
              <a:custGeom>
                <a:avLst/>
                <a:gdLst/>
                <a:ahLst/>
                <a:cxnLst>
                  <a:cxn ang="0">
                    <a:pos x="66" y="12"/>
                  </a:cxn>
                  <a:cxn ang="0">
                    <a:pos x="30" y="42"/>
                  </a:cxn>
                  <a:cxn ang="0">
                    <a:pos x="49" y="68"/>
                  </a:cxn>
                  <a:cxn ang="0">
                    <a:pos x="106" y="50"/>
                  </a:cxn>
                  <a:cxn ang="0">
                    <a:pos x="87" y="24"/>
                  </a:cxn>
                  <a:cxn ang="0">
                    <a:pos x="51" y="54"/>
                  </a:cxn>
                  <a:cxn ang="0">
                    <a:pos x="66" y="12"/>
                  </a:cxn>
                  <a:cxn ang="0">
                    <a:pos x="0" y="0"/>
                  </a:cxn>
                  <a:cxn ang="0">
                    <a:pos x="30" y="42"/>
                  </a:cxn>
                  <a:cxn ang="0">
                    <a:pos x="66" y="12"/>
                  </a:cxn>
                </a:cxnLst>
                <a:rect l="0" t="0" r="r" b="b"/>
                <a:pathLst>
                  <a:path w="106" h="68">
                    <a:moveTo>
                      <a:pt x="66" y="12"/>
                    </a:moveTo>
                    <a:lnTo>
                      <a:pt x="30" y="42"/>
                    </a:lnTo>
                    <a:lnTo>
                      <a:pt x="49" y="68"/>
                    </a:lnTo>
                    <a:lnTo>
                      <a:pt x="106" y="50"/>
                    </a:lnTo>
                    <a:lnTo>
                      <a:pt x="87" y="24"/>
                    </a:lnTo>
                    <a:lnTo>
                      <a:pt x="51" y="54"/>
                    </a:lnTo>
                    <a:lnTo>
                      <a:pt x="66" y="12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47" name="Freeform 43"/>
              <p:cNvSpPr>
                <a:spLocks/>
              </p:cNvSpPr>
              <p:nvPr/>
            </p:nvSpPr>
            <p:spPr bwMode="auto">
              <a:xfrm>
                <a:off x="3565" y="2552"/>
                <a:ext cx="81" cy="28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59" y="8"/>
                  </a:cxn>
                  <a:cxn ang="0">
                    <a:pos x="15" y="0"/>
                  </a:cxn>
                  <a:cxn ang="0">
                    <a:pos x="0" y="42"/>
                  </a:cxn>
                  <a:cxn ang="0">
                    <a:pos x="44" y="49"/>
                  </a:cxn>
                  <a:cxn ang="0">
                    <a:pos x="82" y="31"/>
                  </a:cxn>
                  <a:cxn ang="0">
                    <a:pos x="44" y="49"/>
                  </a:cxn>
                  <a:cxn ang="0">
                    <a:pos x="76" y="56"/>
                  </a:cxn>
                  <a:cxn ang="0">
                    <a:pos x="82" y="31"/>
                  </a:cxn>
                  <a:cxn ang="0">
                    <a:pos x="21" y="26"/>
                  </a:cxn>
                </a:cxnLst>
                <a:rect l="0" t="0" r="r" b="b"/>
                <a:pathLst>
                  <a:path w="82" h="56">
                    <a:moveTo>
                      <a:pt x="21" y="26"/>
                    </a:moveTo>
                    <a:lnTo>
                      <a:pt x="59" y="8"/>
                    </a:lnTo>
                    <a:lnTo>
                      <a:pt x="15" y="0"/>
                    </a:lnTo>
                    <a:lnTo>
                      <a:pt x="0" y="42"/>
                    </a:lnTo>
                    <a:lnTo>
                      <a:pt x="44" y="49"/>
                    </a:lnTo>
                    <a:lnTo>
                      <a:pt x="82" y="31"/>
                    </a:lnTo>
                    <a:lnTo>
                      <a:pt x="44" y="49"/>
                    </a:lnTo>
                    <a:lnTo>
                      <a:pt x="76" y="56"/>
                    </a:lnTo>
                    <a:lnTo>
                      <a:pt x="82" y="31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48" name="Freeform 44"/>
              <p:cNvSpPr>
                <a:spLocks/>
              </p:cNvSpPr>
              <p:nvPr/>
            </p:nvSpPr>
            <p:spPr bwMode="auto">
              <a:xfrm>
                <a:off x="3586" y="2531"/>
                <a:ext cx="69" cy="38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8" y="39"/>
                  </a:cxn>
                  <a:cxn ang="0">
                    <a:pos x="0" y="71"/>
                  </a:cxn>
                  <a:cxn ang="0">
                    <a:pos x="61" y="76"/>
                  </a:cxn>
                  <a:cxn ang="0">
                    <a:pos x="69" y="44"/>
                  </a:cxn>
                  <a:cxn ang="0">
                    <a:pos x="17" y="57"/>
                  </a:cxn>
                  <a:cxn ang="0">
                    <a:pos x="59" y="26"/>
                  </a:cxn>
                  <a:cxn ang="0">
                    <a:pos x="17" y="0"/>
                  </a:cxn>
                  <a:cxn ang="0">
                    <a:pos x="8" y="39"/>
                  </a:cxn>
                  <a:cxn ang="0">
                    <a:pos x="59" y="26"/>
                  </a:cxn>
                </a:cxnLst>
                <a:rect l="0" t="0" r="r" b="b"/>
                <a:pathLst>
                  <a:path w="69" h="76">
                    <a:moveTo>
                      <a:pt x="59" y="26"/>
                    </a:moveTo>
                    <a:lnTo>
                      <a:pt x="8" y="39"/>
                    </a:lnTo>
                    <a:lnTo>
                      <a:pt x="0" y="71"/>
                    </a:lnTo>
                    <a:lnTo>
                      <a:pt x="61" y="76"/>
                    </a:lnTo>
                    <a:lnTo>
                      <a:pt x="69" y="44"/>
                    </a:lnTo>
                    <a:lnTo>
                      <a:pt x="17" y="57"/>
                    </a:lnTo>
                    <a:lnTo>
                      <a:pt x="59" y="26"/>
                    </a:lnTo>
                    <a:lnTo>
                      <a:pt x="17" y="0"/>
                    </a:lnTo>
                    <a:lnTo>
                      <a:pt x="8" y="39"/>
                    </a:lnTo>
                    <a:lnTo>
                      <a:pt x="59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49" name="Freeform 45"/>
              <p:cNvSpPr>
                <a:spLocks/>
              </p:cNvSpPr>
              <p:nvPr/>
            </p:nvSpPr>
            <p:spPr bwMode="auto">
              <a:xfrm>
                <a:off x="3606" y="2543"/>
                <a:ext cx="77" cy="33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71" y="16"/>
                  </a:cxn>
                  <a:cxn ang="0">
                    <a:pos x="42" y="0"/>
                  </a:cxn>
                  <a:cxn ang="0">
                    <a:pos x="0" y="31"/>
                  </a:cxn>
                  <a:cxn ang="0">
                    <a:pos x="29" y="48"/>
                  </a:cxn>
                  <a:cxn ang="0">
                    <a:pos x="78" y="41"/>
                  </a:cxn>
                  <a:cxn ang="0">
                    <a:pos x="29" y="48"/>
                  </a:cxn>
                  <a:cxn ang="0">
                    <a:pos x="59" y="66"/>
                  </a:cxn>
                  <a:cxn ang="0">
                    <a:pos x="78" y="41"/>
                  </a:cxn>
                  <a:cxn ang="0">
                    <a:pos x="21" y="23"/>
                  </a:cxn>
                </a:cxnLst>
                <a:rect l="0" t="0" r="r" b="b"/>
                <a:pathLst>
                  <a:path w="78" h="66">
                    <a:moveTo>
                      <a:pt x="21" y="23"/>
                    </a:moveTo>
                    <a:lnTo>
                      <a:pt x="71" y="16"/>
                    </a:lnTo>
                    <a:lnTo>
                      <a:pt x="42" y="0"/>
                    </a:lnTo>
                    <a:lnTo>
                      <a:pt x="0" y="31"/>
                    </a:lnTo>
                    <a:lnTo>
                      <a:pt x="29" y="48"/>
                    </a:lnTo>
                    <a:lnTo>
                      <a:pt x="78" y="41"/>
                    </a:lnTo>
                    <a:lnTo>
                      <a:pt x="29" y="48"/>
                    </a:lnTo>
                    <a:lnTo>
                      <a:pt x="59" y="66"/>
                    </a:lnTo>
                    <a:lnTo>
                      <a:pt x="78" y="41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0" name="Freeform 46"/>
              <p:cNvSpPr>
                <a:spLocks/>
              </p:cNvSpPr>
              <p:nvPr/>
            </p:nvSpPr>
            <p:spPr bwMode="auto">
              <a:xfrm>
                <a:off x="3626" y="2519"/>
                <a:ext cx="77" cy="45"/>
              </a:xfrm>
              <a:custGeom>
                <a:avLst/>
                <a:gdLst/>
                <a:ahLst/>
                <a:cxnLst>
                  <a:cxn ang="0">
                    <a:pos x="80" y="43"/>
                  </a:cxn>
                  <a:cxn ang="0">
                    <a:pos x="23" y="42"/>
                  </a:cxn>
                  <a:cxn ang="0">
                    <a:pos x="0" y="72"/>
                  </a:cxn>
                  <a:cxn ang="0">
                    <a:pos x="57" y="90"/>
                  </a:cxn>
                  <a:cxn ang="0">
                    <a:pos x="80" y="60"/>
                  </a:cxn>
                  <a:cxn ang="0">
                    <a:pos x="23" y="59"/>
                  </a:cxn>
                  <a:cxn ang="0">
                    <a:pos x="80" y="43"/>
                  </a:cxn>
                  <a:cxn ang="0">
                    <a:pos x="54" y="0"/>
                  </a:cxn>
                  <a:cxn ang="0">
                    <a:pos x="23" y="42"/>
                  </a:cxn>
                  <a:cxn ang="0">
                    <a:pos x="80" y="43"/>
                  </a:cxn>
                </a:cxnLst>
                <a:rect l="0" t="0" r="r" b="b"/>
                <a:pathLst>
                  <a:path w="80" h="90">
                    <a:moveTo>
                      <a:pt x="80" y="43"/>
                    </a:moveTo>
                    <a:lnTo>
                      <a:pt x="23" y="42"/>
                    </a:lnTo>
                    <a:lnTo>
                      <a:pt x="0" y="72"/>
                    </a:lnTo>
                    <a:lnTo>
                      <a:pt x="57" y="90"/>
                    </a:lnTo>
                    <a:lnTo>
                      <a:pt x="80" y="60"/>
                    </a:lnTo>
                    <a:lnTo>
                      <a:pt x="23" y="59"/>
                    </a:lnTo>
                    <a:lnTo>
                      <a:pt x="80" y="43"/>
                    </a:lnTo>
                    <a:lnTo>
                      <a:pt x="54" y="0"/>
                    </a:lnTo>
                    <a:lnTo>
                      <a:pt x="23" y="42"/>
                    </a:lnTo>
                    <a:lnTo>
                      <a:pt x="80" y="4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1" name="Freeform 47"/>
              <p:cNvSpPr>
                <a:spLocks/>
              </p:cNvSpPr>
              <p:nvPr/>
            </p:nvSpPr>
            <p:spPr bwMode="auto">
              <a:xfrm>
                <a:off x="3647" y="2540"/>
                <a:ext cx="77" cy="43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76" y="30"/>
                  </a:cxn>
                  <a:cxn ang="0">
                    <a:pos x="57" y="0"/>
                  </a:cxn>
                  <a:cxn ang="0">
                    <a:pos x="0" y="16"/>
                  </a:cxn>
                  <a:cxn ang="0">
                    <a:pos x="19" y="46"/>
                  </a:cxn>
                  <a:cxn ang="0">
                    <a:pos x="75" y="48"/>
                  </a:cxn>
                  <a:cxn ang="0">
                    <a:pos x="19" y="46"/>
                  </a:cxn>
                  <a:cxn ang="0">
                    <a:pos x="46" y="86"/>
                  </a:cxn>
                  <a:cxn ang="0">
                    <a:pos x="75" y="48"/>
                  </a:cxn>
                  <a:cxn ang="0">
                    <a:pos x="21" y="28"/>
                  </a:cxn>
                </a:cxnLst>
                <a:rect l="0" t="0" r="r" b="b"/>
                <a:pathLst>
                  <a:path w="76" h="86">
                    <a:moveTo>
                      <a:pt x="21" y="28"/>
                    </a:moveTo>
                    <a:lnTo>
                      <a:pt x="76" y="30"/>
                    </a:lnTo>
                    <a:lnTo>
                      <a:pt x="57" y="0"/>
                    </a:lnTo>
                    <a:lnTo>
                      <a:pt x="0" y="16"/>
                    </a:lnTo>
                    <a:lnTo>
                      <a:pt x="19" y="46"/>
                    </a:lnTo>
                    <a:lnTo>
                      <a:pt x="75" y="48"/>
                    </a:lnTo>
                    <a:lnTo>
                      <a:pt x="19" y="46"/>
                    </a:lnTo>
                    <a:lnTo>
                      <a:pt x="46" y="86"/>
                    </a:lnTo>
                    <a:lnTo>
                      <a:pt x="75" y="48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2" name="Freeform 48"/>
              <p:cNvSpPr>
                <a:spLocks/>
              </p:cNvSpPr>
              <p:nvPr/>
            </p:nvSpPr>
            <p:spPr bwMode="auto">
              <a:xfrm>
                <a:off x="3671" y="2512"/>
                <a:ext cx="81" cy="52"/>
              </a:xfrm>
              <a:custGeom>
                <a:avLst/>
                <a:gdLst/>
                <a:ahLst/>
                <a:cxnLst>
                  <a:cxn ang="0">
                    <a:pos x="84" y="58"/>
                  </a:cxn>
                  <a:cxn ang="0">
                    <a:pos x="27" y="51"/>
                  </a:cxn>
                  <a:cxn ang="0">
                    <a:pos x="0" y="84"/>
                  </a:cxn>
                  <a:cxn ang="0">
                    <a:pos x="54" y="104"/>
                  </a:cxn>
                  <a:cxn ang="0">
                    <a:pos x="80" y="72"/>
                  </a:cxn>
                  <a:cxn ang="0">
                    <a:pos x="23" y="65"/>
                  </a:cxn>
                  <a:cxn ang="0">
                    <a:pos x="84" y="58"/>
                  </a:cxn>
                  <a:cxn ang="0">
                    <a:pos x="67" y="0"/>
                  </a:cxn>
                  <a:cxn ang="0">
                    <a:pos x="27" y="51"/>
                  </a:cxn>
                  <a:cxn ang="0">
                    <a:pos x="84" y="58"/>
                  </a:cxn>
                </a:cxnLst>
                <a:rect l="0" t="0" r="r" b="b"/>
                <a:pathLst>
                  <a:path w="84" h="104">
                    <a:moveTo>
                      <a:pt x="84" y="58"/>
                    </a:moveTo>
                    <a:lnTo>
                      <a:pt x="27" y="51"/>
                    </a:lnTo>
                    <a:lnTo>
                      <a:pt x="0" y="84"/>
                    </a:lnTo>
                    <a:lnTo>
                      <a:pt x="54" y="104"/>
                    </a:lnTo>
                    <a:lnTo>
                      <a:pt x="80" y="72"/>
                    </a:lnTo>
                    <a:lnTo>
                      <a:pt x="23" y="65"/>
                    </a:lnTo>
                    <a:lnTo>
                      <a:pt x="84" y="58"/>
                    </a:lnTo>
                    <a:lnTo>
                      <a:pt x="67" y="0"/>
                    </a:lnTo>
                    <a:lnTo>
                      <a:pt x="27" y="51"/>
                    </a:lnTo>
                    <a:lnTo>
                      <a:pt x="84" y="5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3" name="Freeform 49"/>
              <p:cNvSpPr>
                <a:spLocks/>
              </p:cNvSpPr>
              <p:nvPr/>
            </p:nvSpPr>
            <p:spPr bwMode="auto">
              <a:xfrm>
                <a:off x="3691" y="2540"/>
                <a:ext cx="73" cy="40"/>
              </a:xfrm>
              <a:custGeom>
                <a:avLst/>
                <a:gdLst/>
                <a:ahLst/>
                <a:cxnLst>
                  <a:cxn ang="0">
                    <a:pos x="17" y="22"/>
                  </a:cxn>
                  <a:cxn ang="0">
                    <a:pos x="71" y="32"/>
                  </a:cxn>
                  <a:cxn ang="0">
                    <a:pos x="61" y="0"/>
                  </a:cxn>
                  <a:cxn ang="0">
                    <a:pos x="0" y="7"/>
                  </a:cxn>
                  <a:cxn ang="0">
                    <a:pos x="10" y="40"/>
                  </a:cxn>
                  <a:cxn ang="0">
                    <a:pos x="63" y="50"/>
                  </a:cxn>
                  <a:cxn ang="0">
                    <a:pos x="10" y="40"/>
                  </a:cxn>
                  <a:cxn ang="0">
                    <a:pos x="21" y="80"/>
                  </a:cxn>
                  <a:cxn ang="0">
                    <a:pos x="63" y="50"/>
                  </a:cxn>
                  <a:cxn ang="0">
                    <a:pos x="17" y="22"/>
                  </a:cxn>
                </a:cxnLst>
                <a:rect l="0" t="0" r="r" b="b"/>
                <a:pathLst>
                  <a:path w="71" h="80">
                    <a:moveTo>
                      <a:pt x="17" y="22"/>
                    </a:moveTo>
                    <a:lnTo>
                      <a:pt x="71" y="32"/>
                    </a:lnTo>
                    <a:lnTo>
                      <a:pt x="61" y="0"/>
                    </a:lnTo>
                    <a:lnTo>
                      <a:pt x="0" y="7"/>
                    </a:lnTo>
                    <a:lnTo>
                      <a:pt x="10" y="40"/>
                    </a:lnTo>
                    <a:lnTo>
                      <a:pt x="63" y="50"/>
                    </a:lnTo>
                    <a:lnTo>
                      <a:pt x="10" y="40"/>
                    </a:lnTo>
                    <a:lnTo>
                      <a:pt x="21" y="80"/>
                    </a:lnTo>
                    <a:lnTo>
                      <a:pt x="63" y="50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4" name="Freeform 50"/>
              <p:cNvSpPr>
                <a:spLocks/>
              </p:cNvSpPr>
              <p:nvPr/>
            </p:nvSpPr>
            <p:spPr bwMode="auto">
              <a:xfrm>
                <a:off x="3707" y="2514"/>
                <a:ext cx="101" cy="52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36" y="48"/>
                  </a:cxn>
                  <a:cxn ang="0">
                    <a:pos x="0" y="74"/>
                  </a:cxn>
                  <a:cxn ang="0">
                    <a:pos x="46" y="102"/>
                  </a:cxn>
                  <a:cxn ang="0">
                    <a:pos x="82" y="76"/>
                  </a:cxn>
                  <a:cxn ang="0">
                    <a:pos x="29" y="59"/>
                  </a:cxn>
                  <a:cxn ang="0">
                    <a:pos x="90" y="65"/>
                  </a:cxn>
                  <a:cxn ang="0">
                    <a:pos x="101" y="0"/>
                  </a:cxn>
                  <a:cxn ang="0">
                    <a:pos x="36" y="48"/>
                  </a:cxn>
                  <a:cxn ang="0">
                    <a:pos x="90" y="65"/>
                  </a:cxn>
                </a:cxnLst>
                <a:rect l="0" t="0" r="r" b="b"/>
                <a:pathLst>
                  <a:path w="101" h="102">
                    <a:moveTo>
                      <a:pt x="90" y="65"/>
                    </a:moveTo>
                    <a:lnTo>
                      <a:pt x="36" y="48"/>
                    </a:lnTo>
                    <a:lnTo>
                      <a:pt x="0" y="74"/>
                    </a:lnTo>
                    <a:lnTo>
                      <a:pt x="46" y="102"/>
                    </a:lnTo>
                    <a:lnTo>
                      <a:pt x="82" y="76"/>
                    </a:lnTo>
                    <a:lnTo>
                      <a:pt x="29" y="59"/>
                    </a:lnTo>
                    <a:lnTo>
                      <a:pt x="90" y="65"/>
                    </a:lnTo>
                    <a:lnTo>
                      <a:pt x="101" y="0"/>
                    </a:lnTo>
                    <a:lnTo>
                      <a:pt x="36" y="48"/>
                    </a:lnTo>
                    <a:lnTo>
                      <a:pt x="90" y="6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5" name="Freeform 51"/>
              <p:cNvSpPr>
                <a:spLocks/>
              </p:cNvSpPr>
              <p:nvPr/>
            </p:nvSpPr>
            <p:spPr bwMode="auto">
              <a:xfrm>
                <a:off x="3724" y="2545"/>
                <a:ext cx="77" cy="40"/>
              </a:xfrm>
              <a:custGeom>
                <a:avLst/>
                <a:gdLst/>
                <a:ahLst/>
                <a:cxnLst>
                  <a:cxn ang="0">
                    <a:pos x="24" y="26"/>
                  </a:cxn>
                  <a:cxn ang="0">
                    <a:pos x="68" y="47"/>
                  </a:cxn>
                  <a:cxn ang="0">
                    <a:pos x="76" y="6"/>
                  </a:cxn>
                  <a:cxn ang="0">
                    <a:pos x="15" y="0"/>
                  </a:cxn>
                  <a:cxn ang="0">
                    <a:pos x="7" y="42"/>
                  </a:cxn>
                  <a:cxn ang="0">
                    <a:pos x="51" y="63"/>
                  </a:cxn>
                  <a:cxn ang="0">
                    <a:pos x="7" y="42"/>
                  </a:cxn>
                  <a:cxn ang="0">
                    <a:pos x="0" y="84"/>
                  </a:cxn>
                  <a:cxn ang="0">
                    <a:pos x="51" y="63"/>
                  </a:cxn>
                  <a:cxn ang="0">
                    <a:pos x="24" y="26"/>
                  </a:cxn>
                </a:cxnLst>
                <a:rect l="0" t="0" r="r" b="b"/>
                <a:pathLst>
                  <a:path w="76" h="84">
                    <a:moveTo>
                      <a:pt x="24" y="26"/>
                    </a:moveTo>
                    <a:lnTo>
                      <a:pt x="68" y="47"/>
                    </a:lnTo>
                    <a:lnTo>
                      <a:pt x="76" y="6"/>
                    </a:lnTo>
                    <a:lnTo>
                      <a:pt x="15" y="0"/>
                    </a:lnTo>
                    <a:lnTo>
                      <a:pt x="7" y="42"/>
                    </a:lnTo>
                    <a:lnTo>
                      <a:pt x="51" y="63"/>
                    </a:lnTo>
                    <a:lnTo>
                      <a:pt x="7" y="42"/>
                    </a:lnTo>
                    <a:lnTo>
                      <a:pt x="0" y="84"/>
                    </a:lnTo>
                    <a:lnTo>
                      <a:pt x="51" y="63"/>
                    </a:ln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6" name="Freeform 52"/>
              <p:cNvSpPr>
                <a:spLocks/>
              </p:cNvSpPr>
              <p:nvPr/>
            </p:nvSpPr>
            <p:spPr bwMode="auto">
              <a:xfrm>
                <a:off x="3748" y="2533"/>
                <a:ext cx="134" cy="43"/>
              </a:xfrm>
              <a:custGeom>
                <a:avLst/>
                <a:gdLst/>
                <a:ahLst/>
                <a:cxnLst>
                  <a:cxn ang="0">
                    <a:pos x="96" y="57"/>
                  </a:cxn>
                  <a:cxn ang="0">
                    <a:pos x="54" y="30"/>
                  </a:cxn>
                  <a:cxn ang="0">
                    <a:pos x="0" y="49"/>
                  </a:cxn>
                  <a:cxn ang="0">
                    <a:pos x="27" y="86"/>
                  </a:cxn>
                  <a:cxn ang="0">
                    <a:pos x="80" y="66"/>
                  </a:cxn>
                  <a:cxn ang="0">
                    <a:pos x="39" y="39"/>
                  </a:cxn>
                  <a:cxn ang="0">
                    <a:pos x="96" y="57"/>
                  </a:cxn>
                  <a:cxn ang="0">
                    <a:pos x="134" y="0"/>
                  </a:cxn>
                  <a:cxn ang="0">
                    <a:pos x="54" y="30"/>
                  </a:cxn>
                  <a:cxn ang="0">
                    <a:pos x="96" y="57"/>
                  </a:cxn>
                </a:cxnLst>
                <a:rect l="0" t="0" r="r" b="b"/>
                <a:pathLst>
                  <a:path w="134" h="86">
                    <a:moveTo>
                      <a:pt x="96" y="57"/>
                    </a:moveTo>
                    <a:lnTo>
                      <a:pt x="54" y="30"/>
                    </a:lnTo>
                    <a:lnTo>
                      <a:pt x="0" y="49"/>
                    </a:lnTo>
                    <a:lnTo>
                      <a:pt x="27" y="86"/>
                    </a:lnTo>
                    <a:lnTo>
                      <a:pt x="80" y="66"/>
                    </a:lnTo>
                    <a:lnTo>
                      <a:pt x="39" y="39"/>
                    </a:lnTo>
                    <a:lnTo>
                      <a:pt x="96" y="57"/>
                    </a:lnTo>
                    <a:lnTo>
                      <a:pt x="134" y="0"/>
                    </a:lnTo>
                    <a:lnTo>
                      <a:pt x="54" y="30"/>
                    </a:lnTo>
                    <a:lnTo>
                      <a:pt x="96" y="5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7" name="Freeform 53"/>
              <p:cNvSpPr>
                <a:spLocks/>
              </p:cNvSpPr>
              <p:nvPr/>
            </p:nvSpPr>
            <p:spPr bwMode="auto">
              <a:xfrm>
                <a:off x="3732" y="2552"/>
                <a:ext cx="110" cy="38"/>
              </a:xfrm>
              <a:custGeom>
                <a:avLst/>
                <a:gdLst/>
                <a:ahLst/>
                <a:cxnLst>
                  <a:cxn ang="0">
                    <a:pos x="50" y="27"/>
                  </a:cxn>
                  <a:cxn ang="0">
                    <a:pos x="84" y="57"/>
                  </a:cxn>
                  <a:cxn ang="0">
                    <a:pos x="111" y="18"/>
                  </a:cxn>
                  <a:cxn ang="0">
                    <a:pos x="54" y="0"/>
                  </a:cxn>
                  <a:cxn ang="0">
                    <a:pos x="27" y="39"/>
                  </a:cxn>
                  <a:cxn ang="0">
                    <a:pos x="61" y="69"/>
                  </a:cxn>
                  <a:cxn ang="0">
                    <a:pos x="27" y="39"/>
                  </a:cxn>
                  <a:cxn ang="0">
                    <a:pos x="0" y="77"/>
                  </a:cxn>
                  <a:cxn ang="0">
                    <a:pos x="61" y="69"/>
                  </a:cxn>
                  <a:cxn ang="0">
                    <a:pos x="50" y="27"/>
                  </a:cxn>
                </a:cxnLst>
                <a:rect l="0" t="0" r="r" b="b"/>
                <a:pathLst>
                  <a:path w="111" h="77">
                    <a:moveTo>
                      <a:pt x="50" y="27"/>
                    </a:moveTo>
                    <a:lnTo>
                      <a:pt x="84" y="57"/>
                    </a:lnTo>
                    <a:lnTo>
                      <a:pt x="111" y="18"/>
                    </a:lnTo>
                    <a:lnTo>
                      <a:pt x="54" y="0"/>
                    </a:lnTo>
                    <a:lnTo>
                      <a:pt x="27" y="39"/>
                    </a:lnTo>
                    <a:lnTo>
                      <a:pt x="61" y="69"/>
                    </a:lnTo>
                    <a:lnTo>
                      <a:pt x="27" y="39"/>
                    </a:lnTo>
                    <a:lnTo>
                      <a:pt x="0" y="77"/>
                    </a:lnTo>
                    <a:lnTo>
                      <a:pt x="61" y="69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8" name="Freeform 54"/>
              <p:cNvSpPr>
                <a:spLocks/>
              </p:cNvSpPr>
              <p:nvPr/>
            </p:nvSpPr>
            <p:spPr bwMode="auto">
              <a:xfrm>
                <a:off x="3781" y="2555"/>
                <a:ext cx="175" cy="33"/>
              </a:xfrm>
              <a:custGeom>
                <a:avLst/>
                <a:gdLst/>
                <a:ahLst/>
                <a:cxnLst>
                  <a:cxn ang="0">
                    <a:pos x="87" y="51"/>
                  </a:cxn>
                  <a:cxn ang="0">
                    <a:pos x="61" y="15"/>
                  </a:cxn>
                  <a:cxn ang="0">
                    <a:pos x="0" y="22"/>
                  </a:cxn>
                  <a:cxn ang="0">
                    <a:pos x="11" y="64"/>
                  </a:cxn>
                  <a:cxn ang="0">
                    <a:pos x="72" y="56"/>
                  </a:cxn>
                  <a:cxn ang="0">
                    <a:pos x="45" y="20"/>
                  </a:cxn>
                  <a:cxn ang="0">
                    <a:pos x="87" y="51"/>
                  </a:cxn>
                  <a:cxn ang="0">
                    <a:pos x="173" y="0"/>
                  </a:cxn>
                  <a:cxn ang="0">
                    <a:pos x="61" y="15"/>
                  </a:cxn>
                  <a:cxn ang="0">
                    <a:pos x="87" y="51"/>
                  </a:cxn>
                </a:cxnLst>
                <a:rect l="0" t="0" r="r" b="b"/>
                <a:pathLst>
                  <a:path w="173" h="64">
                    <a:moveTo>
                      <a:pt x="87" y="51"/>
                    </a:moveTo>
                    <a:lnTo>
                      <a:pt x="61" y="15"/>
                    </a:lnTo>
                    <a:lnTo>
                      <a:pt x="0" y="22"/>
                    </a:lnTo>
                    <a:lnTo>
                      <a:pt x="11" y="64"/>
                    </a:lnTo>
                    <a:lnTo>
                      <a:pt x="72" y="56"/>
                    </a:lnTo>
                    <a:lnTo>
                      <a:pt x="45" y="20"/>
                    </a:lnTo>
                    <a:lnTo>
                      <a:pt x="87" y="51"/>
                    </a:lnTo>
                    <a:lnTo>
                      <a:pt x="173" y="0"/>
                    </a:lnTo>
                    <a:lnTo>
                      <a:pt x="61" y="15"/>
                    </a:lnTo>
                    <a:lnTo>
                      <a:pt x="87" y="5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59" name="Freeform 55"/>
              <p:cNvSpPr>
                <a:spLocks/>
              </p:cNvSpPr>
              <p:nvPr/>
            </p:nvSpPr>
            <p:spPr bwMode="auto">
              <a:xfrm>
                <a:off x="3740" y="2564"/>
                <a:ext cx="130" cy="33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88" y="57"/>
                  </a:cxn>
                  <a:cxn ang="0">
                    <a:pos x="131" y="31"/>
                  </a:cxn>
                  <a:cxn ang="0">
                    <a:pos x="89" y="0"/>
                  </a:cxn>
                  <a:cxn ang="0">
                    <a:pos x="46" y="26"/>
                  </a:cxn>
                  <a:cxn ang="0">
                    <a:pos x="59" y="62"/>
                  </a:cxn>
                  <a:cxn ang="0">
                    <a:pos x="46" y="26"/>
                  </a:cxn>
                  <a:cxn ang="0">
                    <a:pos x="0" y="52"/>
                  </a:cxn>
                  <a:cxn ang="0">
                    <a:pos x="59" y="62"/>
                  </a:cxn>
                  <a:cxn ang="0">
                    <a:pos x="74" y="21"/>
                  </a:cxn>
                </a:cxnLst>
                <a:rect l="0" t="0" r="r" b="b"/>
                <a:pathLst>
                  <a:path w="131" h="62">
                    <a:moveTo>
                      <a:pt x="74" y="21"/>
                    </a:moveTo>
                    <a:lnTo>
                      <a:pt x="88" y="57"/>
                    </a:lnTo>
                    <a:lnTo>
                      <a:pt x="131" y="31"/>
                    </a:lnTo>
                    <a:lnTo>
                      <a:pt x="89" y="0"/>
                    </a:lnTo>
                    <a:lnTo>
                      <a:pt x="46" y="26"/>
                    </a:lnTo>
                    <a:lnTo>
                      <a:pt x="59" y="62"/>
                    </a:lnTo>
                    <a:lnTo>
                      <a:pt x="46" y="26"/>
                    </a:lnTo>
                    <a:lnTo>
                      <a:pt x="0" y="52"/>
                    </a:lnTo>
                    <a:lnTo>
                      <a:pt x="59" y="62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0" name="Freeform 56"/>
              <p:cNvSpPr>
                <a:spLocks/>
              </p:cNvSpPr>
              <p:nvPr/>
            </p:nvSpPr>
            <p:spPr bwMode="auto">
              <a:xfrm>
                <a:off x="3797" y="2576"/>
                <a:ext cx="130" cy="26"/>
              </a:xfrm>
              <a:custGeom>
                <a:avLst/>
                <a:gdLst/>
                <a:ahLst/>
                <a:cxnLst>
                  <a:cxn ang="0">
                    <a:pos x="78" y="46"/>
                  </a:cxn>
                  <a:cxn ang="0">
                    <a:pos x="67" y="9"/>
                  </a:cxn>
                  <a:cxn ang="0">
                    <a:pos x="15" y="0"/>
                  </a:cxn>
                  <a:cxn ang="0">
                    <a:pos x="0" y="41"/>
                  </a:cxn>
                  <a:cxn ang="0">
                    <a:pos x="51" y="50"/>
                  </a:cxn>
                  <a:cxn ang="0">
                    <a:pos x="40" y="13"/>
                  </a:cxn>
                  <a:cxn ang="0">
                    <a:pos x="78" y="46"/>
                  </a:cxn>
                  <a:cxn ang="0">
                    <a:pos x="130" y="20"/>
                  </a:cxn>
                  <a:cxn ang="0">
                    <a:pos x="67" y="9"/>
                  </a:cxn>
                  <a:cxn ang="0">
                    <a:pos x="78" y="46"/>
                  </a:cxn>
                </a:cxnLst>
                <a:rect l="0" t="0" r="r" b="b"/>
                <a:pathLst>
                  <a:path w="130" h="50">
                    <a:moveTo>
                      <a:pt x="78" y="46"/>
                    </a:moveTo>
                    <a:lnTo>
                      <a:pt x="67" y="9"/>
                    </a:lnTo>
                    <a:lnTo>
                      <a:pt x="15" y="0"/>
                    </a:lnTo>
                    <a:lnTo>
                      <a:pt x="0" y="41"/>
                    </a:lnTo>
                    <a:lnTo>
                      <a:pt x="51" y="50"/>
                    </a:lnTo>
                    <a:lnTo>
                      <a:pt x="40" y="13"/>
                    </a:lnTo>
                    <a:lnTo>
                      <a:pt x="78" y="46"/>
                    </a:lnTo>
                    <a:lnTo>
                      <a:pt x="130" y="20"/>
                    </a:lnTo>
                    <a:lnTo>
                      <a:pt x="67" y="9"/>
                    </a:lnTo>
                    <a:lnTo>
                      <a:pt x="78" y="4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1" name="Freeform 57"/>
              <p:cNvSpPr>
                <a:spLocks/>
              </p:cNvSpPr>
              <p:nvPr/>
            </p:nvSpPr>
            <p:spPr bwMode="auto">
              <a:xfrm>
                <a:off x="3752" y="2583"/>
                <a:ext cx="122" cy="28"/>
              </a:xfrm>
              <a:custGeom>
                <a:avLst/>
                <a:gdLst/>
                <a:ahLst/>
                <a:cxnLst>
                  <a:cxn ang="0">
                    <a:pos x="73" y="20"/>
                  </a:cxn>
                  <a:cxn ang="0">
                    <a:pos x="78" y="57"/>
                  </a:cxn>
                  <a:cxn ang="0">
                    <a:pos x="122" y="33"/>
                  </a:cxn>
                  <a:cxn ang="0">
                    <a:pos x="84" y="0"/>
                  </a:cxn>
                  <a:cxn ang="0">
                    <a:pos x="40" y="23"/>
                  </a:cxn>
                  <a:cxn ang="0">
                    <a:pos x="46" y="59"/>
                  </a:cxn>
                  <a:cxn ang="0">
                    <a:pos x="40" y="23"/>
                  </a:cxn>
                  <a:cxn ang="0">
                    <a:pos x="0" y="44"/>
                  </a:cxn>
                  <a:cxn ang="0">
                    <a:pos x="46" y="59"/>
                  </a:cxn>
                  <a:cxn ang="0">
                    <a:pos x="73" y="20"/>
                  </a:cxn>
                </a:cxnLst>
                <a:rect l="0" t="0" r="r" b="b"/>
                <a:pathLst>
                  <a:path w="122" h="59">
                    <a:moveTo>
                      <a:pt x="73" y="20"/>
                    </a:moveTo>
                    <a:lnTo>
                      <a:pt x="78" y="57"/>
                    </a:lnTo>
                    <a:lnTo>
                      <a:pt x="122" y="33"/>
                    </a:lnTo>
                    <a:lnTo>
                      <a:pt x="84" y="0"/>
                    </a:lnTo>
                    <a:lnTo>
                      <a:pt x="40" y="23"/>
                    </a:lnTo>
                    <a:lnTo>
                      <a:pt x="46" y="59"/>
                    </a:lnTo>
                    <a:lnTo>
                      <a:pt x="40" y="23"/>
                    </a:lnTo>
                    <a:lnTo>
                      <a:pt x="0" y="44"/>
                    </a:lnTo>
                    <a:lnTo>
                      <a:pt x="46" y="59"/>
                    </a:lnTo>
                    <a:lnTo>
                      <a:pt x="73" y="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2" name="Freeform 58"/>
              <p:cNvSpPr>
                <a:spLocks/>
              </p:cNvSpPr>
              <p:nvPr/>
            </p:nvSpPr>
            <p:spPr bwMode="auto">
              <a:xfrm>
                <a:off x="3801" y="2593"/>
                <a:ext cx="142" cy="26"/>
              </a:xfrm>
              <a:custGeom>
                <a:avLst/>
                <a:gdLst/>
                <a:ahLst/>
                <a:cxnLst>
                  <a:cxn ang="0">
                    <a:pos x="65" y="55"/>
                  </a:cxn>
                  <a:cxn ang="0">
                    <a:pos x="70" y="15"/>
                  </a:cxn>
                  <a:cxn ang="0">
                    <a:pos x="27" y="0"/>
                  </a:cxn>
                  <a:cxn ang="0">
                    <a:pos x="0" y="39"/>
                  </a:cxn>
                  <a:cxn ang="0">
                    <a:pos x="44" y="54"/>
                  </a:cxn>
                  <a:cxn ang="0">
                    <a:pos x="49" y="13"/>
                  </a:cxn>
                  <a:cxn ang="0">
                    <a:pos x="65" y="55"/>
                  </a:cxn>
                  <a:cxn ang="0">
                    <a:pos x="143" y="38"/>
                  </a:cxn>
                  <a:cxn ang="0">
                    <a:pos x="70" y="15"/>
                  </a:cxn>
                  <a:cxn ang="0">
                    <a:pos x="65" y="55"/>
                  </a:cxn>
                </a:cxnLst>
                <a:rect l="0" t="0" r="r" b="b"/>
                <a:pathLst>
                  <a:path w="143" h="55">
                    <a:moveTo>
                      <a:pt x="65" y="55"/>
                    </a:moveTo>
                    <a:lnTo>
                      <a:pt x="70" y="15"/>
                    </a:lnTo>
                    <a:lnTo>
                      <a:pt x="27" y="0"/>
                    </a:lnTo>
                    <a:lnTo>
                      <a:pt x="0" y="39"/>
                    </a:lnTo>
                    <a:lnTo>
                      <a:pt x="44" y="54"/>
                    </a:lnTo>
                    <a:lnTo>
                      <a:pt x="49" y="13"/>
                    </a:lnTo>
                    <a:lnTo>
                      <a:pt x="65" y="55"/>
                    </a:lnTo>
                    <a:lnTo>
                      <a:pt x="143" y="38"/>
                    </a:lnTo>
                    <a:lnTo>
                      <a:pt x="70" y="15"/>
                    </a:lnTo>
                    <a:lnTo>
                      <a:pt x="65" y="5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3" name="Freeform 59"/>
              <p:cNvSpPr>
                <a:spLocks/>
              </p:cNvSpPr>
              <p:nvPr/>
            </p:nvSpPr>
            <p:spPr bwMode="auto">
              <a:xfrm>
                <a:off x="3740" y="2600"/>
                <a:ext cx="126" cy="26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70" y="54"/>
                  </a:cxn>
                  <a:cxn ang="0">
                    <a:pos x="126" y="42"/>
                  </a:cxn>
                  <a:cxn ang="0">
                    <a:pos x="110" y="0"/>
                  </a:cxn>
                  <a:cxn ang="0">
                    <a:pos x="55" y="12"/>
                  </a:cxn>
                  <a:cxn ang="0">
                    <a:pos x="42" y="48"/>
                  </a:cxn>
                  <a:cxn ang="0">
                    <a:pos x="55" y="12"/>
                  </a:cxn>
                  <a:cxn ang="0">
                    <a:pos x="0" y="24"/>
                  </a:cxn>
                  <a:cxn ang="0">
                    <a:pos x="42" y="48"/>
                  </a:cxn>
                  <a:cxn ang="0">
                    <a:pos x="84" y="17"/>
                  </a:cxn>
                </a:cxnLst>
                <a:rect l="0" t="0" r="r" b="b"/>
                <a:pathLst>
                  <a:path w="126" h="54">
                    <a:moveTo>
                      <a:pt x="84" y="17"/>
                    </a:moveTo>
                    <a:lnTo>
                      <a:pt x="70" y="54"/>
                    </a:lnTo>
                    <a:lnTo>
                      <a:pt x="126" y="42"/>
                    </a:lnTo>
                    <a:lnTo>
                      <a:pt x="110" y="0"/>
                    </a:lnTo>
                    <a:lnTo>
                      <a:pt x="55" y="12"/>
                    </a:lnTo>
                    <a:lnTo>
                      <a:pt x="42" y="48"/>
                    </a:lnTo>
                    <a:lnTo>
                      <a:pt x="55" y="12"/>
                    </a:lnTo>
                    <a:lnTo>
                      <a:pt x="0" y="24"/>
                    </a:lnTo>
                    <a:lnTo>
                      <a:pt x="42" y="48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4" name="Freeform 60"/>
              <p:cNvSpPr>
                <a:spLocks/>
              </p:cNvSpPr>
              <p:nvPr/>
            </p:nvSpPr>
            <p:spPr bwMode="auto">
              <a:xfrm>
                <a:off x="3781" y="2607"/>
                <a:ext cx="150" cy="33"/>
              </a:xfrm>
              <a:custGeom>
                <a:avLst/>
                <a:gdLst/>
                <a:ahLst/>
                <a:cxnLst>
                  <a:cxn ang="0">
                    <a:pos x="57" y="60"/>
                  </a:cxn>
                  <a:cxn ang="0">
                    <a:pos x="80" y="24"/>
                  </a:cxn>
                  <a:cxn ang="0">
                    <a:pos x="42" y="0"/>
                  </a:cxn>
                  <a:cxn ang="0">
                    <a:pos x="0" y="31"/>
                  </a:cxn>
                  <a:cxn ang="0">
                    <a:pos x="38" y="55"/>
                  </a:cxn>
                  <a:cxn ang="0">
                    <a:pos x="61" y="18"/>
                  </a:cxn>
                  <a:cxn ang="0">
                    <a:pos x="57" y="60"/>
                  </a:cxn>
                  <a:cxn ang="0">
                    <a:pos x="152" y="66"/>
                  </a:cxn>
                  <a:cxn ang="0">
                    <a:pos x="80" y="24"/>
                  </a:cxn>
                  <a:cxn ang="0">
                    <a:pos x="57" y="60"/>
                  </a:cxn>
                </a:cxnLst>
                <a:rect l="0" t="0" r="r" b="b"/>
                <a:pathLst>
                  <a:path w="152" h="66">
                    <a:moveTo>
                      <a:pt x="57" y="60"/>
                    </a:moveTo>
                    <a:lnTo>
                      <a:pt x="80" y="24"/>
                    </a:lnTo>
                    <a:lnTo>
                      <a:pt x="42" y="0"/>
                    </a:lnTo>
                    <a:lnTo>
                      <a:pt x="0" y="31"/>
                    </a:lnTo>
                    <a:lnTo>
                      <a:pt x="38" y="55"/>
                    </a:lnTo>
                    <a:lnTo>
                      <a:pt x="61" y="18"/>
                    </a:lnTo>
                    <a:lnTo>
                      <a:pt x="57" y="60"/>
                    </a:lnTo>
                    <a:lnTo>
                      <a:pt x="152" y="66"/>
                    </a:lnTo>
                    <a:lnTo>
                      <a:pt x="80" y="24"/>
                    </a:lnTo>
                    <a:lnTo>
                      <a:pt x="57" y="6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5" name="Freeform 61"/>
              <p:cNvSpPr>
                <a:spLocks/>
              </p:cNvSpPr>
              <p:nvPr/>
            </p:nvSpPr>
            <p:spPr bwMode="auto">
              <a:xfrm>
                <a:off x="3744" y="2612"/>
                <a:ext cx="97" cy="26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38" y="45"/>
                  </a:cxn>
                  <a:cxn ang="0">
                    <a:pos x="93" y="49"/>
                  </a:cxn>
                  <a:cxn ang="0">
                    <a:pos x="97" y="7"/>
                  </a:cxn>
                  <a:cxn ang="0">
                    <a:pos x="42" y="3"/>
                  </a:cxn>
                  <a:cxn ang="0">
                    <a:pos x="9" y="28"/>
                  </a:cxn>
                  <a:cxn ang="0">
                    <a:pos x="42" y="3"/>
                  </a:cxn>
                  <a:cxn ang="0">
                    <a:pos x="0" y="0"/>
                  </a:cxn>
                  <a:cxn ang="0">
                    <a:pos x="9" y="28"/>
                  </a:cxn>
                  <a:cxn ang="0">
                    <a:pos x="70" y="20"/>
                  </a:cxn>
                </a:cxnLst>
                <a:rect l="0" t="0" r="r" b="b"/>
                <a:pathLst>
                  <a:path w="97" h="49">
                    <a:moveTo>
                      <a:pt x="70" y="20"/>
                    </a:moveTo>
                    <a:lnTo>
                      <a:pt x="38" y="45"/>
                    </a:lnTo>
                    <a:lnTo>
                      <a:pt x="93" y="49"/>
                    </a:lnTo>
                    <a:lnTo>
                      <a:pt x="97" y="7"/>
                    </a:lnTo>
                    <a:lnTo>
                      <a:pt x="42" y="3"/>
                    </a:lnTo>
                    <a:lnTo>
                      <a:pt x="9" y="28"/>
                    </a:lnTo>
                    <a:lnTo>
                      <a:pt x="42" y="3"/>
                    </a:lnTo>
                    <a:lnTo>
                      <a:pt x="0" y="0"/>
                    </a:lnTo>
                    <a:lnTo>
                      <a:pt x="9" y="2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6" name="Freeform 62"/>
              <p:cNvSpPr>
                <a:spLocks/>
              </p:cNvSpPr>
              <p:nvPr/>
            </p:nvSpPr>
            <p:spPr bwMode="auto">
              <a:xfrm>
                <a:off x="3752" y="2623"/>
                <a:ext cx="81" cy="36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69" y="26"/>
                  </a:cxn>
                  <a:cxn ang="0">
                    <a:pos x="61" y="0"/>
                  </a:cxn>
                  <a:cxn ang="0">
                    <a:pos x="0" y="8"/>
                  </a:cxn>
                  <a:cxn ang="0">
                    <a:pos x="8" y="34"/>
                  </a:cxn>
                  <a:cxn ang="0">
                    <a:pos x="53" y="12"/>
                  </a:cxn>
                  <a:cxn ang="0">
                    <a:pos x="23" y="48"/>
                  </a:cxn>
                  <a:cxn ang="0">
                    <a:pos x="82" y="71"/>
                  </a:cxn>
                  <a:cxn ang="0">
                    <a:pos x="69" y="26"/>
                  </a:cxn>
                  <a:cxn ang="0">
                    <a:pos x="23" y="48"/>
                  </a:cxn>
                </a:cxnLst>
                <a:rect l="0" t="0" r="r" b="b"/>
                <a:pathLst>
                  <a:path w="82" h="71">
                    <a:moveTo>
                      <a:pt x="23" y="48"/>
                    </a:moveTo>
                    <a:lnTo>
                      <a:pt x="69" y="26"/>
                    </a:lnTo>
                    <a:lnTo>
                      <a:pt x="61" y="0"/>
                    </a:lnTo>
                    <a:lnTo>
                      <a:pt x="0" y="8"/>
                    </a:lnTo>
                    <a:lnTo>
                      <a:pt x="8" y="34"/>
                    </a:lnTo>
                    <a:lnTo>
                      <a:pt x="53" y="12"/>
                    </a:lnTo>
                    <a:lnTo>
                      <a:pt x="23" y="48"/>
                    </a:lnTo>
                    <a:lnTo>
                      <a:pt x="82" y="71"/>
                    </a:lnTo>
                    <a:lnTo>
                      <a:pt x="69" y="26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7" name="Freeform 63"/>
              <p:cNvSpPr>
                <a:spLocks/>
              </p:cNvSpPr>
              <p:nvPr/>
            </p:nvSpPr>
            <p:spPr bwMode="auto">
              <a:xfrm>
                <a:off x="3736" y="2619"/>
                <a:ext cx="69" cy="28"/>
              </a:xfrm>
              <a:custGeom>
                <a:avLst/>
                <a:gdLst/>
                <a:ahLst/>
                <a:cxnLst>
                  <a:cxn ang="0">
                    <a:pos x="15" y="44"/>
                  </a:cxn>
                  <a:cxn ang="0">
                    <a:pos x="0" y="40"/>
                  </a:cxn>
                  <a:cxn ang="0">
                    <a:pos x="42" y="55"/>
                  </a:cxn>
                  <a:cxn ang="0">
                    <a:pos x="72" y="19"/>
                  </a:cxn>
                  <a:cxn ang="0">
                    <a:pos x="31" y="3"/>
                  </a:cxn>
                  <a:cxn ang="0">
                    <a:pos x="15" y="0"/>
                  </a:cxn>
                  <a:cxn ang="0">
                    <a:pos x="31" y="3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15" y="44"/>
                  </a:cxn>
                </a:cxnLst>
                <a:rect l="0" t="0" r="r" b="b"/>
                <a:pathLst>
                  <a:path w="72" h="55">
                    <a:moveTo>
                      <a:pt x="15" y="44"/>
                    </a:moveTo>
                    <a:lnTo>
                      <a:pt x="0" y="40"/>
                    </a:lnTo>
                    <a:lnTo>
                      <a:pt x="42" y="55"/>
                    </a:lnTo>
                    <a:lnTo>
                      <a:pt x="72" y="19"/>
                    </a:lnTo>
                    <a:lnTo>
                      <a:pt x="31" y="3"/>
                    </a:lnTo>
                    <a:lnTo>
                      <a:pt x="15" y="0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8" name="Freeform 64"/>
              <p:cNvSpPr>
                <a:spLocks/>
              </p:cNvSpPr>
              <p:nvPr/>
            </p:nvSpPr>
            <p:spPr bwMode="auto">
              <a:xfrm>
                <a:off x="3618" y="2619"/>
                <a:ext cx="130" cy="24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13" y="44"/>
                  </a:cxn>
                  <a:cxn ang="0">
                    <a:pos x="133" y="44"/>
                  </a:cxn>
                  <a:cxn ang="0">
                    <a:pos x="133" y="0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"/>
                  </a:cxn>
                  <a:cxn ang="0">
                    <a:pos x="26" y="41"/>
                  </a:cxn>
                </a:cxnLst>
                <a:rect l="0" t="0" r="r" b="b"/>
                <a:pathLst>
                  <a:path w="133" h="44">
                    <a:moveTo>
                      <a:pt x="26" y="41"/>
                    </a:moveTo>
                    <a:lnTo>
                      <a:pt x="13" y="44"/>
                    </a:lnTo>
                    <a:lnTo>
                      <a:pt x="133" y="44"/>
                    </a:lnTo>
                    <a:lnTo>
                      <a:pt x="133" y="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69" name="Freeform 65"/>
              <p:cNvSpPr>
                <a:spLocks/>
              </p:cNvSpPr>
              <p:nvPr/>
            </p:nvSpPr>
            <p:spPr bwMode="auto">
              <a:xfrm>
                <a:off x="3525" y="2621"/>
                <a:ext cx="118" cy="38"/>
              </a:xfrm>
              <a:custGeom>
                <a:avLst/>
                <a:gdLst/>
                <a:ahLst/>
                <a:cxnLst>
                  <a:cxn ang="0">
                    <a:pos x="19" y="33"/>
                  </a:cxn>
                  <a:cxn ang="0">
                    <a:pos x="63" y="57"/>
                  </a:cxn>
                  <a:cxn ang="0">
                    <a:pos x="116" y="39"/>
                  </a:cxn>
                  <a:cxn ang="0">
                    <a:pos x="90" y="0"/>
                  </a:cxn>
                  <a:cxn ang="0">
                    <a:pos x="36" y="18"/>
                  </a:cxn>
                  <a:cxn ang="0">
                    <a:pos x="80" y="43"/>
                  </a:cxn>
                  <a:cxn ang="0">
                    <a:pos x="19" y="33"/>
                  </a:cxn>
                  <a:cxn ang="0">
                    <a:pos x="0" y="78"/>
                  </a:cxn>
                  <a:cxn ang="0">
                    <a:pos x="63" y="57"/>
                  </a:cxn>
                  <a:cxn ang="0">
                    <a:pos x="19" y="33"/>
                  </a:cxn>
                </a:cxnLst>
                <a:rect l="0" t="0" r="r" b="b"/>
                <a:pathLst>
                  <a:path w="116" h="78">
                    <a:moveTo>
                      <a:pt x="19" y="33"/>
                    </a:moveTo>
                    <a:lnTo>
                      <a:pt x="63" y="57"/>
                    </a:lnTo>
                    <a:lnTo>
                      <a:pt x="116" y="39"/>
                    </a:lnTo>
                    <a:lnTo>
                      <a:pt x="90" y="0"/>
                    </a:lnTo>
                    <a:lnTo>
                      <a:pt x="36" y="18"/>
                    </a:lnTo>
                    <a:lnTo>
                      <a:pt x="80" y="43"/>
                    </a:lnTo>
                    <a:lnTo>
                      <a:pt x="19" y="33"/>
                    </a:lnTo>
                    <a:lnTo>
                      <a:pt x="0" y="78"/>
                    </a:lnTo>
                    <a:lnTo>
                      <a:pt x="63" y="57"/>
                    </a:lnTo>
                    <a:lnTo>
                      <a:pt x="19" y="3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0" name="Freeform 66"/>
              <p:cNvSpPr>
                <a:spLocks/>
              </p:cNvSpPr>
              <p:nvPr/>
            </p:nvSpPr>
            <p:spPr bwMode="auto">
              <a:xfrm>
                <a:off x="3545" y="2602"/>
                <a:ext cx="93" cy="40"/>
              </a:xfrm>
              <a:custGeom>
                <a:avLst/>
                <a:gdLst/>
                <a:ahLst/>
                <a:cxnLst>
                  <a:cxn ang="0">
                    <a:pos x="57" y="53"/>
                  </a:cxn>
                  <a:cxn ang="0">
                    <a:pos x="17" y="27"/>
                  </a:cxn>
                  <a:cxn ang="0">
                    <a:pos x="0" y="69"/>
                  </a:cxn>
                  <a:cxn ang="0">
                    <a:pos x="61" y="79"/>
                  </a:cxn>
                  <a:cxn ang="0">
                    <a:pos x="78" y="37"/>
                  </a:cxn>
                  <a:cxn ang="0">
                    <a:pos x="38" y="11"/>
                  </a:cxn>
                  <a:cxn ang="0">
                    <a:pos x="78" y="37"/>
                  </a:cxn>
                  <a:cxn ang="0">
                    <a:pos x="94" y="0"/>
                  </a:cxn>
                  <a:cxn ang="0">
                    <a:pos x="38" y="11"/>
                  </a:cxn>
                  <a:cxn ang="0">
                    <a:pos x="57" y="53"/>
                  </a:cxn>
                </a:cxnLst>
                <a:rect l="0" t="0" r="r" b="b"/>
                <a:pathLst>
                  <a:path w="94" h="79">
                    <a:moveTo>
                      <a:pt x="57" y="53"/>
                    </a:moveTo>
                    <a:lnTo>
                      <a:pt x="17" y="27"/>
                    </a:lnTo>
                    <a:lnTo>
                      <a:pt x="0" y="69"/>
                    </a:lnTo>
                    <a:lnTo>
                      <a:pt x="61" y="79"/>
                    </a:lnTo>
                    <a:lnTo>
                      <a:pt x="78" y="37"/>
                    </a:lnTo>
                    <a:lnTo>
                      <a:pt x="38" y="11"/>
                    </a:lnTo>
                    <a:lnTo>
                      <a:pt x="78" y="37"/>
                    </a:lnTo>
                    <a:lnTo>
                      <a:pt x="94" y="0"/>
                    </a:lnTo>
                    <a:lnTo>
                      <a:pt x="38" y="11"/>
                    </a:lnTo>
                    <a:lnTo>
                      <a:pt x="57" y="5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1" name="Freeform 67"/>
              <p:cNvSpPr>
                <a:spLocks/>
              </p:cNvSpPr>
              <p:nvPr/>
            </p:nvSpPr>
            <p:spPr bwMode="auto">
              <a:xfrm>
                <a:off x="3492" y="2609"/>
                <a:ext cx="110" cy="31"/>
              </a:xfrm>
              <a:custGeom>
                <a:avLst/>
                <a:gdLst/>
                <a:ahLst/>
                <a:cxnLst>
                  <a:cxn ang="0">
                    <a:pos x="30" y="21"/>
                  </a:cxn>
                  <a:cxn ang="0">
                    <a:pos x="68" y="51"/>
                  </a:cxn>
                  <a:cxn ang="0">
                    <a:pos x="110" y="42"/>
                  </a:cxn>
                  <a:cxn ang="0">
                    <a:pos x="91" y="0"/>
                  </a:cxn>
                  <a:cxn ang="0">
                    <a:pos x="49" y="10"/>
                  </a:cxn>
                  <a:cxn ang="0">
                    <a:pos x="87" y="39"/>
                  </a:cxn>
                  <a:cxn ang="0">
                    <a:pos x="30" y="21"/>
                  </a:cxn>
                  <a:cxn ang="0">
                    <a:pos x="0" y="65"/>
                  </a:cxn>
                  <a:cxn ang="0">
                    <a:pos x="68" y="51"/>
                  </a:cxn>
                  <a:cxn ang="0">
                    <a:pos x="30" y="21"/>
                  </a:cxn>
                </a:cxnLst>
                <a:rect l="0" t="0" r="r" b="b"/>
                <a:pathLst>
                  <a:path w="110" h="65">
                    <a:moveTo>
                      <a:pt x="30" y="21"/>
                    </a:moveTo>
                    <a:lnTo>
                      <a:pt x="68" y="51"/>
                    </a:lnTo>
                    <a:lnTo>
                      <a:pt x="110" y="42"/>
                    </a:lnTo>
                    <a:lnTo>
                      <a:pt x="91" y="0"/>
                    </a:lnTo>
                    <a:lnTo>
                      <a:pt x="49" y="10"/>
                    </a:lnTo>
                    <a:lnTo>
                      <a:pt x="87" y="39"/>
                    </a:lnTo>
                    <a:lnTo>
                      <a:pt x="30" y="21"/>
                    </a:lnTo>
                    <a:lnTo>
                      <a:pt x="0" y="65"/>
                    </a:lnTo>
                    <a:lnTo>
                      <a:pt x="68" y="5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2" name="Freeform 68"/>
              <p:cNvSpPr>
                <a:spLocks/>
              </p:cNvSpPr>
              <p:nvPr/>
            </p:nvSpPr>
            <p:spPr bwMode="auto">
              <a:xfrm>
                <a:off x="3521" y="2595"/>
                <a:ext cx="101" cy="33"/>
              </a:xfrm>
              <a:custGeom>
                <a:avLst/>
                <a:gdLst/>
                <a:ahLst/>
                <a:cxnLst>
                  <a:cxn ang="0">
                    <a:pos x="50" y="42"/>
                  </a:cxn>
                  <a:cxn ang="0">
                    <a:pos x="25" y="12"/>
                  </a:cxn>
                  <a:cxn ang="0">
                    <a:pos x="0" y="48"/>
                  </a:cxn>
                  <a:cxn ang="0">
                    <a:pos x="57" y="66"/>
                  </a:cxn>
                  <a:cxn ang="0">
                    <a:pos x="82" y="30"/>
                  </a:cxn>
                  <a:cxn ang="0">
                    <a:pos x="57" y="0"/>
                  </a:cxn>
                  <a:cxn ang="0">
                    <a:pos x="82" y="30"/>
                  </a:cxn>
                  <a:cxn ang="0">
                    <a:pos x="99" y="4"/>
                  </a:cxn>
                  <a:cxn ang="0">
                    <a:pos x="57" y="0"/>
                  </a:cxn>
                  <a:cxn ang="0">
                    <a:pos x="50" y="42"/>
                  </a:cxn>
                </a:cxnLst>
                <a:rect l="0" t="0" r="r" b="b"/>
                <a:pathLst>
                  <a:path w="99" h="66">
                    <a:moveTo>
                      <a:pt x="50" y="42"/>
                    </a:moveTo>
                    <a:lnTo>
                      <a:pt x="25" y="12"/>
                    </a:lnTo>
                    <a:lnTo>
                      <a:pt x="0" y="48"/>
                    </a:lnTo>
                    <a:lnTo>
                      <a:pt x="57" y="66"/>
                    </a:lnTo>
                    <a:lnTo>
                      <a:pt x="82" y="30"/>
                    </a:lnTo>
                    <a:lnTo>
                      <a:pt x="57" y="0"/>
                    </a:lnTo>
                    <a:lnTo>
                      <a:pt x="82" y="30"/>
                    </a:lnTo>
                    <a:lnTo>
                      <a:pt x="99" y="4"/>
                    </a:lnTo>
                    <a:lnTo>
                      <a:pt x="57" y="0"/>
                    </a:lnTo>
                    <a:lnTo>
                      <a:pt x="50" y="4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3" name="Freeform 69"/>
              <p:cNvSpPr>
                <a:spLocks/>
              </p:cNvSpPr>
              <p:nvPr/>
            </p:nvSpPr>
            <p:spPr bwMode="auto">
              <a:xfrm>
                <a:off x="3448" y="2593"/>
                <a:ext cx="130" cy="2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82" y="42"/>
                  </a:cxn>
                  <a:cxn ang="0">
                    <a:pos x="124" y="46"/>
                  </a:cxn>
                  <a:cxn ang="0">
                    <a:pos x="131" y="4"/>
                  </a:cxn>
                  <a:cxn ang="0">
                    <a:pos x="89" y="0"/>
                  </a:cxn>
                  <a:cxn ang="0">
                    <a:pos x="103" y="39"/>
                  </a:cxn>
                  <a:cxn ang="0">
                    <a:pos x="69" y="3"/>
                  </a:cxn>
                  <a:cxn ang="0">
                    <a:pos x="0" y="34"/>
                  </a:cxn>
                  <a:cxn ang="0">
                    <a:pos x="82" y="42"/>
                  </a:cxn>
                  <a:cxn ang="0">
                    <a:pos x="69" y="3"/>
                  </a:cxn>
                </a:cxnLst>
                <a:rect l="0" t="0" r="r" b="b"/>
                <a:pathLst>
                  <a:path w="131" h="46">
                    <a:moveTo>
                      <a:pt x="69" y="3"/>
                    </a:moveTo>
                    <a:lnTo>
                      <a:pt x="82" y="42"/>
                    </a:lnTo>
                    <a:lnTo>
                      <a:pt x="124" y="46"/>
                    </a:lnTo>
                    <a:lnTo>
                      <a:pt x="131" y="4"/>
                    </a:lnTo>
                    <a:lnTo>
                      <a:pt x="89" y="0"/>
                    </a:lnTo>
                    <a:lnTo>
                      <a:pt x="103" y="39"/>
                    </a:lnTo>
                    <a:lnTo>
                      <a:pt x="69" y="3"/>
                    </a:lnTo>
                    <a:lnTo>
                      <a:pt x="0" y="34"/>
                    </a:lnTo>
                    <a:lnTo>
                      <a:pt x="82" y="42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4" name="Freeform 70"/>
              <p:cNvSpPr>
                <a:spLocks/>
              </p:cNvSpPr>
              <p:nvPr/>
            </p:nvSpPr>
            <p:spPr bwMode="auto">
              <a:xfrm>
                <a:off x="3517" y="2583"/>
                <a:ext cx="114" cy="28"/>
              </a:xfrm>
              <a:custGeom>
                <a:avLst/>
                <a:gdLst/>
                <a:ahLst/>
                <a:cxnLst>
                  <a:cxn ang="0">
                    <a:pos x="40" y="35"/>
                  </a:cxn>
                  <a:cxn ang="0">
                    <a:pos x="41" y="0"/>
                  </a:cxn>
                  <a:cxn ang="0">
                    <a:pos x="0" y="20"/>
                  </a:cxn>
                  <a:cxn ang="0">
                    <a:pos x="34" y="56"/>
                  </a:cxn>
                  <a:cxn ang="0">
                    <a:pos x="76" y="37"/>
                  </a:cxn>
                  <a:cxn ang="0">
                    <a:pos x="78" y="2"/>
                  </a:cxn>
                  <a:cxn ang="0">
                    <a:pos x="76" y="37"/>
                  </a:cxn>
                  <a:cxn ang="0">
                    <a:pos x="112" y="19"/>
                  </a:cxn>
                  <a:cxn ang="0">
                    <a:pos x="78" y="2"/>
                  </a:cxn>
                  <a:cxn ang="0">
                    <a:pos x="40" y="35"/>
                  </a:cxn>
                </a:cxnLst>
                <a:rect l="0" t="0" r="r" b="b"/>
                <a:pathLst>
                  <a:path w="112" h="56">
                    <a:moveTo>
                      <a:pt x="40" y="35"/>
                    </a:moveTo>
                    <a:lnTo>
                      <a:pt x="41" y="0"/>
                    </a:lnTo>
                    <a:lnTo>
                      <a:pt x="0" y="20"/>
                    </a:lnTo>
                    <a:lnTo>
                      <a:pt x="34" y="56"/>
                    </a:lnTo>
                    <a:lnTo>
                      <a:pt x="76" y="37"/>
                    </a:lnTo>
                    <a:lnTo>
                      <a:pt x="78" y="2"/>
                    </a:lnTo>
                    <a:lnTo>
                      <a:pt x="76" y="37"/>
                    </a:lnTo>
                    <a:lnTo>
                      <a:pt x="112" y="19"/>
                    </a:lnTo>
                    <a:lnTo>
                      <a:pt x="78" y="2"/>
                    </a:ln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5" name="Freeform 71"/>
              <p:cNvSpPr>
                <a:spLocks/>
              </p:cNvSpPr>
              <p:nvPr/>
            </p:nvSpPr>
            <p:spPr bwMode="auto">
              <a:xfrm>
                <a:off x="3492" y="2576"/>
                <a:ext cx="101" cy="2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6" y="35"/>
                  </a:cxn>
                  <a:cxn ang="0">
                    <a:pos x="65" y="50"/>
                  </a:cxn>
                  <a:cxn ang="0">
                    <a:pos x="103" y="17"/>
                  </a:cxn>
                  <a:cxn ang="0">
                    <a:pos x="74" y="1"/>
                  </a:cxn>
                  <a:cxn ang="0">
                    <a:pos x="70" y="36"/>
                  </a:cxn>
                  <a:cxn ang="0">
                    <a:pos x="40" y="0"/>
                  </a:cxn>
                  <a:cxn ang="0">
                    <a:pos x="0" y="15"/>
                  </a:cxn>
                  <a:cxn ang="0">
                    <a:pos x="36" y="35"/>
                  </a:cxn>
                  <a:cxn ang="0">
                    <a:pos x="40" y="0"/>
                  </a:cxn>
                </a:cxnLst>
                <a:rect l="0" t="0" r="r" b="b"/>
                <a:pathLst>
                  <a:path w="103" h="50">
                    <a:moveTo>
                      <a:pt x="40" y="0"/>
                    </a:moveTo>
                    <a:lnTo>
                      <a:pt x="36" y="35"/>
                    </a:lnTo>
                    <a:lnTo>
                      <a:pt x="65" y="50"/>
                    </a:lnTo>
                    <a:lnTo>
                      <a:pt x="103" y="17"/>
                    </a:lnTo>
                    <a:lnTo>
                      <a:pt x="74" y="1"/>
                    </a:lnTo>
                    <a:lnTo>
                      <a:pt x="70" y="36"/>
                    </a:lnTo>
                    <a:lnTo>
                      <a:pt x="40" y="0"/>
                    </a:lnTo>
                    <a:lnTo>
                      <a:pt x="0" y="15"/>
                    </a:lnTo>
                    <a:lnTo>
                      <a:pt x="36" y="3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6" name="Freeform 72"/>
              <p:cNvSpPr>
                <a:spLocks/>
              </p:cNvSpPr>
              <p:nvPr/>
            </p:nvSpPr>
            <p:spPr bwMode="auto">
              <a:xfrm>
                <a:off x="3533" y="2566"/>
                <a:ext cx="101" cy="28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46" y="0"/>
                  </a:cxn>
                  <a:cxn ang="0">
                    <a:pos x="0" y="18"/>
                  </a:cxn>
                  <a:cxn ang="0">
                    <a:pos x="30" y="54"/>
                  </a:cxn>
                  <a:cxn ang="0">
                    <a:pos x="76" y="36"/>
                  </a:cxn>
                  <a:cxn ang="0">
                    <a:pos x="89" y="9"/>
                  </a:cxn>
                  <a:cxn ang="0">
                    <a:pos x="76" y="36"/>
                  </a:cxn>
                  <a:cxn ang="0">
                    <a:pos x="103" y="26"/>
                  </a:cxn>
                  <a:cxn ang="0">
                    <a:pos x="89" y="9"/>
                  </a:cxn>
                  <a:cxn ang="0">
                    <a:pos x="32" y="27"/>
                  </a:cxn>
                </a:cxnLst>
                <a:rect l="0" t="0" r="r" b="b"/>
                <a:pathLst>
                  <a:path w="103" h="54">
                    <a:moveTo>
                      <a:pt x="32" y="27"/>
                    </a:moveTo>
                    <a:lnTo>
                      <a:pt x="46" y="0"/>
                    </a:lnTo>
                    <a:lnTo>
                      <a:pt x="0" y="18"/>
                    </a:lnTo>
                    <a:lnTo>
                      <a:pt x="30" y="54"/>
                    </a:lnTo>
                    <a:lnTo>
                      <a:pt x="76" y="36"/>
                    </a:lnTo>
                    <a:lnTo>
                      <a:pt x="89" y="9"/>
                    </a:lnTo>
                    <a:lnTo>
                      <a:pt x="76" y="36"/>
                    </a:lnTo>
                    <a:lnTo>
                      <a:pt x="103" y="26"/>
                    </a:lnTo>
                    <a:lnTo>
                      <a:pt x="89" y="9"/>
                    </a:lnTo>
                    <a:lnTo>
                      <a:pt x="32" y="2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7" name="Freeform 73"/>
              <p:cNvSpPr>
                <a:spLocks/>
              </p:cNvSpPr>
              <p:nvPr/>
            </p:nvSpPr>
            <p:spPr bwMode="auto">
              <a:xfrm>
                <a:off x="3517" y="2621"/>
                <a:ext cx="300" cy="140"/>
              </a:xfrm>
              <a:custGeom>
                <a:avLst/>
                <a:gdLst/>
                <a:ahLst/>
                <a:cxnLst>
                  <a:cxn ang="0">
                    <a:pos x="79" y="28"/>
                  </a:cxn>
                  <a:cxn ang="0">
                    <a:pos x="75" y="61"/>
                  </a:cxn>
                  <a:cxn ang="0">
                    <a:pos x="63" y="91"/>
                  </a:cxn>
                  <a:cxn ang="0">
                    <a:pos x="46" y="121"/>
                  </a:cxn>
                  <a:cxn ang="0">
                    <a:pos x="29" y="150"/>
                  </a:cxn>
                  <a:cxn ang="0">
                    <a:pos x="12" y="180"/>
                  </a:cxn>
                  <a:cxn ang="0">
                    <a:pos x="0" y="212"/>
                  </a:cxn>
                  <a:cxn ang="0">
                    <a:pos x="0" y="243"/>
                  </a:cxn>
                  <a:cxn ang="0">
                    <a:pos x="12" y="276"/>
                  </a:cxn>
                  <a:cxn ang="0">
                    <a:pos x="21" y="256"/>
                  </a:cxn>
                  <a:cxn ang="0">
                    <a:pos x="39" y="235"/>
                  </a:cxn>
                  <a:cxn ang="0">
                    <a:pos x="58" y="217"/>
                  </a:cxn>
                  <a:cxn ang="0">
                    <a:pos x="81" y="200"/>
                  </a:cxn>
                  <a:cxn ang="0">
                    <a:pos x="100" y="184"/>
                  </a:cxn>
                  <a:cxn ang="0">
                    <a:pos x="117" y="169"/>
                  </a:cxn>
                  <a:cxn ang="0">
                    <a:pos x="128" y="156"/>
                  </a:cxn>
                  <a:cxn ang="0">
                    <a:pos x="130" y="144"/>
                  </a:cxn>
                  <a:cxn ang="0">
                    <a:pos x="134" y="154"/>
                  </a:cxn>
                  <a:cxn ang="0">
                    <a:pos x="130" y="163"/>
                  </a:cxn>
                  <a:cxn ang="0">
                    <a:pos x="128" y="175"/>
                  </a:cxn>
                  <a:cxn ang="0">
                    <a:pos x="132" y="192"/>
                  </a:cxn>
                  <a:cxn ang="0">
                    <a:pos x="138" y="204"/>
                  </a:cxn>
                  <a:cxn ang="0">
                    <a:pos x="143" y="214"/>
                  </a:cxn>
                  <a:cxn ang="0">
                    <a:pos x="149" y="223"/>
                  </a:cxn>
                  <a:cxn ang="0">
                    <a:pos x="157" y="231"/>
                  </a:cxn>
                  <a:cxn ang="0">
                    <a:pos x="166" y="239"/>
                  </a:cxn>
                  <a:cxn ang="0">
                    <a:pos x="176" y="245"/>
                  </a:cxn>
                  <a:cxn ang="0">
                    <a:pos x="191" y="252"/>
                  </a:cxn>
                  <a:cxn ang="0">
                    <a:pos x="208" y="258"/>
                  </a:cxn>
                  <a:cxn ang="0">
                    <a:pos x="203" y="223"/>
                  </a:cxn>
                  <a:cxn ang="0">
                    <a:pos x="208" y="191"/>
                  </a:cxn>
                  <a:cxn ang="0">
                    <a:pos x="222" y="160"/>
                  </a:cxn>
                  <a:cxn ang="0">
                    <a:pos x="241" y="130"/>
                  </a:cxn>
                  <a:cxn ang="0">
                    <a:pos x="262" y="98"/>
                  </a:cxn>
                  <a:cxn ang="0">
                    <a:pos x="281" y="69"/>
                  </a:cxn>
                  <a:cxn ang="0">
                    <a:pos x="294" y="36"/>
                  </a:cxn>
                  <a:cxn ang="0">
                    <a:pos x="298" y="2"/>
                  </a:cxn>
                  <a:cxn ang="0">
                    <a:pos x="271" y="2"/>
                  </a:cxn>
                  <a:cxn ang="0">
                    <a:pos x="243" y="1"/>
                  </a:cxn>
                  <a:cxn ang="0">
                    <a:pos x="216" y="1"/>
                  </a:cxn>
                  <a:cxn ang="0">
                    <a:pos x="189" y="0"/>
                  </a:cxn>
                  <a:cxn ang="0">
                    <a:pos x="163" y="0"/>
                  </a:cxn>
                  <a:cxn ang="0">
                    <a:pos x="134" y="1"/>
                  </a:cxn>
                  <a:cxn ang="0">
                    <a:pos x="107" y="2"/>
                  </a:cxn>
                  <a:cxn ang="0">
                    <a:pos x="79" y="5"/>
                  </a:cxn>
                  <a:cxn ang="0">
                    <a:pos x="77" y="8"/>
                  </a:cxn>
                  <a:cxn ang="0">
                    <a:pos x="77" y="13"/>
                  </a:cxn>
                  <a:cxn ang="0">
                    <a:pos x="77" y="21"/>
                  </a:cxn>
                  <a:cxn ang="0">
                    <a:pos x="79" y="28"/>
                  </a:cxn>
                </a:cxnLst>
                <a:rect l="0" t="0" r="r" b="b"/>
                <a:pathLst>
                  <a:path w="298" h="276">
                    <a:moveTo>
                      <a:pt x="79" y="28"/>
                    </a:moveTo>
                    <a:lnTo>
                      <a:pt x="75" y="61"/>
                    </a:lnTo>
                    <a:lnTo>
                      <a:pt x="63" y="91"/>
                    </a:lnTo>
                    <a:lnTo>
                      <a:pt x="46" y="121"/>
                    </a:lnTo>
                    <a:lnTo>
                      <a:pt x="29" y="150"/>
                    </a:lnTo>
                    <a:lnTo>
                      <a:pt x="12" y="180"/>
                    </a:lnTo>
                    <a:lnTo>
                      <a:pt x="0" y="212"/>
                    </a:lnTo>
                    <a:lnTo>
                      <a:pt x="0" y="243"/>
                    </a:lnTo>
                    <a:lnTo>
                      <a:pt x="12" y="276"/>
                    </a:lnTo>
                    <a:lnTo>
                      <a:pt x="21" y="256"/>
                    </a:lnTo>
                    <a:lnTo>
                      <a:pt x="39" y="235"/>
                    </a:lnTo>
                    <a:lnTo>
                      <a:pt x="58" y="217"/>
                    </a:lnTo>
                    <a:lnTo>
                      <a:pt x="81" y="200"/>
                    </a:lnTo>
                    <a:lnTo>
                      <a:pt x="100" y="184"/>
                    </a:lnTo>
                    <a:lnTo>
                      <a:pt x="117" y="169"/>
                    </a:lnTo>
                    <a:lnTo>
                      <a:pt x="128" y="156"/>
                    </a:lnTo>
                    <a:lnTo>
                      <a:pt x="130" y="144"/>
                    </a:lnTo>
                    <a:lnTo>
                      <a:pt x="134" y="154"/>
                    </a:lnTo>
                    <a:lnTo>
                      <a:pt x="130" y="163"/>
                    </a:lnTo>
                    <a:lnTo>
                      <a:pt x="128" y="175"/>
                    </a:lnTo>
                    <a:lnTo>
                      <a:pt x="132" y="192"/>
                    </a:lnTo>
                    <a:lnTo>
                      <a:pt x="138" y="204"/>
                    </a:lnTo>
                    <a:lnTo>
                      <a:pt x="143" y="214"/>
                    </a:lnTo>
                    <a:lnTo>
                      <a:pt x="149" y="223"/>
                    </a:lnTo>
                    <a:lnTo>
                      <a:pt x="157" y="231"/>
                    </a:lnTo>
                    <a:lnTo>
                      <a:pt x="166" y="239"/>
                    </a:lnTo>
                    <a:lnTo>
                      <a:pt x="176" y="245"/>
                    </a:lnTo>
                    <a:lnTo>
                      <a:pt x="191" y="252"/>
                    </a:lnTo>
                    <a:lnTo>
                      <a:pt x="208" y="258"/>
                    </a:lnTo>
                    <a:lnTo>
                      <a:pt x="203" y="223"/>
                    </a:lnTo>
                    <a:lnTo>
                      <a:pt x="208" y="191"/>
                    </a:lnTo>
                    <a:lnTo>
                      <a:pt x="222" y="160"/>
                    </a:lnTo>
                    <a:lnTo>
                      <a:pt x="241" y="130"/>
                    </a:lnTo>
                    <a:lnTo>
                      <a:pt x="262" y="98"/>
                    </a:lnTo>
                    <a:lnTo>
                      <a:pt x="281" y="69"/>
                    </a:lnTo>
                    <a:lnTo>
                      <a:pt x="294" y="36"/>
                    </a:lnTo>
                    <a:lnTo>
                      <a:pt x="298" y="2"/>
                    </a:lnTo>
                    <a:lnTo>
                      <a:pt x="271" y="2"/>
                    </a:lnTo>
                    <a:lnTo>
                      <a:pt x="243" y="1"/>
                    </a:lnTo>
                    <a:lnTo>
                      <a:pt x="216" y="1"/>
                    </a:lnTo>
                    <a:lnTo>
                      <a:pt x="189" y="0"/>
                    </a:lnTo>
                    <a:lnTo>
                      <a:pt x="163" y="0"/>
                    </a:lnTo>
                    <a:lnTo>
                      <a:pt x="134" y="1"/>
                    </a:lnTo>
                    <a:lnTo>
                      <a:pt x="107" y="2"/>
                    </a:lnTo>
                    <a:lnTo>
                      <a:pt x="79" y="5"/>
                    </a:lnTo>
                    <a:lnTo>
                      <a:pt x="77" y="8"/>
                    </a:lnTo>
                    <a:lnTo>
                      <a:pt x="77" y="13"/>
                    </a:lnTo>
                    <a:lnTo>
                      <a:pt x="77" y="21"/>
                    </a:lnTo>
                    <a:lnTo>
                      <a:pt x="79" y="28"/>
                    </a:lnTo>
                    <a:close/>
                  </a:path>
                </a:pathLst>
              </a:custGeom>
              <a:solidFill>
                <a:srgbClr val="007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8" name="Freeform 74"/>
              <p:cNvSpPr>
                <a:spLocks/>
              </p:cNvSpPr>
              <p:nvPr/>
            </p:nvSpPr>
            <p:spPr bwMode="auto">
              <a:xfrm>
                <a:off x="3565" y="2557"/>
                <a:ext cx="256" cy="90"/>
              </a:xfrm>
              <a:custGeom>
                <a:avLst/>
                <a:gdLst/>
                <a:ahLst/>
                <a:cxnLst>
                  <a:cxn ang="0">
                    <a:pos x="130" y="175"/>
                  </a:cxn>
                  <a:cxn ang="0">
                    <a:pos x="157" y="174"/>
                  </a:cxn>
                  <a:cxn ang="0">
                    <a:pos x="180" y="169"/>
                  </a:cxn>
                  <a:cxn ang="0">
                    <a:pos x="201" y="161"/>
                  </a:cxn>
                  <a:cxn ang="0">
                    <a:pos x="220" y="149"/>
                  </a:cxn>
                  <a:cxn ang="0">
                    <a:pos x="237" y="136"/>
                  </a:cxn>
                  <a:cxn ang="0">
                    <a:pos x="248" y="122"/>
                  </a:cxn>
                  <a:cxn ang="0">
                    <a:pos x="256" y="106"/>
                  </a:cxn>
                  <a:cxn ang="0">
                    <a:pos x="258" y="88"/>
                  </a:cxn>
                  <a:cxn ang="0">
                    <a:pos x="256" y="70"/>
                  </a:cxn>
                  <a:cxn ang="0">
                    <a:pos x="248" y="54"/>
                  </a:cxn>
                  <a:cxn ang="0">
                    <a:pos x="237" y="39"/>
                  </a:cxn>
                  <a:cxn ang="0">
                    <a:pos x="220" y="26"/>
                  </a:cxn>
                  <a:cxn ang="0">
                    <a:pos x="201" y="15"/>
                  </a:cxn>
                  <a:cxn ang="0">
                    <a:pos x="180" y="6"/>
                  </a:cxn>
                  <a:cxn ang="0">
                    <a:pos x="157" y="1"/>
                  </a:cxn>
                  <a:cxn ang="0">
                    <a:pos x="130" y="0"/>
                  </a:cxn>
                  <a:cxn ang="0">
                    <a:pos x="103" y="1"/>
                  </a:cxn>
                  <a:cxn ang="0">
                    <a:pos x="78" y="6"/>
                  </a:cxn>
                  <a:cxn ang="0">
                    <a:pos x="57" y="15"/>
                  </a:cxn>
                  <a:cxn ang="0">
                    <a:pos x="38" y="26"/>
                  </a:cxn>
                  <a:cxn ang="0">
                    <a:pos x="21" y="39"/>
                  </a:cxn>
                  <a:cxn ang="0">
                    <a:pos x="10" y="54"/>
                  </a:cxn>
                  <a:cxn ang="0">
                    <a:pos x="2" y="70"/>
                  </a:cxn>
                  <a:cxn ang="0">
                    <a:pos x="0" y="88"/>
                  </a:cxn>
                  <a:cxn ang="0">
                    <a:pos x="2" y="106"/>
                  </a:cxn>
                  <a:cxn ang="0">
                    <a:pos x="10" y="122"/>
                  </a:cxn>
                  <a:cxn ang="0">
                    <a:pos x="21" y="136"/>
                  </a:cxn>
                  <a:cxn ang="0">
                    <a:pos x="38" y="149"/>
                  </a:cxn>
                  <a:cxn ang="0">
                    <a:pos x="57" y="161"/>
                  </a:cxn>
                  <a:cxn ang="0">
                    <a:pos x="78" y="169"/>
                  </a:cxn>
                  <a:cxn ang="0">
                    <a:pos x="103" y="174"/>
                  </a:cxn>
                  <a:cxn ang="0">
                    <a:pos x="130" y="175"/>
                  </a:cxn>
                </a:cxnLst>
                <a:rect l="0" t="0" r="r" b="b"/>
                <a:pathLst>
                  <a:path w="258" h="175">
                    <a:moveTo>
                      <a:pt x="130" y="175"/>
                    </a:moveTo>
                    <a:lnTo>
                      <a:pt x="157" y="174"/>
                    </a:lnTo>
                    <a:lnTo>
                      <a:pt x="180" y="169"/>
                    </a:lnTo>
                    <a:lnTo>
                      <a:pt x="201" y="161"/>
                    </a:lnTo>
                    <a:lnTo>
                      <a:pt x="220" y="149"/>
                    </a:lnTo>
                    <a:lnTo>
                      <a:pt x="237" y="136"/>
                    </a:lnTo>
                    <a:lnTo>
                      <a:pt x="248" y="122"/>
                    </a:lnTo>
                    <a:lnTo>
                      <a:pt x="256" y="106"/>
                    </a:lnTo>
                    <a:lnTo>
                      <a:pt x="258" y="88"/>
                    </a:lnTo>
                    <a:lnTo>
                      <a:pt x="256" y="70"/>
                    </a:lnTo>
                    <a:lnTo>
                      <a:pt x="248" y="54"/>
                    </a:lnTo>
                    <a:lnTo>
                      <a:pt x="237" y="39"/>
                    </a:lnTo>
                    <a:lnTo>
                      <a:pt x="220" y="26"/>
                    </a:lnTo>
                    <a:lnTo>
                      <a:pt x="201" y="15"/>
                    </a:lnTo>
                    <a:lnTo>
                      <a:pt x="180" y="6"/>
                    </a:lnTo>
                    <a:lnTo>
                      <a:pt x="157" y="1"/>
                    </a:lnTo>
                    <a:lnTo>
                      <a:pt x="130" y="0"/>
                    </a:lnTo>
                    <a:lnTo>
                      <a:pt x="103" y="1"/>
                    </a:lnTo>
                    <a:lnTo>
                      <a:pt x="78" y="6"/>
                    </a:lnTo>
                    <a:lnTo>
                      <a:pt x="57" y="15"/>
                    </a:lnTo>
                    <a:lnTo>
                      <a:pt x="38" y="26"/>
                    </a:lnTo>
                    <a:lnTo>
                      <a:pt x="21" y="39"/>
                    </a:lnTo>
                    <a:lnTo>
                      <a:pt x="10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10" y="122"/>
                    </a:lnTo>
                    <a:lnTo>
                      <a:pt x="21" y="136"/>
                    </a:lnTo>
                    <a:lnTo>
                      <a:pt x="38" y="149"/>
                    </a:lnTo>
                    <a:lnTo>
                      <a:pt x="57" y="161"/>
                    </a:lnTo>
                    <a:lnTo>
                      <a:pt x="78" y="169"/>
                    </a:lnTo>
                    <a:lnTo>
                      <a:pt x="103" y="174"/>
                    </a:lnTo>
                    <a:lnTo>
                      <a:pt x="130" y="175"/>
                    </a:lnTo>
                    <a:close/>
                  </a:path>
                </a:pathLst>
              </a:custGeom>
              <a:solidFill>
                <a:srgbClr val="E0B7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79" name="Freeform 75"/>
              <p:cNvSpPr>
                <a:spLocks/>
              </p:cNvSpPr>
              <p:nvPr/>
            </p:nvSpPr>
            <p:spPr bwMode="auto">
              <a:xfrm>
                <a:off x="3695" y="2604"/>
                <a:ext cx="134" cy="4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20" y="0"/>
                  </a:cxn>
                  <a:cxn ang="0">
                    <a:pos x="120" y="18"/>
                  </a:cxn>
                  <a:cxn ang="0">
                    <a:pos x="112" y="33"/>
                  </a:cxn>
                  <a:cxn ang="0">
                    <a:pos x="101" y="46"/>
                  </a:cxn>
                  <a:cxn ang="0">
                    <a:pos x="86" y="59"/>
                  </a:cxn>
                  <a:cxn ang="0">
                    <a:pos x="67" y="69"/>
                  </a:cxn>
                  <a:cxn ang="0">
                    <a:pos x="48" y="77"/>
                  </a:cxn>
                  <a:cxn ang="0">
                    <a:pos x="27" y="82"/>
                  </a:cxn>
                  <a:cxn ang="0">
                    <a:pos x="0" y="82"/>
                  </a:cxn>
                  <a:cxn ang="0">
                    <a:pos x="0" y="92"/>
                  </a:cxn>
                  <a:cxn ang="0">
                    <a:pos x="27" y="90"/>
                  </a:cxn>
                  <a:cxn ang="0">
                    <a:pos x="51" y="85"/>
                  </a:cxn>
                  <a:cxn ang="0">
                    <a:pos x="74" y="77"/>
                  </a:cxn>
                  <a:cxn ang="0">
                    <a:pos x="93" y="64"/>
                  </a:cxn>
                  <a:cxn ang="0">
                    <a:pos x="112" y="51"/>
                  </a:cxn>
                  <a:cxn ang="0">
                    <a:pos x="124" y="35"/>
                  </a:cxn>
                  <a:cxn ang="0">
                    <a:pos x="132" y="18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20" y="0"/>
                  </a:cxn>
                </a:cxnLst>
                <a:rect l="0" t="0" r="r" b="b"/>
                <a:pathLst>
                  <a:path w="135" h="92">
                    <a:moveTo>
                      <a:pt x="120" y="0"/>
                    </a:moveTo>
                    <a:lnTo>
                      <a:pt x="120" y="0"/>
                    </a:lnTo>
                    <a:lnTo>
                      <a:pt x="120" y="18"/>
                    </a:lnTo>
                    <a:lnTo>
                      <a:pt x="112" y="33"/>
                    </a:lnTo>
                    <a:lnTo>
                      <a:pt x="101" y="46"/>
                    </a:lnTo>
                    <a:lnTo>
                      <a:pt x="86" y="59"/>
                    </a:lnTo>
                    <a:lnTo>
                      <a:pt x="67" y="69"/>
                    </a:lnTo>
                    <a:lnTo>
                      <a:pt x="48" y="77"/>
                    </a:lnTo>
                    <a:lnTo>
                      <a:pt x="27" y="8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27" y="90"/>
                    </a:lnTo>
                    <a:lnTo>
                      <a:pt x="51" y="85"/>
                    </a:lnTo>
                    <a:lnTo>
                      <a:pt x="74" y="77"/>
                    </a:lnTo>
                    <a:lnTo>
                      <a:pt x="93" y="64"/>
                    </a:lnTo>
                    <a:lnTo>
                      <a:pt x="112" y="51"/>
                    </a:lnTo>
                    <a:lnTo>
                      <a:pt x="124" y="35"/>
                    </a:lnTo>
                    <a:lnTo>
                      <a:pt x="132" y="18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80" name="Freeform 76"/>
              <p:cNvSpPr>
                <a:spLocks/>
              </p:cNvSpPr>
              <p:nvPr/>
            </p:nvSpPr>
            <p:spPr bwMode="auto">
              <a:xfrm>
                <a:off x="3695" y="2557"/>
                <a:ext cx="134" cy="4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7" y="10"/>
                  </a:cxn>
                  <a:cxn ang="0">
                    <a:pos x="48" y="15"/>
                  </a:cxn>
                  <a:cxn ang="0">
                    <a:pos x="67" y="24"/>
                  </a:cxn>
                  <a:cxn ang="0">
                    <a:pos x="86" y="33"/>
                  </a:cxn>
                  <a:cxn ang="0">
                    <a:pos x="101" y="46"/>
                  </a:cxn>
                  <a:cxn ang="0">
                    <a:pos x="112" y="61"/>
                  </a:cxn>
                  <a:cxn ang="0">
                    <a:pos x="120" y="75"/>
                  </a:cxn>
                  <a:cxn ang="0">
                    <a:pos x="120" y="93"/>
                  </a:cxn>
                  <a:cxn ang="0">
                    <a:pos x="135" y="93"/>
                  </a:cxn>
                  <a:cxn ang="0">
                    <a:pos x="132" y="75"/>
                  </a:cxn>
                  <a:cxn ang="0">
                    <a:pos x="124" y="58"/>
                  </a:cxn>
                  <a:cxn ang="0">
                    <a:pos x="112" y="41"/>
                  </a:cxn>
                  <a:cxn ang="0">
                    <a:pos x="93" y="28"/>
                  </a:cxn>
                  <a:cxn ang="0">
                    <a:pos x="74" y="16"/>
                  </a:cxn>
                  <a:cxn ang="0">
                    <a:pos x="51" y="7"/>
                  </a:cxn>
                  <a:cxn ang="0">
                    <a:pos x="27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35" h="93">
                    <a:moveTo>
                      <a:pt x="0" y="10"/>
                    </a:moveTo>
                    <a:lnTo>
                      <a:pt x="0" y="10"/>
                    </a:lnTo>
                    <a:lnTo>
                      <a:pt x="27" y="10"/>
                    </a:lnTo>
                    <a:lnTo>
                      <a:pt x="48" y="15"/>
                    </a:lnTo>
                    <a:lnTo>
                      <a:pt x="67" y="24"/>
                    </a:lnTo>
                    <a:lnTo>
                      <a:pt x="86" y="33"/>
                    </a:lnTo>
                    <a:lnTo>
                      <a:pt x="101" y="46"/>
                    </a:lnTo>
                    <a:lnTo>
                      <a:pt x="112" y="61"/>
                    </a:lnTo>
                    <a:lnTo>
                      <a:pt x="120" y="75"/>
                    </a:lnTo>
                    <a:lnTo>
                      <a:pt x="120" y="93"/>
                    </a:lnTo>
                    <a:lnTo>
                      <a:pt x="135" y="93"/>
                    </a:lnTo>
                    <a:lnTo>
                      <a:pt x="132" y="75"/>
                    </a:lnTo>
                    <a:lnTo>
                      <a:pt x="124" y="58"/>
                    </a:lnTo>
                    <a:lnTo>
                      <a:pt x="112" y="41"/>
                    </a:lnTo>
                    <a:lnTo>
                      <a:pt x="93" y="28"/>
                    </a:lnTo>
                    <a:lnTo>
                      <a:pt x="74" y="16"/>
                    </a:lnTo>
                    <a:lnTo>
                      <a:pt x="51" y="7"/>
                    </a:lnTo>
                    <a:lnTo>
                      <a:pt x="27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81" name="Freeform 77"/>
              <p:cNvSpPr>
                <a:spLocks/>
              </p:cNvSpPr>
              <p:nvPr/>
            </p:nvSpPr>
            <p:spPr bwMode="auto">
              <a:xfrm>
                <a:off x="3557" y="2557"/>
                <a:ext cx="138" cy="47"/>
              </a:xfrm>
              <a:custGeom>
                <a:avLst/>
                <a:gdLst/>
                <a:ahLst/>
                <a:cxnLst>
                  <a:cxn ang="0">
                    <a:pos x="15" y="93"/>
                  </a:cxn>
                  <a:cxn ang="0">
                    <a:pos x="15" y="93"/>
                  </a:cxn>
                  <a:cxn ang="0">
                    <a:pos x="15" y="75"/>
                  </a:cxn>
                  <a:cxn ang="0">
                    <a:pos x="22" y="61"/>
                  </a:cxn>
                  <a:cxn ang="0">
                    <a:pos x="34" y="46"/>
                  </a:cxn>
                  <a:cxn ang="0">
                    <a:pos x="49" y="33"/>
                  </a:cxn>
                  <a:cxn ang="0">
                    <a:pos x="68" y="24"/>
                  </a:cxn>
                  <a:cxn ang="0">
                    <a:pos x="87" y="15"/>
                  </a:cxn>
                  <a:cxn ang="0">
                    <a:pos x="110" y="10"/>
                  </a:cxn>
                  <a:cxn ang="0">
                    <a:pos x="137" y="10"/>
                  </a:cxn>
                  <a:cxn ang="0">
                    <a:pos x="137" y="0"/>
                  </a:cxn>
                  <a:cxn ang="0">
                    <a:pos x="110" y="2"/>
                  </a:cxn>
                  <a:cxn ang="0">
                    <a:pos x="84" y="7"/>
                  </a:cxn>
                  <a:cxn ang="0">
                    <a:pos x="61" y="16"/>
                  </a:cxn>
                  <a:cxn ang="0">
                    <a:pos x="42" y="28"/>
                  </a:cxn>
                  <a:cxn ang="0">
                    <a:pos x="22" y="41"/>
                  </a:cxn>
                  <a:cxn ang="0">
                    <a:pos x="11" y="58"/>
                  </a:cxn>
                  <a:cxn ang="0">
                    <a:pos x="3" y="75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15" y="93"/>
                  </a:cxn>
                </a:cxnLst>
                <a:rect l="0" t="0" r="r" b="b"/>
                <a:pathLst>
                  <a:path w="137" h="93">
                    <a:moveTo>
                      <a:pt x="15" y="93"/>
                    </a:moveTo>
                    <a:lnTo>
                      <a:pt x="15" y="93"/>
                    </a:lnTo>
                    <a:lnTo>
                      <a:pt x="15" y="75"/>
                    </a:lnTo>
                    <a:lnTo>
                      <a:pt x="22" y="61"/>
                    </a:lnTo>
                    <a:lnTo>
                      <a:pt x="34" y="46"/>
                    </a:lnTo>
                    <a:lnTo>
                      <a:pt x="49" y="33"/>
                    </a:lnTo>
                    <a:lnTo>
                      <a:pt x="68" y="24"/>
                    </a:lnTo>
                    <a:lnTo>
                      <a:pt x="87" y="15"/>
                    </a:lnTo>
                    <a:lnTo>
                      <a:pt x="110" y="10"/>
                    </a:lnTo>
                    <a:lnTo>
                      <a:pt x="137" y="10"/>
                    </a:lnTo>
                    <a:lnTo>
                      <a:pt x="137" y="0"/>
                    </a:lnTo>
                    <a:lnTo>
                      <a:pt x="110" y="2"/>
                    </a:lnTo>
                    <a:lnTo>
                      <a:pt x="84" y="7"/>
                    </a:lnTo>
                    <a:lnTo>
                      <a:pt x="61" y="16"/>
                    </a:lnTo>
                    <a:lnTo>
                      <a:pt x="42" y="28"/>
                    </a:lnTo>
                    <a:lnTo>
                      <a:pt x="22" y="41"/>
                    </a:lnTo>
                    <a:lnTo>
                      <a:pt x="11" y="58"/>
                    </a:lnTo>
                    <a:lnTo>
                      <a:pt x="3" y="7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5" y="9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1982" name="Freeform 78"/>
              <p:cNvSpPr>
                <a:spLocks/>
              </p:cNvSpPr>
              <p:nvPr/>
            </p:nvSpPr>
            <p:spPr bwMode="auto">
              <a:xfrm>
                <a:off x="3557" y="2604"/>
                <a:ext cx="138" cy="45"/>
              </a:xfrm>
              <a:custGeom>
                <a:avLst/>
                <a:gdLst/>
                <a:ahLst/>
                <a:cxnLst>
                  <a:cxn ang="0">
                    <a:pos x="137" y="82"/>
                  </a:cxn>
                  <a:cxn ang="0">
                    <a:pos x="137" y="82"/>
                  </a:cxn>
                  <a:cxn ang="0">
                    <a:pos x="110" y="82"/>
                  </a:cxn>
                  <a:cxn ang="0">
                    <a:pos x="87" y="77"/>
                  </a:cxn>
                  <a:cxn ang="0">
                    <a:pos x="68" y="69"/>
                  </a:cxn>
                  <a:cxn ang="0">
                    <a:pos x="49" y="59"/>
                  </a:cxn>
                  <a:cxn ang="0">
                    <a:pos x="34" y="46"/>
                  </a:cxn>
                  <a:cxn ang="0">
                    <a:pos x="22" y="33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3" y="18"/>
                  </a:cxn>
                  <a:cxn ang="0">
                    <a:pos x="11" y="35"/>
                  </a:cxn>
                  <a:cxn ang="0">
                    <a:pos x="22" y="51"/>
                  </a:cxn>
                  <a:cxn ang="0">
                    <a:pos x="42" y="64"/>
                  </a:cxn>
                  <a:cxn ang="0">
                    <a:pos x="61" y="77"/>
                  </a:cxn>
                  <a:cxn ang="0">
                    <a:pos x="84" y="85"/>
                  </a:cxn>
                  <a:cxn ang="0">
                    <a:pos x="110" y="90"/>
                  </a:cxn>
                  <a:cxn ang="0">
                    <a:pos x="137" y="92"/>
                  </a:cxn>
                  <a:cxn ang="0">
                    <a:pos x="137" y="92"/>
                  </a:cxn>
                  <a:cxn ang="0">
                    <a:pos x="137" y="82"/>
                  </a:cxn>
                </a:cxnLst>
                <a:rect l="0" t="0" r="r" b="b"/>
                <a:pathLst>
                  <a:path w="137" h="92">
                    <a:moveTo>
                      <a:pt x="137" y="82"/>
                    </a:moveTo>
                    <a:lnTo>
                      <a:pt x="137" y="82"/>
                    </a:lnTo>
                    <a:lnTo>
                      <a:pt x="110" y="82"/>
                    </a:lnTo>
                    <a:lnTo>
                      <a:pt x="87" y="77"/>
                    </a:lnTo>
                    <a:lnTo>
                      <a:pt x="68" y="69"/>
                    </a:lnTo>
                    <a:lnTo>
                      <a:pt x="49" y="59"/>
                    </a:lnTo>
                    <a:lnTo>
                      <a:pt x="34" y="46"/>
                    </a:lnTo>
                    <a:lnTo>
                      <a:pt x="22" y="33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3" y="18"/>
                    </a:lnTo>
                    <a:lnTo>
                      <a:pt x="11" y="35"/>
                    </a:lnTo>
                    <a:lnTo>
                      <a:pt x="22" y="51"/>
                    </a:lnTo>
                    <a:lnTo>
                      <a:pt x="42" y="64"/>
                    </a:lnTo>
                    <a:lnTo>
                      <a:pt x="61" y="77"/>
                    </a:lnTo>
                    <a:lnTo>
                      <a:pt x="84" y="85"/>
                    </a:lnTo>
                    <a:lnTo>
                      <a:pt x="110" y="90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Line 1026"/>
          <p:cNvSpPr>
            <a:spLocks noChangeShapeType="1"/>
          </p:cNvSpPr>
          <p:nvPr/>
        </p:nvSpPr>
        <p:spPr bwMode="auto">
          <a:xfrm flipH="1">
            <a:off x="1947863" y="5508625"/>
            <a:ext cx="2257425" cy="336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04800" y="271463"/>
            <a:ext cx="8653463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BE" altLang="en-US" smtClean="0"/>
              <a:t>Chaining satisfaction arguments into argumentation trees</a:t>
            </a:r>
            <a:endParaRPr lang="en-US" altLang="en-US" smtClean="0"/>
          </a:p>
        </p:txBody>
      </p:sp>
      <p:sp>
        <p:nvSpPr>
          <p:cNvPr id="3277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227013" y="1295400"/>
            <a:ext cx="8751887" cy="101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BE" altLang="en-US" sz="2100" smtClean="0"/>
              <a:t>To show how requirements ensure higher-level concerns, and recursively</a:t>
            </a:r>
            <a:endParaRPr lang="en-US" altLang="en-US" sz="2100" smtClean="0"/>
          </a:p>
        </p:txBody>
      </p:sp>
      <p:sp>
        <p:nvSpPr>
          <p:cNvPr id="32773" name="AutoShape 1030"/>
          <p:cNvSpPr>
            <a:spLocks noChangeArrowheads="1"/>
          </p:cNvSpPr>
          <p:nvPr/>
        </p:nvSpPr>
        <p:spPr bwMode="auto">
          <a:xfrm>
            <a:off x="2863850" y="4581525"/>
            <a:ext cx="2803525" cy="595313"/>
          </a:xfrm>
          <a:prstGeom prst="parallelogram">
            <a:avLst>
              <a:gd name="adj" fmla="val 35058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4" name="Text Box 1031"/>
          <p:cNvSpPr txBox="1">
            <a:spLocks noChangeArrowheads="1"/>
          </p:cNvSpPr>
          <p:nvPr/>
        </p:nvSpPr>
        <p:spPr bwMode="auto">
          <a:xfrm>
            <a:off x="2965450" y="4586288"/>
            <a:ext cx="25987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MotorRaising </a:t>
            </a:r>
            <a:r>
              <a:rPr lang="fr-BE" altLang="en-US" b="0">
                <a:solidFill>
                  <a:schemeClr val="tx1"/>
                </a:solidFill>
              </a:rPr>
              <a:t>®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HandBrakeReleased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5" name="AutoShape 1032"/>
          <p:cNvSpPr>
            <a:spLocks noChangeArrowheads="1"/>
          </p:cNvSpPr>
          <p:nvPr/>
        </p:nvSpPr>
        <p:spPr bwMode="auto">
          <a:xfrm>
            <a:off x="42863" y="5821363"/>
            <a:ext cx="3048000" cy="595312"/>
          </a:xfrm>
          <a:prstGeom prst="parallelogram">
            <a:avLst>
              <a:gd name="adj" fmla="val 38116"/>
            </a:avLst>
          </a:prstGeom>
          <a:solidFill>
            <a:srgbClr val="CECFF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6" name="Text Box 1033"/>
          <p:cNvSpPr txBox="1">
            <a:spLocks noChangeArrowheads="1"/>
          </p:cNvSpPr>
          <p:nvPr/>
        </p:nvSpPr>
        <p:spPr bwMode="auto">
          <a:xfrm>
            <a:off x="157163" y="5826125"/>
            <a:ext cx="29003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motor.Regime = ‘up’ </a:t>
            </a:r>
            <a:r>
              <a:rPr lang="fr-BE" altLang="en-US" b="0">
                <a:solidFill>
                  <a:schemeClr val="tx1"/>
                </a:solidFill>
              </a:rPr>
              <a:t>®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handBrakeCtrl = ‘off’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7" name="AutoShape 1034"/>
          <p:cNvSpPr>
            <a:spLocks noChangeArrowheads="1"/>
          </p:cNvSpPr>
          <p:nvPr/>
        </p:nvSpPr>
        <p:spPr bwMode="auto">
          <a:xfrm>
            <a:off x="3055938" y="5799138"/>
            <a:ext cx="2860675" cy="608012"/>
          </a:xfrm>
          <a:prstGeom prst="parallelogram">
            <a:avLst>
              <a:gd name="adj" fmla="val 29493"/>
            </a:avLst>
          </a:prstGeom>
          <a:solidFill>
            <a:srgbClr val="CECFF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2778" name="Group 1035"/>
          <p:cNvGrpSpPr>
            <a:grpSpLocks/>
          </p:cNvGrpSpPr>
          <p:nvPr/>
        </p:nvGrpSpPr>
        <p:grpSpPr bwMode="auto">
          <a:xfrm>
            <a:off x="3254375" y="5859463"/>
            <a:ext cx="184150" cy="298450"/>
            <a:chOff x="2320" y="3600"/>
            <a:chExt cx="680" cy="1220"/>
          </a:xfrm>
        </p:grpSpPr>
        <p:sp>
          <p:nvSpPr>
            <p:cNvPr id="1546252" name="Oval 1036"/>
            <p:cNvSpPr>
              <a:spLocks noChangeArrowheads="1"/>
            </p:cNvSpPr>
            <p:nvPr/>
          </p:nvSpPr>
          <p:spPr bwMode="auto">
            <a:xfrm>
              <a:off x="2478" y="3600"/>
              <a:ext cx="340" cy="29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6253" name="Line 1037"/>
            <p:cNvSpPr>
              <a:spLocks noChangeShapeType="1"/>
            </p:cNvSpPr>
            <p:nvPr/>
          </p:nvSpPr>
          <p:spPr bwMode="auto">
            <a:xfrm>
              <a:off x="2660" y="3937"/>
              <a:ext cx="0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254" name="Line 1038"/>
            <p:cNvSpPr>
              <a:spLocks noChangeShapeType="1"/>
            </p:cNvSpPr>
            <p:nvPr/>
          </p:nvSpPr>
          <p:spPr bwMode="auto">
            <a:xfrm flipH="1">
              <a:off x="2361" y="4359"/>
              <a:ext cx="299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255" name="Line 1039"/>
            <p:cNvSpPr>
              <a:spLocks noChangeShapeType="1"/>
            </p:cNvSpPr>
            <p:nvPr/>
          </p:nvSpPr>
          <p:spPr bwMode="auto">
            <a:xfrm>
              <a:off x="2678" y="4398"/>
              <a:ext cx="305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256" name="Line 1040"/>
            <p:cNvSpPr>
              <a:spLocks noChangeShapeType="1"/>
            </p:cNvSpPr>
            <p:nvPr/>
          </p:nvSpPr>
          <p:spPr bwMode="auto">
            <a:xfrm>
              <a:off x="2320" y="4119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779" name="Text Box 1041"/>
          <p:cNvSpPr txBox="1">
            <a:spLocks noChangeArrowheads="1"/>
          </p:cNvSpPr>
          <p:nvPr/>
        </p:nvSpPr>
        <p:spPr bwMode="auto">
          <a:xfrm>
            <a:off x="3317875" y="5818188"/>
            <a:ext cx="25638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motor.Regime = ‘up’ </a:t>
            </a:r>
            <a:r>
              <a:rPr lang="en-US" altLang="en-US" sz="2000" b="0">
                <a:solidFill>
                  <a:schemeClr val="tx1"/>
                </a:solidFill>
              </a:rPr>
              <a:t>«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MotorRaising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32780" name="Group 1042"/>
          <p:cNvGrpSpPr>
            <a:grpSpLocks/>
          </p:cNvGrpSpPr>
          <p:nvPr/>
        </p:nvGrpSpPr>
        <p:grpSpPr bwMode="auto">
          <a:xfrm>
            <a:off x="5892800" y="5800725"/>
            <a:ext cx="3236913" cy="576263"/>
            <a:chOff x="3447" y="2174"/>
            <a:chExt cx="1993" cy="363"/>
          </a:xfrm>
        </p:grpSpPr>
        <p:sp>
          <p:nvSpPr>
            <p:cNvPr id="32858" name="AutoShape 1043"/>
            <p:cNvSpPr>
              <a:spLocks noChangeArrowheads="1"/>
            </p:cNvSpPr>
            <p:nvPr/>
          </p:nvSpPr>
          <p:spPr bwMode="auto">
            <a:xfrm>
              <a:off x="3447" y="2174"/>
              <a:ext cx="1993" cy="363"/>
            </a:xfrm>
            <a:prstGeom prst="parallelogram">
              <a:avLst>
                <a:gd name="adj" fmla="val 2755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2859" name="Text Box 1044"/>
            <p:cNvSpPr txBox="1">
              <a:spLocks noChangeArrowheads="1"/>
            </p:cNvSpPr>
            <p:nvPr/>
          </p:nvSpPr>
          <p:spPr bwMode="auto">
            <a:xfrm>
              <a:off x="3630" y="2177"/>
              <a:ext cx="175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handBrakeCtrl = ‘off’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</a:rPr>
                <a:t>«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HandBrakeReleased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32860" name="Group 1045"/>
            <p:cNvGrpSpPr>
              <a:grpSpLocks/>
            </p:cNvGrpSpPr>
            <p:nvPr/>
          </p:nvGrpSpPr>
          <p:grpSpPr bwMode="auto">
            <a:xfrm>
              <a:off x="3563" y="2203"/>
              <a:ext cx="116" cy="188"/>
              <a:chOff x="2320" y="3600"/>
              <a:chExt cx="680" cy="1220"/>
            </a:xfrm>
          </p:grpSpPr>
          <p:sp>
            <p:nvSpPr>
              <p:cNvPr id="1546262" name="Oval 1046"/>
              <p:cNvSpPr>
                <a:spLocks noChangeArrowheads="1"/>
              </p:cNvSpPr>
              <p:nvPr/>
            </p:nvSpPr>
            <p:spPr bwMode="auto">
              <a:xfrm>
                <a:off x="2482" y="3600"/>
                <a:ext cx="338" cy="2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46263" name="Line 1047"/>
              <p:cNvSpPr>
                <a:spLocks noChangeShapeType="1"/>
              </p:cNvSpPr>
              <p:nvPr/>
            </p:nvSpPr>
            <p:spPr bwMode="auto">
              <a:xfrm>
                <a:off x="2660" y="3937"/>
                <a:ext cx="0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264" name="Line 1048"/>
              <p:cNvSpPr>
                <a:spLocks noChangeShapeType="1"/>
              </p:cNvSpPr>
              <p:nvPr/>
            </p:nvSpPr>
            <p:spPr bwMode="auto">
              <a:xfrm flipH="1">
                <a:off x="2362" y="4359"/>
                <a:ext cx="298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265" name="Line 1049"/>
              <p:cNvSpPr>
                <a:spLocks noChangeShapeType="1"/>
              </p:cNvSpPr>
              <p:nvPr/>
            </p:nvSpPr>
            <p:spPr bwMode="auto">
              <a:xfrm>
                <a:off x="2677" y="4398"/>
                <a:ext cx="304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266" name="Line 1050"/>
              <p:cNvSpPr>
                <a:spLocks noChangeShapeType="1"/>
              </p:cNvSpPr>
              <p:nvPr/>
            </p:nvSpPr>
            <p:spPr bwMode="auto">
              <a:xfrm>
                <a:off x="2322" y="4119"/>
                <a:ext cx="6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46267" name="Line 1051"/>
          <p:cNvSpPr>
            <a:spLocks noChangeShapeType="1"/>
          </p:cNvSpPr>
          <p:nvPr/>
        </p:nvSpPr>
        <p:spPr bwMode="auto">
          <a:xfrm>
            <a:off x="4210050" y="5507038"/>
            <a:ext cx="13335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6268" name="Line 1052"/>
          <p:cNvSpPr>
            <a:spLocks noChangeShapeType="1"/>
          </p:cNvSpPr>
          <p:nvPr/>
        </p:nvSpPr>
        <p:spPr bwMode="auto">
          <a:xfrm>
            <a:off x="4229100" y="5178425"/>
            <a:ext cx="3175" cy="403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6269" name="Oval 1053"/>
          <p:cNvSpPr>
            <a:spLocks noChangeArrowheads="1"/>
          </p:cNvSpPr>
          <p:nvPr/>
        </p:nvSpPr>
        <p:spPr bwMode="auto">
          <a:xfrm>
            <a:off x="4146550" y="5453063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46270" name="Line 1054"/>
          <p:cNvSpPr>
            <a:spLocks noChangeShapeType="1"/>
          </p:cNvSpPr>
          <p:nvPr/>
        </p:nvSpPr>
        <p:spPr bwMode="auto">
          <a:xfrm>
            <a:off x="4252913" y="5508625"/>
            <a:ext cx="3119437" cy="288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785" name="Group 1202"/>
          <p:cNvGrpSpPr>
            <a:grpSpLocks/>
          </p:cNvGrpSpPr>
          <p:nvPr/>
        </p:nvGrpSpPr>
        <p:grpSpPr bwMode="auto">
          <a:xfrm>
            <a:off x="128588" y="149225"/>
            <a:ext cx="1112837" cy="757238"/>
            <a:chOff x="2949" y="2076"/>
            <a:chExt cx="2358" cy="839"/>
          </a:xfrm>
        </p:grpSpPr>
        <p:sp>
          <p:nvSpPr>
            <p:cNvPr id="1546419" name="Freeform 1203"/>
            <p:cNvSpPr>
              <a:spLocks/>
            </p:cNvSpPr>
            <p:nvPr/>
          </p:nvSpPr>
          <p:spPr bwMode="auto">
            <a:xfrm>
              <a:off x="3110" y="2120"/>
              <a:ext cx="2197" cy="795"/>
            </a:xfrm>
            <a:custGeom>
              <a:avLst/>
              <a:gdLst/>
              <a:ahLst/>
              <a:cxnLst>
                <a:cxn ang="0">
                  <a:pos x="716" y="113"/>
                </a:cxn>
                <a:cxn ang="0">
                  <a:pos x="807" y="108"/>
                </a:cxn>
                <a:cxn ang="0">
                  <a:pos x="903" y="113"/>
                </a:cxn>
                <a:cxn ang="0">
                  <a:pos x="985" y="123"/>
                </a:cxn>
                <a:cxn ang="0">
                  <a:pos x="1069" y="128"/>
                </a:cxn>
                <a:cxn ang="0">
                  <a:pos x="1151" y="128"/>
                </a:cxn>
                <a:cxn ang="0">
                  <a:pos x="1231" y="121"/>
                </a:cxn>
                <a:cxn ang="0">
                  <a:pos x="1311" y="106"/>
                </a:cxn>
                <a:cxn ang="0">
                  <a:pos x="1431" y="75"/>
                </a:cxn>
                <a:cxn ang="0">
                  <a:pos x="1576" y="41"/>
                </a:cxn>
                <a:cxn ang="0">
                  <a:pos x="1723" y="14"/>
                </a:cxn>
                <a:cxn ang="0">
                  <a:pos x="1872" y="1"/>
                </a:cxn>
                <a:cxn ang="0">
                  <a:pos x="2019" y="2"/>
                </a:cxn>
                <a:cxn ang="0">
                  <a:pos x="2145" y="24"/>
                </a:cxn>
                <a:cxn ang="0">
                  <a:pos x="2192" y="80"/>
                </a:cxn>
                <a:cxn ang="0">
                  <a:pos x="2185" y="149"/>
                </a:cxn>
                <a:cxn ang="0">
                  <a:pos x="2139" y="184"/>
                </a:cxn>
                <a:cxn ang="0">
                  <a:pos x="2064" y="192"/>
                </a:cxn>
                <a:cxn ang="0">
                  <a:pos x="1977" y="186"/>
                </a:cxn>
                <a:cxn ang="0">
                  <a:pos x="1893" y="180"/>
                </a:cxn>
                <a:cxn ang="0">
                  <a:pos x="1832" y="188"/>
                </a:cxn>
                <a:cxn ang="0">
                  <a:pos x="1801" y="279"/>
                </a:cxn>
                <a:cxn ang="0">
                  <a:pos x="1801" y="462"/>
                </a:cxn>
                <a:cxn ang="0">
                  <a:pos x="1824" y="720"/>
                </a:cxn>
                <a:cxn ang="0">
                  <a:pos x="1845" y="1056"/>
                </a:cxn>
                <a:cxn ang="0">
                  <a:pos x="1870" y="1313"/>
                </a:cxn>
                <a:cxn ang="0">
                  <a:pos x="1847" y="1389"/>
                </a:cxn>
                <a:cxn ang="0">
                  <a:pos x="1782" y="1444"/>
                </a:cxn>
                <a:cxn ang="0">
                  <a:pos x="1696" y="1467"/>
                </a:cxn>
                <a:cxn ang="0">
                  <a:pos x="1610" y="1482"/>
                </a:cxn>
                <a:cxn ang="0">
                  <a:pos x="1524" y="1494"/>
                </a:cxn>
                <a:cxn ang="0">
                  <a:pos x="1437" y="1504"/>
                </a:cxn>
                <a:cxn ang="0">
                  <a:pos x="1347" y="1513"/>
                </a:cxn>
                <a:cxn ang="0">
                  <a:pos x="1246" y="1526"/>
                </a:cxn>
                <a:cxn ang="0">
                  <a:pos x="1126" y="1541"/>
                </a:cxn>
                <a:cxn ang="0">
                  <a:pos x="1007" y="1555"/>
                </a:cxn>
                <a:cxn ang="0">
                  <a:pos x="889" y="1567"/>
                </a:cxn>
                <a:cxn ang="0">
                  <a:pos x="773" y="1574"/>
                </a:cxn>
                <a:cxn ang="0">
                  <a:pos x="653" y="1578"/>
                </a:cxn>
                <a:cxn ang="0">
                  <a:pos x="540" y="1582"/>
                </a:cxn>
                <a:cxn ang="0">
                  <a:pos x="426" y="1587"/>
                </a:cxn>
                <a:cxn ang="0">
                  <a:pos x="313" y="1590"/>
                </a:cxn>
                <a:cxn ang="0">
                  <a:pos x="202" y="1584"/>
                </a:cxn>
                <a:cxn ang="0">
                  <a:pos x="96" y="1564"/>
                </a:cxn>
                <a:cxn ang="0">
                  <a:pos x="12" y="1513"/>
                </a:cxn>
                <a:cxn ang="0">
                  <a:pos x="8" y="1424"/>
                </a:cxn>
                <a:cxn ang="0">
                  <a:pos x="76" y="1354"/>
                </a:cxn>
                <a:cxn ang="0">
                  <a:pos x="174" y="1348"/>
                </a:cxn>
                <a:cxn ang="0">
                  <a:pos x="288" y="1365"/>
                </a:cxn>
                <a:cxn ang="0">
                  <a:pos x="435" y="1285"/>
                </a:cxn>
                <a:cxn ang="0">
                  <a:pos x="483" y="1014"/>
                </a:cxn>
                <a:cxn ang="0">
                  <a:pos x="426" y="734"/>
                </a:cxn>
                <a:cxn ang="0">
                  <a:pos x="408" y="493"/>
                </a:cxn>
                <a:cxn ang="0">
                  <a:pos x="441" y="310"/>
                </a:cxn>
                <a:cxn ang="0">
                  <a:pos x="492" y="223"/>
                </a:cxn>
                <a:cxn ang="0">
                  <a:pos x="572" y="147"/>
                </a:cxn>
                <a:cxn ang="0">
                  <a:pos x="628" y="118"/>
                </a:cxn>
              </a:cxnLst>
              <a:rect l="0" t="0" r="r" b="b"/>
              <a:pathLst>
                <a:path w="2196" h="1590">
                  <a:moveTo>
                    <a:pt x="655" y="118"/>
                  </a:moveTo>
                  <a:lnTo>
                    <a:pt x="685" y="115"/>
                  </a:lnTo>
                  <a:lnTo>
                    <a:pt x="716" y="113"/>
                  </a:lnTo>
                  <a:lnTo>
                    <a:pt x="744" y="110"/>
                  </a:lnTo>
                  <a:lnTo>
                    <a:pt x="777" y="108"/>
                  </a:lnTo>
                  <a:lnTo>
                    <a:pt x="807" y="108"/>
                  </a:lnTo>
                  <a:lnTo>
                    <a:pt x="838" y="108"/>
                  </a:lnTo>
                  <a:lnTo>
                    <a:pt x="870" y="109"/>
                  </a:lnTo>
                  <a:lnTo>
                    <a:pt x="903" y="113"/>
                  </a:lnTo>
                  <a:lnTo>
                    <a:pt x="929" y="117"/>
                  </a:lnTo>
                  <a:lnTo>
                    <a:pt x="958" y="119"/>
                  </a:lnTo>
                  <a:lnTo>
                    <a:pt x="985" y="123"/>
                  </a:lnTo>
                  <a:lnTo>
                    <a:pt x="1013" y="124"/>
                  </a:lnTo>
                  <a:lnTo>
                    <a:pt x="1040" y="127"/>
                  </a:lnTo>
                  <a:lnTo>
                    <a:pt x="1069" y="128"/>
                  </a:lnTo>
                  <a:lnTo>
                    <a:pt x="1095" y="128"/>
                  </a:lnTo>
                  <a:lnTo>
                    <a:pt x="1124" y="128"/>
                  </a:lnTo>
                  <a:lnTo>
                    <a:pt x="1151" y="128"/>
                  </a:lnTo>
                  <a:lnTo>
                    <a:pt x="1177" y="127"/>
                  </a:lnTo>
                  <a:lnTo>
                    <a:pt x="1204" y="124"/>
                  </a:lnTo>
                  <a:lnTo>
                    <a:pt x="1231" y="121"/>
                  </a:lnTo>
                  <a:lnTo>
                    <a:pt x="1257" y="117"/>
                  </a:lnTo>
                  <a:lnTo>
                    <a:pt x="1284" y="113"/>
                  </a:lnTo>
                  <a:lnTo>
                    <a:pt x="1311" y="106"/>
                  </a:lnTo>
                  <a:lnTo>
                    <a:pt x="1338" y="100"/>
                  </a:lnTo>
                  <a:lnTo>
                    <a:pt x="1385" y="87"/>
                  </a:lnTo>
                  <a:lnTo>
                    <a:pt x="1431" y="75"/>
                  </a:lnTo>
                  <a:lnTo>
                    <a:pt x="1479" y="63"/>
                  </a:lnTo>
                  <a:lnTo>
                    <a:pt x="1528" y="52"/>
                  </a:lnTo>
                  <a:lnTo>
                    <a:pt x="1576" y="41"/>
                  </a:lnTo>
                  <a:lnTo>
                    <a:pt x="1626" y="31"/>
                  </a:lnTo>
                  <a:lnTo>
                    <a:pt x="1673" y="22"/>
                  </a:lnTo>
                  <a:lnTo>
                    <a:pt x="1723" y="14"/>
                  </a:lnTo>
                  <a:lnTo>
                    <a:pt x="1772" y="9"/>
                  </a:lnTo>
                  <a:lnTo>
                    <a:pt x="1822" y="4"/>
                  </a:lnTo>
                  <a:lnTo>
                    <a:pt x="1872" y="1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019" y="2"/>
                  </a:lnTo>
                  <a:lnTo>
                    <a:pt x="2068" y="8"/>
                  </a:lnTo>
                  <a:lnTo>
                    <a:pt x="2116" y="15"/>
                  </a:lnTo>
                  <a:lnTo>
                    <a:pt x="2145" y="24"/>
                  </a:lnTo>
                  <a:lnTo>
                    <a:pt x="2165" y="40"/>
                  </a:lnTo>
                  <a:lnTo>
                    <a:pt x="2181" y="58"/>
                  </a:lnTo>
                  <a:lnTo>
                    <a:pt x="2192" y="80"/>
                  </a:lnTo>
                  <a:lnTo>
                    <a:pt x="2196" y="104"/>
                  </a:lnTo>
                  <a:lnTo>
                    <a:pt x="2194" y="127"/>
                  </a:lnTo>
                  <a:lnTo>
                    <a:pt x="2185" y="149"/>
                  </a:lnTo>
                  <a:lnTo>
                    <a:pt x="2171" y="167"/>
                  </a:lnTo>
                  <a:lnTo>
                    <a:pt x="2158" y="178"/>
                  </a:lnTo>
                  <a:lnTo>
                    <a:pt x="2139" y="184"/>
                  </a:lnTo>
                  <a:lnTo>
                    <a:pt x="2116" y="189"/>
                  </a:lnTo>
                  <a:lnTo>
                    <a:pt x="2091" y="191"/>
                  </a:lnTo>
                  <a:lnTo>
                    <a:pt x="2064" y="192"/>
                  </a:lnTo>
                  <a:lnTo>
                    <a:pt x="2036" y="191"/>
                  </a:lnTo>
                  <a:lnTo>
                    <a:pt x="2005" y="188"/>
                  </a:lnTo>
                  <a:lnTo>
                    <a:pt x="1977" y="186"/>
                  </a:lnTo>
                  <a:lnTo>
                    <a:pt x="1946" y="184"/>
                  </a:lnTo>
                  <a:lnTo>
                    <a:pt x="1917" y="182"/>
                  </a:lnTo>
                  <a:lnTo>
                    <a:pt x="1893" y="180"/>
                  </a:lnTo>
                  <a:lnTo>
                    <a:pt x="1868" y="182"/>
                  </a:lnTo>
                  <a:lnTo>
                    <a:pt x="1849" y="183"/>
                  </a:lnTo>
                  <a:lnTo>
                    <a:pt x="1832" y="188"/>
                  </a:lnTo>
                  <a:lnTo>
                    <a:pt x="1820" y="195"/>
                  </a:lnTo>
                  <a:lnTo>
                    <a:pt x="1814" y="205"/>
                  </a:lnTo>
                  <a:lnTo>
                    <a:pt x="1801" y="279"/>
                  </a:lnTo>
                  <a:lnTo>
                    <a:pt x="1797" y="349"/>
                  </a:lnTo>
                  <a:lnTo>
                    <a:pt x="1799" y="412"/>
                  </a:lnTo>
                  <a:lnTo>
                    <a:pt x="1801" y="462"/>
                  </a:lnTo>
                  <a:lnTo>
                    <a:pt x="1805" y="562"/>
                  </a:lnTo>
                  <a:lnTo>
                    <a:pt x="1813" y="635"/>
                  </a:lnTo>
                  <a:lnTo>
                    <a:pt x="1824" y="720"/>
                  </a:lnTo>
                  <a:lnTo>
                    <a:pt x="1841" y="859"/>
                  </a:lnTo>
                  <a:lnTo>
                    <a:pt x="1847" y="960"/>
                  </a:lnTo>
                  <a:lnTo>
                    <a:pt x="1845" y="1056"/>
                  </a:lnTo>
                  <a:lnTo>
                    <a:pt x="1849" y="1161"/>
                  </a:lnTo>
                  <a:lnTo>
                    <a:pt x="1868" y="1289"/>
                  </a:lnTo>
                  <a:lnTo>
                    <a:pt x="1870" y="1313"/>
                  </a:lnTo>
                  <a:lnTo>
                    <a:pt x="1868" y="1339"/>
                  </a:lnTo>
                  <a:lnTo>
                    <a:pt x="1858" y="1364"/>
                  </a:lnTo>
                  <a:lnTo>
                    <a:pt x="1847" y="1389"/>
                  </a:lnTo>
                  <a:lnTo>
                    <a:pt x="1828" y="1411"/>
                  </a:lnTo>
                  <a:lnTo>
                    <a:pt x="1807" y="1430"/>
                  </a:lnTo>
                  <a:lnTo>
                    <a:pt x="1782" y="1444"/>
                  </a:lnTo>
                  <a:lnTo>
                    <a:pt x="1751" y="1455"/>
                  </a:lnTo>
                  <a:lnTo>
                    <a:pt x="1723" y="1461"/>
                  </a:lnTo>
                  <a:lnTo>
                    <a:pt x="1696" y="1467"/>
                  </a:lnTo>
                  <a:lnTo>
                    <a:pt x="1668" y="1472"/>
                  </a:lnTo>
                  <a:lnTo>
                    <a:pt x="1639" y="1477"/>
                  </a:lnTo>
                  <a:lnTo>
                    <a:pt x="1610" y="1482"/>
                  </a:lnTo>
                  <a:lnTo>
                    <a:pt x="1582" y="1486"/>
                  </a:lnTo>
                  <a:lnTo>
                    <a:pt x="1553" y="1490"/>
                  </a:lnTo>
                  <a:lnTo>
                    <a:pt x="1524" y="1494"/>
                  </a:lnTo>
                  <a:lnTo>
                    <a:pt x="1494" y="1496"/>
                  </a:lnTo>
                  <a:lnTo>
                    <a:pt x="1465" y="1500"/>
                  </a:lnTo>
                  <a:lnTo>
                    <a:pt x="1437" y="1504"/>
                  </a:lnTo>
                  <a:lnTo>
                    <a:pt x="1406" y="1507"/>
                  </a:lnTo>
                  <a:lnTo>
                    <a:pt x="1376" y="1511"/>
                  </a:lnTo>
                  <a:lnTo>
                    <a:pt x="1347" y="1513"/>
                  </a:lnTo>
                  <a:lnTo>
                    <a:pt x="1317" y="1517"/>
                  </a:lnTo>
                  <a:lnTo>
                    <a:pt x="1286" y="1521"/>
                  </a:lnTo>
                  <a:lnTo>
                    <a:pt x="1246" y="1526"/>
                  </a:lnTo>
                  <a:lnTo>
                    <a:pt x="1206" y="1532"/>
                  </a:lnTo>
                  <a:lnTo>
                    <a:pt x="1166" y="1537"/>
                  </a:lnTo>
                  <a:lnTo>
                    <a:pt x="1126" y="1541"/>
                  </a:lnTo>
                  <a:lnTo>
                    <a:pt x="1086" y="1546"/>
                  </a:lnTo>
                  <a:lnTo>
                    <a:pt x="1048" y="1551"/>
                  </a:lnTo>
                  <a:lnTo>
                    <a:pt x="1007" y="1555"/>
                  </a:lnTo>
                  <a:lnTo>
                    <a:pt x="969" y="1559"/>
                  </a:lnTo>
                  <a:lnTo>
                    <a:pt x="929" y="1563"/>
                  </a:lnTo>
                  <a:lnTo>
                    <a:pt x="889" y="1567"/>
                  </a:lnTo>
                  <a:lnTo>
                    <a:pt x="851" y="1569"/>
                  </a:lnTo>
                  <a:lnTo>
                    <a:pt x="811" y="1572"/>
                  </a:lnTo>
                  <a:lnTo>
                    <a:pt x="773" y="1574"/>
                  </a:lnTo>
                  <a:lnTo>
                    <a:pt x="733" y="1576"/>
                  </a:lnTo>
                  <a:lnTo>
                    <a:pt x="693" y="1577"/>
                  </a:lnTo>
                  <a:lnTo>
                    <a:pt x="653" y="1578"/>
                  </a:lnTo>
                  <a:lnTo>
                    <a:pt x="614" y="1578"/>
                  </a:lnTo>
                  <a:lnTo>
                    <a:pt x="578" y="1580"/>
                  </a:lnTo>
                  <a:lnTo>
                    <a:pt x="540" y="1582"/>
                  </a:lnTo>
                  <a:lnTo>
                    <a:pt x="502" y="1584"/>
                  </a:lnTo>
                  <a:lnTo>
                    <a:pt x="464" y="1586"/>
                  </a:lnTo>
                  <a:lnTo>
                    <a:pt x="426" y="1587"/>
                  </a:lnTo>
                  <a:lnTo>
                    <a:pt x="387" y="1589"/>
                  </a:lnTo>
                  <a:lnTo>
                    <a:pt x="351" y="1590"/>
                  </a:lnTo>
                  <a:lnTo>
                    <a:pt x="313" y="1590"/>
                  </a:lnTo>
                  <a:lnTo>
                    <a:pt x="275" y="1589"/>
                  </a:lnTo>
                  <a:lnTo>
                    <a:pt x="239" y="1587"/>
                  </a:lnTo>
                  <a:lnTo>
                    <a:pt x="202" y="1584"/>
                  </a:lnTo>
                  <a:lnTo>
                    <a:pt x="166" y="1580"/>
                  </a:lnTo>
                  <a:lnTo>
                    <a:pt x="130" y="1573"/>
                  </a:lnTo>
                  <a:lnTo>
                    <a:pt x="96" y="1564"/>
                  </a:lnTo>
                  <a:lnTo>
                    <a:pt x="61" y="1554"/>
                  </a:lnTo>
                  <a:lnTo>
                    <a:pt x="33" y="1538"/>
                  </a:lnTo>
                  <a:lnTo>
                    <a:pt x="12" y="1513"/>
                  </a:lnTo>
                  <a:lnTo>
                    <a:pt x="2" y="1486"/>
                  </a:lnTo>
                  <a:lnTo>
                    <a:pt x="0" y="1455"/>
                  </a:lnTo>
                  <a:lnTo>
                    <a:pt x="8" y="1424"/>
                  </a:lnTo>
                  <a:lnTo>
                    <a:pt x="23" y="1395"/>
                  </a:lnTo>
                  <a:lnTo>
                    <a:pt x="46" y="1370"/>
                  </a:lnTo>
                  <a:lnTo>
                    <a:pt x="76" y="1354"/>
                  </a:lnTo>
                  <a:lnTo>
                    <a:pt x="107" y="1347"/>
                  </a:lnTo>
                  <a:lnTo>
                    <a:pt x="139" y="1346"/>
                  </a:lnTo>
                  <a:lnTo>
                    <a:pt x="174" y="1348"/>
                  </a:lnTo>
                  <a:lnTo>
                    <a:pt x="210" y="1354"/>
                  </a:lnTo>
                  <a:lnTo>
                    <a:pt x="248" y="1360"/>
                  </a:lnTo>
                  <a:lnTo>
                    <a:pt x="288" y="1365"/>
                  </a:lnTo>
                  <a:lnTo>
                    <a:pt x="328" y="1369"/>
                  </a:lnTo>
                  <a:lnTo>
                    <a:pt x="366" y="1368"/>
                  </a:lnTo>
                  <a:lnTo>
                    <a:pt x="435" y="1285"/>
                  </a:lnTo>
                  <a:lnTo>
                    <a:pt x="473" y="1198"/>
                  </a:lnTo>
                  <a:lnTo>
                    <a:pt x="487" y="1108"/>
                  </a:lnTo>
                  <a:lnTo>
                    <a:pt x="483" y="1014"/>
                  </a:lnTo>
                  <a:lnTo>
                    <a:pt x="468" y="921"/>
                  </a:lnTo>
                  <a:lnTo>
                    <a:pt x="447" y="826"/>
                  </a:lnTo>
                  <a:lnTo>
                    <a:pt x="426" y="734"/>
                  </a:lnTo>
                  <a:lnTo>
                    <a:pt x="410" y="643"/>
                  </a:lnTo>
                  <a:lnTo>
                    <a:pt x="407" y="569"/>
                  </a:lnTo>
                  <a:lnTo>
                    <a:pt x="408" y="493"/>
                  </a:lnTo>
                  <a:lnTo>
                    <a:pt x="418" y="419"/>
                  </a:lnTo>
                  <a:lnTo>
                    <a:pt x="431" y="343"/>
                  </a:lnTo>
                  <a:lnTo>
                    <a:pt x="441" y="310"/>
                  </a:lnTo>
                  <a:lnTo>
                    <a:pt x="454" y="280"/>
                  </a:lnTo>
                  <a:lnTo>
                    <a:pt x="471" y="252"/>
                  </a:lnTo>
                  <a:lnTo>
                    <a:pt x="492" y="223"/>
                  </a:lnTo>
                  <a:lnTo>
                    <a:pt x="517" y="197"/>
                  </a:lnTo>
                  <a:lnTo>
                    <a:pt x="544" y="171"/>
                  </a:lnTo>
                  <a:lnTo>
                    <a:pt x="572" y="147"/>
                  </a:lnTo>
                  <a:lnTo>
                    <a:pt x="603" y="122"/>
                  </a:lnTo>
                  <a:lnTo>
                    <a:pt x="614" y="118"/>
                  </a:lnTo>
                  <a:lnTo>
                    <a:pt x="628" y="118"/>
                  </a:lnTo>
                  <a:lnTo>
                    <a:pt x="641" y="118"/>
                  </a:lnTo>
                  <a:lnTo>
                    <a:pt x="655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0" name="Freeform 1204"/>
            <p:cNvSpPr>
              <a:spLocks/>
            </p:cNvSpPr>
            <p:nvPr/>
          </p:nvSpPr>
          <p:spPr bwMode="auto">
            <a:xfrm>
              <a:off x="2959" y="2080"/>
              <a:ext cx="2193" cy="795"/>
            </a:xfrm>
            <a:custGeom>
              <a:avLst/>
              <a:gdLst/>
              <a:ahLst/>
              <a:cxnLst>
                <a:cxn ang="0">
                  <a:pos x="713" y="115"/>
                </a:cxn>
                <a:cxn ang="0">
                  <a:pos x="805" y="109"/>
                </a:cxn>
                <a:cxn ang="0">
                  <a:pos x="900" y="115"/>
                </a:cxn>
                <a:cxn ang="0">
                  <a:pos x="982" y="124"/>
                </a:cxn>
                <a:cxn ang="0">
                  <a:pos x="1066" y="129"/>
                </a:cxn>
                <a:cxn ang="0">
                  <a:pos x="1148" y="129"/>
                </a:cxn>
                <a:cxn ang="0">
                  <a:pos x="1230" y="122"/>
                </a:cxn>
                <a:cxn ang="0">
                  <a:pos x="1310" y="108"/>
                </a:cxn>
                <a:cxn ang="0">
                  <a:pos x="1430" y="76"/>
                </a:cxn>
                <a:cxn ang="0">
                  <a:pos x="1573" y="42"/>
                </a:cxn>
                <a:cxn ang="0">
                  <a:pos x="1720" y="16"/>
                </a:cxn>
                <a:cxn ang="0">
                  <a:pos x="1869" y="1"/>
                </a:cxn>
                <a:cxn ang="0">
                  <a:pos x="2016" y="3"/>
                </a:cxn>
                <a:cxn ang="0">
                  <a:pos x="2142" y="25"/>
                </a:cxn>
                <a:cxn ang="0">
                  <a:pos x="2190" y="81"/>
                </a:cxn>
                <a:cxn ang="0">
                  <a:pos x="2182" y="150"/>
                </a:cxn>
                <a:cxn ang="0">
                  <a:pos x="2136" y="186"/>
                </a:cxn>
                <a:cxn ang="0">
                  <a:pos x="2062" y="192"/>
                </a:cxn>
                <a:cxn ang="0">
                  <a:pos x="1974" y="187"/>
                </a:cxn>
                <a:cxn ang="0">
                  <a:pos x="1890" y="181"/>
                </a:cxn>
                <a:cxn ang="0">
                  <a:pos x="1829" y="189"/>
                </a:cxn>
                <a:cxn ang="0">
                  <a:pos x="1799" y="280"/>
                </a:cxn>
                <a:cxn ang="0">
                  <a:pos x="1799" y="463"/>
                </a:cxn>
                <a:cxn ang="0">
                  <a:pos x="1821" y="723"/>
                </a:cxn>
                <a:cxn ang="0">
                  <a:pos x="1842" y="1058"/>
                </a:cxn>
                <a:cxn ang="0">
                  <a:pos x="1867" y="1314"/>
                </a:cxn>
                <a:cxn ang="0">
                  <a:pos x="1844" y="1389"/>
                </a:cxn>
                <a:cxn ang="0">
                  <a:pos x="1779" y="1446"/>
                </a:cxn>
                <a:cxn ang="0">
                  <a:pos x="1694" y="1468"/>
                </a:cxn>
                <a:cxn ang="0">
                  <a:pos x="1608" y="1483"/>
                </a:cxn>
                <a:cxn ang="0">
                  <a:pos x="1522" y="1494"/>
                </a:cxn>
                <a:cxn ang="0">
                  <a:pos x="1434" y="1505"/>
                </a:cxn>
                <a:cxn ang="0">
                  <a:pos x="1345" y="1514"/>
                </a:cxn>
                <a:cxn ang="0">
                  <a:pos x="1243" y="1527"/>
                </a:cxn>
                <a:cxn ang="0">
                  <a:pos x="1125" y="1542"/>
                </a:cxn>
                <a:cxn ang="0">
                  <a:pos x="1007" y="1555"/>
                </a:cxn>
                <a:cxn ang="0">
                  <a:pos x="889" y="1567"/>
                </a:cxn>
                <a:cxn ang="0">
                  <a:pos x="770" y="1575"/>
                </a:cxn>
                <a:cxn ang="0">
                  <a:pos x="650" y="1579"/>
                </a:cxn>
                <a:cxn ang="0">
                  <a:pos x="538" y="1583"/>
                </a:cxn>
                <a:cxn ang="0">
                  <a:pos x="423" y="1589"/>
                </a:cxn>
                <a:cxn ang="0">
                  <a:pos x="310" y="1590"/>
                </a:cxn>
                <a:cxn ang="0">
                  <a:pos x="200" y="1584"/>
                </a:cxn>
                <a:cxn ang="0">
                  <a:pos x="93" y="1564"/>
                </a:cxn>
                <a:cxn ang="0">
                  <a:pos x="11" y="1514"/>
                </a:cxn>
                <a:cxn ang="0">
                  <a:pos x="5" y="1424"/>
                </a:cxn>
                <a:cxn ang="0">
                  <a:pos x="74" y="1354"/>
                </a:cxn>
                <a:cxn ang="0">
                  <a:pos x="171" y="1349"/>
                </a:cxn>
                <a:cxn ang="0">
                  <a:pos x="286" y="1367"/>
                </a:cxn>
                <a:cxn ang="0">
                  <a:pos x="433" y="1286"/>
                </a:cxn>
                <a:cxn ang="0">
                  <a:pos x="480" y="1016"/>
                </a:cxn>
                <a:cxn ang="0">
                  <a:pos x="423" y="736"/>
                </a:cxn>
                <a:cxn ang="0">
                  <a:pos x="406" y="494"/>
                </a:cxn>
                <a:cxn ang="0">
                  <a:pos x="440" y="312"/>
                </a:cxn>
                <a:cxn ang="0">
                  <a:pos x="490" y="225"/>
                </a:cxn>
                <a:cxn ang="0">
                  <a:pos x="570" y="148"/>
                </a:cxn>
                <a:cxn ang="0">
                  <a:pos x="625" y="118"/>
                </a:cxn>
              </a:cxnLst>
              <a:rect l="0" t="0" r="r" b="b"/>
              <a:pathLst>
                <a:path w="2193" h="1590">
                  <a:moveTo>
                    <a:pt x="652" y="120"/>
                  </a:moveTo>
                  <a:lnTo>
                    <a:pt x="683" y="117"/>
                  </a:lnTo>
                  <a:lnTo>
                    <a:pt x="713" y="115"/>
                  </a:lnTo>
                  <a:lnTo>
                    <a:pt x="744" y="112"/>
                  </a:lnTo>
                  <a:lnTo>
                    <a:pt x="774" y="109"/>
                  </a:lnTo>
                  <a:lnTo>
                    <a:pt x="805" y="109"/>
                  </a:lnTo>
                  <a:lnTo>
                    <a:pt x="837" y="109"/>
                  </a:lnTo>
                  <a:lnTo>
                    <a:pt x="868" y="111"/>
                  </a:lnTo>
                  <a:lnTo>
                    <a:pt x="900" y="115"/>
                  </a:lnTo>
                  <a:lnTo>
                    <a:pt x="927" y="118"/>
                  </a:lnTo>
                  <a:lnTo>
                    <a:pt x="955" y="121"/>
                  </a:lnTo>
                  <a:lnTo>
                    <a:pt x="982" y="124"/>
                  </a:lnTo>
                  <a:lnTo>
                    <a:pt x="1011" y="126"/>
                  </a:lnTo>
                  <a:lnTo>
                    <a:pt x="1039" y="128"/>
                  </a:lnTo>
                  <a:lnTo>
                    <a:pt x="1066" y="129"/>
                  </a:lnTo>
                  <a:lnTo>
                    <a:pt x="1095" y="130"/>
                  </a:lnTo>
                  <a:lnTo>
                    <a:pt x="1121" y="130"/>
                  </a:lnTo>
                  <a:lnTo>
                    <a:pt x="1148" y="129"/>
                  </a:lnTo>
                  <a:lnTo>
                    <a:pt x="1177" y="128"/>
                  </a:lnTo>
                  <a:lnTo>
                    <a:pt x="1203" y="126"/>
                  </a:lnTo>
                  <a:lnTo>
                    <a:pt x="1230" y="122"/>
                  </a:lnTo>
                  <a:lnTo>
                    <a:pt x="1257" y="118"/>
                  </a:lnTo>
                  <a:lnTo>
                    <a:pt x="1283" y="115"/>
                  </a:lnTo>
                  <a:lnTo>
                    <a:pt x="1310" y="108"/>
                  </a:lnTo>
                  <a:lnTo>
                    <a:pt x="1337" y="102"/>
                  </a:lnTo>
                  <a:lnTo>
                    <a:pt x="1383" y="89"/>
                  </a:lnTo>
                  <a:lnTo>
                    <a:pt x="1430" y="76"/>
                  </a:lnTo>
                  <a:lnTo>
                    <a:pt x="1478" y="64"/>
                  </a:lnTo>
                  <a:lnTo>
                    <a:pt x="1526" y="52"/>
                  </a:lnTo>
                  <a:lnTo>
                    <a:pt x="1573" y="42"/>
                  </a:lnTo>
                  <a:lnTo>
                    <a:pt x="1623" y="31"/>
                  </a:lnTo>
                  <a:lnTo>
                    <a:pt x="1673" y="24"/>
                  </a:lnTo>
                  <a:lnTo>
                    <a:pt x="1720" y="16"/>
                  </a:lnTo>
                  <a:lnTo>
                    <a:pt x="1770" y="9"/>
                  </a:lnTo>
                  <a:lnTo>
                    <a:pt x="1820" y="4"/>
                  </a:lnTo>
                  <a:lnTo>
                    <a:pt x="1869" y="1"/>
                  </a:lnTo>
                  <a:lnTo>
                    <a:pt x="1919" y="0"/>
                  </a:lnTo>
                  <a:lnTo>
                    <a:pt x="1966" y="0"/>
                  </a:lnTo>
                  <a:lnTo>
                    <a:pt x="2016" y="3"/>
                  </a:lnTo>
                  <a:lnTo>
                    <a:pt x="2066" y="8"/>
                  </a:lnTo>
                  <a:lnTo>
                    <a:pt x="2113" y="16"/>
                  </a:lnTo>
                  <a:lnTo>
                    <a:pt x="2142" y="25"/>
                  </a:lnTo>
                  <a:lnTo>
                    <a:pt x="2163" y="40"/>
                  </a:lnTo>
                  <a:lnTo>
                    <a:pt x="2178" y="59"/>
                  </a:lnTo>
                  <a:lnTo>
                    <a:pt x="2190" y="81"/>
                  </a:lnTo>
                  <a:lnTo>
                    <a:pt x="2193" y="104"/>
                  </a:lnTo>
                  <a:lnTo>
                    <a:pt x="2192" y="128"/>
                  </a:lnTo>
                  <a:lnTo>
                    <a:pt x="2182" y="150"/>
                  </a:lnTo>
                  <a:lnTo>
                    <a:pt x="2169" y="169"/>
                  </a:lnTo>
                  <a:lnTo>
                    <a:pt x="2155" y="179"/>
                  </a:lnTo>
                  <a:lnTo>
                    <a:pt x="2136" y="186"/>
                  </a:lnTo>
                  <a:lnTo>
                    <a:pt x="2113" y="190"/>
                  </a:lnTo>
                  <a:lnTo>
                    <a:pt x="2089" y="192"/>
                  </a:lnTo>
                  <a:lnTo>
                    <a:pt x="2062" y="192"/>
                  </a:lnTo>
                  <a:lnTo>
                    <a:pt x="2033" y="191"/>
                  </a:lnTo>
                  <a:lnTo>
                    <a:pt x="2003" y="189"/>
                  </a:lnTo>
                  <a:lnTo>
                    <a:pt x="1974" y="187"/>
                  </a:lnTo>
                  <a:lnTo>
                    <a:pt x="1944" y="185"/>
                  </a:lnTo>
                  <a:lnTo>
                    <a:pt x="1915" y="182"/>
                  </a:lnTo>
                  <a:lnTo>
                    <a:pt x="1890" y="181"/>
                  </a:lnTo>
                  <a:lnTo>
                    <a:pt x="1865" y="182"/>
                  </a:lnTo>
                  <a:lnTo>
                    <a:pt x="1846" y="183"/>
                  </a:lnTo>
                  <a:lnTo>
                    <a:pt x="1829" y="189"/>
                  </a:lnTo>
                  <a:lnTo>
                    <a:pt x="1818" y="195"/>
                  </a:lnTo>
                  <a:lnTo>
                    <a:pt x="1812" y="205"/>
                  </a:lnTo>
                  <a:lnTo>
                    <a:pt x="1799" y="280"/>
                  </a:lnTo>
                  <a:lnTo>
                    <a:pt x="1797" y="350"/>
                  </a:lnTo>
                  <a:lnTo>
                    <a:pt x="1797" y="412"/>
                  </a:lnTo>
                  <a:lnTo>
                    <a:pt x="1799" y="463"/>
                  </a:lnTo>
                  <a:lnTo>
                    <a:pt x="1802" y="563"/>
                  </a:lnTo>
                  <a:lnTo>
                    <a:pt x="1810" y="636"/>
                  </a:lnTo>
                  <a:lnTo>
                    <a:pt x="1821" y="723"/>
                  </a:lnTo>
                  <a:lnTo>
                    <a:pt x="1839" y="862"/>
                  </a:lnTo>
                  <a:lnTo>
                    <a:pt x="1844" y="962"/>
                  </a:lnTo>
                  <a:lnTo>
                    <a:pt x="1842" y="1058"/>
                  </a:lnTo>
                  <a:lnTo>
                    <a:pt x="1846" y="1162"/>
                  </a:lnTo>
                  <a:lnTo>
                    <a:pt x="1865" y="1289"/>
                  </a:lnTo>
                  <a:lnTo>
                    <a:pt x="1867" y="1314"/>
                  </a:lnTo>
                  <a:lnTo>
                    <a:pt x="1865" y="1340"/>
                  </a:lnTo>
                  <a:lnTo>
                    <a:pt x="1858" y="1364"/>
                  </a:lnTo>
                  <a:lnTo>
                    <a:pt x="1844" y="1389"/>
                  </a:lnTo>
                  <a:lnTo>
                    <a:pt x="1827" y="1412"/>
                  </a:lnTo>
                  <a:lnTo>
                    <a:pt x="1806" y="1431"/>
                  </a:lnTo>
                  <a:lnTo>
                    <a:pt x="1779" y="1446"/>
                  </a:lnTo>
                  <a:lnTo>
                    <a:pt x="1749" y="1457"/>
                  </a:lnTo>
                  <a:lnTo>
                    <a:pt x="1722" y="1463"/>
                  </a:lnTo>
                  <a:lnTo>
                    <a:pt x="1694" y="1468"/>
                  </a:lnTo>
                  <a:lnTo>
                    <a:pt x="1665" y="1474"/>
                  </a:lnTo>
                  <a:lnTo>
                    <a:pt x="1636" y="1479"/>
                  </a:lnTo>
                  <a:lnTo>
                    <a:pt x="1608" y="1483"/>
                  </a:lnTo>
                  <a:lnTo>
                    <a:pt x="1579" y="1487"/>
                  </a:lnTo>
                  <a:lnTo>
                    <a:pt x="1551" y="1490"/>
                  </a:lnTo>
                  <a:lnTo>
                    <a:pt x="1522" y="1494"/>
                  </a:lnTo>
                  <a:lnTo>
                    <a:pt x="1493" y="1497"/>
                  </a:lnTo>
                  <a:lnTo>
                    <a:pt x="1463" y="1501"/>
                  </a:lnTo>
                  <a:lnTo>
                    <a:pt x="1434" y="1505"/>
                  </a:lnTo>
                  <a:lnTo>
                    <a:pt x="1404" y="1507"/>
                  </a:lnTo>
                  <a:lnTo>
                    <a:pt x="1373" y="1511"/>
                  </a:lnTo>
                  <a:lnTo>
                    <a:pt x="1345" y="1514"/>
                  </a:lnTo>
                  <a:lnTo>
                    <a:pt x="1314" y="1518"/>
                  </a:lnTo>
                  <a:lnTo>
                    <a:pt x="1283" y="1522"/>
                  </a:lnTo>
                  <a:lnTo>
                    <a:pt x="1243" y="1527"/>
                  </a:lnTo>
                  <a:lnTo>
                    <a:pt x="1203" y="1532"/>
                  </a:lnTo>
                  <a:lnTo>
                    <a:pt x="1163" y="1537"/>
                  </a:lnTo>
                  <a:lnTo>
                    <a:pt x="1125" y="1542"/>
                  </a:lnTo>
                  <a:lnTo>
                    <a:pt x="1085" y="1546"/>
                  </a:lnTo>
                  <a:lnTo>
                    <a:pt x="1045" y="1551"/>
                  </a:lnTo>
                  <a:lnTo>
                    <a:pt x="1007" y="1555"/>
                  </a:lnTo>
                  <a:lnTo>
                    <a:pt x="967" y="1559"/>
                  </a:lnTo>
                  <a:lnTo>
                    <a:pt x="927" y="1563"/>
                  </a:lnTo>
                  <a:lnTo>
                    <a:pt x="889" y="1567"/>
                  </a:lnTo>
                  <a:lnTo>
                    <a:pt x="848" y="1571"/>
                  </a:lnTo>
                  <a:lnTo>
                    <a:pt x="808" y="1574"/>
                  </a:lnTo>
                  <a:lnTo>
                    <a:pt x="770" y="1575"/>
                  </a:lnTo>
                  <a:lnTo>
                    <a:pt x="730" y="1577"/>
                  </a:lnTo>
                  <a:lnTo>
                    <a:pt x="690" y="1579"/>
                  </a:lnTo>
                  <a:lnTo>
                    <a:pt x="650" y="1579"/>
                  </a:lnTo>
                  <a:lnTo>
                    <a:pt x="612" y="1580"/>
                  </a:lnTo>
                  <a:lnTo>
                    <a:pt x="576" y="1581"/>
                  </a:lnTo>
                  <a:lnTo>
                    <a:pt x="538" y="1583"/>
                  </a:lnTo>
                  <a:lnTo>
                    <a:pt x="499" y="1585"/>
                  </a:lnTo>
                  <a:lnTo>
                    <a:pt x="461" y="1587"/>
                  </a:lnTo>
                  <a:lnTo>
                    <a:pt x="423" y="1589"/>
                  </a:lnTo>
                  <a:lnTo>
                    <a:pt x="385" y="1590"/>
                  </a:lnTo>
                  <a:lnTo>
                    <a:pt x="349" y="1590"/>
                  </a:lnTo>
                  <a:lnTo>
                    <a:pt x="310" y="1590"/>
                  </a:lnTo>
                  <a:lnTo>
                    <a:pt x="272" y="1590"/>
                  </a:lnTo>
                  <a:lnTo>
                    <a:pt x="236" y="1588"/>
                  </a:lnTo>
                  <a:lnTo>
                    <a:pt x="200" y="1584"/>
                  </a:lnTo>
                  <a:lnTo>
                    <a:pt x="164" y="1580"/>
                  </a:lnTo>
                  <a:lnTo>
                    <a:pt x="127" y="1574"/>
                  </a:lnTo>
                  <a:lnTo>
                    <a:pt x="93" y="1564"/>
                  </a:lnTo>
                  <a:lnTo>
                    <a:pt x="59" y="1554"/>
                  </a:lnTo>
                  <a:lnTo>
                    <a:pt x="30" y="1538"/>
                  </a:lnTo>
                  <a:lnTo>
                    <a:pt x="11" y="1514"/>
                  </a:lnTo>
                  <a:lnTo>
                    <a:pt x="0" y="1487"/>
                  </a:lnTo>
                  <a:lnTo>
                    <a:pt x="0" y="1455"/>
                  </a:lnTo>
                  <a:lnTo>
                    <a:pt x="5" y="1424"/>
                  </a:lnTo>
                  <a:lnTo>
                    <a:pt x="21" y="1396"/>
                  </a:lnTo>
                  <a:lnTo>
                    <a:pt x="43" y="1371"/>
                  </a:lnTo>
                  <a:lnTo>
                    <a:pt x="74" y="1354"/>
                  </a:lnTo>
                  <a:lnTo>
                    <a:pt x="104" y="1348"/>
                  </a:lnTo>
                  <a:lnTo>
                    <a:pt x="137" y="1346"/>
                  </a:lnTo>
                  <a:lnTo>
                    <a:pt x="171" y="1349"/>
                  </a:lnTo>
                  <a:lnTo>
                    <a:pt x="207" y="1355"/>
                  </a:lnTo>
                  <a:lnTo>
                    <a:pt x="246" y="1362"/>
                  </a:lnTo>
                  <a:lnTo>
                    <a:pt x="286" y="1367"/>
                  </a:lnTo>
                  <a:lnTo>
                    <a:pt x="326" y="1371"/>
                  </a:lnTo>
                  <a:lnTo>
                    <a:pt x="364" y="1370"/>
                  </a:lnTo>
                  <a:lnTo>
                    <a:pt x="433" y="1286"/>
                  </a:lnTo>
                  <a:lnTo>
                    <a:pt x="471" y="1199"/>
                  </a:lnTo>
                  <a:lnTo>
                    <a:pt x="484" y="1108"/>
                  </a:lnTo>
                  <a:lnTo>
                    <a:pt x="480" y="1016"/>
                  </a:lnTo>
                  <a:lnTo>
                    <a:pt x="465" y="921"/>
                  </a:lnTo>
                  <a:lnTo>
                    <a:pt x="444" y="828"/>
                  </a:lnTo>
                  <a:lnTo>
                    <a:pt x="423" y="736"/>
                  </a:lnTo>
                  <a:lnTo>
                    <a:pt x="408" y="645"/>
                  </a:lnTo>
                  <a:lnTo>
                    <a:pt x="404" y="569"/>
                  </a:lnTo>
                  <a:lnTo>
                    <a:pt x="406" y="494"/>
                  </a:lnTo>
                  <a:lnTo>
                    <a:pt x="415" y="420"/>
                  </a:lnTo>
                  <a:lnTo>
                    <a:pt x="431" y="343"/>
                  </a:lnTo>
                  <a:lnTo>
                    <a:pt x="440" y="312"/>
                  </a:lnTo>
                  <a:lnTo>
                    <a:pt x="454" y="281"/>
                  </a:lnTo>
                  <a:lnTo>
                    <a:pt x="471" y="252"/>
                  </a:lnTo>
                  <a:lnTo>
                    <a:pt x="490" y="225"/>
                  </a:lnTo>
                  <a:lnTo>
                    <a:pt x="515" y="198"/>
                  </a:lnTo>
                  <a:lnTo>
                    <a:pt x="541" y="173"/>
                  </a:lnTo>
                  <a:lnTo>
                    <a:pt x="570" y="148"/>
                  </a:lnTo>
                  <a:lnTo>
                    <a:pt x="600" y="124"/>
                  </a:lnTo>
                  <a:lnTo>
                    <a:pt x="612" y="120"/>
                  </a:lnTo>
                  <a:lnTo>
                    <a:pt x="625" y="118"/>
                  </a:lnTo>
                  <a:lnTo>
                    <a:pt x="639" y="120"/>
                  </a:lnTo>
                  <a:lnTo>
                    <a:pt x="652" y="120"/>
                  </a:lnTo>
                  <a:close/>
                </a:path>
              </a:pathLst>
            </a:custGeom>
            <a:solidFill>
              <a:srgbClr val="FFED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1" name="Freeform 1205"/>
            <p:cNvSpPr>
              <a:spLocks/>
            </p:cNvSpPr>
            <p:nvPr/>
          </p:nvSpPr>
          <p:spPr bwMode="auto">
            <a:xfrm>
              <a:off x="3612" y="2131"/>
              <a:ext cx="249" cy="12"/>
            </a:xfrm>
            <a:custGeom>
              <a:avLst/>
              <a:gdLst/>
              <a:ahLst/>
              <a:cxnLst>
                <a:cxn ang="0">
                  <a:pos x="250" y="5"/>
                </a:cxn>
                <a:cxn ang="0">
                  <a:pos x="250" y="5"/>
                </a:cxn>
                <a:cxn ang="0">
                  <a:pos x="216" y="1"/>
                </a:cxn>
                <a:cxn ang="0">
                  <a:pos x="185" y="0"/>
                </a:cxn>
                <a:cxn ang="0">
                  <a:pos x="153" y="0"/>
                </a:cxn>
                <a:cxn ang="0">
                  <a:pos x="122" y="0"/>
                </a:cxn>
                <a:cxn ang="0">
                  <a:pos x="92" y="2"/>
                </a:cxn>
                <a:cxn ang="0">
                  <a:pos x="61" y="5"/>
                </a:cxn>
                <a:cxn ang="0">
                  <a:pos x="31" y="8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31" y="21"/>
                </a:cxn>
                <a:cxn ang="0">
                  <a:pos x="61" y="18"/>
                </a:cxn>
                <a:cxn ang="0">
                  <a:pos x="92" y="15"/>
                </a:cxn>
                <a:cxn ang="0">
                  <a:pos x="122" y="13"/>
                </a:cxn>
                <a:cxn ang="0">
                  <a:pos x="153" y="13"/>
                </a:cxn>
                <a:cxn ang="0">
                  <a:pos x="185" y="13"/>
                </a:cxn>
                <a:cxn ang="0">
                  <a:pos x="216" y="14"/>
                </a:cxn>
                <a:cxn ang="0">
                  <a:pos x="246" y="18"/>
                </a:cxn>
                <a:cxn ang="0">
                  <a:pos x="246" y="18"/>
                </a:cxn>
                <a:cxn ang="0">
                  <a:pos x="250" y="5"/>
                </a:cxn>
              </a:cxnLst>
              <a:rect l="0" t="0" r="r" b="b"/>
              <a:pathLst>
                <a:path w="250" h="23">
                  <a:moveTo>
                    <a:pt x="250" y="5"/>
                  </a:moveTo>
                  <a:lnTo>
                    <a:pt x="250" y="5"/>
                  </a:lnTo>
                  <a:lnTo>
                    <a:pt x="216" y="1"/>
                  </a:lnTo>
                  <a:lnTo>
                    <a:pt x="185" y="0"/>
                  </a:lnTo>
                  <a:lnTo>
                    <a:pt x="153" y="0"/>
                  </a:lnTo>
                  <a:lnTo>
                    <a:pt x="122" y="0"/>
                  </a:lnTo>
                  <a:lnTo>
                    <a:pt x="92" y="2"/>
                  </a:lnTo>
                  <a:lnTo>
                    <a:pt x="61" y="5"/>
                  </a:lnTo>
                  <a:lnTo>
                    <a:pt x="31" y="8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31" y="21"/>
                  </a:lnTo>
                  <a:lnTo>
                    <a:pt x="61" y="18"/>
                  </a:lnTo>
                  <a:lnTo>
                    <a:pt x="92" y="15"/>
                  </a:lnTo>
                  <a:lnTo>
                    <a:pt x="122" y="13"/>
                  </a:lnTo>
                  <a:lnTo>
                    <a:pt x="153" y="13"/>
                  </a:lnTo>
                  <a:lnTo>
                    <a:pt x="185" y="13"/>
                  </a:lnTo>
                  <a:lnTo>
                    <a:pt x="216" y="14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50" y="5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2" name="Freeform 1206"/>
            <p:cNvSpPr>
              <a:spLocks/>
            </p:cNvSpPr>
            <p:nvPr/>
          </p:nvSpPr>
          <p:spPr bwMode="auto">
            <a:xfrm>
              <a:off x="3857" y="2127"/>
              <a:ext cx="444" cy="21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35" y="0"/>
                </a:cxn>
                <a:cxn ang="0">
                  <a:pos x="410" y="7"/>
                </a:cxn>
                <a:cxn ang="0">
                  <a:pos x="384" y="13"/>
                </a:cxn>
                <a:cxn ang="0">
                  <a:pos x="357" y="17"/>
                </a:cxn>
                <a:cxn ang="0">
                  <a:pos x="330" y="21"/>
                </a:cxn>
                <a:cxn ang="0">
                  <a:pos x="305" y="25"/>
                </a:cxn>
                <a:cxn ang="0">
                  <a:pos x="279" y="26"/>
                </a:cxn>
                <a:cxn ang="0">
                  <a:pos x="250" y="27"/>
                </a:cxn>
                <a:cxn ang="0">
                  <a:pos x="223" y="29"/>
                </a:cxn>
                <a:cxn ang="0">
                  <a:pos x="197" y="29"/>
                </a:cxn>
                <a:cxn ang="0">
                  <a:pos x="168" y="27"/>
                </a:cxn>
                <a:cxn ang="0">
                  <a:pos x="141" y="26"/>
                </a:cxn>
                <a:cxn ang="0">
                  <a:pos x="113" y="25"/>
                </a:cxn>
                <a:cxn ang="0">
                  <a:pos x="84" y="22"/>
                </a:cxn>
                <a:cxn ang="0">
                  <a:pos x="57" y="20"/>
                </a:cxn>
                <a:cxn ang="0">
                  <a:pos x="29" y="17"/>
                </a:cxn>
                <a:cxn ang="0">
                  <a:pos x="4" y="13"/>
                </a:cxn>
                <a:cxn ang="0">
                  <a:pos x="0" y="26"/>
                </a:cxn>
                <a:cxn ang="0">
                  <a:pos x="29" y="30"/>
                </a:cxn>
                <a:cxn ang="0">
                  <a:pos x="57" y="33"/>
                </a:cxn>
                <a:cxn ang="0">
                  <a:pos x="84" y="35"/>
                </a:cxn>
                <a:cxn ang="0">
                  <a:pos x="113" y="38"/>
                </a:cxn>
                <a:cxn ang="0">
                  <a:pos x="141" y="39"/>
                </a:cxn>
                <a:cxn ang="0">
                  <a:pos x="168" y="40"/>
                </a:cxn>
                <a:cxn ang="0">
                  <a:pos x="197" y="42"/>
                </a:cxn>
                <a:cxn ang="0">
                  <a:pos x="223" y="42"/>
                </a:cxn>
                <a:cxn ang="0">
                  <a:pos x="250" y="40"/>
                </a:cxn>
                <a:cxn ang="0">
                  <a:pos x="279" y="39"/>
                </a:cxn>
                <a:cxn ang="0">
                  <a:pos x="305" y="38"/>
                </a:cxn>
                <a:cxn ang="0">
                  <a:pos x="334" y="34"/>
                </a:cxn>
                <a:cxn ang="0">
                  <a:pos x="361" y="30"/>
                </a:cxn>
                <a:cxn ang="0">
                  <a:pos x="387" y="26"/>
                </a:cxn>
                <a:cxn ang="0">
                  <a:pos x="414" y="20"/>
                </a:cxn>
                <a:cxn ang="0">
                  <a:pos x="443" y="13"/>
                </a:cxn>
                <a:cxn ang="0">
                  <a:pos x="443" y="13"/>
                </a:cxn>
                <a:cxn ang="0">
                  <a:pos x="435" y="0"/>
                </a:cxn>
              </a:cxnLst>
              <a:rect l="0" t="0" r="r" b="b"/>
              <a:pathLst>
                <a:path w="443" h="42">
                  <a:moveTo>
                    <a:pt x="435" y="0"/>
                  </a:moveTo>
                  <a:lnTo>
                    <a:pt x="435" y="0"/>
                  </a:lnTo>
                  <a:lnTo>
                    <a:pt x="410" y="7"/>
                  </a:lnTo>
                  <a:lnTo>
                    <a:pt x="384" y="13"/>
                  </a:lnTo>
                  <a:lnTo>
                    <a:pt x="357" y="17"/>
                  </a:lnTo>
                  <a:lnTo>
                    <a:pt x="330" y="21"/>
                  </a:lnTo>
                  <a:lnTo>
                    <a:pt x="305" y="25"/>
                  </a:lnTo>
                  <a:lnTo>
                    <a:pt x="279" y="26"/>
                  </a:lnTo>
                  <a:lnTo>
                    <a:pt x="250" y="27"/>
                  </a:lnTo>
                  <a:lnTo>
                    <a:pt x="223" y="29"/>
                  </a:lnTo>
                  <a:lnTo>
                    <a:pt x="197" y="29"/>
                  </a:lnTo>
                  <a:lnTo>
                    <a:pt x="168" y="27"/>
                  </a:lnTo>
                  <a:lnTo>
                    <a:pt x="141" y="26"/>
                  </a:lnTo>
                  <a:lnTo>
                    <a:pt x="113" y="25"/>
                  </a:lnTo>
                  <a:lnTo>
                    <a:pt x="84" y="22"/>
                  </a:lnTo>
                  <a:lnTo>
                    <a:pt x="57" y="20"/>
                  </a:lnTo>
                  <a:lnTo>
                    <a:pt x="29" y="17"/>
                  </a:lnTo>
                  <a:lnTo>
                    <a:pt x="4" y="13"/>
                  </a:lnTo>
                  <a:lnTo>
                    <a:pt x="0" y="26"/>
                  </a:lnTo>
                  <a:lnTo>
                    <a:pt x="29" y="30"/>
                  </a:lnTo>
                  <a:lnTo>
                    <a:pt x="57" y="33"/>
                  </a:lnTo>
                  <a:lnTo>
                    <a:pt x="84" y="35"/>
                  </a:lnTo>
                  <a:lnTo>
                    <a:pt x="113" y="38"/>
                  </a:lnTo>
                  <a:lnTo>
                    <a:pt x="141" y="39"/>
                  </a:lnTo>
                  <a:lnTo>
                    <a:pt x="168" y="40"/>
                  </a:lnTo>
                  <a:lnTo>
                    <a:pt x="197" y="42"/>
                  </a:lnTo>
                  <a:lnTo>
                    <a:pt x="223" y="42"/>
                  </a:lnTo>
                  <a:lnTo>
                    <a:pt x="250" y="40"/>
                  </a:lnTo>
                  <a:lnTo>
                    <a:pt x="279" y="39"/>
                  </a:lnTo>
                  <a:lnTo>
                    <a:pt x="305" y="38"/>
                  </a:lnTo>
                  <a:lnTo>
                    <a:pt x="334" y="34"/>
                  </a:lnTo>
                  <a:lnTo>
                    <a:pt x="361" y="30"/>
                  </a:lnTo>
                  <a:lnTo>
                    <a:pt x="387" y="26"/>
                  </a:lnTo>
                  <a:lnTo>
                    <a:pt x="414" y="20"/>
                  </a:lnTo>
                  <a:lnTo>
                    <a:pt x="443" y="13"/>
                  </a:lnTo>
                  <a:lnTo>
                    <a:pt x="443" y="1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3" name="Freeform 1207"/>
            <p:cNvSpPr>
              <a:spLocks/>
            </p:cNvSpPr>
            <p:nvPr/>
          </p:nvSpPr>
          <p:spPr bwMode="auto">
            <a:xfrm>
              <a:off x="4291" y="2076"/>
              <a:ext cx="784" cy="58"/>
            </a:xfrm>
            <a:custGeom>
              <a:avLst/>
              <a:gdLst/>
              <a:ahLst/>
              <a:cxnLst>
                <a:cxn ang="0">
                  <a:pos x="782" y="15"/>
                </a:cxn>
                <a:cxn ang="0">
                  <a:pos x="782" y="15"/>
                </a:cxn>
                <a:cxn ang="0">
                  <a:pos x="735" y="7"/>
                </a:cxn>
                <a:cxn ang="0">
                  <a:pos x="683" y="2"/>
                </a:cxn>
                <a:cxn ang="0">
                  <a:pos x="633" y="0"/>
                </a:cxn>
                <a:cxn ang="0">
                  <a:pos x="586" y="0"/>
                </a:cxn>
                <a:cxn ang="0">
                  <a:pos x="536" y="1"/>
                </a:cxn>
                <a:cxn ang="0">
                  <a:pos x="487" y="4"/>
                </a:cxn>
                <a:cxn ang="0">
                  <a:pos x="437" y="9"/>
                </a:cxn>
                <a:cxn ang="0">
                  <a:pos x="385" y="15"/>
                </a:cxn>
                <a:cxn ang="0">
                  <a:pos x="338" y="23"/>
                </a:cxn>
                <a:cxn ang="0">
                  <a:pos x="288" y="31"/>
                </a:cxn>
                <a:cxn ang="0">
                  <a:pos x="239" y="41"/>
                </a:cxn>
                <a:cxn ang="0">
                  <a:pos x="191" y="52"/>
                </a:cxn>
                <a:cxn ang="0">
                  <a:pos x="143" y="63"/>
                </a:cxn>
                <a:cxn ang="0">
                  <a:pos x="95" y="75"/>
                </a:cxn>
                <a:cxn ang="0">
                  <a:pos x="46" y="88"/>
                </a:cxn>
                <a:cxn ang="0">
                  <a:pos x="0" y="101"/>
                </a:cxn>
                <a:cxn ang="0">
                  <a:pos x="8" y="114"/>
                </a:cxn>
                <a:cxn ang="0">
                  <a:pos x="53" y="101"/>
                </a:cxn>
                <a:cxn ang="0">
                  <a:pos x="99" y="88"/>
                </a:cxn>
                <a:cxn ang="0">
                  <a:pos x="147" y="76"/>
                </a:cxn>
                <a:cxn ang="0">
                  <a:pos x="195" y="65"/>
                </a:cxn>
                <a:cxn ang="0">
                  <a:pos x="242" y="54"/>
                </a:cxn>
                <a:cxn ang="0">
                  <a:pos x="292" y="44"/>
                </a:cxn>
                <a:cxn ang="0">
                  <a:pos x="342" y="36"/>
                </a:cxn>
                <a:cxn ang="0">
                  <a:pos x="389" y="28"/>
                </a:cxn>
                <a:cxn ang="0">
                  <a:pos x="437" y="22"/>
                </a:cxn>
                <a:cxn ang="0">
                  <a:pos x="487" y="17"/>
                </a:cxn>
                <a:cxn ang="0">
                  <a:pos x="536" y="14"/>
                </a:cxn>
                <a:cxn ang="0">
                  <a:pos x="586" y="13"/>
                </a:cxn>
                <a:cxn ang="0">
                  <a:pos x="633" y="13"/>
                </a:cxn>
                <a:cxn ang="0">
                  <a:pos x="683" y="15"/>
                </a:cxn>
                <a:cxn ang="0">
                  <a:pos x="731" y="20"/>
                </a:cxn>
                <a:cxn ang="0">
                  <a:pos x="778" y="28"/>
                </a:cxn>
                <a:cxn ang="0">
                  <a:pos x="778" y="28"/>
                </a:cxn>
                <a:cxn ang="0">
                  <a:pos x="782" y="15"/>
                </a:cxn>
              </a:cxnLst>
              <a:rect l="0" t="0" r="r" b="b"/>
              <a:pathLst>
                <a:path w="782" h="114">
                  <a:moveTo>
                    <a:pt x="782" y="15"/>
                  </a:moveTo>
                  <a:lnTo>
                    <a:pt x="782" y="15"/>
                  </a:lnTo>
                  <a:lnTo>
                    <a:pt x="735" y="7"/>
                  </a:lnTo>
                  <a:lnTo>
                    <a:pt x="683" y="2"/>
                  </a:lnTo>
                  <a:lnTo>
                    <a:pt x="633" y="0"/>
                  </a:lnTo>
                  <a:lnTo>
                    <a:pt x="586" y="0"/>
                  </a:lnTo>
                  <a:lnTo>
                    <a:pt x="536" y="1"/>
                  </a:lnTo>
                  <a:lnTo>
                    <a:pt x="487" y="4"/>
                  </a:lnTo>
                  <a:lnTo>
                    <a:pt x="437" y="9"/>
                  </a:lnTo>
                  <a:lnTo>
                    <a:pt x="385" y="15"/>
                  </a:lnTo>
                  <a:lnTo>
                    <a:pt x="338" y="23"/>
                  </a:lnTo>
                  <a:lnTo>
                    <a:pt x="288" y="31"/>
                  </a:lnTo>
                  <a:lnTo>
                    <a:pt x="239" y="41"/>
                  </a:lnTo>
                  <a:lnTo>
                    <a:pt x="191" y="52"/>
                  </a:lnTo>
                  <a:lnTo>
                    <a:pt x="143" y="63"/>
                  </a:lnTo>
                  <a:lnTo>
                    <a:pt x="95" y="75"/>
                  </a:lnTo>
                  <a:lnTo>
                    <a:pt x="46" y="88"/>
                  </a:lnTo>
                  <a:lnTo>
                    <a:pt x="0" y="101"/>
                  </a:lnTo>
                  <a:lnTo>
                    <a:pt x="8" y="114"/>
                  </a:lnTo>
                  <a:lnTo>
                    <a:pt x="53" y="101"/>
                  </a:lnTo>
                  <a:lnTo>
                    <a:pt x="99" y="88"/>
                  </a:lnTo>
                  <a:lnTo>
                    <a:pt x="147" y="76"/>
                  </a:lnTo>
                  <a:lnTo>
                    <a:pt x="195" y="65"/>
                  </a:lnTo>
                  <a:lnTo>
                    <a:pt x="242" y="54"/>
                  </a:lnTo>
                  <a:lnTo>
                    <a:pt x="292" y="44"/>
                  </a:lnTo>
                  <a:lnTo>
                    <a:pt x="342" y="36"/>
                  </a:lnTo>
                  <a:lnTo>
                    <a:pt x="389" y="28"/>
                  </a:lnTo>
                  <a:lnTo>
                    <a:pt x="437" y="22"/>
                  </a:lnTo>
                  <a:lnTo>
                    <a:pt x="487" y="17"/>
                  </a:lnTo>
                  <a:lnTo>
                    <a:pt x="536" y="14"/>
                  </a:lnTo>
                  <a:lnTo>
                    <a:pt x="586" y="13"/>
                  </a:lnTo>
                  <a:lnTo>
                    <a:pt x="633" y="13"/>
                  </a:lnTo>
                  <a:lnTo>
                    <a:pt x="683" y="15"/>
                  </a:lnTo>
                  <a:lnTo>
                    <a:pt x="731" y="20"/>
                  </a:lnTo>
                  <a:lnTo>
                    <a:pt x="778" y="28"/>
                  </a:lnTo>
                  <a:lnTo>
                    <a:pt x="778" y="28"/>
                  </a:lnTo>
                  <a:lnTo>
                    <a:pt x="782" y="15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4" name="Freeform 1208"/>
            <p:cNvSpPr>
              <a:spLocks/>
            </p:cNvSpPr>
            <p:nvPr/>
          </p:nvSpPr>
          <p:spPr bwMode="auto">
            <a:xfrm>
              <a:off x="5072" y="2085"/>
              <a:ext cx="91" cy="81"/>
            </a:xfrm>
            <a:custGeom>
              <a:avLst/>
              <a:gdLst/>
              <a:ahLst/>
              <a:cxnLst>
                <a:cxn ang="0">
                  <a:pos x="65" y="164"/>
                </a:cxn>
                <a:cxn ang="0">
                  <a:pos x="65" y="164"/>
                </a:cxn>
                <a:cxn ang="0">
                  <a:pos x="81" y="142"/>
                </a:cxn>
                <a:cxn ang="0">
                  <a:pos x="90" y="119"/>
                </a:cxn>
                <a:cxn ang="0">
                  <a:pos x="92" y="95"/>
                </a:cxn>
                <a:cxn ang="0">
                  <a:pos x="88" y="70"/>
                </a:cxn>
                <a:cxn ang="0">
                  <a:pos x="77" y="47"/>
                </a:cxn>
                <a:cxn ang="0">
                  <a:pos x="60" y="28"/>
                </a:cxn>
                <a:cxn ang="0">
                  <a:pos x="37" y="11"/>
                </a:cxn>
                <a:cxn ang="0">
                  <a:pos x="4" y="0"/>
                </a:cxn>
                <a:cxn ang="0">
                  <a:pos x="0" y="13"/>
                </a:cxn>
                <a:cxn ang="0">
                  <a:pos x="25" y="21"/>
                </a:cxn>
                <a:cxn ang="0">
                  <a:pos x="44" y="35"/>
                </a:cxn>
                <a:cxn ang="0">
                  <a:pos x="58" y="52"/>
                </a:cxn>
                <a:cxn ang="0">
                  <a:pos x="69" y="73"/>
                </a:cxn>
                <a:cxn ang="0">
                  <a:pos x="73" y="95"/>
                </a:cxn>
                <a:cxn ang="0">
                  <a:pos x="71" y="119"/>
                </a:cxn>
                <a:cxn ang="0">
                  <a:pos x="61" y="139"/>
                </a:cxn>
                <a:cxn ang="0">
                  <a:pos x="50" y="156"/>
                </a:cxn>
                <a:cxn ang="0">
                  <a:pos x="50" y="156"/>
                </a:cxn>
                <a:cxn ang="0">
                  <a:pos x="65" y="164"/>
                </a:cxn>
              </a:cxnLst>
              <a:rect l="0" t="0" r="r" b="b"/>
              <a:pathLst>
                <a:path w="92" h="164">
                  <a:moveTo>
                    <a:pt x="65" y="164"/>
                  </a:moveTo>
                  <a:lnTo>
                    <a:pt x="65" y="164"/>
                  </a:lnTo>
                  <a:lnTo>
                    <a:pt x="81" y="142"/>
                  </a:lnTo>
                  <a:lnTo>
                    <a:pt x="90" y="119"/>
                  </a:lnTo>
                  <a:lnTo>
                    <a:pt x="92" y="95"/>
                  </a:lnTo>
                  <a:lnTo>
                    <a:pt x="88" y="70"/>
                  </a:lnTo>
                  <a:lnTo>
                    <a:pt x="77" y="47"/>
                  </a:lnTo>
                  <a:lnTo>
                    <a:pt x="60" y="28"/>
                  </a:lnTo>
                  <a:lnTo>
                    <a:pt x="37" y="11"/>
                  </a:lnTo>
                  <a:lnTo>
                    <a:pt x="4" y="0"/>
                  </a:lnTo>
                  <a:lnTo>
                    <a:pt x="0" y="13"/>
                  </a:lnTo>
                  <a:lnTo>
                    <a:pt x="25" y="21"/>
                  </a:lnTo>
                  <a:lnTo>
                    <a:pt x="44" y="35"/>
                  </a:lnTo>
                  <a:lnTo>
                    <a:pt x="58" y="52"/>
                  </a:lnTo>
                  <a:lnTo>
                    <a:pt x="69" y="73"/>
                  </a:lnTo>
                  <a:lnTo>
                    <a:pt x="73" y="95"/>
                  </a:lnTo>
                  <a:lnTo>
                    <a:pt x="71" y="119"/>
                  </a:lnTo>
                  <a:lnTo>
                    <a:pt x="61" y="139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65" y="164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5" name="Freeform 1209"/>
            <p:cNvSpPr>
              <a:spLocks/>
            </p:cNvSpPr>
            <p:nvPr/>
          </p:nvSpPr>
          <p:spPr bwMode="auto">
            <a:xfrm>
              <a:off x="4762" y="2162"/>
              <a:ext cx="373" cy="19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9" y="40"/>
                </a:cxn>
                <a:cxn ang="0">
                  <a:pos x="23" y="34"/>
                </a:cxn>
                <a:cxn ang="0">
                  <a:pos x="31" y="29"/>
                </a:cxn>
                <a:cxn ang="0">
                  <a:pos x="46" y="25"/>
                </a:cxn>
                <a:cxn ang="0">
                  <a:pos x="63" y="24"/>
                </a:cxn>
                <a:cxn ang="0">
                  <a:pos x="88" y="22"/>
                </a:cxn>
                <a:cxn ang="0">
                  <a:pos x="113" y="24"/>
                </a:cxn>
                <a:cxn ang="0">
                  <a:pos x="142" y="26"/>
                </a:cxn>
                <a:cxn ang="0">
                  <a:pos x="172" y="29"/>
                </a:cxn>
                <a:cxn ang="0">
                  <a:pos x="201" y="30"/>
                </a:cxn>
                <a:cxn ang="0">
                  <a:pos x="231" y="33"/>
                </a:cxn>
                <a:cxn ang="0">
                  <a:pos x="260" y="34"/>
                </a:cxn>
                <a:cxn ang="0">
                  <a:pos x="287" y="34"/>
                </a:cxn>
                <a:cxn ang="0">
                  <a:pos x="313" y="31"/>
                </a:cxn>
                <a:cxn ang="0">
                  <a:pos x="336" y="27"/>
                </a:cxn>
                <a:cxn ang="0">
                  <a:pos x="359" y="20"/>
                </a:cxn>
                <a:cxn ang="0">
                  <a:pos x="374" y="8"/>
                </a:cxn>
                <a:cxn ang="0">
                  <a:pos x="359" y="0"/>
                </a:cxn>
                <a:cxn ang="0">
                  <a:pos x="348" y="9"/>
                </a:cxn>
                <a:cxn ang="0">
                  <a:pos x="332" y="14"/>
                </a:cxn>
                <a:cxn ang="0">
                  <a:pos x="309" y="18"/>
                </a:cxn>
                <a:cxn ang="0">
                  <a:pos x="287" y="21"/>
                </a:cxn>
                <a:cxn ang="0">
                  <a:pos x="260" y="21"/>
                </a:cxn>
                <a:cxn ang="0">
                  <a:pos x="231" y="20"/>
                </a:cxn>
                <a:cxn ang="0">
                  <a:pos x="201" y="17"/>
                </a:cxn>
                <a:cxn ang="0">
                  <a:pos x="172" y="16"/>
                </a:cxn>
                <a:cxn ang="0">
                  <a:pos x="142" y="13"/>
                </a:cxn>
                <a:cxn ang="0">
                  <a:pos x="113" y="11"/>
                </a:cxn>
                <a:cxn ang="0">
                  <a:pos x="88" y="9"/>
                </a:cxn>
                <a:cxn ang="0">
                  <a:pos x="63" y="11"/>
                </a:cxn>
                <a:cxn ang="0">
                  <a:pos x="42" y="12"/>
                </a:cxn>
                <a:cxn ang="0">
                  <a:pos x="23" y="18"/>
                </a:cxn>
                <a:cxn ang="0">
                  <a:pos x="8" y="26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9" y="40"/>
                </a:cxn>
              </a:cxnLst>
              <a:rect l="0" t="0" r="r" b="b"/>
              <a:pathLst>
                <a:path w="374" h="40">
                  <a:moveTo>
                    <a:pt x="19" y="40"/>
                  </a:moveTo>
                  <a:lnTo>
                    <a:pt x="19" y="40"/>
                  </a:lnTo>
                  <a:lnTo>
                    <a:pt x="23" y="34"/>
                  </a:lnTo>
                  <a:lnTo>
                    <a:pt x="31" y="29"/>
                  </a:lnTo>
                  <a:lnTo>
                    <a:pt x="46" y="25"/>
                  </a:lnTo>
                  <a:lnTo>
                    <a:pt x="63" y="24"/>
                  </a:lnTo>
                  <a:lnTo>
                    <a:pt x="88" y="22"/>
                  </a:lnTo>
                  <a:lnTo>
                    <a:pt x="113" y="24"/>
                  </a:lnTo>
                  <a:lnTo>
                    <a:pt x="142" y="26"/>
                  </a:lnTo>
                  <a:lnTo>
                    <a:pt x="172" y="29"/>
                  </a:lnTo>
                  <a:lnTo>
                    <a:pt x="201" y="30"/>
                  </a:lnTo>
                  <a:lnTo>
                    <a:pt x="231" y="33"/>
                  </a:lnTo>
                  <a:lnTo>
                    <a:pt x="260" y="34"/>
                  </a:lnTo>
                  <a:lnTo>
                    <a:pt x="287" y="34"/>
                  </a:lnTo>
                  <a:lnTo>
                    <a:pt x="313" y="31"/>
                  </a:lnTo>
                  <a:lnTo>
                    <a:pt x="336" y="27"/>
                  </a:lnTo>
                  <a:lnTo>
                    <a:pt x="359" y="20"/>
                  </a:lnTo>
                  <a:lnTo>
                    <a:pt x="374" y="8"/>
                  </a:lnTo>
                  <a:lnTo>
                    <a:pt x="359" y="0"/>
                  </a:lnTo>
                  <a:lnTo>
                    <a:pt x="348" y="9"/>
                  </a:lnTo>
                  <a:lnTo>
                    <a:pt x="332" y="14"/>
                  </a:lnTo>
                  <a:lnTo>
                    <a:pt x="309" y="18"/>
                  </a:lnTo>
                  <a:lnTo>
                    <a:pt x="287" y="21"/>
                  </a:lnTo>
                  <a:lnTo>
                    <a:pt x="260" y="21"/>
                  </a:lnTo>
                  <a:lnTo>
                    <a:pt x="231" y="20"/>
                  </a:lnTo>
                  <a:lnTo>
                    <a:pt x="201" y="17"/>
                  </a:lnTo>
                  <a:lnTo>
                    <a:pt x="172" y="16"/>
                  </a:lnTo>
                  <a:lnTo>
                    <a:pt x="142" y="13"/>
                  </a:lnTo>
                  <a:lnTo>
                    <a:pt x="113" y="11"/>
                  </a:lnTo>
                  <a:lnTo>
                    <a:pt x="88" y="9"/>
                  </a:lnTo>
                  <a:lnTo>
                    <a:pt x="63" y="11"/>
                  </a:lnTo>
                  <a:lnTo>
                    <a:pt x="42" y="12"/>
                  </a:lnTo>
                  <a:lnTo>
                    <a:pt x="23" y="18"/>
                  </a:lnTo>
                  <a:lnTo>
                    <a:pt x="8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6" name="Freeform 1210"/>
            <p:cNvSpPr>
              <a:spLocks/>
            </p:cNvSpPr>
            <p:nvPr/>
          </p:nvSpPr>
          <p:spPr bwMode="auto">
            <a:xfrm>
              <a:off x="4745" y="2182"/>
              <a:ext cx="34" cy="130"/>
            </a:xfrm>
            <a:custGeom>
              <a:avLst/>
              <a:gdLst/>
              <a:ahLst/>
              <a:cxnLst>
                <a:cxn ang="0">
                  <a:pos x="21" y="258"/>
                </a:cxn>
                <a:cxn ang="0">
                  <a:pos x="21" y="258"/>
                </a:cxn>
                <a:cxn ang="0">
                  <a:pos x="19" y="207"/>
                </a:cxn>
                <a:cxn ang="0">
                  <a:pos x="19" y="145"/>
                </a:cxn>
                <a:cxn ang="0">
                  <a:pos x="21" y="75"/>
                </a:cxn>
                <a:cxn ang="0">
                  <a:pos x="34" y="0"/>
                </a:cxn>
                <a:cxn ang="0">
                  <a:pos x="15" y="0"/>
                </a:cxn>
                <a:cxn ang="0">
                  <a:pos x="2" y="75"/>
                </a:cxn>
                <a:cxn ang="0">
                  <a:pos x="0" y="145"/>
                </a:cxn>
                <a:cxn ang="0">
                  <a:pos x="0" y="207"/>
                </a:cxn>
                <a:cxn ang="0">
                  <a:pos x="2" y="258"/>
                </a:cxn>
                <a:cxn ang="0">
                  <a:pos x="2" y="258"/>
                </a:cxn>
                <a:cxn ang="0">
                  <a:pos x="21" y="258"/>
                </a:cxn>
              </a:cxnLst>
              <a:rect l="0" t="0" r="r" b="b"/>
              <a:pathLst>
                <a:path w="34" h="258">
                  <a:moveTo>
                    <a:pt x="21" y="258"/>
                  </a:moveTo>
                  <a:lnTo>
                    <a:pt x="21" y="258"/>
                  </a:lnTo>
                  <a:lnTo>
                    <a:pt x="19" y="207"/>
                  </a:lnTo>
                  <a:lnTo>
                    <a:pt x="19" y="145"/>
                  </a:lnTo>
                  <a:lnTo>
                    <a:pt x="21" y="75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2" y="75"/>
                  </a:lnTo>
                  <a:lnTo>
                    <a:pt x="0" y="145"/>
                  </a:lnTo>
                  <a:lnTo>
                    <a:pt x="0" y="207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21" y="258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7" name="Freeform 1211"/>
            <p:cNvSpPr>
              <a:spLocks/>
            </p:cNvSpPr>
            <p:nvPr/>
          </p:nvSpPr>
          <p:spPr bwMode="auto">
            <a:xfrm>
              <a:off x="4749" y="2312"/>
              <a:ext cx="57" cy="199"/>
            </a:xfrm>
            <a:custGeom>
              <a:avLst/>
              <a:gdLst/>
              <a:ahLst/>
              <a:cxnLst>
                <a:cxn ang="0">
                  <a:pos x="59" y="399"/>
                </a:cxn>
                <a:cxn ang="0">
                  <a:pos x="59" y="399"/>
                </a:cxn>
                <a:cxn ang="0">
                  <a:pos x="42" y="260"/>
                </a:cxn>
                <a:cxn ang="0">
                  <a:pos x="31" y="173"/>
                </a:cxn>
                <a:cxn ang="0">
                  <a:pos x="23" y="10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4" y="100"/>
                </a:cxn>
                <a:cxn ang="0">
                  <a:pos x="11" y="173"/>
                </a:cxn>
                <a:cxn ang="0">
                  <a:pos x="23" y="260"/>
                </a:cxn>
                <a:cxn ang="0">
                  <a:pos x="40" y="399"/>
                </a:cxn>
                <a:cxn ang="0">
                  <a:pos x="40" y="399"/>
                </a:cxn>
                <a:cxn ang="0">
                  <a:pos x="59" y="399"/>
                </a:cxn>
              </a:cxnLst>
              <a:rect l="0" t="0" r="r" b="b"/>
              <a:pathLst>
                <a:path w="59" h="399">
                  <a:moveTo>
                    <a:pt x="59" y="399"/>
                  </a:moveTo>
                  <a:lnTo>
                    <a:pt x="59" y="399"/>
                  </a:lnTo>
                  <a:lnTo>
                    <a:pt x="42" y="260"/>
                  </a:lnTo>
                  <a:lnTo>
                    <a:pt x="31" y="173"/>
                  </a:lnTo>
                  <a:lnTo>
                    <a:pt x="23" y="10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4" y="100"/>
                  </a:lnTo>
                  <a:lnTo>
                    <a:pt x="11" y="173"/>
                  </a:lnTo>
                  <a:lnTo>
                    <a:pt x="23" y="260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59" y="399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8" name="Freeform 1212"/>
            <p:cNvSpPr>
              <a:spLocks/>
            </p:cNvSpPr>
            <p:nvPr/>
          </p:nvSpPr>
          <p:spPr bwMode="auto">
            <a:xfrm>
              <a:off x="4789" y="2510"/>
              <a:ext cx="44" cy="213"/>
            </a:xfrm>
            <a:custGeom>
              <a:avLst/>
              <a:gdLst/>
              <a:ahLst/>
              <a:cxnLst>
                <a:cxn ang="0">
                  <a:pos x="46" y="427"/>
                </a:cxn>
                <a:cxn ang="0">
                  <a:pos x="46" y="427"/>
                </a:cxn>
                <a:cxn ang="0">
                  <a:pos x="27" y="300"/>
                </a:cxn>
                <a:cxn ang="0">
                  <a:pos x="23" y="196"/>
                </a:cxn>
                <a:cxn ang="0">
                  <a:pos x="25" y="10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6" y="100"/>
                </a:cxn>
                <a:cxn ang="0">
                  <a:pos x="4" y="196"/>
                </a:cxn>
                <a:cxn ang="0">
                  <a:pos x="8" y="300"/>
                </a:cxn>
                <a:cxn ang="0">
                  <a:pos x="27" y="427"/>
                </a:cxn>
                <a:cxn ang="0">
                  <a:pos x="27" y="427"/>
                </a:cxn>
                <a:cxn ang="0">
                  <a:pos x="46" y="427"/>
                </a:cxn>
              </a:cxnLst>
              <a:rect l="0" t="0" r="r" b="b"/>
              <a:pathLst>
                <a:path w="46" h="427">
                  <a:moveTo>
                    <a:pt x="46" y="427"/>
                  </a:moveTo>
                  <a:lnTo>
                    <a:pt x="46" y="427"/>
                  </a:lnTo>
                  <a:lnTo>
                    <a:pt x="27" y="300"/>
                  </a:lnTo>
                  <a:lnTo>
                    <a:pt x="23" y="196"/>
                  </a:lnTo>
                  <a:lnTo>
                    <a:pt x="25" y="10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6" y="100"/>
                  </a:lnTo>
                  <a:lnTo>
                    <a:pt x="4" y="196"/>
                  </a:lnTo>
                  <a:lnTo>
                    <a:pt x="8" y="300"/>
                  </a:lnTo>
                  <a:lnTo>
                    <a:pt x="27" y="427"/>
                  </a:lnTo>
                  <a:lnTo>
                    <a:pt x="27" y="427"/>
                  </a:lnTo>
                  <a:lnTo>
                    <a:pt x="46" y="42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29" name="Freeform 1213"/>
            <p:cNvSpPr>
              <a:spLocks/>
            </p:cNvSpPr>
            <p:nvPr/>
          </p:nvSpPr>
          <p:spPr bwMode="auto">
            <a:xfrm>
              <a:off x="4705" y="2723"/>
              <a:ext cx="131" cy="88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4" y="174"/>
                </a:cxn>
                <a:cxn ang="0">
                  <a:pos x="38" y="162"/>
                </a:cxn>
                <a:cxn ang="0">
                  <a:pos x="65" y="146"/>
                </a:cxn>
                <a:cxn ang="0">
                  <a:pos x="88" y="126"/>
                </a:cxn>
                <a:cxn ang="0">
                  <a:pos x="107" y="103"/>
                </a:cxn>
                <a:cxn ang="0">
                  <a:pos x="120" y="77"/>
                </a:cxn>
                <a:cxn ang="0">
                  <a:pos x="128" y="51"/>
                </a:cxn>
                <a:cxn ang="0">
                  <a:pos x="130" y="25"/>
                </a:cxn>
                <a:cxn ang="0">
                  <a:pos x="128" y="0"/>
                </a:cxn>
                <a:cxn ang="0">
                  <a:pos x="109" y="0"/>
                </a:cxn>
                <a:cxn ang="0">
                  <a:pos x="111" y="25"/>
                </a:cxn>
                <a:cxn ang="0">
                  <a:pos x="109" y="51"/>
                </a:cxn>
                <a:cxn ang="0">
                  <a:pos x="101" y="74"/>
                </a:cxn>
                <a:cxn ang="0">
                  <a:pos x="88" y="97"/>
                </a:cxn>
                <a:cxn ang="0">
                  <a:pos x="73" y="121"/>
                </a:cxn>
                <a:cxn ang="0">
                  <a:pos x="53" y="138"/>
                </a:cxn>
                <a:cxn ang="0">
                  <a:pos x="27" y="152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4" y="174"/>
                </a:cxn>
              </a:cxnLst>
              <a:rect l="0" t="0" r="r" b="b"/>
              <a:pathLst>
                <a:path w="130" h="174">
                  <a:moveTo>
                    <a:pt x="4" y="174"/>
                  </a:moveTo>
                  <a:lnTo>
                    <a:pt x="4" y="174"/>
                  </a:lnTo>
                  <a:lnTo>
                    <a:pt x="38" y="162"/>
                  </a:lnTo>
                  <a:lnTo>
                    <a:pt x="65" y="146"/>
                  </a:lnTo>
                  <a:lnTo>
                    <a:pt x="88" y="126"/>
                  </a:lnTo>
                  <a:lnTo>
                    <a:pt x="107" y="103"/>
                  </a:lnTo>
                  <a:lnTo>
                    <a:pt x="120" y="77"/>
                  </a:lnTo>
                  <a:lnTo>
                    <a:pt x="128" y="51"/>
                  </a:lnTo>
                  <a:lnTo>
                    <a:pt x="130" y="25"/>
                  </a:lnTo>
                  <a:lnTo>
                    <a:pt x="128" y="0"/>
                  </a:lnTo>
                  <a:lnTo>
                    <a:pt x="109" y="0"/>
                  </a:lnTo>
                  <a:lnTo>
                    <a:pt x="111" y="25"/>
                  </a:lnTo>
                  <a:lnTo>
                    <a:pt x="109" y="51"/>
                  </a:lnTo>
                  <a:lnTo>
                    <a:pt x="101" y="74"/>
                  </a:lnTo>
                  <a:lnTo>
                    <a:pt x="88" y="97"/>
                  </a:lnTo>
                  <a:lnTo>
                    <a:pt x="73" y="121"/>
                  </a:lnTo>
                  <a:lnTo>
                    <a:pt x="53" y="138"/>
                  </a:lnTo>
                  <a:lnTo>
                    <a:pt x="27" y="152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0" name="Freeform 1214"/>
            <p:cNvSpPr>
              <a:spLocks/>
            </p:cNvSpPr>
            <p:nvPr/>
          </p:nvSpPr>
          <p:spPr bwMode="auto">
            <a:xfrm>
              <a:off x="4241" y="2804"/>
              <a:ext cx="471" cy="40"/>
            </a:xfrm>
            <a:custGeom>
              <a:avLst/>
              <a:gdLst/>
              <a:ahLst/>
              <a:cxnLst>
                <a:cxn ang="0">
                  <a:pos x="3" y="78"/>
                </a:cxn>
                <a:cxn ang="0">
                  <a:pos x="3" y="78"/>
                </a:cxn>
                <a:cxn ang="0">
                  <a:pos x="34" y="74"/>
                </a:cxn>
                <a:cxn ang="0">
                  <a:pos x="63" y="70"/>
                </a:cxn>
                <a:cxn ang="0">
                  <a:pos x="91" y="68"/>
                </a:cxn>
                <a:cxn ang="0">
                  <a:pos x="122" y="64"/>
                </a:cxn>
                <a:cxn ang="0">
                  <a:pos x="152" y="61"/>
                </a:cxn>
                <a:cxn ang="0">
                  <a:pos x="183" y="57"/>
                </a:cxn>
                <a:cxn ang="0">
                  <a:pos x="211" y="53"/>
                </a:cxn>
                <a:cxn ang="0">
                  <a:pos x="240" y="51"/>
                </a:cxn>
                <a:cxn ang="0">
                  <a:pos x="270" y="47"/>
                </a:cxn>
                <a:cxn ang="0">
                  <a:pos x="299" y="43"/>
                </a:cxn>
                <a:cxn ang="0">
                  <a:pos x="328" y="39"/>
                </a:cxn>
                <a:cxn ang="0">
                  <a:pos x="356" y="35"/>
                </a:cxn>
                <a:cxn ang="0">
                  <a:pos x="385" y="30"/>
                </a:cxn>
                <a:cxn ang="0">
                  <a:pos x="414" y="25"/>
                </a:cxn>
                <a:cxn ang="0">
                  <a:pos x="442" y="20"/>
                </a:cxn>
                <a:cxn ang="0">
                  <a:pos x="469" y="13"/>
                </a:cxn>
                <a:cxn ang="0">
                  <a:pos x="465" y="0"/>
                </a:cxn>
                <a:cxn ang="0">
                  <a:pos x="438" y="7"/>
                </a:cxn>
                <a:cxn ang="0">
                  <a:pos x="410" y="12"/>
                </a:cxn>
                <a:cxn ang="0">
                  <a:pos x="381" y="17"/>
                </a:cxn>
                <a:cxn ang="0">
                  <a:pos x="353" y="22"/>
                </a:cxn>
                <a:cxn ang="0">
                  <a:pos x="324" y="26"/>
                </a:cxn>
                <a:cxn ang="0">
                  <a:pos x="295" y="30"/>
                </a:cxn>
                <a:cxn ang="0">
                  <a:pos x="267" y="34"/>
                </a:cxn>
                <a:cxn ang="0">
                  <a:pos x="240" y="38"/>
                </a:cxn>
                <a:cxn ang="0">
                  <a:pos x="211" y="40"/>
                </a:cxn>
                <a:cxn ang="0">
                  <a:pos x="179" y="44"/>
                </a:cxn>
                <a:cxn ang="0">
                  <a:pos x="152" y="48"/>
                </a:cxn>
                <a:cxn ang="0">
                  <a:pos x="122" y="51"/>
                </a:cxn>
                <a:cxn ang="0">
                  <a:pos x="91" y="55"/>
                </a:cxn>
                <a:cxn ang="0">
                  <a:pos x="63" y="57"/>
                </a:cxn>
                <a:cxn ang="0">
                  <a:pos x="30" y="61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78"/>
                </a:cxn>
              </a:cxnLst>
              <a:rect l="0" t="0" r="r" b="b"/>
              <a:pathLst>
                <a:path w="469" h="78">
                  <a:moveTo>
                    <a:pt x="3" y="78"/>
                  </a:moveTo>
                  <a:lnTo>
                    <a:pt x="3" y="78"/>
                  </a:lnTo>
                  <a:lnTo>
                    <a:pt x="34" y="74"/>
                  </a:lnTo>
                  <a:lnTo>
                    <a:pt x="63" y="70"/>
                  </a:lnTo>
                  <a:lnTo>
                    <a:pt x="91" y="68"/>
                  </a:lnTo>
                  <a:lnTo>
                    <a:pt x="122" y="64"/>
                  </a:lnTo>
                  <a:lnTo>
                    <a:pt x="152" y="61"/>
                  </a:lnTo>
                  <a:lnTo>
                    <a:pt x="183" y="57"/>
                  </a:lnTo>
                  <a:lnTo>
                    <a:pt x="211" y="53"/>
                  </a:lnTo>
                  <a:lnTo>
                    <a:pt x="240" y="51"/>
                  </a:lnTo>
                  <a:lnTo>
                    <a:pt x="270" y="47"/>
                  </a:lnTo>
                  <a:lnTo>
                    <a:pt x="299" y="43"/>
                  </a:lnTo>
                  <a:lnTo>
                    <a:pt x="328" y="39"/>
                  </a:lnTo>
                  <a:lnTo>
                    <a:pt x="356" y="35"/>
                  </a:lnTo>
                  <a:lnTo>
                    <a:pt x="385" y="30"/>
                  </a:lnTo>
                  <a:lnTo>
                    <a:pt x="414" y="25"/>
                  </a:lnTo>
                  <a:lnTo>
                    <a:pt x="442" y="20"/>
                  </a:lnTo>
                  <a:lnTo>
                    <a:pt x="469" y="13"/>
                  </a:lnTo>
                  <a:lnTo>
                    <a:pt x="465" y="0"/>
                  </a:lnTo>
                  <a:lnTo>
                    <a:pt x="438" y="7"/>
                  </a:lnTo>
                  <a:lnTo>
                    <a:pt x="410" y="12"/>
                  </a:lnTo>
                  <a:lnTo>
                    <a:pt x="381" y="17"/>
                  </a:lnTo>
                  <a:lnTo>
                    <a:pt x="353" y="22"/>
                  </a:lnTo>
                  <a:lnTo>
                    <a:pt x="324" y="26"/>
                  </a:lnTo>
                  <a:lnTo>
                    <a:pt x="295" y="30"/>
                  </a:lnTo>
                  <a:lnTo>
                    <a:pt x="267" y="34"/>
                  </a:lnTo>
                  <a:lnTo>
                    <a:pt x="240" y="38"/>
                  </a:lnTo>
                  <a:lnTo>
                    <a:pt x="211" y="40"/>
                  </a:lnTo>
                  <a:lnTo>
                    <a:pt x="179" y="44"/>
                  </a:lnTo>
                  <a:lnTo>
                    <a:pt x="152" y="48"/>
                  </a:lnTo>
                  <a:lnTo>
                    <a:pt x="122" y="51"/>
                  </a:lnTo>
                  <a:lnTo>
                    <a:pt x="91" y="55"/>
                  </a:lnTo>
                  <a:lnTo>
                    <a:pt x="63" y="57"/>
                  </a:lnTo>
                  <a:lnTo>
                    <a:pt x="30" y="6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1" name="Freeform 1215"/>
            <p:cNvSpPr>
              <a:spLocks/>
            </p:cNvSpPr>
            <p:nvPr/>
          </p:nvSpPr>
          <p:spPr bwMode="auto">
            <a:xfrm>
              <a:off x="3608" y="2838"/>
              <a:ext cx="636" cy="3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40" y="70"/>
                </a:cxn>
                <a:cxn ang="0">
                  <a:pos x="80" y="69"/>
                </a:cxn>
                <a:cxn ang="0">
                  <a:pos x="120" y="66"/>
                </a:cxn>
                <a:cxn ang="0">
                  <a:pos x="158" y="65"/>
                </a:cxn>
                <a:cxn ang="0">
                  <a:pos x="198" y="62"/>
                </a:cxn>
                <a:cxn ang="0">
                  <a:pos x="239" y="59"/>
                </a:cxn>
                <a:cxn ang="0">
                  <a:pos x="277" y="55"/>
                </a:cxn>
                <a:cxn ang="0">
                  <a:pos x="317" y="51"/>
                </a:cxn>
                <a:cxn ang="0">
                  <a:pos x="357" y="47"/>
                </a:cxn>
                <a:cxn ang="0">
                  <a:pos x="395" y="43"/>
                </a:cxn>
                <a:cxn ang="0">
                  <a:pos x="435" y="38"/>
                </a:cxn>
                <a:cxn ang="0">
                  <a:pos x="475" y="34"/>
                </a:cxn>
                <a:cxn ang="0">
                  <a:pos x="515" y="29"/>
                </a:cxn>
                <a:cxn ang="0">
                  <a:pos x="555" y="23"/>
                </a:cxn>
                <a:cxn ang="0">
                  <a:pos x="595" y="18"/>
                </a:cxn>
                <a:cxn ang="0">
                  <a:pos x="635" y="13"/>
                </a:cxn>
                <a:cxn ang="0">
                  <a:pos x="632" y="0"/>
                </a:cxn>
                <a:cxn ang="0">
                  <a:pos x="591" y="5"/>
                </a:cxn>
                <a:cxn ang="0">
                  <a:pos x="551" y="10"/>
                </a:cxn>
                <a:cxn ang="0">
                  <a:pos x="511" y="16"/>
                </a:cxn>
                <a:cxn ang="0">
                  <a:pos x="475" y="21"/>
                </a:cxn>
                <a:cxn ang="0">
                  <a:pos x="435" y="25"/>
                </a:cxn>
                <a:cxn ang="0">
                  <a:pos x="395" y="30"/>
                </a:cxn>
                <a:cxn ang="0">
                  <a:pos x="357" y="34"/>
                </a:cxn>
                <a:cxn ang="0">
                  <a:pos x="317" y="38"/>
                </a:cxn>
                <a:cxn ang="0">
                  <a:pos x="277" y="42"/>
                </a:cxn>
                <a:cxn ang="0">
                  <a:pos x="239" y="46"/>
                </a:cxn>
                <a:cxn ang="0">
                  <a:pos x="198" y="49"/>
                </a:cxn>
                <a:cxn ang="0">
                  <a:pos x="158" y="52"/>
                </a:cxn>
                <a:cxn ang="0">
                  <a:pos x="120" y="53"/>
                </a:cxn>
                <a:cxn ang="0">
                  <a:pos x="80" y="56"/>
                </a:cxn>
                <a:cxn ang="0">
                  <a:pos x="40" y="5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70"/>
                </a:cxn>
              </a:cxnLst>
              <a:rect l="0" t="0" r="r" b="b"/>
              <a:pathLst>
                <a:path w="635" h="70">
                  <a:moveTo>
                    <a:pt x="0" y="70"/>
                  </a:moveTo>
                  <a:lnTo>
                    <a:pt x="0" y="70"/>
                  </a:lnTo>
                  <a:lnTo>
                    <a:pt x="40" y="70"/>
                  </a:lnTo>
                  <a:lnTo>
                    <a:pt x="80" y="69"/>
                  </a:lnTo>
                  <a:lnTo>
                    <a:pt x="120" y="66"/>
                  </a:lnTo>
                  <a:lnTo>
                    <a:pt x="158" y="65"/>
                  </a:lnTo>
                  <a:lnTo>
                    <a:pt x="198" y="62"/>
                  </a:lnTo>
                  <a:lnTo>
                    <a:pt x="239" y="59"/>
                  </a:lnTo>
                  <a:lnTo>
                    <a:pt x="277" y="55"/>
                  </a:lnTo>
                  <a:lnTo>
                    <a:pt x="317" y="51"/>
                  </a:lnTo>
                  <a:lnTo>
                    <a:pt x="357" y="47"/>
                  </a:lnTo>
                  <a:lnTo>
                    <a:pt x="395" y="43"/>
                  </a:lnTo>
                  <a:lnTo>
                    <a:pt x="435" y="38"/>
                  </a:lnTo>
                  <a:lnTo>
                    <a:pt x="475" y="34"/>
                  </a:lnTo>
                  <a:lnTo>
                    <a:pt x="515" y="29"/>
                  </a:lnTo>
                  <a:lnTo>
                    <a:pt x="555" y="23"/>
                  </a:lnTo>
                  <a:lnTo>
                    <a:pt x="595" y="18"/>
                  </a:lnTo>
                  <a:lnTo>
                    <a:pt x="635" y="13"/>
                  </a:lnTo>
                  <a:lnTo>
                    <a:pt x="632" y="0"/>
                  </a:lnTo>
                  <a:lnTo>
                    <a:pt x="591" y="5"/>
                  </a:lnTo>
                  <a:lnTo>
                    <a:pt x="551" y="10"/>
                  </a:lnTo>
                  <a:lnTo>
                    <a:pt x="511" y="16"/>
                  </a:lnTo>
                  <a:lnTo>
                    <a:pt x="475" y="21"/>
                  </a:lnTo>
                  <a:lnTo>
                    <a:pt x="435" y="25"/>
                  </a:lnTo>
                  <a:lnTo>
                    <a:pt x="395" y="30"/>
                  </a:lnTo>
                  <a:lnTo>
                    <a:pt x="357" y="34"/>
                  </a:lnTo>
                  <a:lnTo>
                    <a:pt x="317" y="38"/>
                  </a:lnTo>
                  <a:lnTo>
                    <a:pt x="277" y="42"/>
                  </a:lnTo>
                  <a:lnTo>
                    <a:pt x="239" y="46"/>
                  </a:lnTo>
                  <a:lnTo>
                    <a:pt x="198" y="49"/>
                  </a:lnTo>
                  <a:lnTo>
                    <a:pt x="158" y="52"/>
                  </a:lnTo>
                  <a:lnTo>
                    <a:pt x="120" y="53"/>
                  </a:lnTo>
                  <a:lnTo>
                    <a:pt x="80" y="56"/>
                  </a:lnTo>
                  <a:lnTo>
                    <a:pt x="4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2" name="Freeform 1216"/>
            <p:cNvSpPr>
              <a:spLocks/>
            </p:cNvSpPr>
            <p:nvPr/>
          </p:nvSpPr>
          <p:spPr bwMode="auto">
            <a:xfrm>
              <a:off x="3013" y="2853"/>
              <a:ext cx="595" cy="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34" y="22"/>
                </a:cxn>
                <a:cxn ang="0">
                  <a:pos x="70" y="31"/>
                </a:cxn>
                <a:cxn ang="0">
                  <a:pos x="107" y="38"/>
                </a:cxn>
                <a:cxn ang="0">
                  <a:pos x="145" y="41"/>
                </a:cxn>
                <a:cxn ang="0">
                  <a:pos x="181" y="45"/>
                </a:cxn>
                <a:cxn ang="0">
                  <a:pos x="217" y="48"/>
                </a:cxn>
                <a:cxn ang="0">
                  <a:pos x="255" y="48"/>
                </a:cxn>
                <a:cxn ang="0">
                  <a:pos x="294" y="48"/>
                </a:cxn>
                <a:cxn ang="0">
                  <a:pos x="330" y="48"/>
                </a:cxn>
                <a:cxn ang="0">
                  <a:pos x="368" y="47"/>
                </a:cxn>
                <a:cxn ang="0">
                  <a:pos x="406" y="44"/>
                </a:cxn>
                <a:cxn ang="0">
                  <a:pos x="444" y="43"/>
                </a:cxn>
                <a:cxn ang="0">
                  <a:pos x="483" y="40"/>
                </a:cxn>
                <a:cxn ang="0">
                  <a:pos x="521" y="39"/>
                </a:cxn>
                <a:cxn ang="0">
                  <a:pos x="557" y="38"/>
                </a:cxn>
                <a:cxn ang="0">
                  <a:pos x="595" y="36"/>
                </a:cxn>
                <a:cxn ang="0">
                  <a:pos x="595" y="23"/>
                </a:cxn>
                <a:cxn ang="0">
                  <a:pos x="557" y="25"/>
                </a:cxn>
                <a:cxn ang="0">
                  <a:pos x="521" y="26"/>
                </a:cxn>
                <a:cxn ang="0">
                  <a:pos x="483" y="27"/>
                </a:cxn>
                <a:cxn ang="0">
                  <a:pos x="444" y="30"/>
                </a:cxn>
                <a:cxn ang="0">
                  <a:pos x="406" y="31"/>
                </a:cxn>
                <a:cxn ang="0">
                  <a:pos x="368" y="34"/>
                </a:cxn>
                <a:cxn ang="0">
                  <a:pos x="330" y="35"/>
                </a:cxn>
                <a:cxn ang="0">
                  <a:pos x="294" y="35"/>
                </a:cxn>
                <a:cxn ang="0">
                  <a:pos x="255" y="35"/>
                </a:cxn>
                <a:cxn ang="0">
                  <a:pos x="217" y="35"/>
                </a:cxn>
                <a:cxn ang="0">
                  <a:pos x="181" y="32"/>
                </a:cxn>
                <a:cxn ang="0">
                  <a:pos x="145" y="28"/>
                </a:cxn>
                <a:cxn ang="0">
                  <a:pos x="111" y="25"/>
                </a:cxn>
                <a:cxn ang="0">
                  <a:pos x="74" y="18"/>
                </a:cxn>
                <a:cxn ang="0">
                  <a:pos x="42" y="9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10"/>
                </a:cxn>
              </a:cxnLst>
              <a:rect l="0" t="0" r="r" b="b"/>
              <a:pathLst>
                <a:path w="595" h="48">
                  <a:moveTo>
                    <a:pt x="0" y="10"/>
                  </a:moveTo>
                  <a:lnTo>
                    <a:pt x="0" y="10"/>
                  </a:lnTo>
                  <a:lnTo>
                    <a:pt x="34" y="22"/>
                  </a:lnTo>
                  <a:lnTo>
                    <a:pt x="70" y="31"/>
                  </a:lnTo>
                  <a:lnTo>
                    <a:pt x="107" y="38"/>
                  </a:lnTo>
                  <a:lnTo>
                    <a:pt x="145" y="41"/>
                  </a:lnTo>
                  <a:lnTo>
                    <a:pt x="181" y="45"/>
                  </a:lnTo>
                  <a:lnTo>
                    <a:pt x="217" y="48"/>
                  </a:lnTo>
                  <a:lnTo>
                    <a:pt x="255" y="48"/>
                  </a:lnTo>
                  <a:lnTo>
                    <a:pt x="294" y="48"/>
                  </a:lnTo>
                  <a:lnTo>
                    <a:pt x="330" y="48"/>
                  </a:lnTo>
                  <a:lnTo>
                    <a:pt x="368" y="47"/>
                  </a:lnTo>
                  <a:lnTo>
                    <a:pt x="406" y="44"/>
                  </a:lnTo>
                  <a:lnTo>
                    <a:pt x="444" y="43"/>
                  </a:lnTo>
                  <a:lnTo>
                    <a:pt x="483" y="40"/>
                  </a:lnTo>
                  <a:lnTo>
                    <a:pt x="521" y="39"/>
                  </a:lnTo>
                  <a:lnTo>
                    <a:pt x="557" y="38"/>
                  </a:lnTo>
                  <a:lnTo>
                    <a:pt x="595" y="36"/>
                  </a:lnTo>
                  <a:lnTo>
                    <a:pt x="595" y="23"/>
                  </a:lnTo>
                  <a:lnTo>
                    <a:pt x="557" y="25"/>
                  </a:lnTo>
                  <a:lnTo>
                    <a:pt x="521" y="26"/>
                  </a:lnTo>
                  <a:lnTo>
                    <a:pt x="483" y="27"/>
                  </a:lnTo>
                  <a:lnTo>
                    <a:pt x="444" y="30"/>
                  </a:lnTo>
                  <a:lnTo>
                    <a:pt x="406" y="31"/>
                  </a:lnTo>
                  <a:lnTo>
                    <a:pt x="368" y="34"/>
                  </a:lnTo>
                  <a:lnTo>
                    <a:pt x="330" y="35"/>
                  </a:lnTo>
                  <a:lnTo>
                    <a:pt x="294" y="35"/>
                  </a:lnTo>
                  <a:lnTo>
                    <a:pt x="255" y="35"/>
                  </a:lnTo>
                  <a:lnTo>
                    <a:pt x="217" y="35"/>
                  </a:lnTo>
                  <a:lnTo>
                    <a:pt x="181" y="32"/>
                  </a:lnTo>
                  <a:lnTo>
                    <a:pt x="145" y="28"/>
                  </a:lnTo>
                  <a:lnTo>
                    <a:pt x="111" y="25"/>
                  </a:lnTo>
                  <a:lnTo>
                    <a:pt x="74" y="18"/>
                  </a:lnTo>
                  <a:lnTo>
                    <a:pt x="42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3" name="Freeform 1217"/>
            <p:cNvSpPr>
              <a:spLocks/>
            </p:cNvSpPr>
            <p:nvPr/>
          </p:nvSpPr>
          <p:spPr bwMode="auto">
            <a:xfrm>
              <a:off x="2949" y="2753"/>
              <a:ext cx="87" cy="106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0" y="0"/>
                </a:cxn>
                <a:cxn ang="0">
                  <a:pos x="46" y="18"/>
                </a:cxn>
                <a:cxn ang="0">
                  <a:pos x="23" y="44"/>
                </a:cxn>
                <a:cxn ang="0">
                  <a:pos x="6" y="74"/>
                </a:cxn>
                <a:cxn ang="0">
                  <a:pos x="0" y="106"/>
                </a:cxn>
                <a:cxn ang="0">
                  <a:pos x="0" y="138"/>
                </a:cxn>
                <a:cxn ang="0">
                  <a:pos x="11" y="167"/>
                </a:cxn>
                <a:cxn ang="0">
                  <a:pos x="32" y="193"/>
                </a:cxn>
                <a:cxn ang="0">
                  <a:pos x="65" y="210"/>
                </a:cxn>
                <a:cxn ang="0">
                  <a:pos x="72" y="200"/>
                </a:cxn>
                <a:cxn ang="0">
                  <a:pos x="48" y="186"/>
                </a:cxn>
                <a:cxn ang="0">
                  <a:pos x="31" y="162"/>
                </a:cxn>
                <a:cxn ang="0">
                  <a:pos x="19" y="138"/>
                </a:cxn>
                <a:cxn ang="0">
                  <a:pos x="19" y="106"/>
                </a:cxn>
                <a:cxn ang="0">
                  <a:pos x="25" y="76"/>
                </a:cxn>
                <a:cxn ang="0">
                  <a:pos x="38" y="49"/>
                </a:cxn>
                <a:cxn ang="0">
                  <a:pos x="61" y="26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0"/>
                </a:cxn>
              </a:cxnLst>
              <a:rect l="0" t="0" r="r" b="b"/>
              <a:pathLst>
                <a:path w="88" h="210">
                  <a:moveTo>
                    <a:pt x="80" y="0"/>
                  </a:moveTo>
                  <a:lnTo>
                    <a:pt x="80" y="0"/>
                  </a:lnTo>
                  <a:lnTo>
                    <a:pt x="46" y="18"/>
                  </a:lnTo>
                  <a:lnTo>
                    <a:pt x="23" y="44"/>
                  </a:lnTo>
                  <a:lnTo>
                    <a:pt x="6" y="74"/>
                  </a:lnTo>
                  <a:lnTo>
                    <a:pt x="0" y="106"/>
                  </a:lnTo>
                  <a:lnTo>
                    <a:pt x="0" y="138"/>
                  </a:lnTo>
                  <a:lnTo>
                    <a:pt x="11" y="167"/>
                  </a:lnTo>
                  <a:lnTo>
                    <a:pt x="32" y="193"/>
                  </a:lnTo>
                  <a:lnTo>
                    <a:pt x="65" y="210"/>
                  </a:lnTo>
                  <a:lnTo>
                    <a:pt x="72" y="200"/>
                  </a:lnTo>
                  <a:lnTo>
                    <a:pt x="48" y="186"/>
                  </a:lnTo>
                  <a:lnTo>
                    <a:pt x="31" y="162"/>
                  </a:lnTo>
                  <a:lnTo>
                    <a:pt x="19" y="138"/>
                  </a:lnTo>
                  <a:lnTo>
                    <a:pt x="19" y="106"/>
                  </a:lnTo>
                  <a:lnTo>
                    <a:pt x="25" y="76"/>
                  </a:lnTo>
                  <a:lnTo>
                    <a:pt x="38" y="49"/>
                  </a:lnTo>
                  <a:lnTo>
                    <a:pt x="61" y="26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4" name="Freeform 1218"/>
            <p:cNvSpPr>
              <a:spLocks/>
            </p:cNvSpPr>
            <p:nvPr/>
          </p:nvSpPr>
          <p:spPr bwMode="auto">
            <a:xfrm>
              <a:off x="3030" y="2750"/>
              <a:ext cx="303" cy="18"/>
            </a:xfrm>
            <a:custGeom>
              <a:avLst/>
              <a:gdLst/>
              <a:ahLst/>
              <a:cxnLst>
                <a:cxn ang="0">
                  <a:pos x="286" y="26"/>
                </a:cxn>
                <a:cxn ang="0">
                  <a:pos x="294" y="23"/>
                </a:cxn>
                <a:cxn ang="0">
                  <a:pos x="256" y="24"/>
                </a:cxn>
                <a:cxn ang="0">
                  <a:pos x="216" y="20"/>
                </a:cxn>
                <a:cxn ang="0">
                  <a:pos x="178" y="15"/>
                </a:cxn>
                <a:cxn ang="0">
                  <a:pos x="139" y="9"/>
                </a:cxn>
                <a:cxn ang="0">
                  <a:pos x="103" y="2"/>
                </a:cxn>
                <a:cxn ang="0">
                  <a:pos x="67" y="0"/>
                </a:cxn>
                <a:cxn ang="0">
                  <a:pos x="34" y="1"/>
                </a:cxn>
                <a:cxn ang="0">
                  <a:pos x="0" y="9"/>
                </a:cxn>
                <a:cxn ang="0">
                  <a:pos x="8" y="19"/>
                </a:cxn>
                <a:cxn ang="0">
                  <a:pos x="34" y="14"/>
                </a:cxn>
                <a:cxn ang="0">
                  <a:pos x="67" y="13"/>
                </a:cxn>
                <a:cxn ang="0">
                  <a:pos x="99" y="15"/>
                </a:cxn>
                <a:cxn ang="0">
                  <a:pos x="136" y="22"/>
                </a:cxn>
                <a:cxn ang="0">
                  <a:pos x="174" y="28"/>
                </a:cxn>
                <a:cxn ang="0">
                  <a:pos x="216" y="33"/>
                </a:cxn>
                <a:cxn ang="0">
                  <a:pos x="256" y="37"/>
                </a:cxn>
                <a:cxn ang="0">
                  <a:pos x="294" y="36"/>
                </a:cxn>
                <a:cxn ang="0">
                  <a:pos x="302" y="33"/>
                </a:cxn>
                <a:cxn ang="0">
                  <a:pos x="294" y="36"/>
                </a:cxn>
                <a:cxn ang="0">
                  <a:pos x="300" y="36"/>
                </a:cxn>
                <a:cxn ang="0">
                  <a:pos x="302" y="33"/>
                </a:cxn>
                <a:cxn ang="0">
                  <a:pos x="286" y="26"/>
                </a:cxn>
              </a:cxnLst>
              <a:rect l="0" t="0" r="r" b="b"/>
              <a:pathLst>
                <a:path w="302" h="37">
                  <a:moveTo>
                    <a:pt x="286" y="26"/>
                  </a:moveTo>
                  <a:lnTo>
                    <a:pt x="294" y="23"/>
                  </a:lnTo>
                  <a:lnTo>
                    <a:pt x="256" y="24"/>
                  </a:lnTo>
                  <a:lnTo>
                    <a:pt x="216" y="20"/>
                  </a:lnTo>
                  <a:lnTo>
                    <a:pt x="178" y="15"/>
                  </a:lnTo>
                  <a:lnTo>
                    <a:pt x="139" y="9"/>
                  </a:lnTo>
                  <a:lnTo>
                    <a:pt x="103" y="2"/>
                  </a:lnTo>
                  <a:lnTo>
                    <a:pt x="67" y="0"/>
                  </a:lnTo>
                  <a:lnTo>
                    <a:pt x="34" y="1"/>
                  </a:lnTo>
                  <a:lnTo>
                    <a:pt x="0" y="9"/>
                  </a:lnTo>
                  <a:lnTo>
                    <a:pt x="8" y="19"/>
                  </a:lnTo>
                  <a:lnTo>
                    <a:pt x="34" y="14"/>
                  </a:lnTo>
                  <a:lnTo>
                    <a:pt x="67" y="13"/>
                  </a:lnTo>
                  <a:lnTo>
                    <a:pt x="99" y="15"/>
                  </a:lnTo>
                  <a:lnTo>
                    <a:pt x="136" y="22"/>
                  </a:lnTo>
                  <a:lnTo>
                    <a:pt x="174" y="28"/>
                  </a:lnTo>
                  <a:lnTo>
                    <a:pt x="216" y="33"/>
                  </a:lnTo>
                  <a:lnTo>
                    <a:pt x="256" y="37"/>
                  </a:lnTo>
                  <a:lnTo>
                    <a:pt x="294" y="36"/>
                  </a:lnTo>
                  <a:lnTo>
                    <a:pt x="302" y="33"/>
                  </a:lnTo>
                  <a:lnTo>
                    <a:pt x="294" y="36"/>
                  </a:lnTo>
                  <a:lnTo>
                    <a:pt x="300" y="36"/>
                  </a:lnTo>
                  <a:lnTo>
                    <a:pt x="302" y="33"/>
                  </a:lnTo>
                  <a:lnTo>
                    <a:pt x="286" y="2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5" name="Freeform 1219"/>
            <p:cNvSpPr>
              <a:spLocks/>
            </p:cNvSpPr>
            <p:nvPr/>
          </p:nvSpPr>
          <p:spPr bwMode="auto">
            <a:xfrm>
              <a:off x="3316" y="2401"/>
              <a:ext cx="138" cy="36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58" y="91"/>
                </a:cxn>
                <a:cxn ang="0">
                  <a:pos x="79" y="183"/>
                </a:cxn>
                <a:cxn ang="0">
                  <a:pos x="99" y="276"/>
                </a:cxn>
                <a:cxn ang="0">
                  <a:pos x="115" y="371"/>
                </a:cxn>
                <a:cxn ang="0">
                  <a:pos x="119" y="463"/>
                </a:cxn>
                <a:cxn ang="0">
                  <a:pos x="105" y="553"/>
                </a:cxn>
                <a:cxn ang="0">
                  <a:pos x="67" y="639"/>
                </a:cxn>
                <a:cxn ang="0">
                  <a:pos x="0" y="721"/>
                </a:cxn>
                <a:cxn ang="0">
                  <a:pos x="16" y="728"/>
                </a:cxn>
                <a:cxn ang="0">
                  <a:pos x="86" y="644"/>
                </a:cxn>
                <a:cxn ang="0">
                  <a:pos x="124" y="556"/>
                </a:cxn>
                <a:cxn ang="0">
                  <a:pos x="138" y="463"/>
                </a:cxn>
                <a:cxn ang="0">
                  <a:pos x="134" y="371"/>
                </a:cxn>
                <a:cxn ang="0">
                  <a:pos x="119" y="276"/>
                </a:cxn>
                <a:cxn ang="0">
                  <a:pos x="98" y="183"/>
                </a:cxn>
                <a:cxn ang="0">
                  <a:pos x="77" y="91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2" y="0"/>
                </a:cxn>
              </a:cxnLst>
              <a:rect l="0" t="0" r="r" b="b"/>
              <a:pathLst>
                <a:path w="138" h="728">
                  <a:moveTo>
                    <a:pt x="42" y="0"/>
                  </a:moveTo>
                  <a:lnTo>
                    <a:pt x="42" y="0"/>
                  </a:lnTo>
                  <a:lnTo>
                    <a:pt x="58" y="91"/>
                  </a:lnTo>
                  <a:lnTo>
                    <a:pt x="79" y="183"/>
                  </a:lnTo>
                  <a:lnTo>
                    <a:pt x="99" y="276"/>
                  </a:lnTo>
                  <a:lnTo>
                    <a:pt x="115" y="371"/>
                  </a:lnTo>
                  <a:lnTo>
                    <a:pt x="119" y="463"/>
                  </a:lnTo>
                  <a:lnTo>
                    <a:pt x="105" y="553"/>
                  </a:lnTo>
                  <a:lnTo>
                    <a:pt x="67" y="639"/>
                  </a:lnTo>
                  <a:lnTo>
                    <a:pt x="0" y="721"/>
                  </a:lnTo>
                  <a:lnTo>
                    <a:pt x="16" y="728"/>
                  </a:lnTo>
                  <a:lnTo>
                    <a:pt x="86" y="644"/>
                  </a:lnTo>
                  <a:lnTo>
                    <a:pt x="124" y="556"/>
                  </a:lnTo>
                  <a:lnTo>
                    <a:pt x="138" y="463"/>
                  </a:lnTo>
                  <a:lnTo>
                    <a:pt x="134" y="371"/>
                  </a:lnTo>
                  <a:lnTo>
                    <a:pt x="119" y="276"/>
                  </a:lnTo>
                  <a:lnTo>
                    <a:pt x="98" y="183"/>
                  </a:lnTo>
                  <a:lnTo>
                    <a:pt x="77" y="9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6" name="Freeform 1220"/>
            <p:cNvSpPr>
              <a:spLocks/>
            </p:cNvSpPr>
            <p:nvPr/>
          </p:nvSpPr>
          <p:spPr bwMode="auto">
            <a:xfrm>
              <a:off x="3353" y="2250"/>
              <a:ext cx="47" cy="1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2" y="77"/>
                </a:cxn>
                <a:cxn ang="0">
                  <a:pos x="2" y="151"/>
                </a:cxn>
                <a:cxn ang="0">
                  <a:pos x="0" y="226"/>
                </a:cxn>
                <a:cxn ang="0">
                  <a:pos x="4" y="302"/>
                </a:cxn>
                <a:cxn ang="0">
                  <a:pos x="23" y="302"/>
                </a:cxn>
                <a:cxn ang="0">
                  <a:pos x="20" y="226"/>
                </a:cxn>
                <a:cxn ang="0">
                  <a:pos x="21" y="151"/>
                </a:cxn>
                <a:cxn ang="0">
                  <a:pos x="31" y="77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7" y="0"/>
                </a:cxn>
              </a:cxnLst>
              <a:rect l="0" t="0" r="r" b="b"/>
              <a:pathLst>
                <a:path w="46" h="302">
                  <a:moveTo>
                    <a:pt x="27" y="0"/>
                  </a:moveTo>
                  <a:lnTo>
                    <a:pt x="27" y="0"/>
                  </a:lnTo>
                  <a:lnTo>
                    <a:pt x="12" y="77"/>
                  </a:lnTo>
                  <a:lnTo>
                    <a:pt x="2" y="151"/>
                  </a:lnTo>
                  <a:lnTo>
                    <a:pt x="0" y="226"/>
                  </a:lnTo>
                  <a:lnTo>
                    <a:pt x="4" y="302"/>
                  </a:lnTo>
                  <a:lnTo>
                    <a:pt x="23" y="302"/>
                  </a:lnTo>
                  <a:lnTo>
                    <a:pt x="20" y="226"/>
                  </a:lnTo>
                  <a:lnTo>
                    <a:pt x="21" y="151"/>
                  </a:lnTo>
                  <a:lnTo>
                    <a:pt x="31" y="77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7" name="Freeform 1221"/>
            <p:cNvSpPr>
              <a:spLocks/>
            </p:cNvSpPr>
            <p:nvPr/>
          </p:nvSpPr>
          <p:spPr bwMode="auto">
            <a:xfrm>
              <a:off x="3380" y="2139"/>
              <a:ext cx="188" cy="111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72" y="0"/>
                </a:cxn>
                <a:cxn ang="0">
                  <a:pos x="141" y="24"/>
                </a:cxn>
                <a:cxn ang="0">
                  <a:pos x="113" y="49"/>
                </a:cxn>
                <a:cxn ang="0">
                  <a:pos x="86" y="74"/>
                </a:cxn>
                <a:cxn ang="0">
                  <a:pos x="61" y="102"/>
                </a:cxn>
                <a:cxn ang="0">
                  <a:pos x="40" y="130"/>
                </a:cxn>
                <a:cxn ang="0">
                  <a:pos x="23" y="160"/>
                </a:cxn>
                <a:cxn ang="0">
                  <a:pos x="10" y="191"/>
                </a:cxn>
                <a:cxn ang="0">
                  <a:pos x="0" y="223"/>
                </a:cxn>
                <a:cxn ang="0">
                  <a:pos x="19" y="223"/>
                </a:cxn>
                <a:cxn ang="0">
                  <a:pos x="29" y="193"/>
                </a:cxn>
                <a:cxn ang="0">
                  <a:pos x="42" y="162"/>
                </a:cxn>
                <a:cxn ang="0">
                  <a:pos x="59" y="135"/>
                </a:cxn>
                <a:cxn ang="0">
                  <a:pos x="76" y="108"/>
                </a:cxn>
                <a:cxn ang="0">
                  <a:pos x="101" y="82"/>
                </a:cxn>
                <a:cxn ang="0">
                  <a:pos x="128" y="57"/>
                </a:cxn>
                <a:cxn ang="0">
                  <a:pos x="157" y="32"/>
                </a:cxn>
                <a:cxn ang="0">
                  <a:pos x="187" y="8"/>
                </a:cxn>
                <a:cxn ang="0">
                  <a:pos x="187" y="8"/>
                </a:cxn>
                <a:cxn ang="0">
                  <a:pos x="172" y="0"/>
                </a:cxn>
              </a:cxnLst>
              <a:rect l="0" t="0" r="r" b="b"/>
              <a:pathLst>
                <a:path w="187" h="223">
                  <a:moveTo>
                    <a:pt x="172" y="0"/>
                  </a:moveTo>
                  <a:lnTo>
                    <a:pt x="172" y="0"/>
                  </a:lnTo>
                  <a:lnTo>
                    <a:pt x="141" y="24"/>
                  </a:lnTo>
                  <a:lnTo>
                    <a:pt x="113" y="49"/>
                  </a:lnTo>
                  <a:lnTo>
                    <a:pt x="86" y="74"/>
                  </a:lnTo>
                  <a:lnTo>
                    <a:pt x="61" y="102"/>
                  </a:lnTo>
                  <a:lnTo>
                    <a:pt x="40" y="130"/>
                  </a:lnTo>
                  <a:lnTo>
                    <a:pt x="23" y="160"/>
                  </a:lnTo>
                  <a:lnTo>
                    <a:pt x="10" y="191"/>
                  </a:lnTo>
                  <a:lnTo>
                    <a:pt x="0" y="223"/>
                  </a:lnTo>
                  <a:lnTo>
                    <a:pt x="19" y="223"/>
                  </a:lnTo>
                  <a:lnTo>
                    <a:pt x="29" y="193"/>
                  </a:lnTo>
                  <a:lnTo>
                    <a:pt x="42" y="162"/>
                  </a:lnTo>
                  <a:lnTo>
                    <a:pt x="59" y="135"/>
                  </a:lnTo>
                  <a:lnTo>
                    <a:pt x="76" y="108"/>
                  </a:lnTo>
                  <a:lnTo>
                    <a:pt x="101" y="82"/>
                  </a:lnTo>
                  <a:lnTo>
                    <a:pt x="128" y="57"/>
                  </a:lnTo>
                  <a:lnTo>
                    <a:pt x="157" y="32"/>
                  </a:lnTo>
                  <a:lnTo>
                    <a:pt x="187" y="8"/>
                  </a:lnTo>
                  <a:lnTo>
                    <a:pt x="187" y="8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8" name="Freeform 1222"/>
            <p:cNvSpPr>
              <a:spLocks/>
            </p:cNvSpPr>
            <p:nvPr/>
          </p:nvSpPr>
          <p:spPr bwMode="auto">
            <a:xfrm>
              <a:off x="3551" y="2136"/>
              <a:ext cx="61" cy="7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6" y="1"/>
                </a:cxn>
                <a:cxn ang="0">
                  <a:pos x="32" y="0"/>
                </a:cxn>
                <a:cxn ang="0">
                  <a:pos x="17" y="1"/>
                </a:cxn>
                <a:cxn ang="0">
                  <a:pos x="0" y="8"/>
                </a:cxn>
                <a:cxn ang="0">
                  <a:pos x="15" y="16"/>
                </a:cxn>
                <a:cxn ang="0">
                  <a:pos x="21" y="14"/>
                </a:cxn>
                <a:cxn ang="0">
                  <a:pos x="32" y="13"/>
                </a:cxn>
                <a:cxn ang="0">
                  <a:pos x="46" y="14"/>
                </a:cxn>
                <a:cxn ang="0">
                  <a:pos x="59" y="14"/>
                </a:cxn>
                <a:cxn ang="0">
                  <a:pos x="59" y="14"/>
                </a:cxn>
                <a:cxn ang="0">
                  <a:pos x="59" y="1"/>
                </a:cxn>
              </a:cxnLst>
              <a:rect l="0" t="0" r="r" b="b"/>
              <a:pathLst>
                <a:path w="59" h="16">
                  <a:moveTo>
                    <a:pt x="59" y="1"/>
                  </a:moveTo>
                  <a:lnTo>
                    <a:pt x="59" y="1"/>
                  </a:lnTo>
                  <a:lnTo>
                    <a:pt x="46" y="1"/>
                  </a:lnTo>
                  <a:lnTo>
                    <a:pt x="32" y="0"/>
                  </a:lnTo>
                  <a:lnTo>
                    <a:pt x="17" y="1"/>
                  </a:lnTo>
                  <a:lnTo>
                    <a:pt x="0" y="8"/>
                  </a:lnTo>
                  <a:lnTo>
                    <a:pt x="15" y="16"/>
                  </a:lnTo>
                  <a:lnTo>
                    <a:pt x="21" y="14"/>
                  </a:lnTo>
                  <a:lnTo>
                    <a:pt x="32" y="13"/>
                  </a:lnTo>
                  <a:lnTo>
                    <a:pt x="46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39" name="Freeform 1223"/>
            <p:cNvSpPr>
              <a:spLocks/>
            </p:cNvSpPr>
            <p:nvPr/>
          </p:nvSpPr>
          <p:spPr bwMode="auto">
            <a:xfrm>
              <a:off x="4601" y="2688"/>
              <a:ext cx="135" cy="120"/>
            </a:xfrm>
            <a:custGeom>
              <a:avLst/>
              <a:gdLst/>
              <a:ahLst/>
              <a:cxnLst>
                <a:cxn ang="0">
                  <a:pos x="96" y="13"/>
                </a:cxn>
                <a:cxn ang="0">
                  <a:pos x="86" y="4"/>
                </a:cxn>
                <a:cxn ang="0">
                  <a:pos x="25" y="93"/>
                </a:cxn>
                <a:cxn ang="0">
                  <a:pos x="0" y="155"/>
                </a:cxn>
                <a:cxn ang="0">
                  <a:pos x="2" y="198"/>
                </a:cxn>
                <a:cxn ang="0">
                  <a:pos x="29" y="224"/>
                </a:cxn>
                <a:cxn ang="0">
                  <a:pos x="63" y="237"/>
                </a:cxn>
                <a:cxn ang="0">
                  <a:pos x="98" y="239"/>
                </a:cxn>
                <a:cxn ang="0">
                  <a:pos x="124" y="237"/>
                </a:cxn>
                <a:cxn ang="0">
                  <a:pos x="136" y="235"/>
                </a:cxn>
                <a:cxn ang="0">
                  <a:pos x="132" y="222"/>
                </a:cxn>
                <a:cxn ang="0">
                  <a:pos x="124" y="224"/>
                </a:cxn>
                <a:cxn ang="0">
                  <a:pos x="98" y="226"/>
                </a:cxn>
                <a:cxn ang="0">
                  <a:pos x="67" y="224"/>
                </a:cxn>
                <a:cxn ang="0">
                  <a:pos x="40" y="213"/>
                </a:cxn>
                <a:cxn ang="0">
                  <a:pos x="21" y="195"/>
                </a:cxn>
                <a:cxn ang="0">
                  <a:pos x="19" y="155"/>
                </a:cxn>
                <a:cxn ang="0">
                  <a:pos x="44" y="95"/>
                </a:cxn>
                <a:cxn ang="0">
                  <a:pos x="101" y="9"/>
                </a:cxn>
                <a:cxn ang="0">
                  <a:pos x="92" y="0"/>
                </a:cxn>
                <a:cxn ang="0">
                  <a:pos x="96" y="13"/>
                </a:cxn>
              </a:cxnLst>
              <a:rect l="0" t="0" r="r" b="b"/>
              <a:pathLst>
                <a:path w="136" h="239">
                  <a:moveTo>
                    <a:pt x="96" y="13"/>
                  </a:moveTo>
                  <a:lnTo>
                    <a:pt x="86" y="4"/>
                  </a:lnTo>
                  <a:lnTo>
                    <a:pt x="25" y="93"/>
                  </a:lnTo>
                  <a:lnTo>
                    <a:pt x="0" y="155"/>
                  </a:lnTo>
                  <a:lnTo>
                    <a:pt x="2" y="198"/>
                  </a:lnTo>
                  <a:lnTo>
                    <a:pt x="29" y="224"/>
                  </a:lnTo>
                  <a:lnTo>
                    <a:pt x="63" y="237"/>
                  </a:lnTo>
                  <a:lnTo>
                    <a:pt x="98" y="239"/>
                  </a:lnTo>
                  <a:lnTo>
                    <a:pt x="124" y="237"/>
                  </a:lnTo>
                  <a:lnTo>
                    <a:pt x="136" y="235"/>
                  </a:lnTo>
                  <a:lnTo>
                    <a:pt x="132" y="222"/>
                  </a:lnTo>
                  <a:lnTo>
                    <a:pt x="124" y="224"/>
                  </a:lnTo>
                  <a:lnTo>
                    <a:pt x="98" y="226"/>
                  </a:lnTo>
                  <a:lnTo>
                    <a:pt x="67" y="224"/>
                  </a:lnTo>
                  <a:lnTo>
                    <a:pt x="40" y="213"/>
                  </a:lnTo>
                  <a:lnTo>
                    <a:pt x="21" y="195"/>
                  </a:lnTo>
                  <a:lnTo>
                    <a:pt x="19" y="155"/>
                  </a:lnTo>
                  <a:lnTo>
                    <a:pt x="44" y="95"/>
                  </a:lnTo>
                  <a:lnTo>
                    <a:pt x="101" y="9"/>
                  </a:lnTo>
                  <a:lnTo>
                    <a:pt x="92" y="0"/>
                  </a:lnTo>
                  <a:lnTo>
                    <a:pt x="96" y="13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0" name="Freeform 1224"/>
            <p:cNvSpPr>
              <a:spLocks/>
            </p:cNvSpPr>
            <p:nvPr/>
          </p:nvSpPr>
          <p:spPr bwMode="auto">
            <a:xfrm>
              <a:off x="3322" y="2688"/>
              <a:ext cx="1372" cy="83"/>
            </a:xfrm>
            <a:custGeom>
              <a:avLst/>
              <a:gdLst/>
              <a:ahLst/>
              <a:cxnLst>
                <a:cxn ang="0">
                  <a:pos x="21" y="164"/>
                </a:cxn>
                <a:cxn ang="0">
                  <a:pos x="80" y="168"/>
                </a:cxn>
                <a:cxn ang="0">
                  <a:pos x="155" y="167"/>
                </a:cxn>
                <a:cxn ang="0">
                  <a:pos x="246" y="161"/>
                </a:cxn>
                <a:cxn ang="0">
                  <a:pos x="349" y="152"/>
                </a:cxn>
                <a:cxn ang="0">
                  <a:pos x="460" y="142"/>
                </a:cxn>
                <a:cxn ang="0">
                  <a:pos x="580" y="128"/>
                </a:cxn>
                <a:cxn ang="0">
                  <a:pos x="700" y="112"/>
                </a:cxn>
                <a:cxn ang="0">
                  <a:pos x="818" y="96"/>
                </a:cxn>
                <a:cxn ang="0">
                  <a:pos x="935" y="81"/>
                </a:cxn>
                <a:cxn ang="0">
                  <a:pos x="1044" y="64"/>
                </a:cxn>
                <a:cxn ang="0">
                  <a:pos x="1141" y="50"/>
                </a:cxn>
                <a:cxn ang="0">
                  <a:pos x="1227" y="37"/>
                </a:cxn>
                <a:cxn ang="0">
                  <a:pos x="1295" y="26"/>
                </a:cxn>
                <a:cxn ang="0">
                  <a:pos x="1345" y="18"/>
                </a:cxn>
                <a:cxn ang="0">
                  <a:pos x="1370" y="13"/>
                </a:cxn>
                <a:cxn ang="0">
                  <a:pos x="1370" y="0"/>
                </a:cxn>
                <a:cxn ang="0">
                  <a:pos x="1356" y="3"/>
                </a:cxn>
                <a:cxn ang="0">
                  <a:pos x="1318" y="8"/>
                </a:cxn>
                <a:cxn ang="0">
                  <a:pos x="1259" y="18"/>
                </a:cxn>
                <a:cxn ang="0">
                  <a:pos x="1183" y="30"/>
                </a:cxn>
                <a:cxn ang="0">
                  <a:pos x="1089" y="44"/>
                </a:cxn>
                <a:cxn ang="0">
                  <a:pos x="986" y="60"/>
                </a:cxn>
                <a:cxn ang="0">
                  <a:pos x="874" y="76"/>
                </a:cxn>
                <a:cxn ang="0">
                  <a:pos x="755" y="91"/>
                </a:cxn>
                <a:cxn ang="0">
                  <a:pos x="635" y="107"/>
                </a:cxn>
                <a:cxn ang="0">
                  <a:pos x="519" y="122"/>
                </a:cxn>
                <a:cxn ang="0">
                  <a:pos x="403" y="134"/>
                </a:cxn>
                <a:cxn ang="0">
                  <a:pos x="296" y="144"/>
                </a:cxn>
                <a:cxn ang="0">
                  <a:pos x="198" y="151"/>
                </a:cxn>
                <a:cxn ang="0">
                  <a:pos x="114" y="155"/>
                </a:cxn>
                <a:cxn ang="0">
                  <a:pos x="48" y="154"/>
                </a:cxn>
                <a:cxn ang="0">
                  <a:pos x="4" y="147"/>
                </a:cxn>
              </a:cxnLst>
              <a:rect l="0" t="0" r="r" b="b"/>
              <a:pathLst>
                <a:path w="1374" h="168">
                  <a:moveTo>
                    <a:pt x="0" y="160"/>
                  </a:moveTo>
                  <a:lnTo>
                    <a:pt x="21" y="164"/>
                  </a:lnTo>
                  <a:lnTo>
                    <a:pt x="48" y="167"/>
                  </a:lnTo>
                  <a:lnTo>
                    <a:pt x="80" y="168"/>
                  </a:lnTo>
                  <a:lnTo>
                    <a:pt x="114" y="168"/>
                  </a:lnTo>
                  <a:lnTo>
                    <a:pt x="155" y="167"/>
                  </a:lnTo>
                  <a:lnTo>
                    <a:pt x="198" y="164"/>
                  </a:lnTo>
                  <a:lnTo>
                    <a:pt x="246" y="161"/>
                  </a:lnTo>
                  <a:lnTo>
                    <a:pt x="296" y="157"/>
                  </a:lnTo>
                  <a:lnTo>
                    <a:pt x="349" y="152"/>
                  </a:lnTo>
                  <a:lnTo>
                    <a:pt x="403" y="147"/>
                  </a:lnTo>
                  <a:lnTo>
                    <a:pt x="460" y="142"/>
                  </a:lnTo>
                  <a:lnTo>
                    <a:pt x="519" y="135"/>
                  </a:lnTo>
                  <a:lnTo>
                    <a:pt x="580" y="128"/>
                  </a:lnTo>
                  <a:lnTo>
                    <a:pt x="639" y="120"/>
                  </a:lnTo>
                  <a:lnTo>
                    <a:pt x="700" y="112"/>
                  </a:lnTo>
                  <a:lnTo>
                    <a:pt x="759" y="104"/>
                  </a:lnTo>
                  <a:lnTo>
                    <a:pt x="818" y="96"/>
                  </a:lnTo>
                  <a:lnTo>
                    <a:pt x="878" y="89"/>
                  </a:lnTo>
                  <a:lnTo>
                    <a:pt x="935" y="81"/>
                  </a:lnTo>
                  <a:lnTo>
                    <a:pt x="990" y="73"/>
                  </a:lnTo>
                  <a:lnTo>
                    <a:pt x="1044" y="64"/>
                  </a:lnTo>
                  <a:lnTo>
                    <a:pt x="1093" y="57"/>
                  </a:lnTo>
                  <a:lnTo>
                    <a:pt x="1141" y="50"/>
                  </a:lnTo>
                  <a:lnTo>
                    <a:pt x="1187" y="43"/>
                  </a:lnTo>
                  <a:lnTo>
                    <a:pt x="1227" y="37"/>
                  </a:lnTo>
                  <a:lnTo>
                    <a:pt x="1263" y="31"/>
                  </a:lnTo>
                  <a:lnTo>
                    <a:pt x="1295" y="26"/>
                  </a:lnTo>
                  <a:lnTo>
                    <a:pt x="1322" y="21"/>
                  </a:lnTo>
                  <a:lnTo>
                    <a:pt x="1345" y="18"/>
                  </a:lnTo>
                  <a:lnTo>
                    <a:pt x="1360" y="16"/>
                  </a:lnTo>
                  <a:lnTo>
                    <a:pt x="1370" y="13"/>
                  </a:lnTo>
                  <a:lnTo>
                    <a:pt x="1374" y="13"/>
                  </a:lnTo>
                  <a:lnTo>
                    <a:pt x="1370" y="0"/>
                  </a:lnTo>
                  <a:lnTo>
                    <a:pt x="1366" y="0"/>
                  </a:lnTo>
                  <a:lnTo>
                    <a:pt x="1356" y="3"/>
                  </a:lnTo>
                  <a:lnTo>
                    <a:pt x="1341" y="5"/>
                  </a:lnTo>
                  <a:lnTo>
                    <a:pt x="1318" y="8"/>
                  </a:lnTo>
                  <a:lnTo>
                    <a:pt x="1292" y="13"/>
                  </a:lnTo>
                  <a:lnTo>
                    <a:pt x="1259" y="18"/>
                  </a:lnTo>
                  <a:lnTo>
                    <a:pt x="1223" y="24"/>
                  </a:lnTo>
                  <a:lnTo>
                    <a:pt x="1183" y="30"/>
                  </a:lnTo>
                  <a:lnTo>
                    <a:pt x="1137" y="37"/>
                  </a:lnTo>
                  <a:lnTo>
                    <a:pt x="1089" y="44"/>
                  </a:lnTo>
                  <a:lnTo>
                    <a:pt x="1040" y="51"/>
                  </a:lnTo>
                  <a:lnTo>
                    <a:pt x="986" y="60"/>
                  </a:lnTo>
                  <a:lnTo>
                    <a:pt x="931" y="68"/>
                  </a:lnTo>
                  <a:lnTo>
                    <a:pt x="874" y="76"/>
                  </a:lnTo>
                  <a:lnTo>
                    <a:pt x="815" y="83"/>
                  </a:lnTo>
                  <a:lnTo>
                    <a:pt x="755" y="91"/>
                  </a:lnTo>
                  <a:lnTo>
                    <a:pt x="696" y="99"/>
                  </a:lnTo>
                  <a:lnTo>
                    <a:pt x="635" y="107"/>
                  </a:lnTo>
                  <a:lnTo>
                    <a:pt x="576" y="115"/>
                  </a:lnTo>
                  <a:lnTo>
                    <a:pt x="519" y="122"/>
                  </a:lnTo>
                  <a:lnTo>
                    <a:pt x="460" y="129"/>
                  </a:lnTo>
                  <a:lnTo>
                    <a:pt x="403" y="134"/>
                  </a:lnTo>
                  <a:lnTo>
                    <a:pt x="349" y="139"/>
                  </a:lnTo>
                  <a:lnTo>
                    <a:pt x="296" y="144"/>
                  </a:lnTo>
                  <a:lnTo>
                    <a:pt x="246" y="148"/>
                  </a:lnTo>
                  <a:lnTo>
                    <a:pt x="198" y="151"/>
                  </a:lnTo>
                  <a:lnTo>
                    <a:pt x="155" y="154"/>
                  </a:lnTo>
                  <a:lnTo>
                    <a:pt x="114" y="155"/>
                  </a:lnTo>
                  <a:lnTo>
                    <a:pt x="80" y="155"/>
                  </a:lnTo>
                  <a:lnTo>
                    <a:pt x="48" y="154"/>
                  </a:lnTo>
                  <a:lnTo>
                    <a:pt x="25" y="151"/>
                  </a:lnTo>
                  <a:lnTo>
                    <a:pt x="4" y="14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1" name="Freeform 1225"/>
            <p:cNvSpPr>
              <a:spLocks/>
            </p:cNvSpPr>
            <p:nvPr/>
          </p:nvSpPr>
          <p:spPr bwMode="auto">
            <a:xfrm>
              <a:off x="4749" y="2078"/>
              <a:ext cx="276" cy="150"/>
            </a:xfrm>
            <a:custGeom>
              <a:avLst/>
              <a:gdLst/>
              <a:ahLst/>
              <a:cxnLst>
                <a:cxn ang="0">
                  <a:pos x="19" y="299"/>
                </a:cxn>
                <a:cxn ang="0">
                  <a:pos x="21" y="212"/>
                </a:cxn>
                <a:cxn ang="0">
                  <a:pos x="36" y="147"/>
                </a:cxn>
                <a:cxn ang="0">
                  <a:pos x="61" y="102"/>
                </a:cxn>
                <a:cxn ang="0">
                  <a:pos x="95" y="70"/>
                </a:cxn>
                <a:cxn ang="0">
                  <a:pos x="132" y="50"/>
                </a:cxn>
                <a:cxn ang="0">
                  <a:pos x="177" y="37"/>
                </a:cxn>
                <a:cxn ang="0">
                  <a:pos x="223" y="25"/>
                </a:cxn>
                <a:cxn ang="0">
                  <a:pos x="275" y="13"/>
                </a:cxn>
                <a:cxn ang="0">
                  <a:pos x="267" y="0"/>
                </a:cxn>
                <a:cxn ang="0">
                  <a:pos x="219" y="12"/>
                </a:cxn>
                <a:cxn ang="0">
                  <a:pos x="170" y="24"/>
                </a:cxn>
                <a:cxn ang="0">
                  <a:pos x="124" y="39"/>
                </a:cxn>
                <a:cxn ang="0">
                  <a:pos x="80" y="63"/>
                </a:cxn>
                <a:cxn ang="0">
                  <a:pos x="46" y="96"/>
                </a:cxn>
                <a:cxn ang="0">
                  <a:pos x="17" y="145"/>
                </a:cxn>
                <a:cxn ang="0">
                  <a:pos x="2" y="212"/>
                </a:cxn>
                <a:cxn ang="0">
                  <a:pos x="0" y="299"/>
                </a:cxn>
                <a:cxn ang="0">
                  <a:pos x="19" y="299"/>
                </a:cxn>
              </a:cxnLst>
              <a:rect l="0" t="0" r="r" b="b"/>
              <a:pathLst>
                <a:path w="275" h="299">
                  <a:moveTo>
                    <a:pt x="19" y="299"/>
                  </a:moveTo>
                  <a:lnTo>
                    <a:pt x="21" y="212"/>
                  </a:lnTo>
                  <a:lnTo>
                    <a:pt x="36" y="147"/>
                  </a:lnTo>
                  <a:lnTo>
                    <a:pt x="61" y="102"/>
                  </a:lnTo>
                  <a:lnTo>
                    <a:pt x="95" y="70"/>
                  </a:lnTo>
                  <a:lnTo>
                    <a:pt x="132" y="50"/>
                  </a:lnTo>
                  <a:lnTo>
                    <a:pt x="177" y="37"/>
                  </a:lnTo>
                  <a:lnTo>
                    <a:pt x="223" y="25"/>
                  </a:lnTo>
                  <a:lnTo>
                    <a:pt x="275" y="13"/>
                  </a:lnTo>
                  <a:lnTo>
                    <a:pt x="267" y="0"/>
                  </a:lnTo>
                  <a:lnTo>
                    <a:pt x="219" y="12"/>
                  </a:lnTo>
                  <a:lnTo>
                    <a:pt x="170" y="24"/>
                  </a:lnTo>
                  <a:lnTo>
                    <a:pt x="124" y="39"/>
                  </a:lnTo>
                  <a:lnTo>
                    <a:pt x="80" y="63"/>
                  </a:lnTo>
                  <a:lnTo>
                    <a:pt x="46" y="96"/>
                  </a:lnTo>
                  <a:lnTo>
                    <a:pt x="17" y="145"/>
                  </a:lnTo>
                  <a:lnTo>
                    <a:pt x="2" y="212"/>
                  </a:lnTo>
                  <a:lnTo>
                    <a:pt x="0" y="299"/>
                  </a:lnTo>
                  <a:lnTo>
                    <a:pt x="19" y="299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2" name="Freeform 1226"/>
            <p:cNvSpPr>
              <a:spLocks/>
            </p:cNvSpPr>
            <p:nvPr/>
          </p:nvSpPr>
          <p:spPr bwMode="auto">
            <a:xfrm>
              <a:off x="4614" y="2268"/>
              <a:ext cx="145" cy="7"/>
            </a:xfrm>
            <a:custGeom>
              <a:avLst/>
              <a:gdLst/>
              <a:ahLst/>
              <a:cxnLst>
                <a:cxn ang="0">
                  <a:pos x="144" y="6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44" y="13"/>
                </a:cxn>
                <a:cxn ang="0">
                  <a:pos x="144" y="6"/>
                </a:cxn>
              </a:cxnLst>
              <a:rect l="0" t="0" r="r" b="b"/>
              <a:pathLst>
                <a:path w="144" h="13">
                  <a:moveTo>
                    <a:pt x="144" y="6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4" y="13"/>
                  </a:lnTo>
                  <a:lnTo>
                    <a:pt x="144" y="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3" name="Freeform 1227"/>
            <p:cNvSpPr>
              <a:spLocks/>
            </p:cNvSpPr>
            <p:nvPr/>
          </p:nvSpPr>
          <p:spPr bwMode="auto">
            <a:xfrm>
              <a:off x="4668" y="2285"/>
              <a:ext cx="91" cy="7"/>
            </a:xfrm>
            <a:custGeom>
              <a:avLst/>
              <a:gdLst/>
              <a:ahLst/>
              <a:cxnLst>
                <a:cxn ang="0">
                  <a:pos x="90" y="7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90" y="13"/>
                </a:cxn>
                <a:cxn ang="0">
                  <a:pos x="90" y="7"/>
                </a:cxn>
              </a:cxnLst>
              <a:rect l="0" t="0" r="r" b="b"/>
              <a:pathLst>
                <a:path w="90" h="13">
                  <a:moveTo>
                    <a:pt x="90" y="7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90" y="13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4" name="Freeform 1228"/>
            <p:cNvSpPr>
              <a:spLocks/>
            </p:cNvSpPr>
            <p:nvPr/>
          </p:nvSpPr>
          <p:spPr bwMode="auto">
            <a:xfrm>
              <a:off x="3497" y="2166"/>
              <a:ext cx="262" cy="11"/>
            </a:xfrm>
            <a:custGeom>
              <a:avLst/>
              <a:gdLst/>
              <a:ahLst/>
              <a:cxnLst>
                <a:cxn ang="0">
                  <a:pos x="262" y="16"/>
                </a:cxn>
                <a:cxn ang="0">
                  <a:pos x="262" y="9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62" y="22"/>
                </a:cxn>
                <a:cxn ang="0">
                  <a:pos x="262" y="16"/>
                </a:cxn>
              </a:cxnLst>
              <a:rect l="0" t="0" r="r" b="b"/>
              <a:pathLst>
                <a:path w="262" h="22">
                  <a:moveTo>
                    <a:pt x="262" y="16"/>
                  </a:moveTo>
                  <a:lnTo>
                    <a:pt x="262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2" y="22"/>
                  </a:lnTo>
                  <a:lnTo>
                    <a:pt x="262" y="1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5" name="Freeform 1229"/>
            <p:cNvSpPr>
              <a:spLocks/>
            </p:cNvSpPr>
            <p:nvPr/>
          </p:nvSpPr>
          <p:spPr bwMode="auto">
            <a:xfrm>
              <a:off x="3447" y="2189"/>
              <a:ext cx="172" cy="7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7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70" y="13"/>
                </a:cxn>
                <a:cxn ang="0">
                  <a:pos x="170" y="7"/>
                </a:cxn>
              </a:cxnLst>
              <a:rect l="0" t="0" r="r" b="b"/>
              <a:pathLst>
                <a:path w="170" h="13">
                  <a:moveTo>
                    <a:pt x="170" y="7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70" y="13"/>
                  </a:lnTo>
                  <a:lnTo>
                    <a:pt x="170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6" name="Freeform 1230"/>
            <p:cNvSpPr>
              <a:spLocks/>
            </p:cNvSpPr>
            <p:nvPr/>
          </p:nvSpPr>
          <p:spPr bwMode="auto">
            <a:xfrm>
              <a:off x="3410" y="2215"/>
              <a:ext cx="141" cy="11"/>
            </a:xfrm>
            <a:custGeom>
              <a:avLst/>
              <a:gdLst/>
              <a:ahLst/>
              <a:cxnLst>
                <a:cxn ang="0">
                  <a:pos x="143" y="16"/>
                </a:cxn>
                <a:cxn ang="0">
                  <a:pos x="143" y="1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43" y="23"/>
                </a:cxn>
                <a:cxn ang="0">
                  <a:pos x="143" y="16"/>
                </a:cxn>
              </a:cxnLst>
              <a:rect l="0" t="0" r="r" b="b"/>
              <a:pathLst>
                <a:path w="143" h="23">
                  <a:moveTo>
                    <a:pt x="143" y="16"/>
                  </a:moveTo>
                  <a:lnTo>
                    <a:pt x="143" y="1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3" y="23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7" name="Freeform 1231"/>
            <p:cNvSpPr>
              <a:spLocks/>
            </p:cNvSpPr>
            <p:nvPr/>
          </p:nvSpPr>
          <p:spPr bwMode="auto">
            <a:xfrm>
              <a:off x="4564" y="2579"/>
              <a:ext cx="239" cy="9"/>
            </a:xfrm>
            <a:custGeom>
              <a:avLst/>
              <a:gdLst/>
              <a:ahLst/>
              <a:cxnLst>
                <a:cxn ang="0">
                  <a:pos x="238" y="7"/>
                </a:cxn>
                <a:cxn ang="0">
                  <a:pos x="238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238" y="13"/>
                </a:cxn>
                <a:cxn ang="0">
                  <a:pos x="238" y="7"/>
                </a:cxn>
              </a:cxnLst>
              <a:rect l="0" t="0" r="r" b="b"/>
              <a:pathLst>
                <a:path w="238" h="19">
                  <a:moveTo>
                    <a:pt x="238" y="7"/>
                  </a:moveTo>
                  <a:lnTo>
                    <a:pt x="238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238" y="13"/>
                  </a:lnTo>
                  <a:lnTo>
                    <a:pt x="238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8" name="Freeform 1232"/>
            <p:cNvSpPr>
              <a:spLocks/>
            </p:cNvSpPr>
            <p:nvPr/>
          </p:nvSpPr>
          <p:spPr bwMode="auto">
            <a:xfrm>
              <a:off x="4654" y="2597"/>
              <a:ext cx="148" cy="9"/>
            </a:xfrm>
            <a:custGeom>
              <a:avLst/>
              <a:gdLst/>
              <a:ahLst/>
              <a:cxnLst>
                <a:cxn ang="0">
                  <a:pos x="146" y="7"/>
                </a:cxn>
                <a:cxn ang="0">
                  <a:pos x="146" y="0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146" y="13"/>
                </a:cxn>
                <a:cxn ang="0">
                  <a:pos x="146" y="7"/>
                </a:cxn>
              </a:cxnLst>
              <a:rect l="0" t="0" r="r" b="b"/>
              <a:pathLst>
                <a:path w="146" h="20">
                  <a:moveTo>
                    <a:pt x="146" y="7"/>
                  </a:moveTo>
                  <a:lnTo>
                    <a:pt x="146" y="0"/>
                  </a:lnTo>
                  <a:lnTo>
                    <a:pt x="0" y="7"/>
                  </a:lnTo>
                  <a:lnTo>
                    <a:pt x="0" y="20"/>
                  </a:lnTo>
                  <a:lnTo>
                    <a:pt x="146" y="13"/>
                  </a:lnTo>
                  <a:lnTo>
                    <a:pt x="146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449" name="Freeform 1233"/>
            <p:cNvSpPr>
              <a:spLocks/>
            </p:cNvSpPr>
            <p:nvPr/>
          </p:nvSpPr>
          <p:spPr bwMode="auto">
            <a:xfrm>
              <a:off x="4732" y="2625"/>
              <a:ext cx="74" cy="7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72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72" y="13"/>
                </a:cxn>
                <a:cxn ang="0">
                  <a:pos x="72" y="6"/>
                </a:cxn>
              </a:cxnLst>
              <a:rect l="0" t="0" r="r" b="b"/>
              <a:pathLst>
                <a:path w="72" h="17">
                  <a:moveTo>
                    <a:pt x="72" y="6"/>
                  </a:moveTo>
                  <a:lnTo>
                    <a:pt x="72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72" y="13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2818" name="Group 1234"/>
            <p:cNvGrpSpPr>
              <a:grpSpLocks/>
            </p:cNvGrpSpPr>
            <p:nvPr/>
          </p:nvGrpSpPr>
          <p:grpSpPr bwMode="auto">
            <a:xfrm>
              <a:off x="3420" y="2592"/>
              <a:ext cx="372" cy="168"/>
              <a:chOff x="3420" y="2512"/>
              <a:chExt cx="536" cy="248"/>
            </a:xfrm>
          </p:grpSpPr>
          <p:sp>
            <p:nvSpPr>
              <p:cNvPr id="1546451" name="Freeform 1235"/>
              <p:cNvSpPr>
                <a:spLocks/>
              </p:cNvSpPr>
              <p:nvPr/>
            </p:nvSpPr>
            <p:spPr bwMode="auto">
              <a:xfrm>
                <a:off x="3420" y="2540"/>
                <a:ext cx="247" cy="8"/>
              </a:xfrm>
              <a:custGeom>
                <a:avLst/>
                <a:gdLst/>
                <a:ahLst/>
                <a:cxnLst>
                  <a:cxn ang="0">
                    <a:pos x="248" y="6"/>
                  </a:cxn>
                  <a:cxn ang="0">
                    <a:pos x="248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48" y="13"/>
                  </a:cxn>
                  <a:cxn ang="0">
                    <a:pos x="248" y="6"/>
                  </a:cxn>
                </a:cxnLst>
                <a:rect l="0" t="0" r="r" b="b"/>
                <a:pathLst>
                  <a:path w="248" h="13">
                    <a:moveTo>
                      <a:pt x="248" y="6"/>
                    </a:moveTo>
                    <a:lnTo>
                      <a:pt x="248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48" y="13"/>
                    </a:lnTo>
                    <a:lnTo>
                      <a:pt x="248" y="6"/>
                    </a:lnTo>
                    <a:close/>
                  </a:path>
                </a:pathLst>
              </a:custGeom>
              <a:solidFill>
                <a:srgbClr val="C993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52" name="Freeform 1236"/>
              <p:cNvSpPr>
                <a:spLocks/>
              </p:cNvSpPr>
              <p:nvPr/>
            </p:nvSpPr>
            <p:spPr bwMode="auto">
              <a:xfrm>
                <a:off x="3434" y="2560"/>
                <a:ext cx="155" cy="8"/>
              </a:xfrm>
              <a:custGeom>
                <a:avLst/>
                <a:gdLst/>
                <a:ahLst/>
                <a:cxnLst>
                  <a:cxn ang="0">
                    <a:pos x="156" y="15"/>
                  </a:cxn>
                  <a:cxn ang="0">
                    <a:pos x="15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56" y="21"/>
                  </a:cxn>
                  <a:cxn ang="0">
                    <a:pos x="156" y="15"/>
                  </a:cxn>
                </a:cxnLst>
                <a:rect l="0" t="0" r="r" b="b"/>
                <a:pathLst>
                  <a:path w="156" h="21">
                    <a:moveTo>
                      <a:pt x="156" y="15"/>
                    </a:moveTo>
                    <a:lnTo>
                      <a:pt x="156" y="8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56" y="21"/>
                    </a:lnTo>
                    <a:lnTo>
                      <a:pt x="156" y="15"/>
                    </a:lnTo>
                    <a:close/>
                  </a:path>
                </a:pathLst>
              </a:custGeom>
              <a:solidFill>
                <a:srgbClr val="C993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53" name="Freeform 1237"/>
              <p:cNvSpPr>
                <a:spLocks/>
              </p:cNvSpPr>
              <p:nvPr/>
            </p:nvSpPr>
            <p:spPr bwMode="auto">
              <a:xfrm>
                <a:off x="3517" y="2547"/>
                <a:ext cx="107" cy="31"/>
              </a:xfrm>
              <a:custGeom>
                <a:avLst/>
                <a:gdLst/>
                <a:ahLst/>
                <a:cxnLst>
                  <a:cxn ang="0">
                    <a:pos x="66" y="12"/>
                  </a:cxn>
                  <a:cxn ang="0">
                    <a:pos x="30" y="42"/>
                  </a:cxn>
                  <a:cxn ang="0">
                    <a:pos x="49" y="68"/>
                  </a:cxn>
                  <a:cxn ang="0">
                    <a:pos x="106" y="50"/>
                  </a:cxn>
                  <a:cxn ang="0">
                    <a:pos x="87" y="24"/>
                  </a:cxn>
                  <a:cxn ang="0">
                    <a:pos x="51" y="54"/>
                  </a:cxn>
                  <a:cxn ang="0">
                    <a:pos x="66" y="12"/>
                  </a:cxn>
                  <a:cxn ang="0">
                    <a:pos x="0" y="0"/>
                  </a:cxn>
                  <a:cxn ang="0">
                    <a:pos x="30" y="42"/>
                  </a:cxn>
                  <a:cxn ang="0">
                    <a:pos x="66" y="12"/>
                  </a:cxn>
                </a:cxnLst>
                <a:rect l="0" t="0" r="r" b="b"/>
                <a:pathLst>
                  <a:path w="106" h="68">
                    <a:moveTo>
                      <a:pt x="66" y="12"/>
                    </a:moveTo>
                    <a:lnTo>
                      <a:pt x="30" y="42"/>
                    </a:lnTo>
                    <a:lnTo>
                      <a:pt x="49" y="68"/>
                    </a:lnTo>
                    <a:lnTo>
                      <a:pt x="106" y="50"/>
                    </a:lnTo>
                    <a:lnTo>
                      <a:pt x="87" y="24"/>
                    </a:lnTo>
                    <a:lnTo>
                      <a:pt x="51" y="54"/>
                    </a:lnTo>
                    <a:lnTo>
                      <a:pt x="66" y="12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54" name="Freeform 1238"/>
              <p:cNvSpPr>
                <a:spLocks/>
              </p:cNvSpPr>
              <p:nvPr/>
            </p:nvSpPr>
            <p:spPr bwMode="auto">
              <a:xfrm>
                <a:off x="3565" y="2553"/>
                <a:ext cx="82" cy="26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59" y="8"/>
                  </a:cxn>
                  <a:cxn ang="0">
                    <a:pos x="15" y="0"/>
                  </a:cxn>
                  <a:cxn ang="0">
                    <a:pos x="0" y="42"/>
                  </a:cxn>
                  <a:cxn ang="0">
                    <a:pos x="44" y="49"/>
                  </a:cxn>
                  <a:cxn ang="0">
                    <a:pos x="82" y="31"/>
                  </a:cxn>
                  <a:cxn ang="0">
                    <a:pos x="44" y="49"/>
                  </a:cxn>
                  <a:cxn ang="0">
                    <a:pos x="76" y="56"/>
                  </a:cxn>
                  <a:cxn ang="0">
                    <a:pos x="82" y="31"/>
                  </a:cxn>
                  <a:cxn ang="0">
                    <a:pos x="21" y="26"/>
                  </a:cxn>
                </a:cxnLst>
                <a:rect l="0" t="0" r="r" b="b"/>
                <a:pathLst>
                  <a:path w="82" h="56">
                    <a:moveTo>
                      <a:pt x="21" y="26"/>
                    </a:moveTo>
                    <a:lnTo>
                      <a:pt x="59" y="8"/>
                    </a:lnTo>
                    <a:lnTo>
                      <a:pt x="15" y="0"/>
                    </a:lnTo>
                    <a:lnTo>
                      <a:pt x="0" y="42"/>
                    </a:lnTo>
                    <a:lnTo>
                      <a:pt x="44" y="49"/>
                    </a:lnTo>
                    <a:lnTo>
                      <a:pt x="82" y="31"/>
                    </a:lnTo>
                    <a:lnTo>
                      <a:pt x="44" y="49"/>
                    </a:lnTo>
                    <a:lnTo>
                      <a:pt x="76" y="56"/>
                    </a:lnTo>
                    <a:lnTo>
                      <a:pt x="82" y="31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55" name="Freeform 1239"/>
              <p:cNvSpPr>
                <a:spLocks/>
              </p:cNvSpPr>
              <p:nvPr/>
            </p:nvSpPr>
            <p:spPr bwMode="auto">
              <a:xfrm>
                <a:off x="3590" y="2529"/>
                <a:ext cx="68" cy="39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8" y="39"/>
                  </a:cxn>
                  <a:cxn ang="0">
                    <a:pos x="0" y="71"/>
                  </a:cxn>
                  <a:cxn ang="0">
                    <a:pos x="61" y="76"/>
                  </a:cxn>
                  <a:cxn ang="0">
                    <a:pos x="69" y="44"/>
                  </a:cxn>
                  <a:cxn ang="0">
                    <a:pos x="17" y="57"/>
                  </a:cxn>
                  <a:cxn ang="0">
                    <a:pos x="59" y="26"/>
                  </a:cxn>
                  <a:cxn ang="0">
                    <a:pos x="17" y="0"/>
                  </a:cxn>
                  <a:cxn ang="0">
                    <a:pos x="8" y="39"/>
                  </a:cxn>
                  <a:cxn ang="0">
                    <a:pos x="59" y="26"/>
                  </a:cxn>
                </a:cxnLst>
                <a:rect l="0" t="0" r="r" b="b"/>
                <a:pathLst>
                  <a:path w="69" h="76">
                    <a:moveTo>
                      <a:pt x="59" y="26"/>
                    </a:moveTo>
                    <a:lnTo>
                      <a:pt x="8" y="39"/>
                    </a:lnTo>
                    <a:lnTo>
                      <a:pt x="0" y="71"/>
                    </a:lnTo>
                    <a:lnTo>
                      <a:pt x="61" y="76"/>
                    </a:lnTo>
                    <a:lnTo>
                      <a:pt x="69" y="44"/>
                    </a:lnTo>
                    <a:lnTo>
                      <a:pt x="17" y="57"/>
                    </a:lnTo>
                    <a:lnTo>
                      <a:pt x="59" y="26"/>
                    </a:lnTo>
                    <a:lnTo>
                      <a:pt x="17" y="0"/>
                    </a:lnTo>
                    <a:lnTo>
                      <a:pt x="8" y="39"/>
                    </a:lnTo>
                    <a:lnTo>
                      <a:pt x="59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56" name="Freeform 1240"/>
              <p:cNvSpPr>
                <a:spLocks/>
              </p:cNvSpPr>
              <p:nvPr/>
            </p:nvSpPr>
            <p:spPr bwMode="auto">
              <a:xfrm>
                <a:off x="3604" y="2542"/>
                <a:ext cx="78" cy="34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71" y="16"/>
                  </a:cxn>
                  <a:cxn ang="0">
                    <a:pos x="42" y="0"/>
                  </a:cxn>
                  <a:cxn ang="0">
                    <a:pos x="0" y="31"/>
                  </a:cxn>
                  <a:cxn ang="0">
                    <a:pos x="29" y="48"/>
                  </a:cxn>
                  <a:cxn ang="0">
                    <a:pos x="78" y="41"/>
                  </a:cxn>
                  <a:cxn ang="0">
                    <a:pos x="29" y="48"/>
                  </a:cxn>
                  <a:cxn ang="0">
                    <a:pos x="59" y="66"/>
                  </a:cxn>
                  <a:cxn ang="0">
                    <a:pos x="78" y="41"/>
                  </a:cxn>
                  <a:cxn ang="0">
                    <a:pos x="21" y="23"/>
                  </a:cxn>
                </a:cxnLst>
                <a:rect l="0" t="0" r="r" b="b"/>
                <a:pathLst>
                  <a:path w="78" h="66">
                    <a:moveTo>
                      <a:pt x="21" y="23"/>
                    </a:moveTo>
                    <a:lnTo>
                      <a:pt x="71" y="16"/>
                    </a:lnTo>
                    <a:lnTo>
                      <a:pt x="42" y="0"/>
                    </a:lnTo>
                    <a:lnTo>
                      <a:pt x="0" y="31"/>
                    </a:lnTo>
                    <a:lnTo>
                      <a:pt x="29" y="48"/>
                    </a:lnTo>
                    <a:lnTo>
                      <a:pt x="78" y="41"/>
                    </a:lnTo>
                    <a:lnTo>
                      <a:pt x="29" y="48"/>
                    </a:lnTo>
                    <a:lnTo>
                      <a:pt x="59" y="66"/>
                    </a:lnTo>
                    <a:lnTo>
                      <a:pt x="78" y="41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57" name="Freeform 1241"/>
              <p:cNvSpPr>
                <a:spLocks/>
              </p:cNvSpPr>
              <p:nvPr/>
            </p:nvSpPr>
            <p:spPr bwMode="auto">
              <a:xfrm>
                <a:off x="3628" y="2519"/>
                <a:ext cx="78" cy="44"/>
              </a:xfrm>
              <a:custGeom>
                <a:avLst/>
                <a:gdLst/>
                <a:ahLst/>
                <a:cxnLst>
                  <a:cxn ang="0">
                    <a:pos x="80" y="43"/>
                  </a:cxn>
                  <a:cxn ang="0">
                    <a:pos x="23" y="42"/>
                  </a:cxn>
                  <a:cxn ang="0">
                    <a:pos x="0" y="72"/>
                  </a:cxn>
                  <a:cxn ang="0">
                    <a:pos x="57" y="90"/>
                  </a:cxn>
                  <a:cxn ang="0">
                    <a:pos x="80" y="60"/>
                  </a:cxn>
                  <a:cxn ang="0">
                    <a:pos x="23" y="59"/>
                  </a:cxn>
                  <a:cxn ang="0">
                    <a:pos x="80" y="43"/>
                  </a:cxn>
                  <a:cxn ang="0">
                    <a:pos x="54" y="0"/>
                  </a:cxn>
                  <a:cxn ang="0">
                    <a:pos x="23" y="42"/>
                  </a:cxn>
                  <a:cxn ang="0">
                    <a:pos x="80" y="43"/>
                  </a:cxn>
                </a:cxnLst>
                <a:rect l="0" t="0" r="r" b="b"/>
                <a:pathLst>
                  <a:path w="80" h="90">
                    <a:moveTo>
                      <a:pt x="80" y="43"/>
                    </a:moveTo>
                    <a:lnTo>
                      <a:pt x="23" y="42"/>
                    </a:lnTo>
                    <a:lnTo>
                      <a:pt x="0" y="72"/>
                    </a:lnTo>
                    <a:lnTo>
                      <a:pt x="57" y="90"/>
                    </a:lnTo>
                    <a:lnTo>
                      <a:pt x="80" y="60"/>
                    </a:lnTo>
                    <a:lnTo>
                      <a:pt x="23" y="59"/>
                    </a:lnTo>
                    <a:lnTo>
                      <a:pt x="80" y="43"/>
                    </a:lnTo>
                    <a:lnTo>
                      <a:pt x="54" y="0"/>
                    </a:lnTo>
                    <a:lnTo>
                      <a:pt x="23" y="42"/>
                    </a:lnTo>
                    <a:lnTo>
                      <a:pt x="80" y="4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58" name="Freeform 1242"/>
              <p:cNvSpPr>
                <a:spLocks/>
              </p:cNvSpPr>
              <p:nvPr/>
            </p:nvSpPr>
            <p:spPr bwMode="auto">
              <a:xfrm>
                <a:off x="3648" y="2540"/>
                <a:ext cx="78" cy="42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76" y="30"/>
                  </a:cxn>
                  <a:cxn ang="0">
                    <a:pos x="57" y="0"/>
                  </a:cxn>
                  <a:cxn ang="0">
                    <a:pos x="0" y="16"/>
                  </a:cxn>
                  <a:cxn ang="0">
                    <a:pos x="19" y="46"/>
                  </a:cxn>
                  <a:cxn ang="0">
                    <a:pos x="75" y="48"/>
                  </a:cxn>
                  <a:cxn ang="0">
                    <a:pos x="19" y="46"/>
                  </a:cxn>
                  <a:cxn ang="0">
                    <a:pos x="46" y="86"/>
                  </a:cxn>
                  <a:cxn ang="0">
                    <a:pos x="75" y="48"/>
                  </a:cxn>
                  <a:cxn ang="0">
                    <a:pos x="21" y="28"/>
                  </a:cxn>
                </a:cxnLst>
                <a:rect l="0" t="0" r="r" b="b"/>
                <a:pathLst>
                  <a:path w="76" h="86">
                    <a:moveTo>
                      <a:pt x="21" y="28"/>
                    </a:moveTo>
                    <a:lnTo>
                      <a:pt x="76" y="30"/>
                    </a:lnTo>
                    <a:lnTo>
                      <a:pt x="57" y="0"/>
                    </a:lnTo>
                    <a:lnTo>
                      <a:pt x="0" y="16"/>
                    </a:lnTo>
                    <a:lnTo>
                      <a:pt x="19" y="46"/>
                    </a:lnTo>
                    <a:lnTo>
                      <a:pt x="75" y="48"/>
                    </a:lnTo>
                    <a:lnTo>
                      <a:pt x="19" y="46"/>
                    </a:lnTo>
                    <a:lnTo>
                      <a:pt x="46" y="86"/>
                    </a:lnTo>
                    <a:lnTo>
                      <a:pt x="75" y="48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59" name="Freeform 1243"/>
              <p:cNvSpPr>
                <a:spLocks/>
              </p:cNvSpPr>
              <p:nvPr/>
            </p:nvSpPr>
            <p:spPr bwMode="auto">
              <a:xfrm>
                <a:off x="3672" y="2511"/>
                <a:ext cx="82" cy="52"/>
              </a:xfrm>
              <a:custGeom>
                <a:avLst/>
                <a:gdLst/>
                <a:ahLst/>
                <a:cxnLst>
                  <a:cxn ang="0">
                    <a:pos x="84" y="58"/>
                  </a:cxn>
                  <a:cxn ang="0">
                    <a:pos x="27" y="51"/>
                  </a:cxn>
                  <a:cxn ang="0">
                    <a:pos x="0" y="84"/>
                  </a:cxn>
                  <a:cxn ang="0">
                    <a:pos x="54" y="104"/>
                  </a:cxn>
                  <a:cxn ang="0">
                    <a:pos x="80" y="72"/>
                  </a:cxn>
                  <a:cxn ang="0">
                    <a:pos x="23" y="65"/>
                  </a:cxn>
                  <a:cxn ang="0">
                    <a:pos x="84" y="58"/>
                  </a:cxn>
                  <a:cxn ang="0">
                    <a:pos x="67" y="0"/>
                  </a:cxn>
                  <a:cxn ang="0">
                    <a:pos x="27" y="51"/>
                  </a:cxn>
                  <a:cxn ang="0">
                    <a:pos x="84" y="58"/>
                  </a:cxn>
                </a:cxnLst>
                <a:rect l="0" t="0" r="r" b="b"/>
                <a:pathLst>
                  <a:path w="84" h="104">
                    <a:moveTo>
                      <a:pt x="84" y="58"/>
                    </a:moveTo>
                    <a:lnTo>
                      <a:pt x="27" y="51"/>
                    </a:lnTo>
                    <a:lnTo>
                      <a:pt x="0" y="84"/>
                    </a:lnTo>
                    <a:lnTo>
                      <a:pt x="54" y="104"/>
                    </a:lnTo>
                    <a:lnTo>
                      <a:pt x="80" y="72"/>
                    </a:lnTo>
                    <a:lnTo>
                      <a:pt x="23" y="65"/>
                    </a:lnTo>
                    <a:lnTo>
                      <a:pt x="84" y="58"/>
                    </a:lnTo>
                    <a:lnTo>
                      <a:pt x="67" y="0"/>
                    </a:lnTo>
                    <a:lnTo>
                      <a:pt x="27" y="51"/>
                    </a:lnTo>
                    <a:lnTo>
                      <a:pt x="84" y="5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0" name="Freeform 1244"/>
              <p:cNvSpPr>
                <a:spLocks/>
              </p:cNvSpPr>
              <p:nvPr/>
            </p:nvSpPr>
            <p:spPr bwMode="auto">
              <a:xfrm>
                <a:off x="3696" y="2540"/>
                <a:ext cx="68" cy="42"/>
              </a:xfrm>
              <a:custGeom>
                <a:avLst/>
                <a:gdLst/>
                <a:ahLst/>
                <a:cxnLst>
                  <a:cxn ang="0">
                    <a:pos x="17" y="22"/>
                  </a:cxn>
                  <a:cxn ang="0">
                    <a:pos x="71" y="32"/>
                  </a:cxn>
                  <a:cxn ang="0">
                    <a:pos x="61" y="0"/>
                  </a:cxn>
                  <a:cxn ang="0">
                    <a:pos x="0" y="7"/>
                  </a:cxn>
                  <a:cxn ang="0">
                    <a:pos x="10" y="40"/>
                  </a:cxn>
                  <a:cxn ang="0">
                    <a:pos x="63" y="50"/>
                  </a:cxn>
                  <a:cxn ang="0">
                    <a:pos x="10" y="40"/>
                  </a:cxn>
                  <a:cxn ang="0">
                    <a:pos x="21" y="80"/>
                  </a:cxn>
                  <a:cxn ang="0">
                    <a:pos x="63" y="50"/>
                  </a:cxn>
                  <a:cxn ang="0">
                    <a:pos x="17" y="22"/>
                  </a:cxn>
                </a:cxnLst>
                <a:rect l="0" t="0" r="r" b="b"/>
                <a:pathLst>
                  <a:path w="71" h="80">
                    <a:moveTo>
                      <a:pt x="17" y="22"/>
                    </a:moveTo>
                    <a:lnTo>
                      <a:pt x="71" y="32"/>
                    </a:lnTo>
                    <a:lnTo>
                      <a:pt x="61" y="0"/>
                    </a:lnTo>
                    <a:lnTo>
                      <a:pt x="0" y="7"/>
                    </a:lnTo>
                    <a:lnTo>
                      <a:pt x="10" y="40"/>
                    </a:lnTo>
                    <a:lnTo>
                      <a:pt x="63" y="50"/>
                    </a:lnTo>
                    <a:lnTo>
                      <a:pt x="10" y="40"/>
                    </a:lnTo>
                    <a:lnTo>
                      <a:pt x="21" y="80"/>
                    </a:lnTo>
                    <a:lnTo>
                      <a:pt x="63" y="50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1" name="Freeform 1245"/>
              <p:cNvSpPr>
                <a:spLocks/>
              </p:cNvSpPr>
              <p:nvPr/>
            </p:nvSpPr>
            <p:spPr bwMode="auto">
              <a:xfrm>
                <a:off x="3711" y="2514"/>
                <a:ext cx="102" cy="52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36" y="48"/>
                  </a:cxn>
                  <a:cxn ang="0">
                    <a:pos x="0" y="74"/>
                  </a:cxn>
                  <a:cxn ang="0">
                    <a:pos x="46" y="102"/>
                  </a:cxn>
                  <a:cxn ang="0">
                    <a:pos x="82" y="76"/>
                  </a:cxn>
                  <a:cxn ang="0">
                    <a:pos x="29" y="59"/>
                  </a:cxn>
                  <a:cxn ang="0">
                    <a:pos x="90" y="65"/>
                  </a:cxn>
                  <a:cxn ang="0">
                    <a:pos x="101" y="0"/>
                  </a:cxn>
                  <a:cxn ang="0">
                    <a:pos x="36" y="48"/>
                  </a:cxn>
                  <a:cxn ang="0">
                    <a:pos x="90" y="65"/>
                  </a:cxn>
                </a:cxnLst>
                <a:rect l="0" t="0" r="r" b="b"/>
                <a:pathLst>
                  <a:path w="101" h="102">
                    <a:moveTo>
                      <a:pt x="90" y="65"/>
                    </a:moveTo>
                    <a:lnTo>
                      <a:pt x="36" y="48"/>
                    </a:lnTo>
                    <a:lnTo>
                      <a:pt x="0" y="74"/>
                    </a:lnTo>
                    <a:lnTo>
                      <a:pt x="46" y="102"/>
                    </a:lnTo>
                    <a:lnTo>
                      <a:pt x="82" y="76"/>
                    </a:lnTo>
                    <a:lnTo>
                      <a:pt x="29" y="59"/>
                    </a:lnTo>
                    <a:lnTo>
                      <a:pt x="90" y="65"/>
                    </a:lnTo>
                    <a:lnTo>
                      <a:pt x="101" y="0"/>
                    </a:lnTo>
                    <a:lnTo>
                      <a:pt x="36" y="48"/>
                    </a:lnTo>
                    <a:lnTo>
                      <a:pt x="90" y="6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2" name="Freeform 1246"/>
              <p:cNvSpPr>
                <a:spLocks/>
              </p:cNvSpPr>
              <p:nvPr/>
            </p:nvSpPr>
            <p:spPr bwMode="auto">
              <a:xfrm>
                <a:off x="3725" y="2545"/>
                <a:ext cx="78" cy="42"/>
              </a:xfrm>
              <a:custGeom>
                <a:avLst/>
                <a:gdLst/>
                <a:ahLst/>
                <a:cxnLst>
                  <a:cxn ang="0">
                    <a:pos x="24" y="26"/>
                  </a:cxn>
                  <a:cxn ang="0">
                    <a:pos x="68" y="47"/>
                  </a:cxn>
                  <a:cxn ang="0">
                    <a:pos x="76" y="6"/>
                  </a:cxn>
                  <a:cxn ang="0">
                    <a:pos x="15" y="0"/>
                  </a:cxn>
                  <a:cxn ang="0">
                    <a:pos x="7" y="42"/>
                  </a:cxn>
                  <a:cxn ang="0">
                    <a:pos x="51" y="63"/>
                  </a:cxn>
                  <a:cxn ang="0">
                    <a:pos x="7" y="42"/>
                  </a:cxn>
                  <a:cxn ang="0">
                    <a:pos x="0" y="84"/>
                  </a:cxn>
                  <a:cxn ang="0">
                    <a:pos x="51" y="63"/>
                  </a:cxn>
                  <a:cxn ang="0">
                    <a:pos x="24" y="26"/>
                  </a:cxn>
                </a:cxnLst>
                <a:rect l="0" t="0" r="r" b="b"/>
                <a:pathLst>
                  <a:path w="76" h="84">
                    <a:moveTo>
                      <a:pt x="24" y="26"/>
                    </a:moveTo>
                    <a:lnTo>
                      <a:pt x="68" y="47"/>
                    </a:lnTo>
                    <a:lnTo>
                      <a:pt x="76" y="6"/>
                    </a:lnTo>
                    <a:lnTo>
                      <a:pt x="15" y="0"/>
                    </a:lnTo>
                    <a:lnTo>
                      <a:pt x="7" y="42"/>
                    </a:lnTo>
                    <a:lnTo>
                      <a:pt x="51" y="63"/>
                    </a:lnTo>
                    <a:lnTo>
                      <a:pt x="7" y="42"/>
                    </a:lnTo>
                    <a:lnTo>
                      <a:pt x="0" y="84"/>
                    </a:lnTo>
                    <a:lnTo>
                      <a:pt x="51" y="63"/>
                    </a:ln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3" name="Freeform 1247"/>
              <p:cNvSpPr>
                <a:spLocks/>
              </p:cNvSpPr>
              <p:nvPr/>
            </p:nvSpPr>
            <p:spPr bwMode="auto">
              <a:xfrm>
                <a:off x="3749" y="2532"/>
                <a:ext cx="136" cy="44"/>
              </a:xfrm>
              <a:custGeom>
                <a:avLst/>
                <a:gdLst/>
                <a:ahLst/>
                <a:cxnLst>
                  <a:cxn ang="0">
                    <a:pos x="96" y="57"/>
                  </a:cxn>
                  <a:cxn ang="0">
                    <a:pos x="54" y="30"/>
                  </a:cxn>
                  <a:cxn ang="0">
                    <a:pos x="0" y="49"/>
                  </a:cxn>
                  <a:cxn ang="0">
                    <a:pos x="27" y="86"/>
                  </a:cxn>
                  <a:cxn ang="0">
                    <a:pos x="80" y="66"/>
                  </a:cxn>
                  <a:cxn ang="0">
                    <a:pos x="39" y="39"/>
                  </a:cxn>
                  <a:cxn ang="0">
                    <a:pos x="96" y="57"/>
                  </a:cxn>
                  <a:cxn ang="0">
                    <a:pos x="134" y="0"/>
                  </a:cxn>
                  <a:cxn ang="0">
                    <a:pos x="54" y="30"/>
                  </a:cxn>
                  <a:cxn ang="0">
                    <a:pos x="96" y="57"/>
                  </a:cxn>
                </a:cxnLst>
                <a:rect l="0" t="0" r="r" b="b"/>
                <a:pathLst>
                  <a:path w="134" h="86">
                    <a:moveTo>
                      <a:pt x="96" y="57"/>
                    </a:moveTo>
                    <a:lnTo>
                      <a:pt x="54" y="30"/>
                    </a:lnTo>
                    <a:lnTo>
                      <a:pt x="0" y="49"/>
                    </a:lnTo>
                    <a:lnTo>
                      <a:pt x="27" y="86"/>
                    </a:lnTo>
                    <a:lnTo>
                      <a:pt x="80" y="66"/>
                    </a:lnTo>
                    <a:lnTo>
                      <a:pt x="39" y="39"/>
                    </a:lnTo>
                    <a:lnTo>
                      <a:pt x="96" y="57"/>
                    </a:lnTo>
                    <a:lnTo>
                      <a:pt x="134" y="0"/>
                    </a:lnTo>
                    <a:lnTo>
                      <a:pt x="54" y="30"/>
                    </a:lnTo>
                    <a:lnTo>
                      <a:pt x="96" y="5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4" name="Freeform 1248"/>
              <p:cNvSpPr>
                <a:spLocks/>
              </p:cNvSpPr>
              <p:nvPr/>
            </p:nvSpPr>
            <p:spPr bwMode="auto">
              <a:xfrm>
                <a:off x="3735" y="2553"/>
                <a:ext cx="111" cy="39"/>
              </a:xfrm>
              <a:custGeom>
                <a:avLst/>
                <a:gdLst/>
                <a:ahLst/>
                <a:cxnLst>
                  <a:cxn ang="0">
                    <a:pos x="50" y="27"/>
                  </a:cxn>
                  <a:cxn ang="0">
                    <a:pos x="84" y="57"/>
                  </a:cxn>
                  <a:cxn ang="0">
                    <a:pos x="111" y="18"/>
                  </a:cxn>
                  <a:cxn ang="0">
                    <a:pos x="54" y="0"/>
                  </a:cxn>
                  <a:cxn ang="0">
                    <a:pos x="27" y="39"/>
                  </a:cxn>
                  <a:cxn ang="0">
                    <a:pos x="61" y="69"/>
                  </a:cxn>
                  <a:cxn ang="0">
                    <a:pos x="27" y="39"/>
                  </a:cxn>
                  <a:cxn ang="0">
                    <a:pos x="0" y="77"/>
                  </a:cxn>
                  <a:cxn ang="0">
                    <a:pos x="61" y="69"/>
                  </a:cxn>
                  <a:cxn ang="0">
                    <a:pos x="50" y="27"/>
                  </a:cxn>
                </a:cxnLst>
                <a:rect l="0" t="0" r="r" b="b"/>
                <a:pathLst>
                  <a:path w="111" h="77">
                    <a:moveTo>
                      <a:pt x="50" y="27"/>
                    </a:moveTo>
                    <a:lnTo>
                      <a:pt x="84" y="57"/>
                    </a:lnTo>
                    <a:lnTo>
                      <a:pt x="111" y="18"/>
                    </a:lnTo>
                    <a:lnTo>
                      <a:pt x="54" y="0"/>
                    </a:lnTo>
                    <a:lnTo>
                      <a:pt x="27" y="39"/>
                    </a:lnTo>
                    <a:lnTo>
                      <a:pt x="61" y="69"/>
                    </a:lnTo>
                    <a:lnTo>
                      <a:pt x="27" y="39"/>
                    </a:lnTo>
                    <a:lnTo>
                      <a:pt x="0" y="77"/>
                    </a:lnTo>
                    <a:lnTo>
                      <a:pt x="61" y="69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5" name="Freeform 1249"/>
              <p:cNvSpPr>
                <a:spLocks/>
              </p:cNvSpPr>
              <p:nvPr/>
            </p:nvSpPr>
            <p:spPr bwMode="auto">
              <a:xfrm>
                <a:off x="3783" y="2555"/>
                <a:ext cx="174" cy="31"/>
              </a:xfrm>
              <a:custGeom>
                <a:avLst/>
                <a:gdLst/>
                <a:ahLst/>
                <a:cxnLst>
                  <a:cxn ang="0">
                    <a:pos x="87" y="51"/>
                  </a:cxn>
                  <a:cxn ang="0">
                    <a:pos x="61" y="15"/>
                  </a:cxn>
                  <a:cxn ang="0">
                    <a:pos x="0" y="22"/>
                  </a:cxn>
                  <a:cxn ang="0">
                    <a:pos x="11" y="64"/>
                  </a:cxn>
                  <a:cxn ang="0">
                    <a:pos x="72" y="56"/>
                  </a:cxn>
                  <a:cxn ang="0">
                    <a:pos x="45" y="20"/>
                  </a:cxn>
                  <a:cxn ang="0">
                    <a:pos x="87" y="51"/>
                  </a:cxn>
                  <a:cxn ang="0">
                    <a:pos x="173" y="0"/>
                  </a:cxn>
                  <a:cxn ang="0">
                    <a:pos x="61" y="15"/>
                  </a:cxn>
                  <a:cxn ang="0">
                    <a:pos x="87" y="51"/>
                  </a:cxn>
                </a:cxnLst>
                <a:rect l="0" t="0" r="r" b="b"/>
                <a:pathLst>
                  <a:path w="173" h="64">
                    <a:moveTo>
                      <a:pt x="87" y="51"/>
                    </a:moveTo>
                    <a:lnTo>
                      <a:pt x="61" y="15"/>
                    </a:lnTo>
                    <a:lnTo>
                      <a:pt x="0" y="22"/>
                    </a:lnTo>
                    <a:lnTo>
                      <a:pt x="11" y="64"/>
                    </a:lnTo>
                    <a:lnTo>
                      <a:pt x="72" y="56"/>
                    </a:lnTo>
                    <a:lnTo>
                      <a:pt x="45" y="20"/>
                    </a:lnTo>
                    <a:lnTo>
                      <a:pt x="87" y="51"/>
                    </a:lnTo>
                    <a:lnTo>
                      <a:pt x="173" y="0"/>
                    </a:lnTo>
                    <a:lnTo>
                      <a:pt x="61" y="15"/>
                    </a:lnTo>
                    <a:lnTo>
                      <a:pt x="87" y="5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6" name="Freeform 1250"/>
              <p:cNvSpPr>
                <a:spLocks/>
              </p:cNvSpPr>
              <p:nvPr/>
            </p:nvSpPr>
            <p:spPr bwMode="auto">
              <a:xfrm>
                <a:off x="3740" y="2566"/>
                <a:ext cx="131" cy="3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88" y="57"/>
                  </a:cxn>
                  <a:cxn ang="0">
                    <a:pos x="131" y="31"/>
                  </a:cxn>
                  <a:cxn ang="0">
                    <a:pos x="89" y="0"/>
                  </a:cxn>
                  <a:cxn ang="0">
                    <a:pos x="46" y="26"/>
                  </a:cxn>
                  <a:cxn ang="0">
                    <a:pos x="59" y="62"/>
                  </a:cxn>
                  <a:cxn ang="0">
                    <a:pos x="46" y="26"/>
                  </a:cxn>
                  <a:cxn ang="0">
                    <a:pos x="0" y="52"/>
                  </a:cxn>
                  <a:cxn ang="0">
                    <a:pos x="59" y="62"/>
                  </a:cxn>
                  <a:cxn ang="0">
                    <a:pos x="74" y="21"/>
                  </a:cxn>
                </a:cxnLst>
                <a:rect l="0" t="0" r="r" b="b"/>
                <a:pathLst>
                  <a:path w="131" h="62">
                    <a:moveTo>
                      <a:pt x="74" y="21"/>
                    </a:moveTo>
                    <a:lnTo>
                      <a:pt x="88" y="57"/>
                    </a:lnTo>
                    <a:lnTo>
                      <a:pt x="131" y="31"/>
                    </a:lnTo>
                    <a:lnTo>
                      <a:pt x="89" y="0"/>
                    </a:lnTo>
                    <a:lnTo>
                      <a:pt x="46" y="26"/>
                    </a:lnTo>
                    <a:lnTo>
                      <a:pt x="59" y="62"/>
                    </a:lnTo>
                    <a:lnTo>
                      <a:pt x="46" y="26"/>
                    </a:lnTo>
                    <a:lnTo>
                      <a:pt x="0" y="52"/>
                    </a:lnTo>
                    <a:lnTo>
                      <a:pt x="59" y="62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7" name="Freeform 1251"/>
              <p:cNvSpPr>
                <a:spLocks/>
              </p:cNvSpPr>
              <p:nvPr/>
            </p:nvSpPr>
            <p:spPr bwMode="auto">
              <a:xfrm>
                <a:off x="3798" y="2573"/>
                <a:ext cx="131" cy="26"/>
              </a:xfrm>
              <a:custGeom>
                <a:avLst/>
                <a:gdLst/>
                <a:ahLst/>
                <a:cxnLst>
                  <a:cxn ang="0">
                    <a:pos x="78" y="46"/>
                  </a:cxn>
                  <a:cxn ang="0">
                    <a:pos x="67" y="9"/>
                  </a:cxn>
                  <a:cxn ang="0">
                    <a:pos x="15" y="0"/>
                  </a:cxn>
                  <a:cxn ang="0">
                    <a:pos x="0" y="41"/>
                  </a:cxn>
                  <a:cxn ang="0">
                    <a:pos x="51" y="50"/>
                  </a:cxn>
                  <a:cxn ang="0">
                    <a:pos x="40" y="13"/>
                  </a:cxn>
                  <a:cxn ang="0">
                    <a:pos x="78" y="46"/>
                  </a:cxn>
                  <a:cxn ang="0">
                    <a:pos x="130" y="20"/>
                  </a:cxn>
                  <a:cxn ang="0">
                    <a:pos x="67" y="9"/>
                  </a:cxn>
                  <a:cxn ang="0">
                    <a:pos x="78" y="46"/>
                  </a:cxn>
                </a:cxnLst>
                <a:rect l="0" t="0" r="r" b="b"/>
                <a:pathLst>
                  <a:path w="130" h="50">
                    <a:moveTo>
                      <a:pt x="78" y="46"/>
                    </a:moveTo>
                    <a:lnTo>
                      <a:pt x="67" y="9"/>
                    </a:lnTo>
                    <a:lnTo>
                      <a:pt x="15" y="0"/>
                    </a:lnTo>
                    <a:lnTo>
                      <a:pt x="0" y="41"/>
                    </a:lnTo>
                    <a:lnTo>
                      <a:pt x="51" y="50"/>
                    </a:lnTo>
                    <a:lnTo>
                      <a:pt x="40" y="13"/>
                    </a:lnTo>
                    <a:lnTo>
                      <a:pt x="78" y="46"/>
                    </a:lnTo>
                    <a:lnTo>
                      <a:pt x="130" y="20"/>
                    </a:lnTo>
                    <a:lnTo>
                      <a:pt x="67" y="9"/>
                    </a:lnTo>
                    <a:lnTo>
                      <a:pt x="78" y="4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8" name="Freeform 1252"/>
              <p:cNvSpPr>
                <a:spLocks/>
              </p:cNvSpPr>
              <p:nvPr/>
            </p:nvSpPr>
            <p:spPr bwMode="auto">
              <a:xfrm>
                <a:off x="3754" y="2581"/>
                <a:ext cx="121" cy="31"/>
              </a:xfrm>
              <a:custGeom>
                <a:avLst/>
                <a:gdLst/>
                <a:ahLst/>
                <a:cxnLst>
                  <a:cxn ang="0">
                    <a:pos x="73" y="20"/>
                  </a:cxn>
                  <a:cxn ang="0">
                    <a:pos x="78" y="57"/>
                  </a:cxn>
                  <a:cxn ang="0">
                    <a:pos x="122" y="33"/>
                  </a:cxn>
                  <a:cxn ang="0">
                    <a:pos x="84" y="0"/>
                  </a:cxn>
                  <a:cxn ang="0">
                    <a:pos x="40" y="23"/>
                  </a:cxn>
                  <a:cxn ang="0">
                    <a:pos x="46" y="59"/>
                  </a:cxn>
                  <a:cxn ang="0">
                    <a:pos x="40" y="23"/>
                  </a:cxn>
                  <a:cxn ang="0">
                    <a:pos x="0" y="44"/>
                  </a:cxn>
                  <a:cxn ang="0">
                    <a:pos x="46" y="59"/>
                  </a:cxn>
                  <a:cxn ang="0">
                    <a:pos x="73" y="20"/>
                  </a:cxn>
                </a:cxnLst>
                <a:rect l="0" t="0" r="r" b="b"/>
                <a:pathLst>
                  <a:path w="122" h="59">
                    <a:moveTo>
                      <a:pt x="73" y="20"/>
                    </a:moveTo>
                    <a:lnTo>
                      <a:pt x="78" y="57"/>
                    </a:lnTo>
                    <a:lnTo>
                      <a:pt x="122" y="33"/>
                    </a:lnTo>
                    <a:lnTo>
                      <a:pt x="84" y="0"/>
                    </a:lnTo>
                    <a:lnTo>
                      <a:pt x="40" y="23"/>
                    </a:lnTo>
                    <a:lnTo>
                      <a:pt x="46" y="59"/>
                    </a:lnTo>
                    <a:lnTo>
                      <a:pt x="40" y="23"/>
                    </a:lnTo>
                    <a:lnTo>
                      <a:pt x="0" y="44"/>
                    </a:lnTo>
                    <a:lnTo>
                      <a:pt x="46" y="59"/>
                    </a:lnTo>
                    <a:lnTo>
                      <a:pt x="73" y="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69" name="Freeform 1253"/>
              <p:cNvSpPr>
                <a:spLocks/>
              </p:cNvSpPr>
              <p:nvPr/>
            </p:nvSpPr>
            <p:spPr bwMode="auto">
              <a:xfrm>
                <a:off x="3803" y="2592"/>
                <a:ext cx="141" cy="26"/>
              </a:xfrm>
              <a:custGeom>
                <a:avLst/>
                <a:gdLst/>
                <a:ahLst/>
                <a:cxnLst>
                  <a:cxn ang="0">
                    <a:pos x="65" y="55"/>
                  </a:cxn>
                  <a:cxn ang="0">
                    <a:pos x="70" y="15"/>
                  </a:cxn>
                  <a:cxn ang="0">
                    <a:pos x="27" y="0"/>
                  </a:cxn>
                  <a:cxn ang="0">
                    <a:pos x="0" y="39"/>
                  </a:cxn>
                  <a:cxn ang="0">
                    <a:pos x="44" y="54"/>
                  </a:cxn>
                  <a:cxn ang="0">
                    <a:pos x="49" y="13"/>
                  </a:cxn>
                  <a:cxn ang="0">
                    <a:pos x="65" y="55"/>
                  </a:cxn>
                  <a:cxn ang="0">
                    <a:pos x="143" y="38"/>
                  </a:cxn>
                  <a:cxn ang="0">
                    <a:pos x="70" y="15"/>
                  </a:cxn>
                  <a:cxn ang="0">
                    <a:pos x="65" y="55"/>
                  </a:cxn>
                </a:cxnLst>
                <a:rect l="0" t="0" r="r" b="b"/>
                <a:pathLst>
                  <a:path w="143" h="55">
                    <a:moveTo>
                      <a:pt x="65" y="55"/>
                    </a:moveTo>
                    <a:lnTo>
                      <a:pt x="70" y="15"/>
                    </a:lnTo>
                    <a:lnTo>
                      <a:pt x="27" y="0"/>
                    </a:lnTo>
                    <a:lnTo>
                      <a:pt x="0" y="39"/>
                    </a:lnTo>
                    <a:lnTo>
                      <a:pt x="44" y="54"/>
                    </a:lnTo>
                    <a:lnTo>
                      <a:pt x="49" y="13"/>
                    </a:lnTo>
                    <a:lnTo>
                      <a:pt x="65" y="55"/>
                    </a:lnTo>
                    <a:lnTo>
                      <a:pt x="143" y="38"/>
                    </a:lnTo>
                    <a:lnTo>
                      <a:pt x="70" y="15"/>
                    </a:lnTo>
                    <a:lnTo>
                      <a:pt x="65" y="5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0" name="Freeform 1254"/>
              <p:cNvSpPr>
                <a:spLocks/>
              </p:cNvSpPr>
              <p:nvPr/>
            </p:nvSpPr>
            <p:spPr bwMode="auto">
              <a:xfrm>
                <a:off x="3740" y="2599"/>
                <a:ext cx="126" cy="26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70" y="54"/>
                  </a:cxn>
                  <a:cxn ang="0">
                    <a:pos x="126" y="42"/>
                  </a:cxn>
                  <a:cxn ang="0">
                    <a:pos x="110" y="0"/>
                  </a:cxn>
                  <a:cxn ang="0">
                    <a:pos x="55" y="12"/>
                  </a:cxn>
                  <a:cxn ang="0">
                    <a:pos x="42" y="48"/>
                  </a:cxn>
                  <a:cxn ang="0">
                    <a:pos x="55" y="12"/>
                  </a:cxn>
                  <a:cxn ang="0">
                    <a:pos x="0" y="24"/>
                  </a:cxn>
                  <a:cxn ang="0">
                    <a:pos x="42" y="48"/>
                  </a:cxn>
                  <a:cxn ang="0">
                    <a:pos x="84" y="17"/>
                  </a:cxn>
                </a:cxnLst>
                <a:rect l="0" t="0" r="r" b="b"/>
                <a:pathLst>
                  <a:path w="126" h="54">
                    <a:moveTo>
                      <a:pt x="84" y="17"/>
                    </a:moveTo>
                    <a:lnTo>
                      <a:pt x="70" y="54"/>
                    </a:lnTo>
                    <a:lnTo>
                      <a:pt x="126" y="42"/>
                    </a:lnTo>
                    <a:lnTo>
                      <a:pt x="110" y="0"/>
                    </a:lnTo>
                    <a:lnTo>
                      <a:pt x="55" y="12"/>
                    </a:lnTo>
                    <a:lnTo>
                      <a:pt x="42" y="48"/>
                    </a:lnTo>
                    <a:lnTo>
                      <a:pt x="55" y="12"/>
                    </a:lnTo>
                    <a:lnTo>
                      <a:pt x="0" y="24"/>
                    </a:lnTo>
                    <a:lnTo>
                      <a:pt x="42" y="48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1" name="Freeform 1255"/>
              <p:cNvSpPr>
                <a:spLocks/>
              </p:cNvSpPr>
              <p:nvPr/>
            </p:nvSpPr>
            <p:spPr bwMode="auto">
              <a:xfrm>
                <a:off x="3783" y="2607"/>
                <a:ext cx="150" cy="34"/>
              </a:xfrm>
              <a:custGeom>
                <a:avLst/>
                <a:gdLst/>
                <a:ahLst/>
                <a:cxnLst>
                  <a:cxn ang="0">
                    <a:pos x="57" y="60"/>
                  </a:cxn>
                  <a:cxn ang="0">
                    <a:pos x="80" y="24"/>
                  </a:cxn>
                  <a:cxn ang="0">
                    <a:pos x="42" y="0"/>
                  </a:cxn>
                  <a:cxn ang="0">
                    <a:pos x="0" y="31"/>
                  </a:cxn>
                  <a:cxn ang="0">
                    <a:pos x="38" y="55"/>
                  </a:cxn>
                  <a:cxn ang="0">
                    <a:pos x="61" y="18"/>
                  </a:cxn>
                  <a:cxn ang="0">
                    <a:pos x="57" y="60"/>
                  </a:cxn>
                  <a:cxn ang="0">
                    <a:pos x="152" y="66"/>
                  </a:cxn>
                  <a:cxn ang="0">
                    <a:pos x="80" y="24"/>
                  </a:cxn>
                  <a:cxn ang="0">
                    <a:pos x="57" y="60"/>
                  </a:cxn>
                </a:cxnLst>
                <a:rect l="0" t="0" r="r" b="b"/>
                <a:pathLst>
                  <a:path w="152" h="66">
                    <a:moveTo>
                      <a:pt x="57" y="60"/>
                    </a:moveTo>
                    <a:lnTo>
                      <a:pt x="80" y="24"/>
                    </a:lnTo>
                    <a:lnTo>
                      <a:pt x="42" y="0"/>
                    </a:lnTo>
                    <a:lnTo>
                      <a:pt x="0" y="31"/>
                    </a:lnTo>
                    <a:lnTo>
                      <a:pt x="38" y="55"/>
                    </a:lnTo>
                    <a:lnTo>
                      <a:pt x="61" y="18"/>
                    </a:lnTo>
                    <a:lnTo>
                      <a:pt x="57" y="60"/>
                    </a:lnTo>
                    <a:lnTo>
                      <a:pt x="152" y="66"/>
                    </a:lnTo>
                    <a:lnTo>
                      <a:pt x="80" y="24"/>
                    </a:lnTo>
                    <a:lnTo>
                      <a:pt x="57" y="6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2" name="Freeform 1256"/>
              <p:cNvSpPr>
                <a:spLocks/>
              </p:cNvSpPr>
              <p:nvPr/>
            </p:nvSpPr>
            <p:spPr bwMode="auto">
              <a:xfrm>
                <a:off x="3745" y="2612"/>
                <a:ext cx="97" cy="23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38" y="45"/>
                  </a:cxn>
                  <a:cxn ang="0">
                    <a:pos x="93" y="49"/>
                  </a:cxn>
                  <a:cxn ang="0">
                    <a:pos x="97" y="7"/>
                  </a:cxn>
                  <a:cxn ang="0">
                    <a:pos x="42" y="3"/>
                  </a:cxn>
                  <a:cxn ang="0">
                    <a:pos x="9" y="28"/>
                  </a:cxn>
                  <a:cxn ang="0">
                    <a:pos x="42" y="3"/>
                  </a:cxn>
                  <a:cxn ang="0">
                    <a:pos x="0" y="0"/>
                  </a:cxn>
                  <a:cxn ang="0">
                    <a:pos x="9" y="28"/>
                  </a:cxn>
                  <a:cxn ang="0">
                    <a:pos x="70" y="20"/>
                  </a:cxn>
                </a:cxnLst>
                <a:rect l="0" t="0" r="r" b="b"/>
                <a:pathLst>
                  <a:path w="97" h="49">
                    <a:moveTo>
                      <a:pt x="70" y="20"/>
                    </a:moveTo>
                    <a:lnTo>
                      <a:pt x="38" y="45"/>
                    </a:lnTo>
                    <a:lnTo>
                      <a:pt x="93" y="49"/>
                    </a:lnTo>
                    <a:lnTo>
                      <a:pt x="97" y="7"/>
                    </a:lnTo>
                    <a:lnTo>
                      <a:pt x="42" y="3"/>
                    </a:lnTo>
                    <a:lnTo>
                      <a:pt x="9" y="28"/>
                    </a:lnTo>
                    <a:lnTo>
                      <a:pt x="42" y="3"/>
                    </a:lnTo>
                    <a:lnTo>
                      <a:pt x="0" y="0"/>
                    </a:lnTo>
                    <a:lnTo>
                      <a:pt x="9" y="2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3" name="Freeform 1257"/>
              <p:cNvSpPr>
                <a:spLocks/>
              </p:cNvSpPr>
              <p:nvPr/>
            </p:nvSpPr>
            <p:spPr bwMode="auto">
              <a:xfrm>
                <a:off x="3754" y="2623"/>
                <a:ext cx="82" cy="36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69" y="26"/>
                  </a:cxn>
                  <a:cxn ang="0">
                    <a:pos x="61" y="0"/>
                  </a:cxn>
                  <a:cxn ang="0">
                    <a:pos x="0" y="8"/>
                  </a:cxn>
                  <a:cxn ang="0">
                    <a:pos x="8" y="34"/>
                  </a:cxn>
                  <a:cxn ang="0">
                    <a:pos x="53" y="12"/>
                  </a:cxn>
                  <a:cxn ang="0">
                    <a:pos x="23" y="48"/>
                  </a:cxn>
                  <a:cxn ang="0">
                    <a:pos x="82" y="71"/>
                  </a:cxn>
                  <a:cxn ang="0">
                    <a:pos x="69" y="26"/>
                  </a:cxn>
                  <a:cxn ang="0">
                    <a:pos x="23" y="48"/>
                  </a:cxn>
                </a:cxnLst>
                <a:rect l="0" t="0" r="r" b="b"/>
                <a:pathLst>
                  <a:path w="82" h="71">
                    <a:moveTo>
                      <a:pt x="23" y="48"/>
                    </a:moveTo>
                    <a:lnTo>
                      <a:pt x="69" y="26"/>
                    </a:lnTo>
                    <a:lnTo>
                      <a:pt x="61" y="0"/>
                    </a:lnTo>
                    <a:lnTo>
                      <a:pt x="0" y="8"/>
                    </a:lnTo>
                    <a:lnTo>
                      <a:pt x="8" y="34"/>
                    </a:lnTo>
                    <a:lnTo>
                      <a:pt x="53" y="12"/>
                    </a:lnTo>
                    <a:lnTo>
                      <a:pt x="23" y="48"/>
                    </a:lnTo>
                    <a:lnTo>
                      <a:pt x="82" y="71"/>
                    </a:lnTo>
                    <a:lnTo>
                      <a:pt x="69" y="26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4" name="Freeform 1258"/>
              <p:cNvSpPr>
                <a:spLocks/>
              </p:cNvSpPr>
              <p:nvPr/>
            </p:nvSpPr>
            <p:spPr bwMode="auto">
              <a:xfrm>
                <a:off x="3735" y="2618"/>
                <a:ext cx="73" cy="29"/>
              </a:xfrm>
              <a:custGeom>
                <a:avLst/>
                <a:gdLst/>
                <a:ahLst/>
                <a:cxnLst>
                  <a:cxn ang="0">
                    <a:pos x="15" y="44"/>
                  </a:cxn>
                  <a:cxn ang="0">
                    <a:pos x="0" y="40"/>
                  </a:cxn>
                  <a:cxn ang="0">
                    <a:pos x="42" y="55"/>
                  </a:cxn>
                  <a:cxn ang="0">
                    <a:pos x="72" y="19"/>
                  </a:cxn>
                  <a:cxn ang="0">
                    <a:pos x="31" y="3"/>
                  </a:cxn>
                  <a:cxn ang="0">
                    <a:pos x="15" y="0"/>
                  </a:cxn>
                  <a:cxn ang="0">
                    <a:pos x="31" y="3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15" y="44"/>
                  </a:cxn>
                </a:cxnLst>
                <a:rect l="0" t="0" r="r" b="b"/>
                <a:pathLst>
                  <a:path w="72" h="55">
                    <a:moveTo>
                      <a:pt x="15" y="44"/>
                    </a:moveTo>
                    <a:lnTo>
                      <a:pt x="0" y="40"/>
                    </a:lnTo>
                    <a:lnTo>
                      <a:pt x="42" y="55"/>
                    </a:lnTo>
                    <a:lnTo>
                      <a:pt x="72" y="19"/>
                    </a:lnTo>
                    <a:lnTo>
                      <a:pt x="31" y="3"/>
                    </a:lnTo>
                    <a:lnTo>
                      <a:pt x="15" y="0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5" name="Freeform 1259"/>
              <p:cNvSpPr>
                <a:spLocks/>
              </p:cNvSpPr>
              <p:nvPr/>
            </p:nvSpPr>
            <p:spPr bwMode="auto">
              <a:xfrm>
                <a:off x="3619" y="2618"/>
                <a:ext cx="131" cy="23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13" y="44"/>
                  </a:cxn>
                  <a:cxn ang="0">
                    <a:pos x="133" y="44"/>
                  </a:cxn>
                  <a:cxn ang="0">
                    <a:pos x="133" y="0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"/>
                  </a:cxn>
                  <a:cxn ang="0">
                    <a:pos x="26" y="41"/>
                  </a:cxn>
                </a:cxnLst>
                <a:rect l="0" t="0" r="r" b="b"/>
                <a:pathLst>
                  <a:path w="133" h="44">
                    <a:moveTo>
                      <a:pt x="26" y="41"/>
                    </a:moveTo>
                    <a:lnTo>
                      <a:pt x="13" y="44"/>
                    </a:lnTo>
                    <a:lnTo>
                      <a:pt x="133" y="44"/>
                    </a:lnTo>
                    <a:lnTo>
                      <a:pt x="133" y="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6" name="Freeform 1260"/>
              <p:cNvSpPr>
                <a:spLocks/>
              </p:cNvSpPr>
              <p:nvPr/>
            </p:nvSpPr>
            <p:spPr bwMode="auto">
              <a:xfrm>
                <a:off x="3527" y="2620"/>
                <a:ext cx="116" cy="39"/>
              </a:xfrm>
              <a:custGeom>
                <a:avLst/>
                <a:gdLst/>
                <a:ahLst/>
                <a:cxnLst>
                  <a:cxn ang="0">
                    <a:pos x="19" y="33"/>
                  </a:cxn>
                  <a:cxn ang="0">
                    <a:pos x="63" y="57"/>
                  </a:cxn>
                  <a:cxn ang="0">
                    <a:pos x="116" y="39"/>
                  </a:cxn>
                  <a:cxn ang="0">
                    <a:pos x="90" y="0"/>
                  </a:cxn>
                  <a:cxn ang="0">
                    <a:pos x="36" y="18"/>
                  </a:cxn>
                  <a:cxn ang="0">
                    <a:pos x="80" y="43"/>
                  </a:cxn>
                  <a:cxn ang="0">
                    <a:pos x="19" y="33"/>
                  </a:cxn>
                  <a:cxn ang="0">
                    <a:pos x="0" y="78"/>
                  </a:cxn>
                  <a:cxn ang="0">
                    <a:pos x="63" y="57"/>
                  </a:cxn>
                  <a:cxn ang="0">
                    <a:pos x="19" y="33"/>
                  </a:cxn>
                </a:cxnLst>
                <a:rect l="0" t="0" r="r" b="b"/>
                <a:pathLst>
                  <a:path w="116" h="78">
                    <a:moveTo>
                      <a:pt x="19" y="33"/>
                    </a:moveTo>
                    <a:lnTo>
                      <a:pt x="63" y="57"/>
                    </a:lnTo>
                    <a:lnTo>
                      <a:pt x="116" y="39"/>
                    </a:lnTo>
                    <a:lnTo>
                      <a:pt x="90" y="0"/>
                    </a:lnTo>
                    <a:lnTo>
                      <a:pt x="36" y="18"/>
                    </a:lnTo>
                    <a:lnTo>
                      <a:pt x="80" y="43"/>
                    </a:lnTo>
                    <a:lnTo>
                      <a:pt x="19" y="33"/>
                    </a:lnTo>
                    <a:lnTo>
                      <a:pt x="0" y="78"/>
                    </a:lnTo>
                    <a:lnTo>
                      <a:pt x="63" y="57"/>
                    </a:lnTo>
                    <a:lnTo>
                      <a:pt x="19" y="3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7" name="Freeform 1261"/>
              <p:cNvSpPr>
                <a:spLocks/>
              </p:cNvSpPr>
              <p:nvPr/>
            </p:nvSpPr>
            <p:spPr bwMode="auto">
              <a:xfrm>
                <a:off x="3546" y="2602"/>
                <a:ext cx="97" cy="39"/>
              </a:xfrm>
              <a:custGeom>
                <a:avLst/>
                <a:gdLst/>
                <a:ahLst/>
                <a:cxnLst>
                  <a:cxn ang="0">
                    <a:pos x="57" y="53"/>
                  </a:cxn>
                  <a:cxn ang="0">
                    <a:pos x="17" y="27"/>
                  </a:cxn>
                  <a:cxn ang="0">
                    <a:pos x="0" y="69"/>
                  </a:cxn>
                  <a:cxn ang="0">
                    <a:pos x="61" y="79"/>
                  </a:cxn>
                  <a:cxn ang="0">
                    <a:pos x="78" y="37"/>
                  </a:cxn>
                  <a:cxn ang="0">
                    <a:pos x="38" y="11"/>
                  </a:cxn>
                  <a:cxn ang="0">
                    <a:pos x="78" y="37"/>
                  </a:cxn>
                  <a:cxn ang="0">
                    <a:pos x="94" y="0"/>
                  </a:cxn>
                  <a:cxn ang="0">
                    <a:pos x="38" y="11"/>
                  </a:cxn>
                  <a:cxn ang="0">
                    <a:pos x="57" y="53"/>
                  </a:cxn>
                </a:cxnLst>
                <a:rect l="0" t="0" r="r" b="b"/>
                <a:pathLst>
                  <a:path w="94" h="79">
                    <a:moveTo>
                      <a:pt x="57" y="53"/>
                    </a:moveTo>
                    <a:lnTo>
                      <a:pt x="17" y="27"/>
                    </a:lnTo>
                    <a:lnTo>
                      <a:pt x="0" y="69"/>
                    </a:lnTo>
                    <a:lnTo>
                      <a:pt x="61" y="79"/>
                    </a:lnTo>
                    <a:lnTo>
                      <a:pt x="78" y="37"/>
                    </a:lnTo>
                    <a:lnTo>
                      <a:pt x="38" y="11"/>
                    </a:lnTo>
                    <a:lnTo>
                      <a:pt x="78" y="37"/>
                    </a:lnTo>
                    <a:lnTo>
                      <a:pt x="94" y="0"/>
                    </a:lnTo>
                    <a:lnTo>
                      <a:pt x="38" y="11"/>
                    </a:lnTo>
                    <a:lnTo>
                      <a:pt x="57" y="5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8" name="Freeform 1262"/>
              <p:cNvSpPr>
                <a:spLocks/>
              </p:cNvSpPr>
              <p:nvPr/>
            </p:nvSpPr>
            <p:spPr bwMode="auto">
              <a:xfrm>
                <a:off x="3493" y="2607"/>
                <a:ext cx="111" cy="34"/>
              </a:xfrm>
              <a:custGeom>
                <a:avLst/>
                <a:gdLst/>
                <a:ahLst/>
                <a:cxnLst>
                  <a:cxn ang="0">
                    <a:pos x="30" y="21"/>
                  </a:cxn>
                  <a:cxn ang="0">
                    <a:pos x="68" y="51"/>
                  </a:cxn>
                  <a:cxn ang="0">
                    <a:pos x="110" y="42"/>
                  </a:cxn>
                  <a:cxn ang="0">
                    <a:pos x="91" y="0"/>
                  </a:cxn>
                  <a:cxn ang="0">
                    <a:pos x="49" y="10"/>
                  </a:cxn>
                  <a:cxn ang="0">
                    <a:pos x="87" y="39"/>
                  </a:cxn>
                  <a:cxn ang="0">
                    <a:pos x="30" y="21"/>
                  </a:cxn>
                  <a:cxn ang="0">
                    <a:pos x="0" y="65"/>
                  </a:cxn>
                  <a:cxn ang="0">
                    <a:pos x="68" y="51"/>
                  </a:cxn>
                  <a:cxn ang="0">
                    <a:pos x="30" y="21"/>
                  </a:cxn>
                </a:cxnLst>
                <a:rect l="0" t="0" r="r" b="b"/>
                <a:pathLst>
                  <a:path w="110" h="65">
                    <a:moveTo>
                      <a:pt x="30" y="21"/>
                    </a:moveTo>
                    <a:lnTo>
                      <a:pt x="68" y="51"/>
                    </a:lnTo>
                    <a:lnTo>
                      <a:pt x="110" y="42"/>
                    </a:lnTo>
                    <a:lnTo>
                      <a:pt x="91" y="0"/>
                    </a:lnTo>
                    <a:lnTo>
                      <a:pt x="49" y="10"/>
                    </a:lnTo>
                    <a:lnTo>
                      <a:pt x="87" y="39"/>
                    </a:lnTo>
                    <a:lnTo>
                      <a:pt x="30" y="21"/>
                    </a:lnTo>
                    <a:lnTo>
                      <a:pt x="0" y="65"/>
                    </a:lnTo>
                    <a:lnTo>
                      <a:pt x="68" y="5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79" name="Freeform 1263"/>
              <p:cNvSpPr>
                <a:spLocks/>
              </p:cNvSpPr>
              <p:nvPr/>
            </p:nvSpPr>
            <p:spPr bwMode="auto">
              <a:xfrm>
                <a:off x="3522" y="2594"/>
                <a:ext cx="102" cy="34"/>
              </a:xfrm>
              <a:custGeom>
                <a:avLst/>
                <a:gdLst/>
                <a:ahLst/>
                <a:cxnLst>
                  <a:cxn ang="0">
                    <a:pos x="50" y="42"/>
                  </a:cxn>
                  <a:cxn ang="0">
                    <a:pos x="25" y="12"/>
                  </a:cxn>
                  <a:cxn ang="0">
                    <a:pos x="0" y="48"/>
                  </a:cxn>
                  <a:cxn ang="0">
                    <a:pos x="57" y="66"/>
                  </a:cxn>
                  <a:cxn ang="0">
                    <a:pos x="82" y="30"/>
                  </a:cxn>
                  <a:cxn ang="0">
                    <a:pos x="57" y="0"/>
                  </a:cxn>
                  <a:cxn ang="0">
                    <a:pos x="82" y="30"/>
                  </a:cxn>
                  <a:cxn ang="0">
                    <a:pos x="99" y="4"/>
                  </a:cxn>
                  <a:cxn ang="0">
                    <a:pos x="57" y="0"/>
                  </a:cxn>
                  <a:cxn ang="0">
                    <a:pos x="50" y="42"/>
                  </a:cxn>
                </a:cxnLst>
                <a:rect l="0" t="0" r="r" b="b"/>
                <a:pathLst>
                  <a:path w="99" h="66">
                    <a:moveTo>
                      <a:pt x="50" y="42"/>
                    </a:moveTo>
                    <a:lnTo>
                      <a:pt x="25" y="12"/>
                    </a:lnTo>
                    <a:lnTo>
                      <a:pt x="0" y="48"/>
                    </a:lnTo>
                    <a:lnTo>
                      <a:pt x="57" y="66"/>
                    </a:lnTo>
                    <a:lnTo>
                      <a:pt x="82" y="30"/>
                    </a:lnTo>
                    <a:lnTo>
                      <a:pt x="57" y="0"/>
                    </a:lnTo>
                    <a:lnTo>
                      <a:pt x="82" y="30"/>
                    </a:lnTo>
                    <a:lnTo>
                      <a:pt x="99" y="4"/>
                    </a:lnTo>
                    <a:lnTo>
                      <a:pt x="57" y="0"/>
                    </a:lnTo>
                    <a:lnTo>
                      <a:pt x="50" y="4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0" name="Freeform 1264"/>
              <p:cNvSpPr>
                <a:spLocks/>
              </p:cNvSpPr>
              <p:nvPr/>
            </p:nvSpPr>
            <p:spPr bwMode="auto">
              <a:xfrm>
                <a:off x="3449" y="2592"/>
                <a:ext cx="131" cy="23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82" y="42"/>
                  </a:cxn>
                  <a:cxn ang="0">
                    <a:pos x="124" y="46"/>
                  </a:cxn>
                  <a:cxn ang="0">
                    <a:pos x="131" y="4"/>
                  </a:cxn>
                  <a:cxn ang="0">
                    <a:pos x="89" y="0"/>
                  </a:cxn>
                  <a:cxn ang="0">
                    <a:pos x="103" y="39"/>
                  </a:cxn>
                  <a:cxn ang="0">
                    <a:pos x="69" y="3"/>
                  </a:cxn>
                  <a:cxn ang="0">
                    <a:pos x="0" y="34"/>
                  </a:cxn>
                  <a:cxn ang="0">
                    <a:pos x="82" y="42"/>
                  </a:cxn>
                  <a:cxn ang="0">
                    <a:pos x="69" y="3"/>
                  </a:cxn>
                </a:cxnLst>
                <a:rect l="0" t="0" r="r" b="b"/>
                <a:pathLst>
                  <a:path w="131" h="46">
                    <a:moveTo>
                      <a:pt x="69" y="3"/>
                    </a:moveTo>
                    <a:lnTo>
                      <a:pt x="82" y="42"/>
                    </a:lnTo>
                    <a:lnTo>
                      <a:pt x="124" y="46"/>
                    </a:lnTo>
                    <a:lnTo>
                      <a:pt x="131" y="4"/>
                    </a:lnTo>
                    <a:lnTo>
                      <a:pt x="89" y="0"/>
                    </a:lnTo>
                    <a:lnTo>
                      <a:pt x="103" y="39"/>
                    </a:lnTo>
                    <a:lnTo>
                      <a:pt x="69" y="3"/>
                    </a:lnTo>
                    <a:lnTo>
                      <a:pt x="0" y="34"/>
                    </a:lnTo>
                    <a:lnTo>
                      <a:pt x="82" y="42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1" name="Freeform 1265"/>
              <p:cNvSpPr>
                <a:spLocks/>
              </p:cNvSpPr>
              <p:nvPr/>
            </p:nvSpPr>
            <p:spPr bwMode="auto">
              <a:xfrm>
                <a:off x="3517" y="2584"/>
                <a:ext cx="111" cy="29"/>
              </a:xfrm>
              <a:custGeom>
                <a:avLst/>
                <a:gdLst/>
                <a:ahLst/>
                <a:cxnLst>
                  <a:cxn ang="0">
                    <a:pos x="40" y="35"/>
                  </a:cxn>
                  <a:cxn ang="0">
                    <a:pos x="41" y="0"/>
                  </a:cxn>
                  <a:cxn ang="0">
                    <a:pos x="0" y="20"/>
                  </a:cxn>
                  <a:cxn ang="0">
                    <a:pos x="34" y="56"/>
                  </a:cxn>
                  <a:cxn ang="0">
                    <a:pos x="76" y="37"/>
                  </a:cxn>
                  <a:cxn ang="0">
                    <a:pos x="78" y="2"/>
                  </a:cxn>
                  <a:cxn ang="0">
                    <a:pos x="76" y="37"/>
                  </a:cxn>
                  <a:cxn ang="0">
                    <a:pos x="112" y="19"/>
                  </a:cxn>
                  <a:cxn ang="0">
                    <a:pos x="78" y="2"/>
                  </a:cxn>
                  <a:cxn ang="0">
                    <a:pos x="40" y="35"/>
                  </a:cxn>
                </a:cxnLst>
                <a:rect l="0" t="0" r="r" b="b"/>
                <a:pathLst>
                  <a:path w="112" h="56">
                    <a:moveTo>
                      <a:pt x="40" y="35"/>
                    </a:moveTo>
                    <a:lnTo>
                      <a:pt x="41" y="0"/>
                    </a:lnTo>
                    <a:lnTo>
                      <a:pt x="0" y="20"/>
                    </a:lnTo>
                    <a:lnTo>
                      <a:pt x="34" y="56"/>
                    </a:lnTo>
                    <a:lnTo>
                      <a:pt x="76" y="37"/>
                    </a:lnTo>
                    <a:lnTo>
                      <a:pt x="78" y="2"/>
                    </a:lnTo>
                    <a:lnTo>
                      <a:pt x="76" y="37"/>
                    </a:lnTo>
                    <a:lnTo>
                      <a:pt x="112" y="19"/>
                    </a:lnTo>
                    <a:lnTo>
                      <a:pt x="78" y="2"/>
                    </a:ln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2" name="Freeform 1266"/>
              <p:cNvSpPr>
                <a:spLocks/>
              </p:cNvSpPr>
              <p:nvPr/>
            </p:nvSpPr>
            <p:spPr bwMode="auto">
              <a:xfrm>
                <a:off x="3493" y="2576"/>
                <a:ext cx="102" cy="2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6" y="35"/>
                  </a:cxn>
                  <a:cxn ang="0">
                    <a:pos x="65" y="50"/>
                  </a:cxn>
                  <a:cxn ang="0">
                    <a:pos x="103" y="17"/>
                  </a:cxn>
                  <a:cxn ang="0">
                    <a:pos x="74" y="1"/>
                  </a:cxn>
                  <a:cxn ang="0">
                    <a:pos x="70" y="36"/>
                  </a:cxn>
                  <a:cxn ang="0">
                    <a:pos x="40" y="0"/>
                  </a:cxn>
                  <a:cxn ang="0">
                    <a:pos x="0" y="15"/>
                  </a:cxn>
                  <a:cxn ang="0">
                    <a:pos x="36" y="35"/>
                  </a:cxn>
                  <a:cxn ang="0">
                    <a:pos x="40" y="0"/>
                  </a:cxn>
                </a:cxnLst>
                <a:rect l="0" t="0" r="r" b="b"/>
                <a:pathLst>
                  <a:path w="103" h="50">
                    <a:moveTo>
                      <a:pt x="40" y="0"/>
                    </a:moveTo>
                    <a:lnTo>
                      <a:pt x="36" y="35"/>
                    </a:lnTo>
                    <a:lnTo>
                      <a:pt x="65" y="50"/>
                    </a:lnTo>
                    <a:lnTo>
                      <a:pt x="103" y="17"/>
                    </a:lnTo>
                    <a:lnTo>
                      <a:pt x="74" y="1"/>
                    </a:lnTo>
                    <a:lnTo>
                      <a:pt x="70" y="36"/>
                    </a:lnTo>
                    <a:lnTo>
                      <a:pt x="40" y="0"/>
                    </a:lnTo>
                    <a:lnTo>
                      <a:pt x="0" y="15"/>
                    </a:lnTo>
                    <a:lnTo>
                      <a:pt x="36" y="3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3" name="Freeform 1267"/>
              <p:cNvSpPr>
                <a:spLocks/>
              </p:cNvSpPr>
              <p:nvPr/>
            </p:nvSpPr>
            <p:spPr bwMode="auto">
              <a:xfrm>
                <a:off x="3531" y="2566"/>
                <a:ext cx="107" cy="29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46" y="0"/>
                  </a:cxn>
                  <a:cxn ang="0">
                    <a:pos x="0" y="18"/>
                  </a:cxn>
                  <a:cxn ang="0">
                    <a:pos x="30" y="54"/>
                  </a:cxn>
                  <a:cxn ang="0">
                    <a:pos x="76" y="36"/>
                  </a:cxn>
                  <a:cxn ang="0">
                    <a:pos x="89" y="9"/>
                  </a:cxn>
                  <a:cxn ang="0">
                    <a:pos x="76" y="36"/>
                  </a:cxn>
                  <a:cxn ang="0">
                    <a:pos x="103" y="26"/>
                  </a:cxn>
                  <a:cxn ang="0">
                    <a:pos x="89" y="9"/>
                  </a:cxn>
                  <a:cxn ang="0">
                    <a:pos x="32" y="27"/>
                  </a:cxn>
                </a:cxnLst>
                <a:rect l="0" t="0" r="r" b="b"/>
                <a:pathLst>
                  <a:path w="103" h="54">
                    <a:moveTo>
                      <a:pt x="32" y="27"/>
                    </a:moveTo>
                    <a:lnTo>
                      <a:pt x="46" y="0"/>
                    </a:lnTo>
                    <a:lnTo>
                      <a:pt x="0" y="18"/>
                    </a:lnTo>
                    <a:lnTo>
                      <a:pt x="30" y="54"/>
                    </a:lnTo>
                    <a:lnTo>
                      <a:pt x="76" y="36"/>
                    </a:lnTo>
                    <a:lnTo>
                      <a:pt x="89" y="9"/>
                    </a:lnTo>
                    <a:lnTo>
                      <a:pt x="76" y="36"/>
                    </a:lnTo>
                    <a:lnTo>
                      <a:pt x="103" y="26"/>
                    </a:lnTo>
                    <a:lnTo>
                      <a:pt x="89" y="9"/>
                    </a:lnTo>
                    <a:lnTo>
                      <a:pt x="32" y="2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4" name="Freeform 1268"/>
              <p:cNvSpPr>
                <a:spLocks/>
              </p:cNvSpPr>
              <p:nvPr/>
            </p:nvSpPr>
            <p:spPr bwMode="auto">
              <a:xfrm>
                <a:off x="3522" y="2620"/>
                <a:ext cx="296" cy="140"/>
              </a:xfrm>
              <a:custGeom>
                <a:avLst/>
                <a:gdLst/>
                <a:ahLst/>
                <a:cxnLst>
                  <a:cxn ang="0">
                    <a:pos x="79" y="28"/>
                  </a:cxn>
                  <a:cxn ang="0">
                    <a:pos x="75" y="61"/>
                  </a:cxn>
                  <a:cxn ang="0">
                    <a:pos x="63" y="91"/>
                  </a:cxn>
                  <a:cxn ang="0">
                    <a:pos x="46" y="121"/>
                  </a:cxn>
                  <a:cxn ang="0">
                    <a:pos x="29" y="150"/>
                  </a:cxn>
                  <a:cxn ang="0">
                    <a:pos x="12" y="180"/>
                  </a:cxn>
                  <a:cxn ang="0">
                    <a:pos x="0" y="212"/>
                  </a:cxn>
                  <a:cxn ang="0">
                    <a:pos x="0" y="243"/>
                  </a:cxn>
                  <a:cxn ang="0">
                    <a:pos x="12" y="276"/>
                  </a:cxn>
                  <a:cxn ang="0">
                    <a:pos x="21" y="256"/>
                  </a:cxn>
                  <a:cxn ang="0">
                    <a:pos x="39" y="235"/>
                  </a:cxn>
                  <a:cxn ang="0">
                    <a:pos x="58" y="217"/>
                  </a:cxn>
                  <a:cxn ang="0">
                    <a:pos x="81" y="200"/>
                  </a:cxn>
                  <a:cxn ang="0">
                    <a:pos x="100" y="184"/>
                  </a:cxn>
                  <a:cxn ang="0">
                    <a:pos x="117" y="169"/>
                  </a:cxn>
                  <a:cxn ang="0">
                    <a:pos x="128" y="156"/>
                  </a:cxn>
                  <a:cxn ang="0">
                    <a:pos x="130" y="144"/>
                  </a:cxn>
                  <a:cxn ang="0">
                    <a:pos x="134" y="154"/>
                  </a:cxn>
                  <a:cxn ang="0">
                    <a:pos x="130" y="163"/>
                  </a:cxn>
                  <a:cxn ang="0">
                    <a:pos x="128" y="175"/>
                  </a:cxn>
                  <a:cxn ang="0">
                    <a:pos x="132" y="192"/>
                  </a:cxn>
                  <a:cxn ang="0">
                    <a:pos x="138" y="204"/>
                  </a:cxn>
                  <a:cxn ang="0">
                    <a:pos x="143" y="214"/>
                  </a:cxn>
                  <a:cxn ang="0">
                    <a:pos x="149" y="223"/>
                  </a:cxn>
                  <a:cxn ang="0">
                    <a:pos x="157" y="231"/>
                  </a:cxn>
                  <a:cxn ang="0">
                    <a:pos x="166" y="239"/>
                  </a:cxn>
                  <a:cxn ang="0">
                    <a:pos x="176" y="245"/>
                  </a:cxn>
                  <a:cxn ang="0">
                    <a:pos x="191" y="252"/>
                  </a:cxn>
                  <a:cxn ang="0">
                    <a:pos x="208" y="258"/>
                  </a:cxn>
                  <a:cxn ang="0">
                    <a:pos x="203" y="223"/>
                  </a:cxn>
                  <a:cxn ang="0">
                    <a:pos x="208" y="191"/>
                  </a:cxn>
                  <a:cxn ang="0">
                    <a:pos x="222" y="160"/>
                  </a:cxn>
                  <a:cxn ang="0">
                    <a:pos x="241" y="130"/>
                  </a:cxn>
                  <a:cxn ang="0">
                    <a:pos x="262" y="98"/>
                  </a:cxn>
                  <a:cxn ang="0">
                    <a:pos x="281" y="69"/>
                  </a:cxn>
                  <a:cxn ang="0">
                    <a:pos x="294" y="36"/>
                  </a:cxn>
                  <a:cxn ang="0">
                    <a:pos x="298" y="2"/>
                  </a:cxn>
                  <a:cxn ang="0">
                    <a:pos x="271" y="2"/>
                  </a:cxn>
                  <a:cxn ang="0">
                    <a:pos x="243" y="1"/>
                  </a:cxn>
                  <a:cxn ang="0">
                    <a:pos x="216" y="1"/>
                  </a:cxn>
                  <a:cxn ang="0">
                    <a:pos x="189" y="0"/>
                  </a:cxn>
                  <a:cxn ang="0">
                    <a:pos x="163" y="0"/>
                  </a:cxn>
                  <a:cxn ang="0">
                    <a:pos x="134" y="1"/>
                  </a:cxn>
                  <a:cxn ang="0">
                    <a:pos x="107" y="2"/>
                  </a:cxn>
                  <a:cxn ang="0">
                    <a:pos x="79" y="5"/>
                  </a:cxn>
                  <a:cxn ang="0">
                    <a:pos x="77" y="8"/>
                  </a:cxn>
                  <a:cxn ang="0">
                    <a:pos x="77" y="13"/>
                  </a:cxn>
                  <a:cxn ang="0">
                    <a:pos x="77" y="21"/>
                  </a:cxn>
                  <a:cxn ang="0">
                    <a:pos x="79" y="28"/>
                  </a:cxn>
                </a:cxnLst>
                <a:rect l="0" t="0" r="r" b="b"/>
                <a:pathLst>
                  <a:path w="298" h="276">
                    <a:moveTo>
                      <a:pt x="79" y="28"/>
                    </a:moveTo>
                    <a:lnTo>
                      <a:pt x="75" y="61"/>
                    </a:lnTo>
                    <a:lnTo>
                      <a:pt x="63" y="91"/>
                    </a:lnTo>
                    <a:lnTo>
                      <a:pt x="46" y="121"/>
                    </a:lnTo>
                    <a:lnTo>
                      <a:pt x="29" y="150"/>
                    </a:lnTo>
                    <a:lnTo>
                      <a:pt x="12" y="180"/>
                    </a:lnTo>
                    <a:lnTo>
                      <a:pt x="0" y="212"/>
                    </a:lnTo>
                    <a:lnTo>
                      <a:pt x="0" y="243"/>
                    </a:lnTo>
                    <a:lnTo>
                      <a:pt x="12" y="276"/>
                    </a:lnTo>
                    <a:lnTo>
                      <a:pt x="21" y="256"/>
                    </a:lnTo>
                    <a:lnTo>
                      <a:pt x="39" y="235"/>
                    </a:lnTo>
                    <a:lnTo>
                      <a:pt x="58" y="217"/>
                    </a:lnTo>
                    <a:lnTo>
                      <a:pt x="81" y="200"/>
                    </a:lnTo>
                    <a:lnTo>
                      <a:pt x="100" y="184"/>
                    </a:lnTo>
                    <a:lnTo>
                      <a:pt x="117" y="169"/>
                    </a:lnTo>
                    <a:lnTo>
                      <a:pt x="128" y="156"/>
                    </a:lnTo>
                    <a:lnTo>
                      <a:pt x="130" y="144"/>
                    </a:lnTo>
                    <a:lnTo>
                      <a:pt x="134" y="154"/>
                    </a:lnTo>
                    <a:lnTo>
                      <a:pt x="130" y="163"/>
                    </a:lnTo>
                    <a:lnTo>
                      <a:pt x="128" y="175"/>
                    </a:lnTo>
                    <a:lnTo>
                      <a:pt x="132" y="192"/>
                    </a:lnTo>
                    <a:lnTo>
                      <a:pt x="138" y="204"/>
                    </a:lnTo>
                    <a:lnTo>
                      <a:pt x="143" y="214"/>
                    </a:lnTo>
                    <a:lnTo>
                      <a:pt x="149" y="223"/>
                    </a:lnTo>
                    <a:lnTo>
                      <a:pt x="157" y="231"/>
                    </a:lnTo>
                    <a:lnTo>
                      <a:pt x="166" y="239"/>
                    </a:lnTo>
                    <a:lnTo>
                      <a:pt x="176" y="245"/>
                    </a:lnTo>
                    <a:lnTo>
                      <a:pt x="191" y="252"/>
                    </a:lnTo>
                    <a:lnTo>
                      <a:pt x="208" y="258"/>
                    </a:lnTo>
                    <a:lnTo>
                      <a:pt x="203" y="223"/>
                    </a:lnTo>
                    <a:lnTo>
                      <a:pt x="208" y="191"/>
                    </a:lnTo>
                    <a:lnTo>
                      <a:pt x="222" y="160"/>
                    </a:lnTo>
                    <a:lnTo>
                      <a:pt x="241" y="130"/>
                    </a:lnTo>
                    <a:lnTo>
                      <a:pt x="262" y="98"/>
                    </a:lnTo>
                    <a:lnTo>
                      <a:pt x="281" y="69"/>
                    </a:lnTo>
                    <a:lnTo>
                      <a:pt x="294" y="36"/>
                    </a:lnTo>
                    <a:lnTo>
                      <a:pt x="298" y="2"/>
                    </a:lnTo>
                    <a:lnTo>
                      <a:pt x="271" y="2"/>
                    </a:lnTo>
                    <a:lnTo>
                      <a:pt x="243" y="1"/>
                    </a:lnTo>
                    <a:lnTo>
                      <a:pt x="216" y="1"/>
                    </a:lnTo>
                    <a:lnTo>
                      <a:pt x="189" y="0"/>
                    </a:lnTo>
                    <a:lnTo>
                      <a:pt x="163" y="0"/>
                    </a:lnTo>
                    <a:lnTo>
                      <a:pt x="134" y="1"/>
                    </a:lnTo>
                    <a:lnTo>
                      <a:pt x="107" y="2"/>
                    </a:lnTo>
                    <a:lnTo>
                      <a:pt x="79" y="5"/>
                    </a:lnTo>
                    <a:lnTo>
                      <a:pt x="77" y="8"/>
                    </a:lnTo>
                    <a:lnTo>
                      <a:pt x="77" y="13"/>
                    </a:lnTo>
                    <a:lnTo>
                      <a:pt x="77" y="21"/>
                    </a:lnTo>
                    <a:lnTo>
                      <a:pt x="79" y="28"/>
                    </a:lnTo>
                    <a:close/>
                  </a:path>
                </a:pathLst>
              </a:custGeom>
              <a:solidFill>
                <a:srgbClr val="007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5" name="Freeform 1269"/>
              <p:cNvSpPr>
                <a:spLocks/>
              </p:cNvSpPr>
              <p:nvPr/>
            </p:nvSpPr>
            <p:spPr bwMode="auto">
              <a:xfrm>
                <a:off x="3565" y="2558"/>
                <a:ext cx="257" cy="88"/>
              </a:xfrm>
              <a:custGeom>
                <a:avLst/>
                <a:gdLst/>
                <a:ahLst/>
                <a:cxnLst>
                  <a:cxn ang="0">
                    <a:pos x="130" y="175"/>
                  </a:cxn>
                  <a:cxn ang="0">
                    <a:pos x="157" y="174"/>
                  </a:cxn>
                  <a:cxn ang="0">
                    <a:pos x="180" y="169"/>
                  </a:cxn>
                  <a:cxn ang="0">
                    <a:pos x="201" y="161"/>
                  </a:cxn>
                  <a:cxn ang="0">
                    <a:pos x="220" y="149"/>
                  </a:cxn>
                  <a:cxn ang="0">
                    <a:pos x="237" y="136"/>
                  </a:cxn>
                  <a:cxn ang="0">
                    <a:pos x="248" y="122"/>
                  </a:cxn>
                  <a:cxn ang="0">
                    <a:pos x="256" y="106"/>
                  </a:cxn>
                  <a:cxn ang="0">
                    <a:pos x="258" y="88"/>
                  </a:cxn>
                  <a:cxn ang="0">
                    <a:pos x="256" y="70"/>
                  </a:cxn>
                  <a:cxn ang="0">
                    <a:pos x="248" y="54"/>
                  </a:cxn>
                  <a:cxn ang="0">
                    <a:pos x="237" y="39"/>
                  </a:cxn>
                  <a:cxn ang="0">
                    <a:pos x="220" y="26"/>
                  </a:cxn>
                  <a:cxn ang="0">
                    <a:pos x="201" y="15"/>
                  </a:cxn>
                  <a:cxn ang="0">
                    <a:pos x="180" y="6"/>
                  </a:cxn>
                  <a:cxn ang="0">
                    <a:pos x="157" y="1"/>
                  </a:cxn>
                  <a:cxn ang="0">
                    <a:pos x="130" y="0"/>
                  </a:cxn>
                  <a:cxn ang="0">
                    <a:pos x="103" y="1"/>
                  </a:cxn>
                  <a:cxn ang="0">
                    <a:pos x="78" y="6"/>
                  </a:cxn>
                  <a:cxn ang="0">
                    <a:pos x="57" y="15"/>
                  </a:cxn>
                  <a:cxn ang="0">
                    <a:pos x="38" y="26"/>
                  </a:cxn>
                  <a:cxn ang="0">
                    <a:pos x="21" y="39"/>
                  </a:cxn>
                  <a:cxn ang="0">
                    <a:pos x="10" y="54"/>
                  </a:cxn>
                  <a:cxn ang="0">
                    <a:pos x="2" y="70"/>
                  </a:cxn>
                  <a:cxn ang="0">
                    <a:pos x="0" y="88"/>
                  </a:cxn>
                  <a:cxn ang="0">
                    <a:pos x="2" y="106"/>
                  </a:cxn>
                  <a:cxn ang="0">
                    <a:pos x="10" y="122"/>
                  </a:cxn>
                  <a:cxn ang="0">
                    <a:pos x="21" y="136"/>
                  </a:cxn>
                  <a:cxn ang="0">
                    <a:pos x="38" y="149"/>
                  </a:cxn>
                  <a:cxn ang="0">
                    <a:pos x="57" y="161"/>
                  </a:cxn>
                  <a:cxn ang="0">
                    <a:pos x="78" y="169"/>
                  </a:cxn>
                  <a:cxn ang="0">
                    <a:pos x="103" y="174"/>
                  </a:cxn>
                  <a:cxn ang="0">
                    <a:pos x="130" y="175"/>
                  </a:cxn>
                </a:cxnLst>
                <a:rect l="0" t="0" r="r" b="b"/>
                <a:pathLst>
                  <a:path w="258" h="175">
                    <a:moveTo>
                      <a:pt x="130" y="175"/>
                    </a:moveTo>
                    <a:lnTo>
                      <a:pt x="157" y="174"/>
                    </a:lnTo>
                    <a:lnTo>
                      <a:pt x="180" y="169"/>
                    </a:lnTo>
                    <a:lnTo>
                      <a:pt x="201" y="161"/>
                    </a:lnTo>
                    <a:lnTo>
                      <a:pt x="220" y="149"/>
                    </a:lnTo>
                    <a:lnTo>
                      <a:pt x="237" y="136"/>
                    </a:lnTo>
                    <a:lnTo>
                      <a:pt x="248" y="122"/>
                    </a:lnTo>
                    <a:lnTo>
                      <a:pt x="256" y="106"/>
                    </a:lnTo>
                    <a:lnTo>
                      <a:pt x="258" y="88"/>
                    </a:lnTo>
                    <a:lnTo>
                      <a:pt x="256" y="70"/>
                    </a:lnTo>
                    <a:lnTo>
                      <a:pt x="248" y="54"/>
                    </a:lnTo>
                    <a:lnTo>
                      <a:pt x="237" y="39"/>
                    </a:lnTo>
                    <a:lnTo>
                      <a:pt x="220" y="26"/>
                    </a:lnTo>
                    <a:lnTo>
                      <a:pt x="201" y="15"/>
                    </a:lnTo>
                    <a:lnTo>
                      <a:pt x="180" y="6"/>
                    </a:lnTo>
                    <a:lnTo>
                      <a:pt x="157" y="1"/>
                    </a:lnTo>
                    <a:lnTo>
                      <a:pt x="130" y="0"/>
                    </a:lnTo>
                    <a:lnTo>
                      <a:pt x="103" y="1"/>
                    </a:lnTo>
                    <a:lnTo>
                      <a:pt x="78" y="6"/>
                    </a:lnTo>
                    <a:lnTo>
                      <a:pt x="57" y="15"/>
                    </a:lnTo>
                    <a:lnTo>
                      <a:pt x="38" y="26"/>
                    </a:lnTo>
                    <a:lnTo>
                      <a:pt x="21" y="39"/>
                    </a:lnTo>
                    <a:lnTo>
                      <a:pt x="10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10" y="122"/>
                    </a:lnTo>
                    <a:lnTo>
                      <a:pt x="21" y="136"/>
                    </a:lnTo>
                    <a:lnTo>
                      <a:pt x="38" y="149"/>
                    </a:lnTo>
                    <a:lnTo>
                      <a:pt x="57" y="161"/>
                    </a:lnTo>
                    <a:lnTo>
                      <a:pt x="78" y="169"/>
                    </a:lnTo>
                    <a:lnTo>
                      <a:pt x="103" y="174"/>
                    </a:lnTo>
                    <a:lnTo>
                      <a:pt x="130" y="175"/>
                    </a:lnTo>
                    <a:close/>
                  </a:path>
                </a:pathLst>
              </a:custGeom>
              <a:solidFill>
                <a:srgbClr val="E0B7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6" name="Freeform 1270"/>
              <p:cNvSpPr>
                <a:spLocks/>
              </p:cNvSpPr>
              <p:nvPr/>
            </p:nvSpPr>
            <p:spPr bwMode="auto">
              <a:xfrm>
                <a:off x="3696" y="2602"/>
                <a:ext cx="136" cy="47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20" y="0"/>
                  </a:cxn>
                  <a:cxn ang="0">
                    <a:pos x="120" y="18"/>
                  </a:cxn>
                  <a:cxn ang="0">
                    <a:pos x="112" y="33"/>
                  </a:cxn>
                  <a:cxn ang="0">
                    <a:pos x="101" y="46"/>
                  </a:cxn>
                  <a:cxn ang="0">
                    <a:pos x="86" y="59"/>
                  </a:cxn>
                  <a:cxn ang="0">
                    <a:pos x="67" y="69"/>
                  </a:cxn>
                  <a:cxn ang="0">
                    <a:pos x="48" y="77"/>
                  </a:cxn>
                  <a:cxn ang="0">
                    <a:pos x="27" y="82"/>
                  </a:cxn>
                  <a:cxn ang="0">
                    <a:pos x="0" y="82"/>
                  </a:cxn>
                  <a:cxn ang="0">
                    <a:pos x="0" y="92"/>
                  </a:cxn>
                  <a:cxn ang="0">
                    <a:pos x="27" y="90"/>
                  </a:cxn>
                  <a:cxn ang="0">
                    <a:pos x="51" y="85"/>
                  </a:cxn>
                  <a:cxn ang="0">
                    <a:pos x="74" y="77"/>
                  </a:cxn>
                  <a:cxn ang="0">
                    <a:pos x="93" y="64"/>
                  </a:cxn>
                  <a:cxn ang="0">
                    <a:pos x="112" y="51"/>
                  </a:cxn>
                  <a:cxn ang="0">
                    <a:pos x="124" y="35"/>
                  </a:cxn>
                  <a:cxn ang="0">
                    <a:pos x="132" y="18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20" y="0"/>
                  </a:cxn>
                </a:cxnLst>
                <a:rect l="0" t="0" r="r" b="b"/>
                <a:pathLst>
                  <a:path w="135" h="92">
                    <a:moveTo>
                      <a:pt x="120" y="0"/>
                    </a:moveTo>
                    <a:lnTo>
                      <a:pt x="120" y="0"/>
                    </a:lnTo>
                    <a:lnTo>
                      <a:pt x="120" y="18"/>
                    </a:lnTo>
                    <a:lnTo>
                      <a:pt x="112" y="33"/>
                    </a:lnTo>
                    <a:lnTo>
                      <a:pt x="101" y="46"/>
                    </a:lnTo>
                    <a:lnTo>
                      <a:pt x="86" y="59"/>
                    </a:lnTo>
                    <a:lnTo>
                      <a:pt x="67" y="69"/>
                    </a:lnTo>
                    <a:lnTo>
                      <a:pt x="48" y="77"/>
                    </a:lnTo>
                    <a:lnTo>
                      <a:pt x="27" y="8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27" y="90"/>
                    </a:lnTo>
                    <a:lnTo>
                      <a:pt x="51" y="85"/>
                    </a:lnTo>
                    <a:lnTo>
                      <a:pt x="74" y="77"/>
                    </a:lnTo>
                    <a:lnTo>
                      <a:pt x="93" y="64"/>
                    </a:lnTo>
                    <a:lnTo>
                      <a:pt x="112" y="51"/>
                    </a:lnTo>
                    <a:lnTo>
                      <a:pt x="124" y="35"/>
                    </a:lnTo>
                    <a:lnTo>
                      <a:pt x="132" y="18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7" name="Freeform 1271"/>
              <p:cNvSpPr>
                <a:spLocks/>
              </p:cNvSpPr>
              <p:nvPr/>
            </p:nvSpPr>
            <p:spPr bwMode="auto">
              <a:xfrm>
                <a:off x="3696" y="2555"/>
                <a:ext cx="136" cy="4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7" y="10"/>
                  </a:cxn>
                  <a:cxn ang="0">
                    <a:pos x="48" y="15"/>
                  </a:cxn>
                  <a:cxn ang="0">
                    <a:pos x="67" y="24"/>
                  </a:cxn>
                  <a:cxn ang="0">
                    <a:pos x="86" y="33"/>
                  </a:cxn>
                  <a:cxn ang="0">
                    <a:pos x="101" y="46"/>
                  </a:cxn>
                  <a:cxn ang="0">
                    <a:pos x="112" y="61"/>
                  </a:cxn>
                  <a:cxn ang="0">
                    <a:pos x="120" y="75"/>
                  </a:cxn>
                  <a:cxn ang="0">
                    <a:pos x="120" y="93"/>
                  </a:cxn>
                  <a:cxn ang="0">
                    <a:pos x="135" y="93"/>
                  </a:cxn>
                  <a:cxn ang="0">
                    <a:pos x="132" y="75"/>
                  </a:cxn>
                  <a:cxn ang="0">
                    <a:pos x="124" y="58"/>
                  </a:cxn>
                  <a:cxn ang="0">
                    <a:pos x="112" y="41"/>
                  </a:cxn>
                  <a:cxn ang="0">
                    <a:pos x="93" y="28"/>
                  </a:cxn>
                  <a:cxn ang="0">
                    <a:pos x="74" y="16"/>
                  </a:cxn>
                  <a:cxn ang="0">
                    <a:pos x="51" y="7"/>
                  </a:cxn>
                  <a:cxn ang="0">
                    <a:pos x="27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35" h="93">
                    <a:moveTo>
                      <a:pt x="0" y="10"/>
                    </a:moveTo>
                    <a:lnTo>
                      <a:pt x="0" y="10"/>
                    </a:lnTo>
                    <a:lnTo>
                      <a:pt x="27" y="10"/>
                    </a:lnTo>
                    <a:lnTo>
                      <a:pt x="48" y="15"/>
                    </a:lnTo>
                    <a:lnTo>
                      <a:pt x="67" y="24"/>
                    </a:lnTo>
                    <a:lnTo>
                      <a:pt x="86" y="33"/>
                    </a:lnTo>
                    <a:lnTo>
                      <a:pt x="101" y="46"/>
                    </a:lnTo>
                    <a:lnTo>
                      <a:pt x="112" y="61"/>
                    </a:lnTo>
                    <a:lnTo>
                      <a:pt x="120" y="75"/>
                    </a:lnTo>
                    <a:lnTo>
                      <a:pt x="120" y="93"/>
                    </a:lnTo>
                    <a:lnTo>
                      <a:pt x="135" y="93"/>
                    </a:lnTo>
                    <a:lnTo>
                      <a:pt x="132" y="75"/>
                    </a:lnTo>
                    <a:lnTo>
                      <a:pt x="124" y="58"/>
                    </a:lnTo>
                    <a:lnTo>
                      <a:pt x="112" y="41"/>
                    </a:lnTo>
                    <a:lnTo>
                      <a:pt x="93" y="28"/>
                    </a:lnTo>
                    <a:lnTo>
                      <a:pt x="74" y="16"/>
                    </a:lnTo>
                    <a:lnTo>
                      <a:pt x="51" y="7"/>
                    </a:lnTo>
                    <a:lnTo>
                      <a:pt x="27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8" name="Freeform 1272"/>
              <p:cNvSpPr>
                <a:spLocks/>
              </p:cNvSpPr>
              <p:nvPr/>
            </p:nvSpPr>
            <p:spPr bwMode="auto">
              <a:xfrm>
                <a:off x="3560" y="2555"/>
                <a:ext cx="136" cy="47"/>
              </a:xfrm>
              <a:custGeom>
                <a:avLst/>
                <a:gdLst/>
                <a:ahLst/>
                <a:cxnLst>
                  <a:cxn ang="0">
                    <a:pos x="15" y="93"/>
                  </a:cxn>
                  <a:cxn ang="0">
                    <a:pos x="15" y="93"/>
                  </a:cxn>
                  <a:cxn ang="0">
                    <a:pos x="15" y="75"/>
                  </a:cxn>
                  <a:cxn ang="0">
                    <a:pos x="22" y="61"/>
                  </a:cxn>
                  <a:cxn ang="0">
                    <a:pos x="34" y="46"/>
                  </a:cxn>
                  <a:cxn ang="0">
                    <a:pos x="49" y="33"/>
                  </a:cxn>
                  <a:cxn ang="0">
                    <a:pos x="68" y="24"/>
                  </a:cxn>
                  <a:cxn ang="0">
                    <a:pos x="87" y="15"/>
                  </a:cxn>
                  <a:cxn ang="0">
                    <a:pos x="110" y="10"/>
                  </a:cxn>
                  <a:cxn ang="0">
                    <a:pos x="137" y="10"/>
                  </a:cxn>
                  <a:cxn ang="0">
                    <a:pos x="137" y="0"/>
                  </a:cxn>
                  <a:cxn ang="0">
                    <a:pos x="110" y="2"/>
                  </a:cxn>
                  <a:cxn ang="0">
                    <a:pos x="84" y="7"/>
                  </a:cxn>
                  <a:cxn ang="0">
                    <a:pos x="61" y="16"/>
                  </a:cxn>
                  <a:cxn ang="0">
                    <a:pos x="42" y="28"/>
                  </a:cxn>
                  <a:cxn ang="0">
                    <a:pos x="22" y="41"/>
                  </a:cxn>
                  <a:cxn ang="0">
                    <a:pos x="11" y="58"/>
                  </a:cxn>
                  <a:cxn ang="0">
                    <a:pos x="3" y="75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15" y="93"/>
                  </a:cxn>
                </a:cxnLst>
                <a:rect l="0" t="0" r="r" b="b"/>
                <a:pathLst>
                  <a:path w="137" h="93">
                    <a:moveTo>
                      <a:pt x="15" y="93"/>
                    </a:moveTo>
                    <a:lnTo>
                      <a:pt x="15" y="93"/>
                    </a:lnTo>
                    <a:lnTo>
                      <a:pt x="15" y="75"/>
                    </a:lnTo>
                    <a:lnTo>
                      <a:pt x="22" y="61"/>
                    </a:lnTo>
                    <a:lnTo>
                      <a:pt x="34" y="46"/>
                    </a:lnTo>
                    <a:lnTo>
                      <a:pt x="49" y="33"/>
                    </a:lnTo>
                    <a:lnTo>
                      <a:pt x="68" y="24"/>
                    </a:lnTo>
                    <a:lnTo>
                      <a:pt x="87" y="15"/>
                    </a:lnTo>
                    <a:lnTo>
                      <a:pt x="110" y="10"/>
                    </a:lnTo>
                    <a:lnTo>
                      <a:pt x="137" y="10"/>
                    </a:lnTo>
                    <a:lnTo>
                      <a:pt x="137" y="0"/>
                    </a:lnTo>
                    <a:lnTo>
                      <a:pt x="110" y="2"/>
                    </a:lnTo>
                    <a:lnTo>
                      <a:pt x="84" y="7"/>
                    </a:lnTo>
                    <a:lnTo>
                      <a:pt x="61" y="16"/>
                    </a:lnTo>
                    <a:lnTo>
                      <a:pt x="42" y="28"/>
                    </a:lnTo>
                    <a:lnTo>
                      <a:pt x="22" y="41"/>
                    </a:lnTo>
                    <a:lnTo>
                      <a:pt x="11" y="58"/>
                    </a:lnTo>
                    <a:lnTo>
                      <a:pt x="3" y="7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5" y="9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6489" name="Freeform 1273"/>
              <p:cNvSpPr>
                <a:spLocks/>
              </p:cNvSpPr>
              <p:nvPr/>
            </p:nvSpPr>
            <p:spPr bwMode="auto">
              <a:xfrm>
                <a:off x="3560" y="2602"/>
                <a:ext cx="136" cy="47"/>
              </a:xfrm>
              <a:custGeom>
                <a:avLst/>
                <a:gdLst/>
                <a:ahLst/>
                <a:cxnLst>
                  <a:cxn ang="0">
                    <a:pos x="137" y="82"/>
                  </a:cxn>
                  <a:cxn ang="0">
                    <a:pos x="137" y="82"/>
                  </a:cxn>
                  <a:cxn ang="0">
                    <a:pos x="110" y="82"/>
                  </a:cxn>
                  <a:cxn ang="0">
                    <a:pos x="87" y="77"/>
                  </a:cxn>
                  <a:cxn ang="0">
                    <a:pos x="68" y="69"/>
                  </a:cxn>
                  <a:cxn ang="0">
                    <a:pos x="49" y="59"/>
                  </a:cxn>
                  <a:cxn ang="0">
                    <a:pos x="34" y="46"/>
                  </a:cxn>
                  <a:cxn ang="0">
                    <a:pos x="22" y="33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3" y="18"/>
                  </a:cxn>
                  <a:cxn ang="0">
                    <a:pos x="11" y="35"/>
                  </a:cxn>
                  <a:cxn ang="0">
                    <a:pos x="22" y="51"/>
                  </a:cxn>
                  <a:cxn ang="0">
                    <a:pos x="42" y="64"/>
                  </a:cxn>
                  <a:cxn ang="0">
                    <a:pos x="61" y="77"/>
                  </a:cxn>
                  <a:cxn ang="0">
                    <a:pos x="84" y="85"/>
                  </a:cxn>
                  <a:cxn ang="0">
                    <a:pos x="110" y="90"/>
                  </a:cxn>
                  <a:cxn ang="0">
                    <a:pos x="137" y="92"/>
                  </a:cxn>
                  <a:cxn ang="0">
                    <a:pos x="137" y="92"/>
                  </a:cxn>
                  <a:cxn ang="0">
                    <a:pos x="137" y="82"/>
                  </a:cxn>
                </a:cxnLst>
                <a:rect l="0" t="0" r="r" b="b"/>
                <a:pathLst>
                  <a:path w="137" h="92">
                    <a:moveTo>
                      <a:pt x="137" y="82"/>
                    </a:moveTo>
                    <a:lnTo>
                      <a:pt x="137" y="82"/>
                    </a:lnTo>
                    <a:lnTo>
                      <a:pt x="110" y="82"/>
                    </a:lnTo>
                    <a:lnTo>
                      <a:pt x="87" y="77"/>
                    </a:lnTo>
                    <a:lnTo>
                      <a:pt x="68" y="69"/>
                    </a:lnTo>
                    <a:lnTo>
                      <a:pt x="49" y="59"/>
                    </a:lnTo>
                    <a:lnTo>
                      <a:pt x="34" y="46"/>
                    </a:lnTo>
                    <a:lnTo>
                      <a:pt x="22" y="33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3" y="18"/>
                    </a:lnTo>
                    <a:lnTo>
                      <a:pt x="11" y="35"/>
                    </a:lnTo>
                    <a:lnTo>
                      <a:pt x="22" y="51"/>
                    </a:lnTo>
                    <a:lnTo>
                      <a:pt x="42" y="64"/>
                    </a:lnTo>
                    <a:lnTo>
                      <a:pt x="61" y="77"/>
                    </a:lnTo>
                    <a:lnTo>
                      <a:pt x="84" y="85"/>
                    </a:lnTo>
                    <a:lnTo>
                      <a:pt x="110" y="90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46490" name="Text Box 1274"/>
          <p:cNvSpPr txBox="1">
            <a:spLocks noChangeArrowheads="1"/>
          </p:cNvSpPr>
          <p:nvPr/>
        </p:nvSpPr>
        <p:spPr bwMode="auto">
          <a:xfrm>
            <a:off x="309563" y="5414963"/>
            <a:ext cx="9699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req</a:t>
            </a:r>
            <a:endParaRPr lang="en-AU" altLang="en-US" b="0">
              <a:solidFill>
                <a:srgbClr val="0099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Line 2"/>
          <p:cNvSpPr>
            <a:spLocks noChangeShapeType="1"/>
          </p:cNvSpPr>
          <p:nvPr/>
        </p:nvSpPr>
        <p:spPr bwMode="auto">
          <a:xfrm flipH="1">
            <a:off x="1947863" y="5508625"/>
            <a:ext cx="2257425" cy="336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7267" name="Line 3"/>
          <p:cNvSpPr>
            <a:spLocks noChangeShapeType="1"/>
          </p:cNvSpPr>
          <p:nvPr/>
        </p:nvSpPr>
        <p:spPr bwMode="auto">
          <a:xfrm>
            <a:off x="2809875" y="4408488"/>
            <a:ext cx="641350" cy="246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1463"/>
            <a:ext cx="8653463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BE" altLang="en-US" smtClean="0"/>
              <a:t>Chaining satisfaction arguments into argumentation trees</a:t>
            </a:r>
            <a:endParaRPr lang="en-US" altLang="en-US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7013" y="1295400"/>
            <a:ext cx="8751887" cy="101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BE" altLang="en-US" sz="2100" smtClean="0"/>
              <a:t>To show how requirements ensure higher-level concerns, and recursively</a:t>
            </a:r>
            <a:endParaRPr lang="en-US" altLang="en-US" sz="2100" smtClean="0"/>
          </a:p>
        </p:txBody>
      </p:sp>
      <p:grpSp>
        <p:nvGrpSpPr>
          <p:cNvPr id="33798" name="Group 7"/>
          <p:cNvGrpSpPr>
            <a:grpSpLocks/>
          </p:cNvGrpSpPr>
          <p:nvPr/>
        </p:nvGrpSpPr>
        <p:grpSpPr bwMode="auto">
          <a:xfrm>
            <a:off x="171450" y="3498850"/>
            <a:ext cx="2716213" cy="595313"/>
            <a:chOff x="133" y="2030"/>
            <a:chExt cx="1711" cy="375"/>
          </a:xfrm>
        </p:grpSpPr>
        <p:sp>
          <p:nvSpPr>
            <p:cNvPr id="33903" name="AutoShape 8"/>
            <p:cNvSpPr>
              <a:spLocks noChangeArrowheads="1"/>
            </p:cNvSpPr>
            <p:nvPr/>
          </p:nvSpPr>
          <p:spPr bwMode="auto">
            <a:xfrm>
              <a:off x="133" y="2030"/>
              <a:ext cx="1711" cy="375"/>
            </a:xfrm>
            <a:prstGeom prst="parallelogram">
              <a:avLst>
                <a:gd name="adj" fmla="val 3396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3904" name="Text Box 9"/>
            <p:cNvSpPr txBox="1">
              <a:spLocks noChangeArrowheads="1"/>
            </p:cNvSpPr>
            <p:nvPr/>
          </p:nvSpPr>
          <p:spPr bwMode="auto">
            <a:xfrm>
              <a:off x="197" y="2033"/>
              <a:ext cx="162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HandBrakeReleased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</a:rPr>
                <a:t>«</a:t>
              </a:r>
              <a:r>
                <a:rPr lang="fr-BE" altLang="en-US" sz="200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MotorRaising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547274" name="Line 10"/>
          <p:cNvSpPr>
            <a:spLocks noChangeShapeType="1"/>
          </p:cNvSpPr>
          <p:nvPr/>
        </p:nvSpPr>
        <p:spPr bwMode="auto">
          <a:xfrm flipH="1">
            <a:off x="1701800" y="4430713"/>
            <a:ext cx="998538" cy="290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7275" name="Line 11"/>
          <p:cNvSpPr>
            <a:spLocks noChangeShapeType="1"/>
          </p:cNvSpPr>
          <p:nvPr/>
        </p:nvSpPr>
        <p:spPr bwMode="auto">
          <a:xfrm>
            <a:off x="1993900" y="4132263"/>
            <a:ext cx="700088" cy="257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7276" name="Oval 12"/>
          <p:cNvSpPr>
            <a:spLocks noChangeArrowheads="1"/>
          </p:cNvSpPr>
          <p:nvPr/>
        </p:nvSpPr>
        <p:spPr bwMode="auto">
          <a:xfrm>
            <a:off x="2651125" y="4333875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3802" name="Group 13"/>
          <p:cNvGrpSpPr>
            <a:grpSpLocks/>
          </p:cNvGrpSpPr>
          <p:nvPr/>
        </p:nvGrpSpPr>
        <p:grpSpPr bwMode="auto">
          <a:xfrm>
            <a:off x="114300" y="4597400"/>
            <a:ext cx="2716213" cy="595313"/>
            <a:chOff x="133" y="2030"/>
            <a:chExt cx="1711" cy="375"/>
          </a:xfrm>
        </p:grpSpPr>
        <p:sp>
          <p:nvSpPr>
            <p:cNvPr id="33901" name="AutoShape 14"/>
            <p:cNvSpPr>
              <a:spLocks noChangeArrowheads="1"/>
            </p:cNvSpPr>
            <p:nvPr/>
          </p:nvSpPr>
          <p:spPr bwMode="auto">
            <a:xfrm>
              <a:off x="133" y="2030"/>
              <a:ext cx="1711" cy="375"/>
            </a:xfrm>
            <a:prstGeom prst="parallelogram">
              <a:avLst>
                <a:gd name="adj" fmla="val 3396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3902" name="Text Box 15"/>
            <p:cNvSpPr txBox="1">
              <a:spLocks noChangeArrowheads="1"/>
            </p:cNvSpPr>
            <p:nvPr/>
          </p:nvSpPr>
          <p:spPr bwMode="auto">
            <a:xfrm>
              <a:off x="197" y="2033"/>
              <a:ext cx="162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HandBrakeReleased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b="0">
                  <a:solidFill>
                    <a:schemeClr val="tx1"/>
                  </a:solidFill>
                </a:rPr>
                <a:t>®</a:t>
              </a:r>
              <a:r>
                <a:rPr lang="fr-BE" altLang="en-US" sz="200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MotorRaising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3803" name="AutoShape 16"/>
          <p:cNvSpPr>
            <a:spLocks noChangeArrowheads="1"/>
          </p:cNvSpPr>
          <p:nvPr/>
        </p:nvSpPr>
        <p:spPr bwMode="auto">
          <a:xfrm>
            <a:off x="2863850" y="4581525"/>
            <a:ext cx="2803525" cy="595313"/>
          </a:xfrm>
          <a:prstGeom prst="parallelogram">
            <a:avLst>
              <a:gd name="adj" fmla="val 35058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2965450" y="4586288"/>
            <a:ext cx="25987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MotorRaising </a:t>
            </a:r>
            <a:r>
              <a:rPr lang="fr-BE" altLang="en-US" b="0">
                <a:solidFill>
                  <a:schemeClr val="tx1"/>
                </a:solidFill>
              </a:rPr>
              <a:t>®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HandBrakeReleased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805" name="AutoShape 18"/>
          <p:cNvSpPr>
            <a:spLocks noChangeArrowheads="1"/>
          </p:cNvSpPr>
          <p:nvPr/>
        </p:nvSpPr>
        <p:spPr bwMode="auto">
          <a:xfrm>
            <a:off x="42863" y="5821363"/>
            <a:ext cx="3048000" cy="595312"/>
          </a:xfrm>
          <a:prstGeom prst="parallelogram">
            <a:avLst>
              <a:gd name="adj" fmla="val 38116"/>
            </a:avLst>
          </a:prstGeom>
          <a:solidFill>
            <a:srgbClr val="CECFF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157163" y="5826125"/>
            <a:ext cx="29003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motor.Regime = ‘up’ </a:t>
            </a:r>
            <a:r>
              <a:rPr lang="fr-BE" altLang="en-US" b="0">
                <a:solidFill>
                  <a:schemeClr val="tx1"/>
                </a:solidFill>
              </a:rPr>
              <a:t>®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handBrakeCtrl = ‘off’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807" name="AutoShape 20"/>
          <p:cNvSpPr>
            <a:spLocks noChangeArrowheads="1"/>
          </p:cNvSpPr>
          <p:nvPr/>
        </p:nvSpPr>
        <p:spPr bwMode="auto">
          <a:xfrm>
            <a:off x="3055938" y="5799138"/>
            <a:ext cx="2860675" cy="608012"/>
          </a:xfrm>
          <a:prstGeom prst="parallelogram">
            <a:avLst>
              <a:gd name="adj" fmla="val 29493"/>
            </a:avLst>
          </a:prstGeom>
          <a:solidFill>
            <a:srgbClr val="CECFF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3808" name="Group 21"/>
          <p:cNvGrpSpPr>
            <a:grpSpLocks/>
          </p:cNvGrpSpPr>
          <p:nvPr/>
        </p:nvGrpSpPr>
        <p:grpSpPr bwMode="auto">
          <a:xfrm>
            <a:off x="3254375" y="5859463"/>
            <a:ext cx="184150" cy="298450"/>
            <a:chOff x="2320" y="3600"/>
            <a:chExt cx="680" cy="1220"/>
          </a:xfrm>
        </p:grpSpPr>
        <p:sp>
          <p:nvSpPr>
            <p:cNvPr id="1547286" name="Oval 22"/>
            <p:cNvSpPr>
              <a:spLocks noChangeArrowheads="1"/>
            </p:cNvSpPr>
            <p:nvPr/>
          </p:nvSpPr>
          <p:spPr bwMode="auto">
            <a:xfrm>
              <a:off x="2478" y="3600"/>
              <a:ext cx="340" cy="29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7287" name="Line 23"/>
            <p:cNvSpPr>
              <a:spLocks noChangeShapeType="1"/>
            </p:cNvSpPr>
            <p:nvPr/>
          </p:nvSpPr>
          <p:spPr bwMode="auto">
            <a:xfrm>
              <a:off x="2660" y="3937"/>
              <a:ext cx="0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288" name="Line 24"/>
            <p:cNvSpPr>
              <a:spLocks noChangeShapeType="1"/>
            </p:cNvSpPr>
            <p:nvPr/>
          </p:nvSpPr>
          <p:spPr bwMode="auto">
            <a:xfrm flipH="1">
              <a:off x="2361" y="4359"/>
              <a:ext cx="299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289" name="Line 25"/>
            <p:cNvSpPr>
              <a:spLocks noChangeShapeType="1"/>
            </p:cNvSpPr>
            <p:nvPr/>
          </p:nvSpPr>
          <p:spPr bwMode="auto">
            <a:xfrm>
              <a:off x="2678" y="4398"/>
              <a:ext cx="305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290" name="Line 26"/>
            <p:cNvSpPr>
              <a:spLocks noChangeShapeType="1"/>
            </p:cNvSpPr>
            <p:nvPr/>
          </p:nvSpPr>
          <p:spPr bwMode="auto">
            <a:xfrm>
              <a:off x="2320" y="4119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809" name="Text Box 27"/>
          <p:cNvSpPr txBox="1">
            <a:spLocks noChangeArrowheads="1"/>
          </p:cNvSpPr>
          <p:nvPr/>
        </p:nvSpPr>
        <p:spPr bwMode="auto">
          <a:xfrm>
            <a:off x="3317875" y="5818188"/>
            <a:ext cx="25638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motor.Regime = ‘up’ </a:t>
            </a:r>
            <a:r>
              <a:rPr lang="en-US" altLang="en-US" sz="2000" b="0">
                <a:solidFill>
                  <a:schemeClr val="tx1"/>
                </a:solidFill>
              </a:rPr>
              <a:t>«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MotorRaising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33810" name="Group 28"/>
          <p:cNvGrpSpPr>
            <a:grpSpLocks/>
          </p:cNvGrpSpPr>
          <p:nvPr/>
        </p:nvGrpSpPr>
        <p:grpSpPr bwMode="auto">
          <a:xfrm>
            <a:off x="5892800" y="5800725"/>
            <a:ext cx="3236913" cy="576263"/>
            <a:chOff x="3447" y="2174"/>
            <a:chExt cx="1993" cy="363"/>
          </a:xfrm>
        </p:grpSpPr>
        <p:sp>
          <p:nvSpPr>
            <p:cNvPr id="33888" name="AutoShape 29"/>
            <p:cNvSpPr>
              <a:spLocks noChangeArrowheads="1"/>
            </p:cNvSpPr>
            <p:nvPr/>
          </p:nvSpPr>
          <p:spPr bwMode="auto">
            <a:xfrm>
              <a:off x="3447" y="2174"/>
              <a:ext cx="1993" cy="363"/>
            </a:xfrm>
            <a:prstGeom prst="parallelogram">
              <a:avLst>
                <a:gd name="adj" fmla="val 2755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3889" name="Text Box 30"/>
            <p:cNvSpPr txBox="1">
              <a:spLocks noChangeArrowheads="1"/>
            </p:cNvSpPr>
            <p:nvPr/>
          </p:nvSpPr>
          <p:spPr bwMode="auto">
            <a:xfrm>
              <a:off x="3630" y="2177"/>
              <a:ext cx="175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handBrakeCtrl = ‘off’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</a:rPr>
                <a:t>«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HandBrakeReleased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33890" name="Group 31"/>
            <p:cNvGrpSpPr>
              <a:grpSpLocks/>
            </p:cNvGrpSpPr>
            <p:nvPr/>
          </p:nvGrpSpPr>
          <p:grpSpPr bwMode="auto">
            <a:xfrm>
              <a:off x="3563" y="2203"/>
              <a:ext cx="116" cy="188"/>
              <a:chOff x="2320" y="3600"/>
              <a:chExt cx="680" cy="1220"/>
            </a:xfrm>
          </p:grpSpPr>
          <p:sp>
            <p:nvSpPr>
              <p:cNvPr id="1547296" name="Oval 32"/>
              <p:cNvSpPr>
                <a:spLocks noChangeArrowheads="1"/>
              </p:cNvSpPr>
              <p:nvPr/>
            </p:nvSpPr>
            <p:spPr bwMode="auto">
              <a:xfrm>
                <a:off x="2482" y="3600"/>
                <a:ext cx="338" cy="2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47297" name="Line 33"/>
              <p:cNvSpPr>
                <a:spLocks noChangeShapeType="1"/>
              </p:cNvSpPr>
              <p:nvPr/>
            </p:nvSpPr>
            <p:spPr bwMode="auto">
              <a:xfrm>
                <a:off x="2660" y="3937"/>
                <a:ext cx="0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298" name="Line 34"/>
              <p:cNvSpPr>
                <a:spLocks noChangeShapeType="1"/>
              </p:cNvSpPr>
              <p:nvPr/>
            </p:nvSpPr>
            <p:spPr bwMode="auto">
              <a:xfrm flipH="1">
                <a:off x="2362" y="4359"/>
                <a:ext cx="298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299" name="Line 35"/>
              <p:cNvSpPr>
                <a:spLocks noChangeShapeType="1"/>
              </p:cNvSpPr>
              <p:nvPr/>
            </p:nvSpPr>
            <p:spPr bwMode="auto">
              <a:xfrm>
                <a:off x="2677" y="4398"/>
                <a:ext cx="304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00" name="Line 36"/>
              <p:cNvSpPr>
                <a:spLocks noChangeShapeType="1"/>
              </p:cNvSpPr>
              <p:nvPr/>
            </p:nvSpPr>
            <p:spPr bwMode="auto">
              <a:xfrm>
                <a:off x="2322" y="4119"/>
                <a:ext cx="6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47301" name="Line 37"/>
          <p:cNvSpPr>
            <a:spLocks noChangeShapeType="1"/>
          </p:cNvSpPr>
          <p:nvPr/>
        </p:nvSpPr>
        <p:spPr bwMode="auto">
          <a:xfrm>
            <a:off x="4210050" y="5507038"/>
            <a:ext cx="13335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7302" name="Line 38"/>
          <p:cNvSpPr>
            <a:spLocks noChangeShapeType="1"/>
          </p:cNvSpPr>
          <p:nvPr/>
        </p:nvSpPr>
        <p:spPr bwMode="auto">
          <a:xfrm>
            <a:off x="4229100" y="5178425"/>
            <a:ext cx="3175" cy="403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7303" name="Oval 39"/>
          <p:cNvSpPr>
            <a:spLocks noChangeArrowheads="1"/>
          </p:cNvSpPr>
          <p:nvPr/>
        </p:nvSpPr>
        <p:spPr bwMode="auto">
          <a:xfrm>
            <a:off x="4146550" y="5453063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47304" name="Line 40"/>
          <p:cNvSpPr>
            <a:spLocks noChangeShapeType="1"/>
          </p:cNvSpPr>
          <p:nvPr/>
        </p:nvSpPr>
        <p:spPr bwMode="auto">
          <a:xfrm>
            <a:off x="4252913" y="5508625"/>
            <a:ext cx="3119437" cy="288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7305" name="Text Box 41"/>
          <p:cNvSpPr txBox="1">
            <a:spLocks noChangeArrowheads="1"/>
          </p:cNvSpPr>
          <p:nvPr/>
        </p:nvSpPr>
        <p:spPr bwMode="auto">
          <a:xfrm>
            <a:off x="309563" y="5414963"/>
            <a:ext cx="9699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req</a:t>
            </a:r>
            <a:endParaRPr lang="en-AU" altLang="en-US" b="0">
              <a:solidFill>
                <a:srgbClr val="009999"/>
              </a:solidFill>
              <a:latin typeface="Comic Sans MS" pitchFamily="66" charset="0"/>
            </a:endParaRPr>
          </a:p>
        </p:txBody>
      </p:sp>
      <p:grpSp>
        <p:nvGrpSpPr>
          <p:cNvPr id="33816" name="Group 42"/>
          <p:cNvGrpSpPr>
            <a:grpSpLocks/>
          </p:cNvGrpSpPr>
          <p:nvPr/>
        </p:nvGrpSpPr>
        <p:grpSpPr bwMode="auto">
          <a:xfrm>
            <a:off x="128588" y="149225"/>
            <a:ext cx="1112837" cy="757238"/>
            <a:chOff x="2949" y="2076"/>
            <a:chExt cx="2358" cy="839"/>
          </a:xfrm>
        </p:grpSpPr>
        <p:sp>
          <p:nvSpPr>
            <p:cNvPr id="1547307" name="Freeform 43"/>
            <p:cNvSpPr>
              <a:spLocks/>
            </p:cNvSpPr>
            <p:nvPr/>
          </p:nvSpPr>
          <p:spPr bwMode="auto">
            <a:xfrm>
              <a:off x="3110" y="2120"/>
              <a:ext cx="2197" cy="795"/>
            </a:xfrm>
            <a:custGeom>
              <a:avLst/>
              <a:gdLst/>
              <a:ahLst/>
              <a:cxnLst>
                <a:cxn ang="0">
                  <a:pos x="716" y="113"/>
                </a:cxn>
                <a:cxn ang="0">
                  <a:pos x="807" y="108"/>
                </a:cxn>
                <a:cxn ang="0">
                  <a:pos x="903" y="113"/>
                </a:cxn>
                <a:cxn ang="0">
                  <a:pos x="985" y="123"/>
                </a:cxn>
                <a:cxn ang="0">
                  <a:pos x="1069" y="128"/>
                </a:cxn>
                <a:cxn ang="0">
                  <a:pos x="1151" y="128"/>
                </a:cxn>
                <a:cxn ang="0">
                  <a:pos x="1231" y="121"/>
                </a:cxn>
                <a:cxn ang="0">
                  <a:pos x="1311" y="106"/>
                </a:cxn>
                <a:cxn ang="0">
                  <a:pos x="1431" y="75"/>
                </a:cxn>
                <a:cxn ang="0">
                  <a:pos x="1576" y="41"/>
                </a:cxn>
                <a:cxn ang="0">
                  <a:pos x="1723" y="14"/>
                </a:cxn>
                <a:cxn ang="0">
                  <a:pos x="1872" y="1"/>
                </a:cxn>
                <a:cxn ang="0">
                  <a:pos x="2019" y="2"/>
                </a:cxn>
                <a:cxn ang="0">
                  <a:pos x="2145" y="24"/>
                </a:cxn>
                <a:cxn ang="0">
                  <a:pos x="2192" y="80"/>
                </a:cxn>
                <a:cxn ang="0">
                  <a:pos x="2185" y="149"/>
                </a:cxn>
                <a:cxn ang="0">
                  <a:pos x="2139" y="184"/>
                </a:cxn>
                <a:cxn ang="0">
                  <a:pos x="2064" y="192"/>
                </a:cxn>
                <a:cxn ang="0">
                  <a:pos x="1977" y="186"/>
                </a:cxn>
                <a:cxn ang="0">
                  <a:pos x="1893" y="180"/>
                </a:cxn>
                <a:cxn ang="0">
                  <a:pos x="1832" y="188"/>
                </a:cxn>
                <a:cxn ang="0">
                  <a:pos x="1801" y="279"/>
                </a:cxn>
                <a:cxn ang="0">
                  <a:pos x="1801" y="462"/>
                </a:cxn>
                <a:cxn ang="0">
                  <a:pos x="1824" y="720"/>
                </a:cxn>
                <a:cxn ang="0">
                  <a:pos x="1845" y="1056"/>
                </a:cxn>
                <a:cxn ang="0">
                  <a:pos x="1870" y="1313"/>
                </a:cxn>
                <a:cxn ang="0">
                  <a:pos x="1847" y="1389"/>
                </a:cxn>
                <a:cxn ang="0">
                  <a:pos x="1782" y="1444"/>
                </a:cxn>
                <a:cxn ang="0">
                  <a:pos x="1696" y="1467"/>
                </a:cxn>
                <a:cxn ang="0">
                  <a:pos x="1610" y="1482"/>
                </a:cxn>
                <a:cxn ang="0">
                  <a:pos x="1524" y="1494"/>
                </a:cxn>
                <a:cxn ang="0">
                  <a:pos x="1437" y="1504"/>
                </a:cxn>
                <a:cxn ang="0">
                  <a:pos x="1347" y="1513"/>
                </a:cxn>
                <a:cxn ang="0">
                  <a:pos x="1246" y="1526"/>
                </a:cxn>
                <a:cxn ang="0">
                  <a:pos x="1126" y="1541"/>
                </a:cxn>
                <a:cxn ang="0">
                  <a:pos x="1007" y="1555"/>
                </a:cxn>
                <a:cxn ang="0">
                  <a:pos x="889" y="1567"/>
                </a:cxn>
                <a:cxn ang="0">
                  <a:pos x="773" y="1574"/>
                </a:cxn>
                <a:cxn ang="0">
                  <a:pos x="653" y="1578"/>
                </a:cxn>
                <a:cxn ang="0">
                  <a:pos x="540" y="1582"/>
                </a:cxn>
                <a:cxn ang="0">
                  <a:pos x="426" y="1587"/>
                </a:cxn>
                <a:cxn ang="0">
                  <a:pos x="313" y="1590"/>
                </a:cxn>
                <a:cxn ang="0">
                  <a:pos x="202" y="1584"/>
                </a:cxn>
                <a:cxn ang="0">
                  <a:pos x="96" y="1564"/>
                </a:cxn>
                <a:cxn ang="0">
                  <a:pos x="12" y="1513"/>
                </a:cxn>
                <a:cxn ang="0">
                  <a:pos x="8" y="1424"/>
                </a:cxn>
                <a:cxn ang="0">
                  <a:pos x="76" y="1354"/>
                </a:cxn>
                <a:cxn ang="0">
                  <a:pos x="174" y="1348"/>
                </a:cxn>
                <a:cxn ang="0">
                  <a:pos x="288" y="1365"/>
                </a:cxn>
                <a:cxn ang="0">
                  <a:pos x="435" y="1285"/>
                </a:cxn>
                <a:cxn ang="0">
                  <a:pos x="483" y="1014"/>
                </a:cxn>
                <a:cxn ang="0">
                  <a:pos x="426" y="734"/>
                </a:cxn>
                <a:cxn ang="0">
                  <a:pos x="408" y="493"/>
                </a:cxn>
                <a:cxn ang="0">
                  <a:pos x="441" y="310"/>
                </a:cxn>
                <a:cxn ang="0">
                  <a:pos x="492" y="223"/>
                </a:cxn>
                <a:cxn ang="0">
                  <a:pos x="572" y="147"/>
                </a:cxn>
                <a:cxn ang="0">
                  <a:pos x="628" y="118"/>
                </a:cxn>
              </a:cxnLst>
              <a:rect l="0" t="0" r="r" b="b"/>
              <a:pathLst>
                <a:path w="2196" h="1590">
                  <a:moveTo>
                    <a:pt x="655" y="118"/>
                  </a:moveTo>
                  <a:lnTo>
                    <a:pt x="685" y="115"/>
                  </a:lnTo>
                  <a:lnTo>
                    <a:pt x="716" y="113"/>
                  </a:lnTo>
                  <a:lnTo>
                    <a:pt x="744" y="110"/>
                  </a:lnTo>
                  <a:lnTo>
                    <a:pt x="777" y="108"/>
                  </a:lnTo>
                  <a:lnTo>
                    <a:pt x="807" y="108"/>
                  </a:lnTo>
                  <a:lnTo>
                    <a:pt x="838" y="108"/>
                  </a:lnTo>
                  <a:lnTo>
                    <a:pt x="870" y="109"/>
                  </a:lnTo>
                  <a:lnTo>
                    <a:pt x="903" y="113"/>
                  </a:lnTo>
                  <a:lnTo>
                    <a:pt x="929" y="117"/>
                  </a:lnTo>
                  <a:lnTo>
                    <a:pt x="958" y="119"/>
                  </a:lnTo>
                  <a:lnTo>
                    <a:pt x="985" y="123"/>
                  </a:lnTo>
                  <a:lnTo>
                    <a:pt x="1013" y="124"/>
                  </a:lnTo>
                  <a:lnTo>
                    <a:pt x="1040" y="127"/>
                  </a:lnTo>
                  <a:lnTo>
                    <a:pt x="1069" y="128"/>
                  </a:lnTo>
                  <a:lnTo>
                    <a:pt x="1095" y="128"/>
                  </a:lnTo>
                  <a:lnTo>
                    <a:pt x="1124" y="128"/>
                  </a:lnTo>
                  <a:lnTo>
                    <a:pt x="1151" y="128"/>
                  </a:lnTo>
                  <a:lnTo>
                    <a:pt x="1177" y="127"/>
                  </a:lnTo>
                  <a:lnTo>
                    <a:pt x="1204" y="124"/>
                  </a:lnTo>
                  <a:lnTo>
                    <a:pt x="1231" y="121"/>
                  </a:lnTo>
                  <a:lnTo>
                    <a:pt x="1257" y="117"/>
                  </a:lnTo>
                  <a:lnTo>
                    <a:pt x="1284" y="113"/>
                  </a:lnTo>
                  <a:lnTo>
                    <a:pt x="1311" y="106"/>
                  </a:lnTo>
                  <a:lnTo>
                    <a:pt x="1338" y="100"/>
                  </a:lnTo>
                  <a:lnTo>
                    <a:pt x="1385" y="87"/>
                  </a:lnTo>
                  <a:lnTo>
                    <a:pt x="1431" y="75"/>
                  </a:lnTo>
                  <a:lnTo>
                    <a:pt x="1479" y="63"/>
                  </a:lnTo>
                  <a:lnTo>
                    <a:pt x="1528" y="52"/>
                  </a:lnTo>
                  <a:lnTo>
                    <a:pt x="1576" y="41"/>
                  </a:lnTo>
                  <a:lnTo>
                    <a:pt x="1626" y="31"/>
                  </a:lnTo>
                  <a:lnTo>
                    <a:pt x="1673" y="22"/>
                  </a:lnTo>
                  <a:lnTo>
                    <a:pt x="1723" y="14"/>
                  </a:lnTo>
                  <a:lnTo>
                    <a:pt x="1772" y="9"/>
                  </a:lnTo>
                  <a:lnTo>
                    <a:pt x="1822" y="4"/>
                  </a:lnTo>
                  <a:lnTo>
                    <a:pt x="1872" y="1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019" y="2"/>
                  </a:lnTo>
                  <a:lnTo>
                    <a:pt x="2068" y="8"/>
                  </a:lnTo>
                  <a:lnTo>
                    <a:pt x="2116" y="15"/>
                  </a:lnTo>
                  <a:lnTo>
                    <a:pt x="2145" y="24"/>
                  </a:lnTo>
                  <a:lnTo>
                    <a:pt x="2165" y="40"/>
                  </a:lnTo>
                  <a:lnTo>
                    <a:pt x="2181" y="58"/>
                  </a:lnTo>
                  <a:lnTo>
                    <a:pt x="2192" y="80"/>
                  </a:lnTo>
                  <a:lnTo>
                    <a:pt x="2196" y="104"/>
                  </a:lnTo>
                  <a:lnTo>
                    <a:pt x="2194" y="127"/>
                  </a:lnTo>
                  <a:lnTo>
                    <a:pt x="2185" y="149"/>
                  </a:lnTo>
                  <a:lnTo>
                    <a:pt x="2171" y="167"/>
                  </a:lnTo>
                  <a:lnTo>
                    <a:pt x="2158" y="178"/>
                  </a:lnTo>
                  <a:lnTo>
                    <a:pt x="2139" y="184"/>
                  </a:lnTo>
                  <a:lnTo>
                    <a:pt x="2116" y="189"/>
                  </a:lnTo>
                  <a:lnTo>
                    <a:pt x="2091" y="191"/>
                  </a:lnTo>
                  <a:lnTo>
                    <a:pt x="2064" y="192"/>
                  </a:lnTo>
                  <a:lnTo>
                    <a:pt x="2036" y="191"/>
                  </a:lnTo>
                  <a:lnTo>
                    <a:pt x="2005" y="188"/>
                  </a:lnTo>
                  <a:lnTo>
                    <a:pt x="1977" y="186"/>
                  </a:lnTo>
                  <a:lnTo>
                    <a:pt x="1946" y="184"/>
                  </a:lnTo>
                  <a:lnTo>
                    <a:pt x="1917" y="182"/>
                  </a:lnTo>
                  <a:lnTo>
                    <a:pt x="1893" y="180"/>
                  </a:lnTo>
                  <a:lnTo>
                    <a:pt x="1868" y="182"/>
                  </a:lnTo>
                  <a:lnTo>
                    <a:pt x="1849" y="183"/>
                  </a:lnTo>
                  <a:lnTo>
                    <a:pt x="1832" y="188"/>
                  </a:lnTo>
                  <a:lnTo>
                    <a:pt x="1820" y="195"/>
                  </a:lnTo>
                  <a:lnTo>
                    <a:pt x="1814" y="205"/>
                  </a:lnTo>
                  <a:lnTo>
                    <a:pt x="1801" y="279"/>
                  </a:lnTo>
                  <a:lnTo>
                    <a:pt x="1797" y="349"/>
                  </a:lnTo>
                  <a:lnTo>
                    <a:pt x="1799" y="412"/>
                  </a:lnTo>
                  <a:lnTo>
                    <a:pt x="1801" y="462"/>
                  </a:lnTo>
                  <a:lnTo>
                    <a:pt x="1805" y="562"/>
                  </a:lnTo>
                  <a:lnTo>
                    <a:pt x="1813" y="635"/>
                  </a:lnTo>
                  <a:lnTo>
                    <a:pt x="1824" y="720"/>
                  </a:lnTo>
                  <a:lnTo>
                    <a:pt x="1841" y="859"/>
                  </a:lnTo>
                  <a:lnTo>
                    <a:pt x="1847" y="960"/>
                  </a:lnTo>
                  <a:lnTo>
                    <a:pt x="1845" y="1056"/>
                  </a:lnTo>
                  <a:lnTo>
                    <a:pt x="1849" y="1161"/>
                  </a:lnTo>
                  <a:lnTo>
                    <a:pt x="1868" y="1289"/>
                  </a:lnTo>
                  <a:lnTo>
                    <a:pt x="1870" y="1313"/>
                  </a:lnTo>
                  <a:lnTo>
                    <a:pt x="1868" y="1339"/>
                  </a:lnTo>
                  <a:lnTo>
                    <a:pt x="1858" y="1364"/>
                  </a:lnTo>
                  <a:lnTo>
                    <a:pt x="1847" y="1389"/>
                  </a:lnTo>
                  <a:lnTo>
                    <a:pt x="1828" y="1411"/>
                  </a:lnTo>
                  <a:lnTo>
                    <a:pt x="1807" y="1430"/>
                  </a:lnTo>
                  <a:lnTo>
                    <a:pt x="1782" y="1444"/>
                  </a:lnTo>
                  <a:lnTo>
                    <a:pt x="1751" y="1455"/>
                  </a:lnTo>
                  <a:lnTo>
                    <a:pt x="1723" y="1461"/>
                  </a:lnTo>
                  <a:lnTo>
                    <a:pt x="1696" y="1467"/>
                  </a:lnTo>
                  <a:lnTo>
                    <a:pt x="1668" y="1472"/>
                  </a:lnTo>
                  <a:lnTo>
                    <a:pt x="1639" y="1477"/>
                  </a:lnTo>
                  <a:lnTo>
                    <a:pt x="1610" y="1482"/>
                  </a:lnTo>
                  <a:lnTo>
                    <a:pt x="1582" y="1486"/>
                  </a:lnTo>
                  <a:lnTo>
                    <a:pt x="1553" y="1490"/>
                  </a:lnTo>
                  <a:lnTo>
                    <a:pt x="1524" y="1494"/>
                  </a:lnTo>
                  <a:lnTo>
                    <a:pt x="1494" y="1496"/>
                  </a:lnTo>
                  <a:lnTo>
                    <a:pt x="1465" y="1500"/>
                  </a:lnTo>
                  <a:lnTo>
                    <a:pt x="1437" y="1504"/>
                  </a:lnTo>
                  <a:lnTo>
                    <a:pt x="1406" y="1507"/>
                  </a:lnTo>
                  <a:lnTo>
                    <a:pt x="1376" y="1511"/>
                  </a:lnTo>
                  <a:lnTo>
                    <a:pt x="1347" y="1513"/>
                  </a:lnTo>
                  <a:lnTo>
                    <a:pt x="1317" y="1517"/>
                  </a:lnTo>
                  <a:lnTo>
                    <a:pt x="1286" y="1521"/>
                  </a:lnTo>
                  <a:lnTo>
                    <a:pt x="1246" y="1526"/>
                  </a:lnTo>
                  <a:lnTo>
                    <a:pt x="1206" y="1532"/>
                  </a:lnTo>
                  <a:lnTo>
                    <a:pt x="1166" y="1537"/>
                  </a:lnTo>
                  <a:lnTo>
                    <a:pt x="1126" y="1541"/>
                  </a:lnTo>
                  <a:lnTo>
                    <a:pt x="1086" y="1546"/>
                  </a:lnTo>
                  <a:lnTo>
                    <a:pt x="1048" y="1551"/>
                  </a:lnTo>
                  <a:lnTo>
                    <a:pt x="1007" y="1555"/>
                  </a:lnTo>
                  <a:lnTo>
                    <a:pt x="969" y="1559"/>
                  </a:lnTo>
                  <a:lnTo>
                    <a:pt x="929" y="1563"/>
                  </a:lnTo>
                  <a:lnTo>
                    <a:pt x="889" y="1567"/>
                  </a:lnTo>
                  <a:lnTo>
                    <a:pt x="851" y="1569"/>
                  </a:lnTo>
                  <a:lnTo>
                    <a:pt x="811" y="1572"/>
                  </a:lnTo>
                  <a:lnTo>
                    <a:pt x="773" y="1574"/>
                  </a:lnTo>
                  <a:lnTo>
                    <a:pt x="733" y="1576"/>
                  </a:lnTo>
                  <a:lnTo>
                    <a:pt x="693" y="1577"/>
                  </a:lnTo>
                  <a:lnTo>
                    <a:pt x="653" y="1578"/>
                  </a:lnTo>
                  <a:lnTo>
                    <a:pt x="614" y="1578"/>
                  </a:lnTo>
                  <a:lnTo>
                    <a:pt x="578" y="1580"/>
                  </a:lnTo>
                  <a:lnTo>
                    <a:pt x="540" y="1582"/>
                  </a:lnTo>
                  <a:lnTo>
                    <a:pt x="502" y="1584"/>
                  </a:lnTo>
                  <a:lnTo>
                    <a:pt x="464" y="1586"/>
                  </a:lnTo>
                  <a:lnTo>
                    <a:pt x="426" y="1587"/>
                  </a:lnTo>
                  <a:lnTo>
                    <a:pt x="387" y="1589"/>
                  </a:lnTo>
                  <a:lnTo>
                    <a:pt x="351" y="1590"/>
                  </a:lnTo>
                  <a:lnTo>
                    <a:pt x="313" y="1590"/>
                  </a:lnTo>
                  <a:lnTo>
                    <a:pt x="275" y="1589"/>
                  </a:lnTo>
                  <a:lnTo>
                    <a:pt x="239" y="1587"/>
                  </a:lnTo>
                  <a:lnTo>
                    <a:pt x="202" y="1584"/>
                  </a:lnTo>
                  <a:lnTo>
                    <a:pt x="166" y="1580"/>
                  </a:lnTo>
                  <a:lnTo>
                    <a:pt x="130" y="1573"/>
                  </a:lnTo>
                  <a:lnTo>
                    <a:pt x="96" y="1564"/>
                  </a:lnTo>
                  <a:lnTo>
                    <a:pt x="61" y="1554"/>
                  </a:lnTo>
                  <a:lnTo>
                    <a:pt x="33" y="1538"/>
                  </a:lnTo>
                  <a:lnTo>
                    <a:pt x="12" y="1513"/>
                  </a:lnTo>
                  <a:lnTo>
                    <a:pt x="2" y="1486"/>
                  </a:lnTo>
                  <a:lnTo>
                    <a:pt x="0" y="1455"/>
                  </a:lnTo>
                  <a:lnTo>
                    <a:pt x="8" y="1424"/>
                  </a:lnTo>
                  <a:lnTo>
                    <a:pt x="23" y="1395"/>
                  </a:lnTo>
                  <a:lnTo>
                    <a:pt x="46" y="1370"/>
                  </a:lnTo>
                  <a:lnTo>
                    <a:pt x="76" y="1354"/>
                  </a:lnTo>
                  <a:lnTo>
                    <a:pt x="107" y="1347"/>
                  </a:lnTo>
                  <a:lnTo>
                    <a:pt x="139" y="1346"/>
                  </a:lnTo>
                  <a:lnTo>
                    <a:pt x="174" y="1348"/>
                  </a:lnTo>
                  <a:lnTo>
                    <a:pt x="210" y="1354"/>
                  </a:lnTo>
                  <a:lnTo>
                    <a:pt x="248" y="1360"/>
                  </a:lnTo>
                  <a:lnTo>
                    <a:pt x="288" y="1365"/>
                  </a:lnTo>
                  <a:lnTo>
                    <a:pt x="328" y="1369"/>
                  </a:lnTo>
                  <a:lnTo>
                    <a:pt x="366" y="1368"/>
                  </a:lnTo>
                  <a:lnTo>
                    <a:pt x="435" y="1285"/>
                  </a:lnTo>
                  <a:lnTo>
                    <a:pt x="473" y="1198"/>
                  </a:lnTo>
                  <a:lnTo>
                    <a:pt x="487" y="1108"/>
                  </a:lnTo>
                  <a:lnTo>
                    <a:pt x="483" y="1014"/>
                  </a:lnTo>
                  <a:lnTo>
                    <a:pt x="468" y="921"/>
                  </a:lnTo>
                  <a:lnTo>
                    <a:pt x="447" y="826"/>
                  </a:lnTo>
                  <a:lnTo>
                    <a:pt x="426" y="734"/>
                  </a:lnTo>
                  <a:lnTo>
                    <a:pt x="410" y="643"/>
                  </a:lnTo>
                  <a:lnTo>
                    <a:pt x="407" y="569"/>
                  </a:lnTo>
                  <a:lnTo>
                    <a:pt x="408" y="493"/>
                  </a:lnTo>
                  <a:lnTo>
                    <a:pt x="418" y="419"/>
                  </a:lnTo>
                  <a:lnTo>
                    <a:pt x="431" y="343"/>
                  </a:lnTo>
                  <a:lnTo>
                    <a:pt x="441" y="310"/>
                  </a:lnTo>
                  <a:lnTo>
                    <a:pt x="454" y="280"/>
                  </a:lnTo>
                  <a:lnTo>
                    <a:pt x="471" y="252"/>
                  </a:lnTo>
                  <a:lnTo>
                    <a:pt x="492" y="223"/>
                  </a:lnTo>
                  <a:lnTo>
                    <a:pt x="517" y="197"/>
                  </a:lnTo>
                  <a:lnTo>
                    <a:pt x="544" y="171"/>
                  </a:lnTo>
                  <a:lnTo>
                    <a:pt x="572" y="147"/>
                  </a:lnTo>
                  <a:lnTo>
                    <a:pt x="603" y="122"/>
                  </a:lnTo>
                  <a:lnTo>
                    <a:pt x="614" y="118"/>
                  </a:lnTo>
                  <a:lnTo>
                    <a:pt x="628" y="118"/>
                  </a:lnTo>
                  <a:lnTo>
                    <a:pt x="641" y="118"/>
                  </a:lnTo>
                  <a:lnTo>
                    <a:pt x="655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08" name="Freeform 44"/>
            <p:cNvSpPr>
              <a:spLocks/>
            </p:cNvSpPr>
            <p:nvPr/>
          </p:nvSpPr>
          <p:spPr bwMode="auto">
            <a:xfrm>
              <a:off x="2959" y="2080"/>
              <a:ext cx="2193" cy="795"/>
            </a:xfrm>
            <a:custGeom>
              <a:avLst/>
              <a:gdLst/>
              <a:ahLst/>
              <a:cxnLst>
                <a:cxn ang="0">
                  <a:pos x="713" y="115"/>
                </a:cxn>
                <a:cxn ang="0">
                  <a:pos x="805" y="109"/>
                </a:cxn>
                <a:cxn ang="0">
                  <a:pos x="900" y="115"/>
                </a:cxn>
                <a:cxn ang="0">
                  <a:pos x="982" y="124"/>
                </a:cxn>
                <a:cxn ang="0">
                  <a:pos x="1066" y="129"/>
                </a:cxn>
                <a:cxn ang="0">
                  <a:pos x="1148" y="129"/>
                </a:cxn>
                <a:cxn ang="0">
                  <a:pos x="1230" y="122"/>
                </a:cxn>
                <a:cxn ang="0">
                  <a:pos x="1310" y="108"/>
                </a:cxn>
                <a:cxn ang="0">
                  <a:pos x="1430" y="76"/>
                </a:cxn>
                <a:cxn ang="0">
                  <a:pos x="1573" y="42"/>
                </a:cxn>
                <a:cxn ang="0">
                  <a:pos x="1720" y="16"/>
                </a:cxn>
                <a:cxn ang="0">
                  <a:pos x="1869" y="1"/>
                </a:cxn>
                <a:cxn ang="0">
                  <a:pos x="2016" y="3"/>
                </a:cxn>
                <a:cxn ang="0">
                  <a:pos x="2142" y="25"/>
                </a:cxn>
                <a:cxn ang="0">
                  <a:pos x="2190" y="81"/>
                </a:cxn>
                <a:cxn ang="0">
                  <a:pos x="2182" y="150"/>
                </a:cxn>
                <a:cxn ang="0">
                  <a:pos x="2136" y="186"/>
                </a:cxn>
                <a:cxn ang="0">
                  <a:pos x="2062" y="192"/>
                </a:cxn>
                <a:cxn ang="0">
                  <a:pos x="1974" y="187"/>
                </a:cxn>
                <a:cxn ang="0">
                  <a:pos x="1890" y="181"/>
                </a:cxn>
                <a:cxn ang="0">
                  <a:pos x="1829" y="189"/>
                </a:cxn>
                <a:cxn ang="0">
                  <a:pos x="1799" y="280"/>
                </a:cxn>
                <a:cxn ang="0">
                  <a:pos x="1799" y="463"/>
                </a:cxn>
                <a:cxn ang="0">
                  <a:pos x="1821" y="723"/>
                </a:cxn>
                <a:cxn ang="0">
                  <a:pos x="1842" y="1058"/>
                </a:cxn>
                <a:cxn ang="0">
                  <a:pos x="1867" y="1314"/>
                </a:cxn>
                <a:cxn ang="0">
                  <a:pos x="1844" y="1389"/>
                </a:cxn>
                <a:cxn ang="0">
                  <a:pos x="1779" y="1446"/>
                </a:cxn>
                <a:cxn ang="0">
                  <a:pos x="1694" y="1468"/>
                </a:cxn>
                <a:cxn ang="0">
                  <a:pos x="1608" y="1483"/>
                </a:cxn>
                <a:cxn ang="0">
                  <a:pos x="1522" y="1494"/>
                </a:cxn>
                <a:cxn ang="0">
                  <a:pos x="1434" y="1505"/>
                </a:cxn>
                <a:cxn ang="0">
                  <a:pos x="1345" y="1514"/>
                </a:cxn>
                <a:cxn ang="0">
                  <a:pos x="1243" y="1527"/>
                </a:cxn>
                <a:cxn ang="0">
                  <a:pos x="1125" y="1542"/>
                </a:cxn>
                <a:cxn ang="0">
                  <a:pos x="1007" y="1555"/>
                </a:cxn>
                <a:cxn ang="0">
                  <a:pos x="889" y="1567"/>
                </a:cxn>
                <a:cxn ang="0">
                  <a:pos x="770" y="1575"/>
                </a:cxn>
                <a:cxn ang="0">
                  <a:pos x="650" y="1579"/>
                </a:cxn>
                <a:cxn ang="0">
                  <a:pos x="538" y="1583"/>
                </a:cxn>
                <a:cxn ang="0">
                  <a:pos x="423" y="1589"/>
                </a:cxn>
                <a:cxn ang="0">
                  <a:pos x="310" y="1590"/>
                </a:cxn>
                <a:cxn ang="0">
                  <a:pos x="200" y="1584"/>
                </a:cxn>
                <a:cxn ang="0">
                  <a:pos x="93" y="1564"/>
                </a:cxn>
                <a:cxn ang="0">
                  <a:pos x="11" y="1514"/>
                </a:cxn>
                <a:cxn ang="0">
                  <a:pos x="5" y="1424"/>
                </a:cxn>
                <a:cxn ang="0">
                  <a:pos x="74" y="1354"/>
                </a:cxn>
                <a:cxn ang="0">
                  <a:pos x="171" y="1349"/>
                </a:cxn>
                <a:cxn ang="0">
                  <a:pos x="286" y="1367"/>
                </a:cxn>
                <a:cxn ang="0">
                  <a:pos x="433" y="1286"/>
                </a:cxn>
                <a:cxn ang="0">
                  <a:pos x="480" y="1016"/>
                </a:cxn>
                <a:cxn ang="0">
                  <a:pos x="423" y="736"/>
                </a:cxn>
                <a:cxn ang="0">
                  <a:pos x="406" y="494"/>
                </a:cxn>
                <a:cxn ang="0">
                  <a:pos x="440" y="312"/>
                </a:cxn>
                <a:cxn ang="0">
                  <a:pos x="490" y="225"/>
                </a:cxn>
                <a:cxn ang="0">
                  <a:pos x="570" y="148"/>
                </a:cxn>
                <a:cxn ang="0">
                  <a:pos x="625" y="118"/>
                </a:cxn>
              </a:cxnLst>
              <a:rect l="0" t="0" r="r" b="b"/>
              <a:pathLst>
                <a:path w="2193" h="1590">
                  <a:moveTo>
                    <a:pt x="652" y="120"/>
                  </a:moveTo>
                  <a:lnTo>
                    <a:pt x="683" y="117"/>
                  </a:lnTo>
                  <a:lnTo>
                    <a:pt x="713" y="115"/>
                  </a:lnTo>
                  <a:lnTo>
                    <a:pt x="744" y="112"/>
                  </a:lnTo>
                  <a:lnTo>
                    <a:pt x="774" y="109"/>
                  </a:lnTo>
                  <a:lnTo>
                    <a:pt x="805" y="109"/>
                  </a:lnTo>
                  <a:lnTo>
                    <a:pt x="837" y="109"/>
                  </a:lnTo>
                  <a:lnTo>
                    <a:pt x="868" y="111"/>
                  </a:lnTo>
                  <a:lnTo>
                    <a:pt x="900" y="115"/>
                  </a:lnTo>
                  <a:lnTo>
                    <a:pt x="927" y="118"/>
                  </a:lnTo>
                  <a:lnTo>
                    <a:pt x="955" y="121"/>
                  </a:lnTo>
                  <a:lnTo>
                    <a:pt x="982" y="124"/>
                  </a:lnTo>
                  <a:lnTo>
                    <a:pt x="1011" y="126"/>
                  </a:lnTo>
                  <a:lnTo>
                    <a:pt x="1039" y="128"/>
                  </a:lnTo>
                  <a:lnTo>
                    <a:pt x="1066" y="129"/>
                  </a:lnTo>
                  <a:lnTo>
                    <a:pt x="1095" y="130"/>
                  </a:lnTo>
                  <a:lnTo>
                    <a:pt x="1121" y="130"/>
                  </a:lnTo>
                  <a:lnTo>
                    <a:pt x="1148" y="129"/>
                  </a:lnTo>
                  <a:lnTo>
                    <a:pt x="1177" y="128"/>
                  </a:lnTo>
                  <a:lnTo>
                    <a:pt x="1203" y="126"/>
                  </a:lnTo>
                  <a:lnTo>
                    <a:pt x="1230" y="122"/>
                  </a:lnTo>
                  <a:lnTo>
                    <a:pt x="1257" y="118"/>
                  </a:lnTo>
                  <a:lnTo>
                    <a:pt x="1283" y="115"/>
                  </a:lnTo>
                  <a:lnTo>
                    <a:pt x="1310" y="108"/>
                  </a:lnTo>
                  <a:lnTo>
                    <a:pt x="1337" y="102"/>
                  </a:lnTo>
                  <a:lnTo>
                    <a:pt x="1383" y="89"/>
                  </a:lnTo>
                  <a:lnTo>
                    <a:pt x="1430" y="76"/>
                  </a:lnTo>
                  <a:lnTo>
                    <a:pt x="1478" y="64"/>
                  </a:lnTo>
                  <a:lnTo>
                    <a:pt x="1526" y="52"/>
                  </a:lnTo>
                  <a:lnTo>
                    <a:pt x="1573" y="42"/>
                  </a:lnTo>
                  <a:lnTo>
                    <a:pt x="1623" y="31"/>
                  </a:lnTo>
                  <a:lnTo>
                    <a:pt x="1673" y="24"/>
                  </a:lnTo>
                  <a:lnTo>
                    <a:pt x="1720" y="16"/>
                  </a:lnTo>
                  <a:lnTo>
                    <a:pt x="1770" y="9"/>
                  </a:lnTo>
                  <a:lnTo>
                    <a:pt x="1820" y="4"/>
                  </a:lnTo>
                  <a:lnTo>
                    <a:pt x="1869" y="1"/>
                  </a:lnTo>
                  <a:lnTo>
                    <a:pt x="1919" y="0"/>
                  </a:lnTo>
                  <a:lnTo>
                    <a:pt x="1966" y="0"/>
                  </a:lnTo>
                  <a:lnTo>
                    <a:pt x="2016" y="3"/>
                  </a:lnTo>
                  <a:lnTo>
                    <a:pt x="2066" y="8"/>
                  </a:lnTo>
                  <a:lnTo>
                    <a:pt x="2113" y="16"/>
                  </a:lnTo>
                  <a:lnTo>
                    <a:pt x="2142" y="25"/>
                  </a:lnTo>
                  <a:lnTo>
                    <a:pt x="2163" y="40"/>
                  </a:lnTo>
                  <a:lnTo>
                    <a:pt x="2178" y="59"/>
                  </a:lnTo>
                  <a:lnTo>
                    <a:pt x="2190" y="81"/>
                  </a:lnTo>
                  <a:lnTo>
                    <a:pt x="2193" y="104"/>
                  </a:lnTo>
                  <a:lnTo>
                    <a:pt x="2192" y="128"/>
                  </a:lnTo>
                  <a:lnTo>
                    <a:pt x="2182" y="150"/>
                  </a:lnTo>
                  <a:lnTo>
                    <a:pt x="2169" y="169"/>
                  </a:lnTo>
                  <a:lnTo>
                    <a:pt x="2155" y="179"/>
                  </a:lnTo>
                  <a:lnTo>
                    <a:pt x="2136" y="186"/>
                  </a:lnTo>
                  <a:lnTo>
                    <a:pt x="2113" y="190"/>
                  </a:lnTo>
                  <a:lnTo>
                    <a:pt x="2089" y="192"/>
                  </a:lnTo>
                  <a:lnTo>
                    <a:pt x="2062" y="192"/>
                  </a:lnTo>
                  <a:lnTo>
                    <a:pt x="2033" y="191"/>
                  </a:lnTo>
                  <a:lnTo>
                    <a:pt x="2003" y="189"/>
                  </a:lnTo>
                  <a:lnTo>
                    <a:pt x="1974" y="187"/>
                  </a:lnTo>
                  <a:lnTo>
                    <a:pt x="1944" y="185"/>
                  </a:lnTo>
                  <a:lnTo>
                    <a:pt x="1915" y="182"/>
                  </a:lnTo>
                  <a:lnTo>
                    <a:pt x="1890" y="181"/>
                  </a:lnTo>
                  <a:lnTo>
                    <a:pt x="1865" y="182"/>
                  </a:lnTo>
                  <a:lnTo>
                    <a:pt x="1846" y="183"/>
                  </a:lnTo>
                  <a:lnTo>
                    <a:pt x="1829" y="189"/>
                  </a:lnTo>
                  <a:lnTo>
                    <a:pt x="1818" y="195"/>
                  </a:lnTo>
                  <a:lnTo>
                    <a:pt x="1812" y="205"/>
                  </a:lnTo>
                  <a:lnTo>
                    <a:pt x="1799" y="280"/>
                  </a:lnTo>
                  <a:lnTo>
                    <a:pt x="1797" y="350"/>
                  </a:lnTo>
                  <a:lnTo>
                    <a:pt x="1797" y="412"/>
                  </a:lnTo>
                  <a:lnTo>
                    <a:pt x="1799" y="463"/>
                  </a:lnTo>
                  <a:lnTo>
                    <a:pt x="1802" y="563"/>
                  </a:lnTo>
                  <a:lnTo>
                    <a:pt x="1810" y="636"/>
                  </a:lnTo>
                  <a:lnTo>
                    <a:pt x="1821" y="723"/>
                  </a:lnTo>
                  <a:lnTo>
                    <a:pt x="1839" y="862"/>
                  </a:lnTo>
                  <a:lnTo>
                    <a:pt x="1844" y="962"/>
                  </a:lnTo>
                  <a:lnTo>
                    <a:pt x="1842" y="1058"/>
                  </a:lnTo>
                  <a:lnTo>
                    <a:pt x="1846" y="1162"/>
                  </a:lnTo>
                  <a:lnTo>
                    <a:pt x="1865" y="1289"/>
                  </a:lnTo>
                  <a:lnTo>
                    <a:pt x="1867" y="1314"/>
                  </a:lnTo>
                  <a:lnTo>
                    <a:pt x="1865" y="1340"/>
                  </a:lnTo>
                  <a:lnTo>
                    <a:pt x="1858" y="1364"/>
                  </a:lnTo>
                  <a:lnTo>
                    <a:pt x="1844" y="1389"/>
                  </a:lnTo>
                  <a:lnTo>
                    <a:pt x="1827" y="1412"/>
                  </a:lnTo>
                  <a:lnTo>
                    <a:pt x="1806" y="1431"/>
                  </a:lnTo>
                  <a:lnTo>
                    <a:pt x="1779" y="1446"/>
                  </a:lnTo>
                  <a:lnTo>
                    <a:pt x="1749" y="1457"/>
                  </a:lnTo>
                  <a:lnTo>
                    <a:pt x="1722" y="1463"/>
                  </a:lnTo>
                  <a:lnTo>
                    <a:pt x="1694" y="1468"/>
                  </a:lnTo>
                  <a:lnTo>
                    <a:pt x="1665" y="1474"/>
                  </a:lnTo>
                  <a:lnTo>
                    <a:pt x="1636" y="1479"/>
                  </a:lnTo>
                  <a:lnTo>
                    <a:pt x="1608" y="1483"/>
                  </a:lnTo>
                  <a:lnTo>
                    <a:pt x="1579" y="1487"/>
                  </a:lnTo>
                  <a:lnTo>
                    <a:pt x="1551" y="1490"/>
                  </a:lnTo>
                  <a:lnTo>
                    <a:pt x="1522" y="1494"/>
                  </a:lnTo>
                  <a:lnTo>
                    <a:pt x="1493" y="1497"/>
                  </a:lnTo>
                  <a:lnTo>
                    <a:pt x="1463" y="1501"/>
                  </a:lnTo>
                  <a:lnTo>
                    <a:pt x="1434" y="1505"/>
                  </a:lnTo>
                  <a:lnTo>
                    <a:pt x="1404" y="1507"/>
                  </a:lnTo>
                  <a:lnTo>
                    <a:pt x="1373" y="1511"/>
                  </a:lnTo>
                  <a:lnTo>
                    <a:pt x="1345" y="1514"/>
                  </a:lnTo>
                  <a:lnTo>
                    <a:pt x="1314" y="1518"/>
                  </a:lnTo>
                  <a:lnTo>
                    <a:pt x="1283" y="1522"/>
                  </a:lnTo>
                  <a:lnTo>
                    <a:pt x="1243" y="1527"/>
                  </a:lnTo>
                  <a:lnTo>
                    <a:pt x="1203" y="1532"/>
                  </a:lnTo>
                  <a:lnTo>
                    <a:pt x="1163" y="1537"/>
                  </a:lnTo>
                  <a:lnTo>
                    <a:pt x="1125" y="1542"/>
                  </a:lnTo>
                  <a:lnTo>
                    <a:pt x="1085" y="1546"/>
                  </a:lnTo>
                  <a:lnTo>
                    <a:pt x="1045" y="1551"/>
                  </a:lnTo>
                  <a:lnTo>
                    <a:pt x="1007" y="1555"/>
                  </a:lnTo>
                  <a:lnTo>
                    <a:pt x="967" y="1559"/>
                  </a:lnTo>
                  <a:lnTo>
                    <a:pt x="927" y="1563"/>
                  </a:lnTo>
                  <a:lnTo>
                    <a:pt x="889" y="1567"/>
                  </a:lnTo>
                  <a:lnTo>
                    <a:pt x="848" y="1571"/>
                  </a:lnTo>
                  <a:lnTo>
                    <a:pt x="808" y="1574"/>
                  </a:lnTo>
                  <a:lnTo>
                    <a:pt x="770" y="1575"/>
                  </a:lnTo>
                  <a:lnTo>
                    <a:pt x="730" y="1577"/>
                  </a:lnTo>
                  <a:lnTo>
                    <a:pt x="690" y="1579"/>
                  </a:lnTo>
                  <a:lnTo>
                    <a:pt x="650" y="1579"/>
                  </a:lnTo>
                  <a:lnTo>
                    <a:pt x="612" y="1580"/>
                  </a:lnTo>
                  <a:lnTo>
                    <a:pt x="576" y="1581"/>
                  </a:lnTo>
                  <a:lnTo>
                    <a:pt x="538" y="1583"/>
                  </a:lnTo>
                  <a:lnTo>
                    <a:pt x="499" y="1585"/>
                  </a:lnTo>
                  <a:lnTo>
                    <a:pt x="461" y="1587"/>
                  </a:lnTo>
                  <a:lnTo>
                    <a:pt x="423" y="1589"/>
                  </a:lnTo>
                  <a:lnTo>
                    <a:pt x="385" y="1590"/>
                  </a:lnTo>
                  <a:lnTo>
                    <a:pt x="349" y="1590"/>
                  </a:lnTo>
                  <a:lnTo>
                    <a:pt x="310" y="1590"/>
                  </a:lnTo>
                  <a:lnTo>
                    <a:pt x="272" y="1590"/>
                  </a:lnTo>
                  <a:lnTo>
                    <a:pt x="236" y="1588"/>
                  </a:lnTo>
                  <a:lnTo>
                    <a:pt x="200" y="1584"/>
                  </a:lnTo>
                  <a:lnTo>
                    <a:pt x="164" y="1580"/>
                  </a:lnTo>
                  <a:lnTo>
                    <a:pt x="127" y="1574"/>
                  </a:lnTo>
                  <a:lnTo>
                    <a:pt x="93" y="1564"/>
                  </a:lnTo>
                  <a:lnTo>
                    <a:pt x="59" y="1554"/>
                  </a:lnTo>
                  <a:lnTo>
                    <a:pt x="30" y="1538"/>
                  </a:lnTo>
                  <a:lnTo>
                    <a:pt x="11" y="1514"/>
                  </a:lnTo>
                  <a:lnTo>
                    <a:pt x="0" y="1487"/>
                  </a:lnTo>
                  <a:lnTo>
                    <a:pt x="0" y="1455"/>
                  </a:lnTo>
                  <a:lnTo>
                    <a:pt x="5" y="1424"/>
                  </a:lnTo>
                  <a:lnTo>
                    <a:pt x="21" y="1396"/>
                  </a:lnTo>
                  <a:lnTo>
                    <a:pt x="43" y="1371"/>
                  </a:lnTo>
                  <a:lnTo>
                    <a:pt x="74" y="1354"/>
                  </a:lnTo>
                  <a:lnTo>
                    <a:pt x="104" y="1348"/>
                  </a:lnTo>
                  <a:lnTo>
                    <a:pt x="137" y="1346"/>
                  </a:lnTo>
                  <a:lnTo>
                    <a:pt x="171" y="1349"/>
                  </a:lnTo>
                  <a:lnTo>
                    <a:pt x="207" y="1355"/>
                  </a:lnTo>
                  <a:lnTo>
                    <a:pt x="246" y="1362"/>
                  </a:lnTo>
                  <a:lnTo>
                    <a:pt x="286" y="1367"/>
                  </a:lnTo>
                  <a:lnTo>
                    <a:pt x="326" y="1371"/>
                  </a:lnTo>
                  <a:lnTo>
                    <a:pt x="364" y="1370"/>
                  </a:lnTo>
                  <a:lnTo>
                    <a:pt x="433" y="1286"/>
                  </a:lnTo>
                  <a:lnTo>
                    <a:pt x="471" y="1199"/>
                  </a:lnTo>
                  <a:lnTo>
                    <a:pt x="484" y="1108"/>
                  </a:lnTo>
                  <a:lnTo>
                    <a:pt x="480" y="1016"/>
                  </a:lnTo>
                  <a:lnTo>
                    <a:pt x="465" y="921"/>
                  </a:lnTo>
                  <a:lnTo>
                    <a:pt x="444" y="828"/>
                  </a:lnTo>
                  <a:lnTo>
                    <a:pt x="423" y="736"/>
                  </a:lnTo>
                  <a:lnTo>
                    <a:pt x="408" y="645"/>
                  </a:lnTo>
                  <a:lnTo>
                    <a:pt x="404" y="569"/>
                  </a:lnTo>
                  <a:lnTo>
                    <a:pt x="406" y="494"/>
                  </a:lnTo>
                  <a:lnTo>
                    <a:pt x="415" y="420"/>
                  </a:lnTo>
                  <a:lnTo>
                    <a:pt x="431" y="343"/>
                  </a:lnTo>
                  <a:lnTo>
                    <a:pt x="440" y="312"/>
                  </a:lnTo>
                  <a:lnTo>
                    <a:pt x="454" y="281"/>
                  </a:lnTo>
                  <a:lnTo>
                    <a:pt x="471" y="252"/>
                  </a:lnTo>
                  <a:lnTo>
                    <a:pt x="490" y="225"/>
                  </a:lnTo>
                  <a:lnTo>
                    <a:pt x="515" y="198"/>
                  </a:lnTo>
                  <a:lnTo>
                    <a:pt x="541" y="173"/>
                  </a:lnTo>
                  <a:lnTo>
                    <a:pt x="570" y="148"/>
                  </a:lnTo>
                  <a:lnTo>
                    <a:pt x="600" y="124"/>
                  </a:lnTo>
                  <a:lnTo>
                    <a:pt x="612" y="120"/>
                  </a:lnTo>
                  <a:lnTo>
                    <a:pt x="625" y="118"/>
                  </a:lnTo>
                  <a:lnTo>
                    <a:pt x="639" y="120"/>
                  </a:lnTo>
                  <a:lnTo>
                    <a:pt x="652" y="120"/>
                  </a:lnTo>
                  <a:close/>
                </a:path>
              </a:pathLst>
            </a:custGeom>
            <a:solidFill>
              <a:srgbClr val="FFED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09" name="Freeform 45"/>
            <p:cNvSpPr>
              <a:spLocks/>
            </p:cNvSpPr>
            <p:nvPr/>
          </p:nvSpPr>
          <p:spPr bwMode="auto">
            <a:xfrm>
              <a:off x="3612" y="2131"/>
              <a:ext cx="249" cy="12"/>
            </a:xfrm>
            <a:custGeom>
              <a:avLst/>
              <a:gdLst/>
              <a:ahLst/>
              <a:cxnLst>
                <a:cxn ang="0">
                  <a:pos x="250" y="5"/>
                </a:cxn>
                <a:cxn ang="0">
                  <a:pos x="250" y="5"/>
                </a:cxn>
                <a:cxn ang="0">
                  <a:pos x="216" y="1"/>
                </a:cxn>
                <a:cxn ang="0">
                  <a:pos x="185" y="0"/>
                </a:cxn>
                <a:cxn ang="0">
                  <a:pos x="153" y="0"/>
                </a:cxn>
                <a:cxn ang="0">
                  <a:pos x="122" y="0"/>
                </a:cxn>
                <a:cxn ang="0">
                  <a:pos x="92" y="2"/>
                </a:cxn>
                <a:cxn ang="0">
                  <a:pos x="61" y="5"/>
                </a:cxn>
                <a:cxn ang="0">
                  <a:pos x="31" y="8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31" y="21"/>
                </a:cxn>
                <a:cxn ang="0">
                  <a:pos x="61" y="18"/>
                </a:cxn>
                <a:cxn ang="0">
                  <a:pos x="92" y="15"/>
                </a:cxn>
                <a:cxn ang="0">
                  <a:pos x="122" y="13"/>
                </a:cxn>
                <a:cxn ang="0">
                  <a:pos x="153" y="13"/>
                </a:cxn>
                <a:cxn ang="0">
                  <a:pos x="185" y="13"/>
                </a:cxn>
                <a:cxn ang="0">
                  <a:pos x="216" y="14"/>
                </a:cxn>
                <a:cxn ang="0">
                  <a:pos x="246" y="18"/>
                </a:cxn>
                <a:cxn ang="0">
                  <a:pos x="246" y="18"/>
                </a:cxn>
                <a:cxn ang="0">
                  <a:pos x="250" y="5"/>
                </a:cxn>
              </a:cxnLst>
              <a:rect l="0" t="0" r="r" b="b"/>
              <a:pathLst>
                <a:path w="250" h="23">
                  <a:moveTo>
                    <a:pt x="250" y="5"/>
                  </a:moveTo>
                  <a:lnTo>
                    <a:pt x="250" y="5"/>
                  </a:lnTo>
                  <a:lnTo>
                    <a:pt x="216" y="1"/>
                  </a:lnTo>
                  <a:lnTo>
                    <a:pt x="185" y="0"/>
                  </a:lnTo>
                  <a:lnTo>
                    <a:pt x="153" y="0"/>
                  </a:lnTo>
                  <a:lnTo>
                    <a:pt x="122" y="0"/>
                  </a:lnTo>
                  <a:lnTo>
                    <a:pt x="92" y="2"/>
                  </a:lnTo>
                  <a:lnTo>
                    <a:pt x="61" y="5"/>
                  </a:lnTo>
                  <a:lnTo>
                    <a:pt x="31" y="8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31" y="21"/>
                  </a:lnTo>
                  <a:lnTo>
                    <a:pt x="61" y="18"/>
                  </a:lnTo>
                  <a:lnTo>
                    <a:pt x="92" y="15"/>
                  </a:lnTo>
                  <a:lnTo>
                    <a:pt x="122" y="13"/>
                  </a:lnTo>
                  <a:lnTo>
                    <a:pt x="153" y="13"/>
                  </a:lnTo>
                  <a:lnTo>
                    <a:pt x="185" y="13"/>
                  </a:lnTo>
                  <a:lnTo>
                    <a:pt x="216" y="14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50" y="5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0" name="Freeform 46"/>
            <p:cNvSpPr>
              <a:spLocks/>
            </p:cNvSpPr>
            <p:nvPr/>
          </p:nvSpPr>
          <p:spPr bwMode="auto">
            <a:xfrm>
              <a:off x="3857" y="2127"/>
              <a:ext cx="444" cy="21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35" y="0"/>
                </a:cxn>
                <a:cxn ang="0">
                  <a:pos x="410" y="7"/>
                </a:cxn>
                <a:cxn ang="0">
                  <a:pos x="384" y="13"/>
                </a:cxn>
                <a:cxn ang="0">
                  <a:pos x="357" y="17"/>
                </a:cxn>
                <a:cxn ang="0">
                  <a:pos x="330" y="21"/>
                </a:cxn>
                <a:cxn ang="0">
                  <a:pos x="305" y="25"/>
                </a:cxn>
                <a:cxn ang="0">
                  <a:pos x="279" y="26"/>
                </a:cxn>
                <a:cxn ang="0">
                  <a:pos x="250" y="27"/>
                </a:cxn>
                <a:cxn ang="0">
                  <a:pos x="223" y="29"/>
                </a:cxn>
                <a:cxn ang="0">
                  <a:pos x="197" y="29"/>
                </a:cxn>
                <a:cxn ang="0">
                  <a:pos x="168" y="27"/>
                </a:cxn>
                <a:cxn ang="0">
                  <a:pos x="141" y="26"/>
                </a:cxn>
                <a:cxn ang="0">
                  <a:pos x="113" y="25"/>
                </a:cxn>
                <a:cxn ang="0">
                  <a:pos x="84" y="22"/>
                </a:cxn>
                <a:cxn ang="0">
                  <a:pos x="57" y="20"/>
                </a:cxn>
                <a:cxn ang="0">
                  <a:pos x="29" y="17"/>
                </a:cxn>
                <a:cxn ang="0">
                  <a:pos x="4" y="13"/>
                </a:cxn>
                <a:cxn ang="0">
                  <a:pos x="0" y="26"/>
                </a:cxn>
                <a:cxn ang="0">
                  <a:pos x="29" y="30"/>
                </a:cxn>
                <a:cxn ang="0">
                  <a:pos x="57" y="33"/>
                </a:cxn>
                <a:cxn ang="0">
                  <a:pos x="84" y="35"/>
                </a:cxn>
                <a:cxn ang="0">
                  <a:pos x="113" y="38"/>
                </a:cxn>
                <a:cxn ang="0">
                  <a:pos x="141" y="39"/>
                </a:cxn>
                <a:cxn ang="0">
                  <a:pos x="168" y="40"/>
                </a:cxn>
                <a:cxn ang="0">
                  <a:pos x="197" y="42"/>
                </a:cxn>
                <a:cxn ang="0">
                  <a:pos x="223" y="42"/>
                </a:cxn>
                <a:cxn ang="0">
                  <a:pos x="250" y="40"/>
                </a:cxn>
                <a:cxn ang="0">
                  <a:pos x="279" y="39"/>
                </a:cxn>
                <a:cxn ang="0">
                  <a:pos x="305" y="38"/>
                </a:cxn>
                <a:cxn ang="0">
                  <a:pos x="334" y="34"/>
                </a:cxn>
                <a:cxn ang="0">
                  <a:pos x="361" y="30"/>
                </a:cxn>
                <a:cxn ang="0">
                  <a:pos x="387" y="26"/>
                </a:cxn>
                <a:cxn ang="0">
                  <a:pos x="414" y="20"/>
                </a:cxn>
                <a:cxn ang="0">
                  <a:pos x="443" y="13"/>
                </a:cxn>
                <a:cxn ang="0">
                  <a:pos x="443" y="13"/>
                </a:cxn>
                <a:cxn ang="0">
                  <a:pos x="435" y="0"/>
                </a:cxn>
              </a:cxnLst>
              <a:rect l="0" t="0" r="r" b="b"/>
              <a:pathLst>
                <a:path w="443" h="42">
                  <a:moveTo>
                    <a:pt x="435" y="0"/>
                  </a:moveTo>
                  <a:lnTo>
                    <a:pt x="435" y="0"/>
                  </a:lnTo>
                  <a:lnTo>
                    <a:pt x="410" y="7"/>
                  </a:lnTo>
                  <a:lnTo>
                    <a:pt x="384" y="13"/>
                  </a:lnTo>
                  <a:lnTo>
                    <a:pt x="357" y="17"/>
                  </a:lnTo>
                  <a:lnTo>
                    <a:pt x="330" y="21"/>
                  </a:lnTo>
                  <a:lnTo>
                    <a:pt x="305" y="25"/>
                  </a:lnTo>
                  <a:lnTo>
                    <a:pt x="279" y="26"/>
                  </a:lnTo>
                  <a:lnTo>
                    <a:pt x="250" y="27"/>
                  </a:lnTo>
                  <a:lnTo>
                    <a:pt x="223" y="29"/>
                  </a:lnTo>
                  <a:lnTo>
                    <a:pt x="197" y="29"/>
                  </a:lnTo>
                  <a:lnTo>
                    <a:pt x="168" y="27"/>
                  </a:lnTo>
                  <a:lnTo>
                    <a:pt x="141" y="26"/>
                  </a:lnTo>
                  <a:lnTo>
                    <a:pt x="113" y="25"/>
                  </a:lnTo>
                  <a:lnTo>
                    <a:pt x="84" y="22"/>
                  </a:lnTo>
                  <a:lnTo>
                    <a:pt x="57" y="20"/>
                  </a:lnTo>
                  <a:lnTo>
                    <a:pt x="29" y="17"/>
                  </a:lnTo>
                  <a:lnTo>
                    <a:pt x="4" y="13"/>
                  </a:lnTo>
                  <a:lnTo>
                    <a:pt x="0" y="26"/>
                  </a:lnTo>
                  <a:lnTo>
                    <a:pt x="29" y="30"/>
                  </a:lnTo>
                  <a:lnTo>
                    <a:pt x="57" y="33"/>
                  </a:lnTo>
                  <a:lnTo>
                    <a:pt x="84" y="35"/>
                  </a:lnTo>
                  <a:lnTo>
                    <a:pt x="113" y="38"/>
                  </a:lnTo>
                  <a:lnTo>
                    <a:pt x="141" y="39"/>
                  </a:lnTo>
                  <a:lnTo>
                    <a:pt x="168" y="40"/>
                  </a:lnTo>
                  <a:lnTo>
                    <a:pt x="197" y="42"/>
                  </a:lnTo>
                  <a:lnTo>
                    <a:pt x="223" y="42"/>
                  </a:lnTo>
                  <a:lnTo>
                    <a:pt x="250" y="40"/>
                  </a:lnTo>
                  <a:lnTo>
                    <a:pt x="279" y="39"/>
                  </a:lnTo>
                  <a:lnTo>
                    <a:pt x="305" y="38"/>
                  </a:lnTo>
                  <a:lnTo>
                    <a:pt x="334" y="34"/>
                  </a:lnTo>
                  <a:lnTo>
                    <a:pt x="361" y="30"/>
                  </a:lnTo>
                  <a:lnTo>
                    <a:pt x="387" y="26"/>
                  </a:lnTo>
                  <a:lnTo>
                    <a:pt x="414" y="20"/>
                  </a:lnTo>
                  <a:lnTo>
                    <a:pt x="443" y="13"/>
                  </a:lnTo>
                  <a:lnTo>
                    <a:pt x="443" y="1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1" name="Freeform 47"/>
            <p:cNvSpPr>
              <a:spLocks/>
            </p:cNvSpPr>
            <p:nvPr/>
          </p:nvSpPr>
          <p:spPr bwMode="auto">
            <a:xfrm>
              <a:off x="4291" y="2076"/>
              <a:ext cx="784" cy="58"/>
            </a:xfrm>
            <a:custGeom>
              <a:avLst/>
              <a:gdLst/>
              <a:ahLst/>
              <a:cxnLst>
                <a:cxn ang="0">
                  <a:pos x="782" y="15"/>
                </a:cxn>
                <a:cxn ang="0">
                  <a:pos x="782" y="15"/>
                </a:cxn>
                <a:cxn ang="0">
                  <a:pos x="735" y="7"/>
                </a:cxn>
                <a:cxn ang="0">
                  <a:pos x="683" y="2"/>
                </a:cxn>
                <a:cxn ang="0">
                  <a:pos x="633" y="0"/>
                </a:cxn>
                <a:cxn ang="0">
                  <a:pos x="586" y="0"/>
                </a:cxn>
                <a:cxn ang="0">
                  <a:pos x="536" y="1"/>
                </a:cxn>
                <a:cxn ang="0">
                  <a:pos x="487" y="4"/>
                </a:cxn>
                <a:cxn ang="0">
                  <a:pos x="437" y="9"/>
                </a:cxn>
                <a:cxn ang="0">
                  <a:pos x="385" y="15"/>
                </a:cxn>
                <a:cxn ang="0">
                  <a:pos x="338" y="23"/>
                </a:cxn>
                <a:cxn ang="0">
                  <a:pos x="288" y="31"/>
                </a:cxn>
                <a:cxn ang="0">
                  <a:pos x="239" y="41"/>
                </a:cxn>
                <a:cxn ang="0">
                  <a:pos x="191" y="52"/>
                </a:cxn>
                <a:cxn ang="0">
                  <a:pos x="143" y="63"/>
                </a:cxn>
                <a:cxn ang="0">
                  <a:pos x="95" y="75"/>
                </a:cxn>
                <a:cxn ang="0">
                  <a:pos x="46" y="88"/>
                </a:cxn>
                <a:cxn ang="0">
                  <a:pos x="0" y="101"/>
                </a:cxn>
                <a:cxn ang="0">
                  <a:pos x="8" y="114"/>
                </a:cxn>
                <a:cxn ang="0">
                  <a:pos x="53" y="101"/>
                </a:cxn>
                <a:cxn ang="0">
                  <a:pos x="99" y="88"/>
                </a:cxn>
                <a:cxn ang="0">
                  <a:pos x="147" y="76"/>
                </a:cxn>
                <a:cxn ang="0">
                  <a:pos x="195" y="65"/>
                </a:cxn>
                <a:cxn ang="0">
                  <a:pos x="242" y="54"/>
                </a:cxn>
                <a:cxn ang="0">
                  <a:pos x="292" y="44"/>
                </a:cxn>
                <a:cxn ang="0">
                  <a:pos x="342" y="36"/>
                </a:cxn>
                <a:cxn ang="0">
                  <a:pos x="389" y="28"/>
                </a:cxn>
                <a:cxn ang="0">
                  <a:pos x="437" y="22"/>
                </a:cxn>
                <a:cxn ang="0">
                  <a:pos x="487" y="17"/>
                </a:cxn>
                <a:cxn ang="0">
                  <a:pos x="536" y="14"/>
                </a:cxn>
                <a:cxn ang="0">
                  <a:pos x="586" y="13"/>
                </a:cxn>
                <a:cxn ang="0">
                  <a:pos x="633" y="13"/>
                </a:cxn>
                <a:cxn ang="0">
                  <a:pos x="683" y="15"/>
                </a:cxn>
                <a:cxn ang="0">
                  <a:pos x="731" y="20"/>
                </a:cxn>
                <a:cxn ang="0">
                  <a:pos x="778" y="28"/>
                </a:cxn>
                <a:cxn ang="0">
                  <a:pos x="778" y="28"/>
                </a:cxn>
                <a:cxn ang="0">
                  <a:pos x="782" y="15"/>
                </a:cxn>
              </a:cxnLst>
              <a:rect l="0" t="0" r="r" b="b"/>
              <a:pathLst>
                <a:path w="782" h="114">
                  <a:moveTo>
                    <a:pt x="782" y="15"/>
                  </a:moveTo>
                  <a:lnTo>
                    <a:pt x="782" y="15"/>
                  </a:lnTo>
                  <a:lnTo>
                    <a:pt x="735" y="7"/>
                  </a:lnTo>
                  <a:lnTo>
                    <a:pt x="683" y="2"/>
                  </a:lnTo>
                  <a:lnTo>
                    <a:pt x="633" y="0"/>
                  </a:lnTo>
                  <a:lnTo>
                    <a:pt x="586" y="0"/>
                  </a:lnTo>
                  <a:lnTo>
                    <a:pt x="536" y="1"/>
                  </a:lnTo>
                  <a:lnTo>
                    <a:pt x="487" y="4"/>
                  </a:lnTo>
                  <a:lnTo>
                    <a:pt x="437" y="9"/>
                  </a:lnTo>
                  <a:lnTo>
                    <a:pt x="385" y="15"/>
                  </a:lnTo>
                  <a:lnTo>
                    <a:pt x="338" y="23"/>
                  </a:lnTo>
                  <a:lnTo>
                    <a:pt x="288" y="31"/>
                  </a:lnTo>
                  <a:lnTo>
                    <a:pt x="239" y="41"/>
                  </a:lnTo>
                  <a:lnTo>
                    <a:pt x="191" y="52"/>
                  </a:lnTo>
                  <a:lnTo>
                    <a:pt x="143" y="63"/>
                  </a:lnTo>
                  <a:lnTo>
                    <a:pt x="95" y="75"/>
                  </a:lnTo>
                  <a:lnTo>
                    <a:pt x="46" y="88"/>
                  </a:lnTo>
                  <a:lnTo>
                    <a:pt x="0" y="101"/>
                  </a:lnTo>
                  <a:lnTo>
                    <a:pt x="8" y="114"/>
                  </a:lnTo>
                  <a:lnTo>
                    <a:pt x="53" y="101"/>
                  </a:lnTo>
                  <a:lnTo>
                    <a:pt x="99" y="88"/>
                  </a:lnTo>
                  <a:lnTo>
                    <a:pt x="147" y="76"/>
                  </a:lnTo>
                  <a:lnTo>
                    <a:pt x="195" y="65"/>
                  </a:lnTo>
                  <a:lnTo>
                    <a:pt x="242" y="54"/>
                  </a:lnTo>
                  <a:lnTo>
                    <a:pt x="292" y="44"/>
                  </a:lnTo>
                  <a:lnTo>
                    <a:pt x="342" y="36"/>
                  </a:lnTo>
                  <a:lnTo>
                    <a:pt x="389" y="28"/>
                  </a:lnTo>
                  <a:lnTo>
                    <a:pt x="437" y="22"/>
                  </a:lnTo>
                  <a:lnTo>
                    <a:pt x="487" y="17"/>
                  </a:lnTo>
                  <a:lnTo>
                    <a:pt x="536" y="14"/>
                  </a:lnTo>
                  <a:lnTo>
                    <a:pt x="586" y="13"/>
                  </a:lnTo>
                  <a:lnTo>
                    <a:pt x="633" y="13"/>
                  </a:lnTo>
                  <a:lnTo>
                    <a:pt x="683" y="15"/>
                  </a:lnTo>
                  <a:lnTo>
                    <a:pt x="731" y="20"/>
                  </a:lnTo>
                  <a:lnTo>
                    <a:pt x="778" y="28"/>
                  </a:lnTo>
                  <a:lnTo>
                    <a:pt x="778" y="28"/>
                  </a:lnTo>
                  <a:lnTo>
                    <a:pt x="782" y="15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2" name="Freeform 48"/>
            <p:cNvSpPr>
              <a:spLocks/>
            </p:cNvSpPr>
            <p:nvPr/>
          </p:nvSpPr>
          <p:spPr bwMode="auto">
            <a:xfrm>
              <a:off x="5072" y="2085"/>
              <a:ext cx="91" cy="81"/>
            </a:xfrm>
            <a:custGeom>
              <a:avLst/>
              <a:gdLst/>
              <a:ahLst/>
              <a:cxnLst>
                <a:cxn ang="0">
                  <a:pos x="65" y="164"/>
                </a:cxn>
                <a:cxn ang="0">
                  <a:pos x="65" y="164"/>
                </a:cxn>
                <a:cxn ang="0">
                  <a:pos x="81" y="142"/>
                </a:cxn>
                <a:cxn ang="0">
                  <a:pos x="90" y="119"/>
                </a:cxn>
                <a:cxn ang="0">
                  <a:pos x="92" y="95"/>
                </a:cxn>
                <a:cxn ang="0">
                  <a:pos x="88" y="70"/>
                </a:cxn>
                <a:cxn ang="0">
                  <a:pos x="77" y="47"/>
                </a:cxn>
                <a:cxn ang="0">
                  <a:pos x="60" y="28"/>
                </a:cxn>
                <a:cxn ang="0">
                  <a:pos x="37" y="11"/>
                </a:cxn>
                <a:cxn ang="0">
                  <a:pos x="4" y="0"/>
                </a:cxn>
                <a:cxn ang="0">
                  <a:pos x="0" y="13"/>
                </a:cxn>
                <a:cxn ang="0">
                  <a:pos x="25" y="21"/>
                </a:cxn>
                <a:cxn ang="0">
                  <a:pos x="44" y="35"/>
                </a:cxn>
                <a:cxn ang="0">
                  <a:pos x="58" y="52"/>
                </a:cxn>
                <a:cxn ang="0">
                  <a:pos x="69" y="73"/>
                </a:cxn>
                <a:cxn ang="0">
                  <a:pos x="73" y="95"/>
                </a:cxn>
                <a:cxn ang="0">
                  <a:pos x="71" y="119"/>
                </a:cxn>
                <a:cxn ang="0">
                  <a:pos x="61" y="139"/>
                </a:cxn>
                <a:cxn ang="0">
                  <a:pos x="50" y="156"/>
                </a:cxn>
                <a:cxn ang="0">
                  <a:pos x="50" y="156"/>
                </a:cxn>
                <a:cxn ang="0">
                  <a:pos x="65" y="164"/>
                </a:cxn>
              </a:cxnLst>
              <a:rect l="0" t="0" r="r" b="b"/>
              <a:pathLst>
                <a:path w="92" h="164">
                  <a:moveTo>
                    <a:pt x="65" y="164"/>
                  </a:moveTo>
                  <a:lnTo>
                    <a:pt x="65" y="164"/>
                  </a:lnTo>
                  <a:lnTo>
                    <a:pt x="81" y="142"/>
                  </a:lnTo>
                  <a:lnTo>
                    <a:pt x="90" y="119"/>
                  </a:lnTo>
                  <a:lnTo>
                    <a:pt x="92" y="95"/>
                  </a:lnTo>
                  <a:lnTo>
                    <a:pt x="88" y="70"/>
                  </a:lnTo>
                  <a:lnTo>
                    <a:pt x="77" y="47"/>
                  </a:lnTo>
                  <a:lnTo>
                    <a:pt x="60" y="28"/>
                  </a:lnTo>
                  <a:lnTo>
                    <a:pt x="37" y="11"/>
                  </a:lnTo>
                  <a:lnTo>
                    <a:pt x="4" y="0"/>
                  </a:lnTo>
                  <a:lnTo>
                    <a:pt x="0" y="13"/>
                  </a:lnTo>
                  <a:lnTo>
                    <a:pt x="25" y="21"/>
                  </a:lnTo>
                  <a:lnTo>
                    <a:pt x="44" y="35"/>
                  </a:lnTo>
                  <a:lnTo>
                    <a:pt x="58" y="52"/>
                  </a:lnTo>
                  <a:lnTo>
                    <a:pt x="69" y="73"/>
                  </a:lnTo>
                  <a:lnTo>
                    <a:pt x="73" y="95"/>
                  </a:lnTo>
                  <a:lnTo>
                    <a:pt x="71" y="119"/>
                  </a:lnTo>
                  <a:lnTo>
                    <a:pt x="61" y="139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65" y="164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3" name="Freeform 49"/>
            <p:cNvSpPr>
              <a:spLocks/>
            </p:cNvSpPr>
            <p:nvPr/>
          </p:nvSpPr>
          <p:spPr bwMode="auto">
            <a:xfrm>
              <a:off x="4762" y="2162"/>
              <a:ext cx="373" cy="19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9" y="40"/>
                </a:cxn>
                <a:cxn ang="0">
                  <a:pos x="23" y="34"/>
                </a:cxn>
                <a:cxn ang="0">
                  <a:pos x="31" y="29"/>
                </a:cxn>
                <a:cxn ang="0">
                  <a:pos x="46" y="25"/>
                </a:cxn>
                <a:cxn ang="0">
                  <a:pos x="63" y="24"/>
                </a:cxn>
                <a:cxn ang="0">
                  <a:pos x="88" y="22"/>
                </a:cxn>
                <a:cxn ang="0">
                  <a:pos x="113" y="24"/>
                </a:cxn>
                <a:cxn ang="0">
                  <a:pos x="142" y="26"/>
                </a:cxn>
                <a:cxn ang="0">
                  <a:pos x="172" y="29"/>
                </a:cxn>
                <a:cxn ang="0">
                  <a:pos x="201" y="30"/>
                </a:cxn>
                <a:cxn ang="0">
                  <a:pos x="231" y="33"/>
                </a:cxn>
                <a:cxn ang="0">
                  <a:pos x="260" y="34"/>
                </a:cxn>
                <a:cxn ang="0">
                  <a:pos x="287" y="34"/>
                </a:cxn>
                <a:cxn ang="0">
                  <a:pos x="313" y="31"/>
                </a:cxn>
                <a:cxn ang="0">
                  <a:pos x="336" y="27"/>
                </a:cxn>
                <a:cxn ang="0">
                  <a:pos x="359" y="20"/>
                </a:cxn>
                <a:cxn ang="0">
                  <a:pos x="374" y="8"/>
                </a:cxn>
                <a:cxn ang="0">
                  <a:pos x="359" y="0"/>
                </a:cxn>
                <a:cxn ang="0">
                  <a:pos x="348" y="9"/>
                </a:cxn>
                <a:cxn ang="0">
                  <a:pos x="332" y="14"/>
                </a:cxn>
                <a:cxn ang="0">
                  <a:pos x="309" y="18"/>
                </a:cxn>
                <a:cxn ang="0">
                  <a:pos x="287" y="21"/>
                </a:cxn>
                <a:cxn ang="0">
                  <a:pos x="260" y="21"/>
                </a:cxn>
                <a:cxn ang="0">
                  <a:pos x="231" y="20"/>
                </a:cxn>
                <a:cxn ang="0">
                  <a:pos x="201" y="17"/>
                </a:cxn>
                <a:cxn ang="0">
                  <a:pos x="172" y="16"/>
                </a:cxn>
                <a:cxn ang="0">
                  <a:pos x="142" y="13"/>
                </a:cxn>
                <a:cxn ang="0">
                  <a:pos x="113" y="11"/>
                </a:cxn>
                <a:cxn ang="0">
                  <a:pos x="88" y="9"/>
                </a:cxn>
                <a:cxn ang="0">
                  <a:pos x="63" y="11"/>
                </a:cxn>
                <a:cxn ang="0">
                  <a:pos x="42" y="12"/>
                </a:cxn>
                <a:cxn ang="0">
                  <a:pos x="23" y="18"/>
                </a:cxn>
                <a:cxn ang="0">
                  <a:pos x="8" y="26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9" y="40"/>
                </a:cxn>
              </a:cxnLst>
              <a:rect l="0" t="0" r="r" b="b"/>
              <a:pathLst>
                <a:path w="374" h="40">
                  <a:moveTo>
                    <a:pt x="19" y="40"/>
                  </a:moveTo>
                  <a:lnTo>
                    <a:pt x="19" y="40"/>
                  </a:lnTo>
                  <a:lnTo>
                    <a:pt x="23" y="34"/>
                  </a:lnTo>
                  <a:lnTo>
                    <a:pt x="31" y="29"/>
                  </a:lnTo>
                  <a:lnTo>
                    <a:pt x="46" y="25"/>
                  </a:lnTo>
                  <a:lnTo>
                    <a:pt x="63" y="24"/>
                  </a:lnTo>
                  <a:lnTo>
                    <a:pt x="88" y="22"/>
                  </a:lnTo>
                  <a:lnTo>
                    <a:pt x="113" y="24"/>
                  </a:lnTo>
                  <a:lnTo>
                    <a:pt x="142" y="26"/>
                  </a:lnTo>
                  <a:lnTo>
                    <a:pt x="172" y="29"/>
                  </a:lnTo>
                  <a:lnTo>
                    <a:pt x="201" y="30"/>
                  </a:lnTo>
                  <a:lnTo>
                    <a:pt x="231" y="33"/>
                  </a:lnTo>
                  <a:lnTo>
                    <a:pt x="260" y="34"/>
                  </a:lnTo>
                  <a:lnTo>
                    <a:pt x="287" y="34"/>
                  </a:lnTo>
                  <a:lnTo>
                    <a:pt x="313" y="31"/>
                  </a:lnTo>
                  <a:lnTo>
                    <a:pt x="336" y="27"/>
                  </a:lnTo>
                  <a:lnTo>
                    <a:pt x="359" y="20"/>
                  </a:lnTo>
                  <a:lnTo>
                    <a:pt x="374" y="8"/>
                  </a:lnTo>
                  <a:lnTo>
                    <a:pt x="359" y="0"/>
                  </a:lnTo>
                  <a:lnTo>
                    <a:pt x="348" y="9"/>
                  </a:lnTo>
                  <a:lnTo>
                    <a:pt x="332" y="14"/>
                  </a:lnTo>
                  <a:lnTo>
                    <a:pt x="309" y="18"/>
                  </a:lnTo>
                  <a:lnTo>
                    <a:pt x="287" y="21"/>
                  </a:lnTo>
                  <a:lnTo>
                    <a:pt x="260" y="21"/>
                  </a:lnTo>
                  <a:lnTo>
                    <a:pt x="231" y="20"/>
                  </a:lnTo>
                  <a:lnTo>
                    <a:pt x="201" y="17"/>
                  </a:lnTo>
                  <a:lnTo>
                    <a:pt x="172" y="16"/>
                  </a:lnTo>
                  <a:lnTo>
                    <a:pt x="142" y="13"/>
                  </a:lnTo>
                  <a:lnTo>
                    <a:pt x="113" y="11"/>
                  </a:lnTo>
                  <a:lnTo>
                    <a:pt x="88" y="9"/>
                  </a:lnTo>
                  <a:lnTo>
                    <a:pt x="63" y="11"/>
                  </a:lnTo>
                  <a:lnTo>
                    <a:pt x="42" y="12"/>
                  </a:lnTo>
                  <a:lnTo>
                    <a:pt x="23" y="18"/>
                  </a:lnTo>
                  <a:lnTo>
                    <a:pt x="8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4" name="Freeform 50"/>
            <p:cNvSpPr>
              <a:spLocks/>
            </p:cNvSpPr>
            <p:nvPr/>
          </p:nvSpPr>
          <p:spPr bwMode="auto">
            <a:xfrm>
              <a:off x="4745" y="2182"/>
              <a:ext cx="34" cy="130"/>
            </a:xfrm>
            <a:custGeom>
              <a:avLst/>
              <a:gdLst/>
              <a:ahLst/>
              <a:cxnLst>
                <a:cxn ang="0">
                  <a:pos x="21" y="258"/>
                </a:cxn>
                <a:cxn ang="0">
                  <a:pos x="21" y="258"/>
                </a:cxn>
                <a:cxn ang="0">
                  <a:pos x="19" y="207"/>
                </a:cxn>
                <a:cxn ang="0">
                  <a:pos x="19" y="145"/>
                </a:cxn>
                <a:cxn ang="0">
                  <a:pos x="21" y="75"/>
                </a:cxn>
                <a:cxn ang="0">
                  <a:pos x="34" y="0"/>
                </a:cxn>
                <a:cxn ang="0">
                  <a:pos x="15" y="0"/>
                </a:cxn>
                <a:cxn ang="0">
                  <a:pos x="2" y="75"/>
                </a:cxn>
                <a:cxn ang="0">
                  <a:pos x="0" y="145"/>
                </a:cxn>
                <a:cxn ang="0">
                  <a:pos x="0" y="207"/>
                </a:cxn>
                <a:cxn ang="0">
                  <a:pos x="2" y="258"/>
                </a:cxn>
                <a:cxn ang="0">
                  <a:pos x="2" y="258"/>
                </a:cxn>
                <a:cxn ang="0">
                  <a:pos x="21" y="258"/>
                </a:cxn>
              </a:cxnLst>
              <a:rect l="0" t="0" r="r" b="b"/>
              <a:pathLst>
                <a:path w="34" h="258">
                  <a:moveTo>
                    <a:pt x="21" y="258"/>
                  </a:moveTo>
                  <a:lnTo>
                    <a:pt x="21" y="258"/>
                  </a:lnTo>
                  <a:lnTo>
                    <a:pt x="19" y="207"/>
                  </a:lnTo>
                  <a:lnTo>
                    <a:pt x="19" y="145"/>
                  </a:lnTo>
                  <a:lnTo>
                    <a:pt x="21" y="75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2" y="75"/>
                  </a:lnTo>
                  <a:lnTo>
                    <a:pt x="0" y="145"/>
                  </a:lnTo>
                  <a:lnTo>
                    <a:pt x="0" y="207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21" y="258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5" name="Freeform 51"/>
            <p:cNvSpPr>
              <a:spLocks/>
            </p:cNvSpPr>
            <p:nvPr/>
          </p:nvSpPr>
          <p:spPr bwMode="auto">
            <a:xfrm>
              <a:off x="4749" y="2312"/>
              <a:ext cx="57" cy="199"/>
            </a:xfrm>
            <a:custGeom>
              <a:avLst/>
              <a:gdLst/>
              <a:ahLst/>
              <a:cxnLst>
                <a:cxn ang="0">
                  <a:pos x="59" y="399"/>
                </a:cxn>
                <a:cxn ang="0">
                  <a:pos x="59" y="399"/>
                </a:cxn>
                <a:cxn ang="0">
                  <a:pos x="42" y="260"/>
                </a:cxn>
                <a:cxn ang="0">
                  <a:pos x="31" y="173"/>
                </a:cxn>
                <a:cxn ang="0">
                  <a:pos x="23" y="10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4" y="100"/>
                </a:cxn>
                <a:cxn ang="0">
                  <a:pos x="11" y="173"/>
                </a:cxn>
                <a:cxn ang="0">
                  <a:pos x="23" y="260"/>
                </a:cxn>
                <a:cxn ang="0">
                  <a:pos x="40" y="399"/>
                </a:cxn>
                <a:cxn ang="0">
                  <a:pos x="40" y="399"/>
                </a:cxn>
                <a:cxn ang="0">
                  <a:pos x="59" y="399"/>
                </a:cxn>
              </a:cxnLst>
              <a:rect l="0" t="0" r="r" b="b"/>
              <a:pathLst>
                <a:path w="59" h="399">
                  <a:moveTo>
                    <a:pt x="59" y="399"/>
                  </a:moveTo>
                  <a:lnTo>
                    <a:pt x="59" y="399"/>
                  </a:lnTo>
                  <a:lnTo>
                    <a:pt x="42" y="260"/>
                  </a:lnTo>
                  <a:lnTo>
                    <a:pt x="31" y="173"/>
                  </a:lnTo>
                  <a:lnTo>
                    <a:pt x="23" y="10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4" y="100"/>
                  </a:lnTo>
                  <a:lnTo>
                    <a:pt x="11" y="173"/>
                  </a:lnTo>
                  <a:lnTo>
                    <a:pt x="23" y="260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59" y="399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6" name="Freeform 52"/>
            <p:cNvSpPr>
              <a:spLocks/>
            </p:cNvSpPr>
            <p:nvPr/>
          </p:nvSpPr>
          <p:spPr bwMode="auto">
            <a:xfrm>
              <a:off x="4789" y="2510"/>
              <a:ext cx="44" cy="213"/>
            </a:xfrm>
            <a:custGeom>
              <a:avLst/>
              <a:gdLst/>
              <a:ahLst/>
              <a:cxnLst>
                <a:cxn ang="0">
                  <a:pos x="46" y="427"/>
                </a:cxn>
                <a:cxn ang="0">
                  <a:pos x="46" y="427"/>
                </a:cxn>
                <a:cxn ang="0">
                  <a:pos x="27" y="300"/>
                </a:cxn>
                <a:cxn ang="0">
                  <a:pos x="23" y="196"/>
                </a:cxn>
                <a:cxn ang="0">
                  <a:pos x="25" y="10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6" y="100"/>
                </a:cxn>
                <a:cxn ang="0">
                  <a:pos x="4" y="196"/>
                </a:cxn>
                <a:cxn ang="0">
                  <a:pos x="8" y="300"/>
                </a:cxn>
                <a:cxn ang="0">
                  <a:pos x="27" y="427"/>
                </a:cxn>
                <a:cxn ang="0">
                  <a:pos x="27" y="427"/>
                </a:cxn>
                <a:cxn ang="0">
                  <a:pos x="46" y="427"/>
                </a:cxn>
              </a:cxnLst>
              <a:rect l="0" t="0" r="r" b="b"/>
              <a:pathLst>
                <a:path w="46" h="427">
                  <a:moveTo>
                    <a:pt x="46" y="427"/>
                  </a:moveTo>
                  <a:lnTo>
                    <a:pt x="46" y="427"/>
                  </a:lnTo>
                  <a:lnTo>
                    <a:pt x="27" y="300"/>
                  </a:lnTo>
                  <a:lnTo>
                    <a:pt x="23" y="196"/>
                  </a:lnTo>
                  <a:lnTo>
                    <a:pt x="25" y="10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6" y="100"/>
                  </a:lnTo>
                  <a:lnTo>
                    <a:pt x="4" y="196"/>
                  </a:lnTo>
                  <a:lnTo>
                    <a:pt x="8" y="300"/>
                  </a:lnTo>
                  <a:lnTo>
                    <a:pt x="27" y="427"/>
                  </a:lnTo>
                  <a:lnTo>
                    <a:pt x="27" y="427"/>
                  </a:lnTo>
                  <a:lnTo>
                    <a:pt x="46" y="42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7" name="Freeform 53"/>
            <p:cNvSpPr>
              <a:spLocks/>
            </p:cNvSpPr>
            <p:nvPr/>
          </p:nvSpPr>
          <p:spPr bwMode="auto">
            <a:xfrm>
              <a:off x="4705" y="2723"/>
              <a:ext cx="131" cy="88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4" y="174"/>
                </a:cxn>
                <a:cxn ang="0">
                  <a:pos x="38" y="162"/>
                </a:cxn>
                <a:cxn ang="0">
                  <a:pos x="65" y="146"/>
                </a:cxn>
                <a:cxn ang="0">
                  <a:pos x="88" y="126"/>
                </a:cxn>
                <a:cxn ang="0">
                  <a:pos x="107" y="103"/>
                </a:cxn>
                <a:cxn ang="0">
                  <a:pos x="120" y="77"/>
                </a:cxn>
                <a:cxn ang="0">
                  <a:pos x="128" y="51"/>
                </a:cxn>
                <a:cxn ang="0">
                  <a:pos x="130" y="25"/>
                </a:cxn>
                <a:cxn ang="0">
                  <a:pos x="128" y="0"/>
                </a:cxn>
                <a:cxn ang="0">
                  <a:pos x="109" y="0"/>
                </a:cxn>
                <a:cxn ang="0">
                  <a:pos x="111" y="25"/>
                </a:cxn>
                <a:cxn ang="0">
                  <a:pos x="109" y="51"/>
                </a:cxn>
                <a:cxn ang="0">
                  <a:pos x="101" y="74"/>
                </a:cxn>
                <a:cxn ang="0">
                  <a:pos x="88" y="97"/>
                </a:cxn>
                <a:cxn ang="0">
                  <a:pos x="73" y="121"/>
                </a:cxn>
                <a:cxn ang="0">
                  <a:pos x="53" y="138"/>
                </a:cxn>
                <a:cxn ang="0">
                  <a:pos x="27" y="152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4" y="174"/>
                </a:cxn>
              </a:cxnLst>
              <a:rect l="0" t="0" r="r" b="b"/>
              <a:pathLst>
                <a:path w="130" h="174">
                  <a:moveTo>
                    <a:pt x="4" y="174"/>
                  </a:moveTo>
                  <a:lnTo>
                    <a:pt x="4" y="174"/>
                  </a:lnTo>
                  <a:lnTo>
                    <a:pt x="38" y="162"/>
                  </a:lnTo>
                  <a:lnTo>
                    <a:pt x="65" y="146"/>
                  </a:lnTo>
                  <a:lnTo>
                    <a:pt x="88" y="126"/>
                  </a:lnTo>
                  <a:lnTo>
                    <a:pt x="107" y="103"/>
                  </a:lnTo>
                  <a:lnTo>
                    <a:pt x="120" y="77"/>
                  </a:lnTo>
                  <a:lnTo>
                    <a:pt x="128" y="51"/>
                  </a:lnTo>
                  <a:lnTo>
                    <a:pt x="130" y="25"/>
                  </a:lnTo>
                  <a:lnTo>
                    <a:pt x="128" y="0"/>
                  </a:lnTo>
                  <a:lnTo>
                    <a:pt x="109" y="0"/>
                  </a:lnTo>
                  <a:lnTo>
                    <a:pt x="111" y="25"/>
                  </a:lnTo>
                  <a:lnTo>
                    <a:pt x="109" y="51"/>
                  </a:lnTo>
                  <a:lnTo>
                    <a:pt x="101" y="74"/>
                  </a:lnTo>
                  <a:lnTo>
                    <a:pt x="88" y="97"/>
                  </a:lnTo>
                  <a:lnTo>
                    <a:pt x="73" y="121"/>
                  </a:lnTo>
                  <a:lnTo>
                    <a:pt x="53" y="138"/>
                  </a:lnTo>
                  <a:lnTo>
                    <a:pt x="27" y="152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8" name="Freeform 54"/>
            <p:cNvSpPr>
              <a:spLocks/>
            </p:cNvSpPr>
            <p:nvPr/>
          </p:nvSpPr>
          <p:spPr bwMode="auto">
            <a:xfrm>
              <a:off x="4241" y="2804"/>
              <a:ext cx="471" cy="40"/>
            </a:xfrm>
            <a:custGeom>
              <a:avLst/>
              <a:gdLst/>
              <a:ahLst/>
              <a:cxnLst>
                <a:cxn ang="0">
                  <a:pos x="3" y="78"/>
                </a:cxn>
                <a:cxn ang="0">
                  <a:pos x="3" y="78"/>
                </a:cxn>
                <a:cxn ang="0">
                  <a:pos x="34" y="74"/>
                </a:cxn>
                <a:cxn ang="0">
                  <a:pos x="63" y="70"/>
                </a:cxn>
                <a:cxn ang="0">
                  <a:pos x="91" y="68"/>
                </a:cxn>
                <a:cxn ang="0">
                  <a:pos x="122" y="64"/>
                </a:cxn>
                <a:cxn ang="0">
                  <a:pos x="152" y="61"/>
                </a:cxn>
                <a:cxn ang="0">
                  <a:pos x="183" y="57"/>
                </a:cxn>
                <a:cxn ang="0">
                  <a:pos x="211" y="53"/>
                </a:cxn>
                <a:cxn ang="0">
                  <a:pos x="240" y="51"/>
                </a:cxn>
                <a:cxn ang="0">
                  <a:pos x="270" y="47"/>
                </a:cxn>
                <a:cxn ang="0">
                  <a:pos x="299" y="43"/>
                </a:cxn>
                <a:cxn ang="0">
                  <a:pos x="328" y="39"/>
                </a:cxn>
                <a:cxn ang="0">
                  <a:pos x="356" y="35"/>
                </a:cxn>
                <a:cxn ang="0">
                  <a:pos x="385" y="30"/>
                </a:cxn>
                <a:cxn ang="0">
                  <a:pos x="414" y="25"/>
                </a:cxn>
                <a:cxn ang="0">
                  <a:pos x="442" y="20"/>
                </a:cxn>
                <a:cxn ang="0">
                  <a:pos x="469" y="13"/>
                </a:cxn>
                <a:cxn ang="0">
                  <a:pos x="465" y="0"/>
                </a:cxn>
                <a:cxn ang="0">
                  <a:pos x="438" y="7"/>
                </a:cxn>
                <a:cxn ang="0">
                  <a:pos x="410" y="12"/>
                </a:cxn>
                <a:cxn ang="0">
                  <a:pos x="381" y="17"/>
                </a:cxn>
                <a:cxn ang="0">
                  <a:pos x="353" y="22"/>
                </a:cxn>
                <a:cxn ang="0">
                  <a:pos x="324" y="26"/>
                </a:cxn>
                <a:cxn ang="0">
                  <a:pos x="295" y="30"/>
                </a:cxn>
                <a:cxn ang="0">
                  <a:pos x="267" y="34"/>
                </a:cxn>
                <a:cxn ang="0">
                  <a:pos x="240" y="38"/>
                </a:cxn>
                <a:cxn ang="0">
                  <a:pos x="211" y="40"/>
                </a:cxn>
                <a:cxn ang="0">
                  <a:pos x="179" y="44"/>
                </a:cxn>
                <a:cxn ang="0">
                  <a:pos x="152" y="48"/>
                </a:cxn>
                <a:cxn ang="0">
                  <a:pos x="122" y="51"/>
                </a:cxn>
                <a:cxn ang="0">
                  <a:pos x="91" y="55"/>
                </a:cxn>
                <a:cxn ang="0">
                  <a:pos x="63" y="57"/>
                </a:cxn>
                <a:cxn ang="0">
                  <a:pos x="30" y="61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78"/>
                </a:cxn>
              </a:cxnLst>
              <a:rect l="0" t="0" r="r" b="b"/>
              <a:pathLst>
                <a:path w="469" h="78">
                  <a:moveTo>
                    <a:pt x="3" y="78"/>
                  </a:moveTo>
                  <a:lnTo>
                    <a:pt x="3" y="78"/>
                  </a:lnTo>
                  <a:lnTo>
                    <a:pt x="34" y="74"/>
                  </a:lnTo>
                  <a:lnTo>
                    <a:pt x="63" y="70"/>
                  </a:lnTo>
                  <a:lnTo>
                    <a:pt x="91" y="68"/>
                  </a:lnTo>
                  <a:lnTo>
                    <a:pt x="122" y="64"/>
                  </a:lnTo>
                  <a:lnTo>
                    <a:pt x="152" y="61"/>
                  </a:lnTo>
                  <a:lnTo>
                    <a:pt x="183" y="57"/>
                  </a:lnTo>
                  <a:lnTo>
                    <a:pt x="211" y="53"/>
                  </a:lnTo>
                  <a:lnTo>
                    <a:pt x="240" y="51"/>
                  </a:lnTo>
                  <a:lnTo>
                    <a:pt x="270" y="47"/>
                  </a:lnTo>
                  <a:lnTo>
                    <a:pt x="299" y="43"/>
                  </a:lnTo>
                  <a:lnTo>
                    <a:pt x="328" y="39"/>
                  </a:lnTo>
                  <a:lnTo>
                    <a:pt x="356" y="35"/>
                  </a:lnTo>
                  <a:lnTo>
                    <a:pt x="385" y="30"/>
                  </a:lnTo>
                  <a:lnTo>
                    <a:pt x="414" y="25"/>
                  </a:lnTo>
                  <a:lnTo>
                    <a:pt x="442" y="20"/>
                  </a:lnTo>
                  <a:lnTo>
                    <a:pt x="469" y="13"/>
                  </a:lnTo>
                  <a:lnTo>
                    <a:pt x="465" y="0"/>
                  </a:lnTo>
                  <a:lnTo>
                    <a:pt x="438" y="7"/>
                  </a:lnTo>
                  <a:lnTo>
                    <a:pt x="410" y="12"/>
                  </a:lnTo>
                  <a:lnTo>
                    <a:pt x="381" y="17"/>
                  </a:lnTo>
                  <a:lnTo>
                    <a:pt x="353" y="22"/>
                  </a:lnTo>
                  <a:lnTo>
                    <a:pt x="324" y="26"/>
                  </a:lnTo>
                  <a:lnTo>
                    <a:pt x="295" y="30"/>
                  </a:lnTo>
                  <a:lnTo>
                    <a:pt x="267" y="34"/>
                  </a:lnTo>
                  <a:lnTo>
                    <a:pt x="240" y="38"/>
                  </a:lnTo>
                  <a:lnTo>
                    <a:pt x="211" y="40"/>
                  </a:lnTo>
                  <a:lnTo>
                    <a:pt x="179" y="44"/>
                  </a:lnTo>
                  <a:lnTo>
                    <a:pt x="152" y="48"/>
                  </a:lnTo>
                  <a:lnTo>
                    <a:pt x="122" y="51"/>
                  </a:lnTo>
                  <a:lnTo>
                    <a:pt x="91" y="55"/>
                  </a:lnTo>
                  <a:lnTo>
                    <a:pt x="63" y="57"/>
                  </a:lnTo>
                  <a:lnTo>
                    <a:pt x="30" y="6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19" name="Freeform 55"/>
            <p:cNvSpPr>
              <a:spLocks/>
            </p:cNvSpPr>
            <p:nvPr/>
          </p:nvSpPr>
          <p:spPr bwMode="auto">
            <a:xfrm>
              <a:off x="3608" y="2838"/>
              <a:ext cx="636" cy="3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40" y="70"/>
                </a:cxn>
                <a:cxn ang="0">
                  <a:pos x="80" y="69"/>
                </a:cxn>
                <a:cxn ang="0">
                  <a:pos x="120" y="66"/>
                </a:cxn>
                <a:cxn ang="0">
                  <a:pos x="158" y="65"/>
                </a:cxn>
                <a:cxn ang="0">
                  <a:pos x="198" y="62"/>
                </a:cxn>
                <a:cxn ang="0">
                  <a:pos x="239" y="59"/>
                </a:cxn>
                <a:cxn ang="0">
                  <a:pos x="277" y="55"/>
                </a:cxn>
                <a:cxn ang="0">
                  <a:pos x="317" y="51"/>
                </a:cxn>
                <a:cxn ang="0">
                  <a:pos x="357" y="47"/>
                </a:cxn>
                <a:cxn ang="0">
                  <a:pos x="395" y="43"/>
                </a:cxn>
                <a:cxn ang="0">
                  <a:pos x="435" y="38"/>
                </a:cxn>
                <a:cxn ang="0">
                  <a:pos x="475" y="34"/>
                </a:cxn>
                <a:cxn ang="0">
                  <a:pos x="515" y="29"/>
                </a:cxn>
                <a:cxn ang="0">
                  <a:pos x="555" y="23"/>
                </a:cxn>
                <a:cxn ang="0">
                  <a:pos x="595" y="18"/>
                </a:cxn>
                <a:cxn ang="0">
                  <a:pos x="635" y="13"/>
                </a:cxn>
                <a:cxn ang="0">
                  <a:pos x="632" y="0"/>
                </a:cxn>
                <a:cxn ang="0">
                  <a:pos x="591" y="5"/>
                </a:cxn>
                <a:cxn ang="0">
                  <a:pos x="551" y="10"/>
                </a:cxn>
                <a:cxn ang="0">
                  <a:pos x="511" y="16"/>
                </a:cxn>
                <a:cxn ang="0">
                  <a:pos x="475" y="21"/>
                </a:cxn>
                <a:cxn ang="0">
                  <a:pos x="435" y="25"/>
                </a:cxn>
                <a:cxn ang="0">
                  <a:pos x="395" y="30"/>
                </a:cxn>
                <a:cxn ang="0">
                  <a:pos x="357" y="34"/>
                </a:cxn>
                <a:cxn ang="0">
                  <a:pos x="317" y="38"/>
                </a:cxn>
                <a:cxn ang="0">
                  <a:pos x="277" y="42"/>
                </a:cxn>
                <a:cxn ang="0">
                  <a:pos x="239" y="46"/>
                </a:cxn>
                <a:cxn ang="0">
                  <a:pos x="198" y="49"/>
                </a:cxn>
                <a:cxn ang="0">
                  <a:pos x="158" y="52"/>
                </a:cxn>
                <a:cxn ang="0">
                  <a:pos x="120" y="53"/>
                </a:cxn>
                <a:cxn ang="0">
                  <a:pos x="80" y="56"/>
                </a:cxn>
                <a:cxn ang="0">
                  <a:pos x="40" y="5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70"/>
                </a:cxn>
              </a:cxnLst>
              <a:rect l="0" t="0" r="r" b="b"/>
              <a:pathLst>
                <a:path w="635" h="70">
                  <a:moveTo>
                    <a:pt x="0" y="70"/>
                  </a:moveTo>
                  <a:lnTo>
                    <a:pt x="0" y="70"/>
                  </a:lnTo>
                  <a:lnTo>
                    <a:pt x="40" y="70"/>
                  </a:lnTo>
                  <a:lnTo>
                    <a:pt x="80" y="69"/>
                  </a:lnTo>
                  <a:lnTo>
                    <a:pt x="120" y="66"/>
                  </a:lnTo>
                  <a:lnTo>
                    <a:pt x="158" y="65"/>
                  </a:lnTo>
                  <a:lnTo>
                    <a:pt x="198" y="62"/>
                  </a:lnTo>
                  <a:lnTo>
                    <a:pt x="239" y="59"/>
                  </a:lnTo>
                  <a:lnTo>
                    <a:pt x="277" y="55"/>
                  </a:lnTo>
                  <a:lnTo>
                    <a:pt x="317" y="51"/>
                  </a:lnTo>
                  <a:lnTo>
                    <a:pt x="357" y="47"/>
                  </a:lnTo>
                  <a:lnTo>
                    <a:pt x="395" y="43"/>
                  </a:lnTo>
                  <a:lnTo>
                    <a:pt x="435" y="38"/>
                  </a:lnTo>
                  <a:lnTo>
                    <a:pt x="475" y="34"/>
                  </a:lnTo>
                  <a:lnTo>
                    <a:pt x="515" y="29"/>
                  </a:lnTo>
                  <a:lnTo>
                    <a:pt x="555" y="23"/>
                  </a:lnTo>
                  <a:lnTo>
                    <a:pt x="595" y="18"/>
                  </a:lnTo>
                  <a:lnTo>
                    <a:pt x="635" y="13"/>
                  </a:lnTo>
                  <a:lnTo>
                    <a:pt x="632" y="0"/>
                  </a:lnTo>
                  <a:lnTo>
                    <a:pt x="591" y="5"/>
                  </a:lnTo>
                  <a:lnTo>
                    <a:pt x="551" y="10"/>
                  </a:lnTo>
                  <a:lnTo>
                    <a:pt x="511" y="16"/>
                  </a:lnTo>
                  <a:lnTo>
                    <a:pt x="475" y="21"/>
                  </a:lnTo>
                  <a:lnTo>
                    <a:pt x="435" y="25"/>
                  </a:lnTo>
                  <a:lnTo>
                    <a:pt x="395" y="30"/>
                  </a:lnTo>
                  <a:lnTo>
                    <a:pt x="357" y="34"/>
                  </a:lnTo>
                  <a:lnTo>
                    <a:pt x="317" y="38"/>
                  </a:lnTo>
                  <a:lnTo>
                    <a:pt x="277" y="42"/>
                  </a:lnTo>
                  <a:lnTo>
                    <a:pt x="239" y="46"/>
                  </a:lnTo>
                  <a:lnTo>
                    <a:pt x="198" y="49"/>
                  </a:lnTo>
                  <a:lnTo>
                    <a:pt x="158" y="52"/>
                  </a:lnTo>
                  <a:lnTo>
                    <a:pt x="120" y="53"/>
                  </a:lnTo>
                  <a:lnTo>
                    <a:pt x="80" y="56"/>
                  </a:lnTo>
                  <a:lnTo>
                    <a:pt x="4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0" name="Freeform 56"/>
            <p:cNvSpPr>
              <a:spLocks/>
            </p:cNvSpPr>
            <p:nvPr/>
          </p:nvSpPr>
          <p:spPr bwMode="auto">
            <a:xfrm>
              <a:off x="3013" y="2853"/>
              <a:ext cx="595" cy="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34" y="22"/>
                </a:cxn>
                <a:cxn ang="0">
                  <a:pos x="70" y="31"/>
                </a:cxn>
                <a:cxn ang="0">
                  <a:pos x="107" y="38"/>
                </a:cxn>
                <a:cxn ang="0">
                  <a:pos x="145" y="41"/>
                </a:cxn>
                <a:cxn ang="0">
                  <a:pos x="181" y="45"/>
                </a:cxn>
                <a:cxn ang="0">
                  <a:pos x="217" y="48"/>
                </a:cxn>
                <a:cxn ang="0">
                  <a:pos x="255" y="48"/>
                </a:cxn>
                <a:cxn ang="0">
                  <a:pos x="294" y="48"/>
                </a:cxn>
                <a:cxn ang="0">
                  <a:pos x="330" y="48"/>
                </a:cxn>
                <a:cxn ang="0">
                  <a:pos x="368" y="47"/>
                </a:cxn>
                <a:cxn ang="0">
                  <a:pos x="406" y="44"/>
                </a:cxn>
                <a:cxn ang="0">
                  <a:pos x="444" y="43"/>
                </a:cxn>
                <a:cxn ang="0">
                  <a:pos x="483" y="40"/>
                </a:cxn>
                <a:cxn ang="0">
                  <a:pos x="521" y="39"/>
                </a:cxn>
                <a:cxn ang="0">
                  <a:pos x="557" y="38"/>
                </a:cxn>
                <a:cxn ang="0">
                  <a:pos x="595" y="36"/>
                </a:cxn>
                <a:cxn ang="0">
                  <a:pos x="595" y="23"/>
                </a:cxn>
                <a:cxn ang="0">
                  <a:pos x="557" y="25"/>
                </a:cxn>
                <a:cxn ang="0">
                  <a:pos x="521" y="26"/>
                </a:cxn>
                <a:cxn ang="0">
                  <a:pos x="483" y="27"/>
                </a:cxn>
                <a:cxn ang="0">
                  <a:pos x="444" y="30"/>
                </a:cxn>
                <a:cxn ang="0">
                  <a:pos x="406" y="31"/>
                </a:cxn>
                <a:cxn ang="0">
                  <a:pos x="368" y="34"/>
                </a:cxn>
                <a:cxn ang="0">
                  <a:pos x="330" y="35"/>
                </a:cxn>
                <a:cxn ang="0">
                  <a:pos x="294" y="35"/>
                </a:cxn>
                <a:cxn ang="0">
                  <a:pos x="255" y="35"/>
                </a:cxn>
                <a:cxn ang="0">
                  <a:pos x="217" y="35"/>
                </a:cxn>
                <a:cxn ang="0">
                  <a:pos x="181" y="32"/>
                </a:cxn>
                <a:cxn ang="0">
                  <a:pos x="145" y="28"/>
                </a:cxn>
                <a:cxn ang="0">
                  <a:pos x="111" y="25"/>
                </a:cxn>
                <a:cxn ang="0">
                  <a:pos x="74" y="18"/>
                </a:cxn>
                <a:cxn ang="0">
                  <a:pos x="42" y="9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10"/>
                </a:cxn>
              </a:cxnLst>
              <a:rect l="0" t="0" r="r" b="b"/>
              <a:pathLst>
                <a:path w="595" h="48">
                  <a:moveTo>
                    <a:pt x="0" y="10"/>
                  </a:moveTo>
                  <a:lnTo>
                    <a:pt x="0" y="10"/>
                  </a:lnTo>
                  <a:lnTo>
                    <a:pt x="34" y="22"/>
                  </a:lnTo>
                  <a:lnTo>
                    <a:pt x="70" y="31"/>
                  </a:lnTo>
                  <a:lnTo>
                    <a:pt x="107" y="38"/>
                  </a:lnTo>
                  <a:lnTo>
                    <a:pt x="145" y="41"/>
                  </a:lnTo>
                  <a:lnTo>
                    <a:pt x="181" y="45"/>
                  </a:lnTo>
                  <a:lnTo>
                    <a:pt x="217" y="48"/>
                  </a:lnTo>
                  <a:lnTo>
                    <a:pt x="255" y="48"/>
                  </a:lnTo>
                  <a:lnTo>
                    <a:pt x="294" y="48"/>
                  </a:lnTo>
                  <a:lnTo>
                    <a:pt x="330" y="48"/>
                  </a:lnTo>
                  <a:lnTo>
                    <a:pt x="368" y="47"/>
                  </a:lnTo>
                  <a:lnTo>
                    <a:pt x="406" y="44"/>
                  </a:lnTo>
                  <a:lnTo>
                    <a:pt x="444" y="43"/>
                  </a:lnTo>
                  <a:lnTo>
                    <a:pt x="483" y="40"/>
                  </a:lnTo>
                  <a:lnTo>
                    <a:pt x="521" y="39"/>
                  </a:lnTo>
                  <a:lnTo>
                    <a:pt x="557" y="38"/>
                  </a:lnTo>
                  <a:lnTo>
                    <a:pt x="595" y="36"/>
                  </a:lnTo>
                  <a:lnTo>
                    <a:pt x="595" y="23"/>
                  </a:lnTo>
                  <a:lnTo>
                    <a:pt x="557" y="25"/>
                  </a:lnTo>
                  <a:lnTo>
                    <a:pt x="521" y="26"/>
                  </a:lnTo>
                  <a:lnTo>
                    <a:pt x="483" y="27"/>
                  </a:lnTo>
                  <a:lnTo>
                    <a:pt x="444" y="30"/>
                  </a:lnTo>
                  <a:lnTo>
                    <a:pt x="406" y="31"/>
                  </a:lnTo>
                  <a:lnTo>
                    <a:pt x="368" y="34"/>
                  </a:lnTo>
                  <a:lnTo>
                    <a:pt x="330" y="35"/>
                  </a:lnTo>
                  <a:lnTo>
                    <a:pt x="294" y="35"/>
                  </a:lnTo>
                  <a:lnTo>
                    <a:pt x="255" y="35"/>
                  </a:lnTo>
                  <a:lnTo>
                    <a:pt x="217" y="35"/>
                  </a:lnTo>
                  <a:lnTo>
                    <a:pt x="181" y="32"/>
                  </a:lnTo>
                  <a:lnTo>
                    <a:pt x="145" y="28"/>
                  </a:lnTo>
                  <a:lnTo>
                    <a:pt x="111" y="25"/>
                  </a:lnTo>
                  <a:lnTo>
                    <a:pt x="74" y="18"/>
                  </a:lnTo>
                  <a:lnTo>
                    <a:pt x="42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1" name="Freeform 57"/>
            <p:cNvSpPr>
              <a:spLocks/>
            </p:cNvSpPr>
            <p:nvPr/>
          </p:nvSpPr>
          <p:spPr bwMode="auto">
            <a:xfrm>
              <a:off x="2949" y="2753"/>
              <a:ext cx="87" cy="106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0" y="0"/>
                </a:cxn>
                <a:cxn ang="0">
                  <a:pos x="46" y="18"/>
                </a:cxn>
                <a:cxn ang="0">
                  <a:pos x="23" y="44"/>
                </a:cxn>
                <a:cxn ang="0">
                  <a:pos x="6" y="74"/>
                </a:cxn>
                <a:cxn ang="0">
                  <a:pos x="0" y="106"/>
                </a:cxn>
                <a:cxn ang="0">
                  <a:pos x="0" y="138"/>
                </a:cxn>
                <a:cxn ang="0">
                  <a:pos x="11" y="167"/>
                </a:cxn>
                <a:cxn ang="0">
                  <a:pos x="32" y="193"/>
                </a:cxn>
                <a:cxn ang="0">
                  <a:pos x="65" y="210"/>
                </a:cxn>
                <a:cxn ang="0">
                  <a:pos x="72" y="200"/>
                </a:cxn>
                <a:cxn ang="0">
                  <a:pos x="48" y="186"/>
                </a:cxn>
                <a:cxn ang="0">
                  <a:pos x="31" y="162"/>
                </a:cxn>
                <a:cxn ang="0">
                  <a:pos x="19" y="138"/>
                </a:cxn>
                <a:cxn ang="0">
                  <a:pos x="19" y="106"/>
                </a:cxn>
                <a:cxn ang="0">
                  <a:pos x="25" y="76"/>
                </a:cxn>
                <a:cxn ang="0">
                  <a:pos x="38" y="49"/>
                </a:cxn>
                <a:cxn ang="0">
                  <a:pos x="61" y="26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0"/>
                </a:cxn>
              </a:cxnLst>
              <a:rect l="0" t="0" r="r" b="b"/>
              <a:pathLst>
                <a:path w="88" h="210">
                  <a:moveTo>
                    <a:pt x="80" y="0"/>
                  </a:moveTo>
                  <a:lnTo>
                    <a:pt x="80" y="0"/>
                  </a:lnTo>
                  <a:lnTo>
                    <a:pt x="46" y="18"/>
                  </a:lnTo>
                  <a:lnTo>
                    <a:pt x="23" y="44"/>
                  </a:lnTo>
                  <a:lnTo>
                    <a:pt x="6" y="74"/>
                  </a:lnTo>
                  <a:lnTo>
                    <a:pt x="0" y="106"/>
                  </a:lnTo>
                  <a:lnTo>
                    <a:pt x="0" y="138"/>
                  </a:lnTo>
                  <a:lnTo>
                    <a:pt x="11" y="167"/>
                  </a:lnTo>
                  <a:lnTo>
                    <a:pt x="32" y="193"/>
                  </a:lnTo>
                  <a:lnTo>
                    <a:pt x="65" y="210"/>
                  </a:lnTo>
                  <a:lnTo>
                    <a:pt x="72" y="200"/>
                  </a:lnTo>
                  <a:lnTo>
                    <a:pt x="48" y="186"/>
                  </a:lnTo>
                  <a:lnTo>
                    <a:pt x="31" y="162"/>
                  </a:lnTo>
                  <a:lnTo>
                    <a:pt x="19" y="138"/>
                  </a:lnTo>
                  <a:lnTo>
                    <a:pt x="19" y="106"/>
                  </a:lnTo>
                  <a:lnTo>
                    <a:pt x="25" y="76"/>
                  </a:lnTo>
                  <a:lnTo>
                    <a:pt x="38" y="49"/>
                  </a:lnTo>
                  <a:lnTo>
                    <a:pt x="61" y="26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2" name="Freeform 58"/>
            <p:cNvSpPr>
              <a:spLocks/>
            </p:cNvSpPr>
            <p:nvPr/>
          </p:nvSpPr>
          <p:spPr bwMode="auto">
            <a:xfrm>
              <a:off x="3030" y="2750"/>
              <a:ext cx="303" cy="18"/>
            </a:xfrm>
            <a:custGeom>
              <a:avLst/>
              <a:gdLst/>
              <a:ahLst/>
              <a:cxnLst>
                <a:cxn ang="0">
                  <a:pos x="286" y="26"/>
                </a:cxn>
                <a:cxn ang="0">
                  <a:pos x="294" y="23"/>
                </a:cxn>
                <a:cxn ang="0">
                  <a:pos x="256" y="24"/>
                </a:cxn>
                <a:cxn ang="0">
                  <a:pos x="216" y="20"/>
                </a:cxn>
                <a:cxn ang="0">
                  <a:pos x="178" y="15"/>
                </a:cxn>
                <a:cxn ang="0">
                  <a:pos x="139" y="9"/>
                </a:cxn>
                <a:cxn ang="0">
                  <a:pos x="103" y="2"/>
                </a:cxn>
                <a:cxn ang="0">
                  <a:pos x="67" y="0"/>
                </a:cxn>
                <a:cxn ang="0">
                  <a:pos x="34" y="1"/>
                </a:cxn>
                <a:cxn ang="0">
                  <a:pos x="0" y="9"/>
                </a:cxn>
                <a:cxn ang="0">
                  <a:pos x="8" y="19"/>
                </a:cxn>
                <a:cxn ang="0">
                  <a:pos x="34" y="14"/>
                </a:cxn>
                <a:cxn ang="0">
                  <a:pos x="67" y="13"/>
                </a:cxn>
                <a:cxn ang="0">
                  <a:pos x="99" y="15"/>
                </a:cxn>
                <a:cxn ang="0">
                  <a:pos x="136" y="22"/>
                </a:cxn>
                <a:cxn ang="0">
                  <a:pos x="174" y="28"/>
                </a:cxn>
                <a:cxn ang="0">
                  <a:pos x="216" y="33"/>
                </a:cxn>
                <a:cxn ang="0">
                  <a:pos x="256" y="37"/>
                </a:cxn>
                <a:cxn ang="0">
                  <a:pos x="294" y="36"/>
                </a:cxn>
                <a:cxn ang="0">
                  <a:pos x="302" y="33"/>
                </a:cxn>
                <a:cxn ang="0">
                  <a:pos x="294" y="36"/>
                </a:cxn>
                <a:cxn ang="0">
                  <a:pos x="300" y="36"/>
                </a:cxn>
                <a:cxn ang="0">
                  <a:pos x="302" y="33"/>
                </a:cxn>
                <a:cxn ang="0">
                  <a:pos x="286" y="26"/>
                </a:cxn>
              </a:cxnLst>
              <a:rect l="0" t="0" r="r" b="b"/>
              <a:pathLst>
                <a:path w="302" h="37">
                  <a:moveTo>
                    <a:pt x="286" y="26"/>
                  </a:moveTo>
                  <a:lnTo>
                    <a:pt x="294" y="23"/>
                  </a:lnTo>
                  <a:lnTo>
                    <a:pt x="256" y="24"/>
                  </a:lnTo>
                  <a:lnTo>
                    <a:pt x="216" y="20"/>
                  </a:lnTo>
                  <a:lnTo>
                    <a:pt x="178" y="15"/>
                  </a:lnTo>
                  <a:lnTo>
                    <a:pt x="139" y="9"/>
                  </a:lnTo>
                  <a:lnTo>
                    <a:pt x="103" y="2"/>
                  </a:lnTo>
                  <a:lnTo>
                    <a:pt x="67" y="0"/>
                  </a:lnTo>
                  <a:lnTo>
                    <a:pt x="34" y="1"/>
                  </a:lnTo>
                  <a:lnTo>
                    <a:pt x="0" y="9"/>
                  </a:lnTo>
                  <a:lnTo>
                    <a:pt x="8" y="19"/>
                  </a:lnTo>
                  <a:lnTo>
                    <a:pt x="34" y="14"/>
                  </a:lnTo>
                  <a:lnTo>
                    <a:pt x="67" y="13"/>
                  </a:lnTo>
                  <a:lnTo>
                    <a:pt x="99" y="15"/>
                  </a:lnTo>
                  <a:lnTo>
                    <a:pt x="136" y="22"/>
                  </a:lnTo>
                  <a:lnTo>
                    <a:pt x="174" y="28"/>
                  </a:lnTo>
                  <a:lnTo>
                    <a:pt x="216" y="33"/>
                  </a:lnTo>
                  <a:lnTo>
                    <a:pt x="256" y="37"/>
                  </a:lnTo>
                  <a:lnTo>
                    <a:pt x="294" y="36"/>
                  </a:lnTo>
                  <a:lnTo>
                    <a:pt x="302" y="33"/>
                  </a:lnTo>
                  <a:lnTo>
                    <a:pt x="294" y="36"/>
                  </a:lnTo>
                  <a:lnTo>
                    <a:pt x="300" y="36"/>
                  </a:lnTo>
                  <a:lnTo>
                    <a:pt x="302" y="33"/>
                  </a:lnTo>
                  <a:lnTo>
                    <a:pt x="286" y="2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3" name="Freeform 59"/>
            <p:cNvSpPr>
              <a:spLocks/>
            </p:cNvSpPr>
            <p:nvPr/>
          </p:nvSpPr>
          <p:spPr bwMode="auto">
            <a:xfrm>
              <a:off x="3316" y="2401"/>
              <a:ext cx="138" cy="36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58" y="91"/>
                </a:cxn>
                <a:cxn ang="0">
                  <a:pos x="79" y="183"/>
                </a:cxn>
                <a:cxn ang="0">
                  <a:pos x="99" y="276"/>
                </a:cxn>
                <a:cxn ang="0">
                  <a:pos x="115" y="371"/>
                </a:cxn>
                <a:cxn ang="0">
                  <a:pos x="119" y="463"/>
                </a:cxn>
                <a:cxn ang="0">
                  <a:pos x="105" y="553"/>
                </a:cxn>
                <a:cxn ang="0">
                  <a:pos x="67" y="639"/>
                </a:cxn>
                <a:cxn ang="0">
                  <a:pos x="0" y="721"/>
                </a:cxn>
                <a:cxn ang="0">
                  <a:pos x="16" y="728"/>
                </a:cxn>
                <a:cxn ang="0">
                  <a:pos x="86" y="644"/>
                </a:cxn>
                <a:cxn ang="0">
                  <a:pos x="124" y="556"/>
                </a:cxn>
                <a:cxn ang="0">
                  <a:pos x="138" y="463"/>
                </a:cxn>
                <a:cxn ang="0">
                  <a:pos x="134" y="371"/>
                </a:cxn>
                <a:cxn ang="0">
                  <a:pos x="119" y="276"/>
                </a:cxn>
                <a:cxn ang="0">
                  <a:pos x="98" y="183"/>
                </a:cxn>
                <a:cxn ang="0">
                  <a:pos x="77" y="91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2" y="0"/>
                </a:cxn>
              </a:cxnLst>
              <a:rect l="0" t="0" r="r" b="b"/>
              <a:pathLst>
                <a:path w="138" h="728">
                  <a:moveTo>
                    <a:pt x="42" y="0"/>
                  </a:moveTo>
                  <a:lnTo>
                    <a:pt x="42" y="0"/>
                  </a:lnTo>
                  <a:lnTo>
                    <a:pt x="58" y="91"/>
                  </a:lnTo>
                  <a:lnTo>
                    <a:pt x="79" y="183"/>
                  </a:lnTo>
                  <a:lnTo>
                    <a:pt x="99" y="276"/>
                  </a:lnTo>
                  <a:lnTo>
                    <a:pt x="115" y="371"/>
                  </a:lnTo>
                  <a:lnTo>
                    <a:pt x="119" y="463"/>
                  </a:lnTo>
                  <a:lnTo>
                    <a:pt x="105" y="553"/>
                  </a:lnTo>
                  <a:lnTo>
                    <a:pt x="67" y="639"/>
                  </a:lnTo>
                  <a:lnTo>
                    <a:pt x="0" y="721"/>
                  </a:lnTo>
                  <a:lnTo>
                    <a:pt x="16" y="728"/>
                  </a:lnTo>
                  <a:lnTo>
                    <a:pt x="86" y="644"/>
                  </a:lnTo>
                  <a:lnTo>
                    <a:pt x="124" y="556"/>
                  </a:lnTo>
                  <a:lnTo>
                    <a:pt x="138" y="463"/>
                  </a:lnTo>
                  <a:lnTo>
                    <a:pt x="134" y="371"/>
                  </a:lnTo>
                  <a:lnTo>
                    <a:pt x="119" y="276"/>
                  </a:lnTo>
                  <a:lnTo>
                    <a:pt x="98" y="183"/>
                  </a:lnTo>
                  <a:lnTo>
                    <a:pt x="77" y="9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4" name="Freeform 60"/>
            <p:cNvSpPr>
              <a:spLocks/>
            </p:cNvSpPr>
            <p:nvPr/>
          </p:nvSpPr>
          <p:spPr bwMode="auto">
            <a:xfrm>
              <a:off x="3353" y="2250"/>
              <a:ext cx="47" cy="1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2" y="77"/>
                </a:cxn>
                <a:cxn ang="0">
                  <a:pos x="2" y="151"/>
                </a:cxn>
                <a:cxn ang="0">
                  <a:pos x="0" y="226"/>
                </a:cxn>
                <a:cxn ang="0">
                  <a:pos x="4" y="302"/>
                </a:cxn>
                <a:cxn ang="0">
                  <a:pos x="23" y="302"/>
                </a:cxn>
                <a:cxn ang="0">
                  <a:pos x="20" y="226"/>
                </a:cxn>
                <a:cxn ang="0">
                  <a:pos x="21" y="151"/>
                </a:cxn>
                <a:cxn ang="0">
                  <a:pos x="31" y="77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7" y="0"/>
                </a:cxn>
              </a:cxnLst>
              <a:rect l="0" t="0" r="r" b="b"/>
              <a:pathLst>
                <a:path w="46" h="302">
                  <a:moveTo>
                    <a:pt x="27" y="0"/>
                  </a:moveTo>
                  <a:lnTo>
                    <a:pt x="27" y="0"/>
                  </a:lnTo>
                  <a:lnTo>
                    <a:pt x="12" y="77"/>
                  </a:lnTo>
                  <a:lnTo>
                    <a:pt x="2" y="151"/>
                  </a:lnTo>
                  <a:lnTo>
                    <a:pt x="0" y="226"/>
                  </a:lnTo>
                  <a:lnTo>
                    <a:pt x="4" y="302"/>
                  </a:lnTo>
                  <a:lnTo>
                    <a:pt x="23" y="302"/>
                  </a:lnTo>
                  <a:lnTo>
                    <a:pt x="20" y="226"/>
                  </a:lnTo>
                  <a:lnTo>
                    <a:pt x="21" y="151"/>
                  </a:lnTo>
                  <a:lnTo>
                    <a:pt x="31" y="77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5" name="Freeform 61"/>
            <p:cNvSpPr>
              <a:spLocks/>
            </p:cNvSpPr>
            <p:nvPr/>
          </p:nvSpPr>
          <p:spPr bwMode="auto">
            <a:xfrm>
              <a:off x="3380" y="2139"/>
              <a:ext cx="188" cy="111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72" y="0"/>
                </a:cxn>
                <a:cxn ang="0">
                  <a:pos x="141" y="24"/>
                </a:cxn>
                <a:cxn ang="0">
                  <a:pos x="113" y="49"/>
                </a:cxn>
                <a:cxn ang="0">
                  <a:pos x="86" y="74"/>
                </a:cxn>
                <a:cxn ang="0">
                  <a:pos x="61" y="102"/>
                </a:cxn>
                <a:cxn ang="0">
                  <a:pos x="40" y="130"/>
                </a:cxn>
                <a:cxn ang="0">
                  <a:pos x="23" y="160"/>
                </a:cxn>
                <a:cxn ang="0">
                  <a:pos x="10" y="191"/>
                </a:cxn>
                <a:cxn ang="0">
                  <a:pos x="0" y="223"/>
                </a:cxn>
                <a:cxn ang="0">
                  <a:pos x="19" y="223"/>
                </a:cxn>
                <a:cxn ang="0">
                  <a:pos x="29" y="193"/>
                </a:cxn>
                <a:cxn ang="0">
                  <a:pos x="42" y="162"/>
                </a:cxn>
                <a:cxn ang="0">
                  <a:pos x="59" y="135"/>
                </a:cxn>
                <a:cxn ang="0">
                  <a:pos x="76" y="108"/>
                </a:cxn>
                <a:cxn ang="0">
                  <a:pos x="101" y="82"/>
                </a:cxn>
                <a:cxn ang="0">
                  <a:pos x="128" y="57"/>
                </a:cxn>
                <a:cxn ang="0">
                  <a:pos x="157" y="32"/>
                </a:cxn>
                <a:cxn ang="0">
                  <a:pos x="187" y="8"/>
                </a:cxn>
                <a:cxn ang="0">
                  <a:pos x="187" y="8"/>
                </a:cxn>
                <a:cxn ang="0">
                  <a:pos x="172" y="0"/>
                </a:cxn>
              </a:cxnLst>
              <a:rect l="0" t="0" r="r" b="b"/>
              <a:pathLst>
                <a:path w="187" h="223">
                  <a:moveTo>
                    <a:pt x="172" y="0"/>
                  </a:moveTo>
                  <a:lnTo>
                    <a:pt x="172" y="0"/>
                  </a:lnTo>
                  <a:lnTo>
                    <a:pt x="141" y="24"/>
                  </a:lnTo>
                  <a:lnTo>
                    <a:pt x="113" y="49"/>
                  </a:lnTo>
                  <a:lnTo>
                    <a:pt x="86" y="74"/>
                  </a:lnTo>
                  <a:lnTo>
                    <a:pt x="61" y="102"/>
                  </a:lnTo>
                  <a:lnTo>
                    <a:pt x="40" y="130"/>
                  </a:lnTo>
                  <a:lnTo>
                    <a:pt x="23" y="160"/>
                  </a:lnTo>
                  <a:lnTo>
                    <a:pt x="10" y="191"/>
                  </a:lnTo>
                  <a:lnTo>
                    <a:pt x="0" y="223"/>
                  </a:lnTo>
                  <a:lnTo>
                    <a:pt x="19" y="223"/>
                  </a:lnTo>
                  <a:lnTo>
                    <a:pt x="29" y="193"/>
                  </a:lnTo>
                  <a:lnTo>
                    <a:pt x="42" y="162"/>
                  </a:lnTo>
                  <a:lnTo>
                    <a:pt x="59" y="135"/>
                  </a:lnTo>
                  <a:lnTo>
                    <a:pt x="76" y="108"/>
                  </a:lnTo>
                  <a:lnTo>
                    <a:pt x="101" y="82"/>
                  </a:lnTo>
                  <a:lnTo>
                    <a:pt x="128" y="57"/>
                  </a:lnTo>
                  <a:lnTo>
                    <a:pt x="157" y="32"/>
                  </a:lnTo>
                  <a:lnTo>
                    <a:pt x="187" y="8"/>
                  </a:lnTo>
                  <a:lnTo>
                    <a:pt x="187" y="8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6" name="Freeform 62"/>
            <p:cNvSpPr>
              <a:spLocks/>
            </p:cNvSpPr>
            <p:nvPr/>
          </p:nvSpPr>
          <p:spPr bwMode="auto">
            <a:xfrm>
              <a:off x="3551" y="2136"/>
              <a:ext cx="61" cy="7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6" y="1"/>
                </a:cxn>
                <a:cxn ang="0">
                  <a:pos x="32" y="0"/>
                </a:cxn>
                <a:cxn ang="0">
                  <a:pos x="17" y="1"/>
                </a:cxn>
                <a:cxn ang="0">
                  <a:pos x="0" y="8"/>
                </a:cxn>
                <a:cxn ang="0">
                  <a:pos x="15" y="16"/>
                </a:cxn>
                <a:cxn ang="0">
                  <a:pos x="21" y="14"/>
                </a:cxn>
                <a:cxn ang="0">
                  <a:pos x="32" y="13"/>
                </a:cxn>
                <a:cxn ang="0">
                  <a:pos x="46" y="14"/>
                </a:cxn>
                <a:cxn ang="0">
                  <a:pos x="59" y="14"/>
                </a:cxn>
                <a:cxn ang="0">
                  <a:pos x="59" y="14"/>
                </a:cxn>
                <a:cxn ang="0">
                  <a:pos x="59" y="1"/>
                </a:cxn>
              </a:cxnLst>
              <a:rect l="0" t="0" r="r" b="b"/>
              <a:pathLst>
                <a:path w="59" h="16">
                  <a:moveTo>
                    <a:pt x="59" y="1"/>
                  </a:moveTo>
                  <a:lnTo>
                    <a:pt x="59" y="1"/>
                  </a:lnTo>
                  <a:lnTo>
                    <a:pt x="46" y="1"/>
                  </a:lnTo>
                  <a:lnTo>
                    <a:pt x="32" y="0"/>
                  </a:lnTo>
                  <a:lnTo>
                    <a:pt x="17" y="1"/>
                  </a:lnTo>
                  <a:lnTo>
                    <a:pt x="0" y="8"/>
                  </a:lnTo>
                  <a:lnTo>
                    <a:pt x="15" y="16"/>
                  </a:lnTo>
                  <a:lnTo>
                    <a:pt x="21" y="14"/>
                  </a:lnTo>
                  <a:lnTo>
                    <a:pt x="32" y="13"/>
                  </a:lnTo>
                  <a:lnTo>
                    <a:pt x="46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7" name="Freeform 63"/>
            <p:cNvSpPr>
              <a:spLocks/>
            </p:cNvSpPr>
            <p:nvPr/>
          </p:nvSpPr>
          <p:spPr bwMode="auto">
            <a:xfrm>
              <a:off x="4601" y="2688"/>
              <a:ext cx="135" cy="120"/>
            </a:xfrm>
            <a:custGeom>
              <a:avLst/>
              <a:gdLst/>
              <a:ahLst/>
              <a:cxnLst>
                <a:cxn ang="0">
                  <a:pos x="96" y="13"/>
                </a:cxn>
                <a:cxn ang="0">
                  <a:pos x="86" y="4"/>
                </a:cxn>
                <a:cxn ang="0">
                  <a:pos x="25" y="93"/>
                </a:cxn>
                <a:cxn ang="0">
                  <a:pos x="0" y="155"/>
                </a:cxn>
                <a:cxn ang="0">
                  <a:pos x="2" y="198"/>
                </a:cxn>
                <a:cxn ang="0">
                  <a:pos x="29" y="224"/>
                </a:cxn>
                <a:cxn ang="0">
                  <a:pos x="63" y="237"/>
                </a:cxn>
                <a:cxn ang="0">
                  <a:pos x="98" y="239"/>
                </a:cxn>
                <a:cxn ang="0">
                  <a:pos x="124" y="237"/>
                </a:cxn>
                <a:cxn ang="0">
                  <a:pos x="136" y="235"/>
                </a:cxn>
                <a:cxn ang="0">
                  <a:pos x="132" y="222"/>
                </a:cxn>
                <a:cxn ang="0">
                  <a:pos x="124" y="224"/>
                </a:cxn>
                <a:cxn ang="0">
                  <a:pos x="98" y="226"/>
                </a:cxn>
                <a:cxn ang="0">
                  <a:pos x="67" y="224"/>
                </a:cxn>
                <a:cxn ang="0">
                  <a:pos x="40" y="213"/>
                </a:cxn>
                <a:cxn ang="0">
                  <a:pos x="21" y="195"/>
                </a:cxn>
                <a:cxn ang="0">
                  <a:pos x="19" y="155"/>
                </a:cxn>
                <a:cxn ang="0">
                  <a:pos x="44" y="95"/>
                </a:cxn>
                <a:cxn ang="0">
                  <a:pos x="101" y="9"/>
                </a:cxn>
                <a:cxn ang="0">
                  <a:pos x="92" y="0"/>
                </a:cxn>
                <a:cxn ang="0">
                  <a:pos x="96" y="13"/>
                </a:cxn>
              </a:cxnLst>
              <a:rect l="0" t="0" r="r" b="b"/>
              <a:pathLst>
                <a:path w="136" h="239">
                  <a:moveTo>
                    <a:pt x="96" y="13"/>
                  </a:moveTo>
                  <a:lnTo>
                    <a:pt x="86" y="4"/>
                  </a:lnTo>
                  <a:lnTo>
                    <a:pt x="25" y="93"/>
                  </a:lnTo>
                  <a:lnTo>
                    <a:pt x="0" y="155"/>
                  </a:lnTo>
                  <a:lnTo>
                    <a:pt x="2" y="198"/>
                  </a:lnTo>
                  <a:lnTo>
                    <a:pt x="29" y="224"/>
                  </a:lnTo>
                  <a:lnTo>
                    <a:pt x="63" y="237"/>
                  </a:lnTo>
                  <a:lnTo>
                    <a:pt x="98" y="239"/>
                  </a:lnTo>
                  <a:lnTo>
                    <a:pt x="124" y="237"/>
                  </a:lnTo>
                  <a:lnTo>
                    <a:pt x="136" y="235"/>
                  </a:lnTo>
                  <a:lnTo>
                    <a:pt x="132" y="222"/>
                  </a:lnTo>
                  <a:lnTo>
                    <a:pt x="124" y="224"/>
                  </a:lnTo>
                  <a:lnTo>
                    <a:pt x="98" y="226"/>
                  </a:lnTo>
                  <a:lnTo>
                    <a:pt x="67" y="224"/>
                  </a:lnTo>
                  <a:lnTo>
                    <a:pt x="40" y="213"/>
                  </a:lnTo>
                  <a:lnTo>
                    <a:pt x="21" y="195"/>
                  </a:lnTo>
                  <a:lnTo>
                    <a:pt x="19" y="155"/>
                  </a:lnTo>
                  <a:lnTo>
                    <a:pt x="44" y="95"/>
                  </a:lnTo>
                  <a:lnTo>
                    <a:pt x="101" y="9"/>
                  </a:lnTo>
                  <a:lnTo>
                    <a:pt x="92" y="0"/>
                  </a:lnTo>
                  <a:lnTo>
                    <a:pt x="96" y="13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8" name="Freeform 64"/>
            <p:cNvSpPr>
              <a:spLocks/>
            </p:cNvSpPr>
            <p:nvPr/>
          </p:nvSpPr>
          <p:spPr bwMode="auto">
            <a:xfrm>
              <a:off x="3322" y="2688"/>
              <a:ext cx="1372" cy="83"/>
            </a:xfrm>
            <a:custGeom>
              <a:avLst/>
              <a:gdLst/>
              <a:ahLst/>
              <a:cxnLst>
                <a:cxn ang="0">
                  <a:pos x="21" y="164"/>
                </a:cxn>
                <a:cxn ang="0">
                  <a:pos x="80" y="168"/>
                </a:cxn>
                <a:cxn ang="0">
                  <a:pos x="155" y="167"/>
                </a:cxn>
                <a:cxn ang="0">
                  <a:pos x="246" y="161"/>
                </a:cxn>
                <a:cxn ang="0">
                  <a:pos x="349" y="152"/>
                </a:cxn>
                <a:cxn ang="0">
                  <a:pos x="460" y="142"/>
                </a:cxn>
                <a:cxn ang="0">
                  <a:pos x="580" y="128"/>
                </a:cxn>
                <a:cxn ang="0">
                  <a:pos x="700" y="112"/>
                </a:cxn>
                <a:cxn ang="0">
                  <a:pos x="818" y="96"/>
                </a:cxn>
                <a:cxn ang="0">
                  <a:pos x="935" y="81"/>
                </a:cxn>
                <a:cxn ang="0">
                  <a:pos x="1044" y="64"/>
                </a:cxn>
                <a:cxn ang="0">
                  <a:pos x="1141" y="50"/>
                </a:cxn>
                <a:cxn ang="0">
                  <a:pos x="1227" y="37"/>
                </a:cxn>
                <a:cxn ang="0">
                  <a:pos x="1295" y="26"/>
                </a:cxn>
                <a:cxn ang="0">
                  <a:pos x="1345" y="18"/>
                </a:cxn>
                <a:cxn ang="0">
                  <a:pos x="1370" y="13"/>
                </a:cxn>
                <a:cxn ang="0">
                  <a:pos x="1370" y="0"/>
                </a:cxn>
                <a:cxn ang="0">
                  <a:pos x="1356" y="3"/>
                </a:cxn>
                <a:cxn ang="0">
                  <a:pos x="1318" y="8"/>
                </a:cxn>
                <a:cxn ang="0">
                  <a:pos x="1259" y="18"/>
                </a:cxn>
                <a:cxn ang="0">
                  <a:pos x="1183" y="30"/>
                </a:cxn>
                <a:cxn ang="0">
                  <a:pos x="1089" y="44"/>
                </a:cxn>
                <a:cxn ang="0">
                  <a:pos x="986" y="60"/>
                </a:cxn>
                <a:cxn ang="0">
                  <a:pos x="874" y="76"/>
                </a:cxn>
                <a:cxn ang="0">
                  <a:pos x="755" y="91"/>
                </a:cxn>
                <a:cxn ang="0">
                  <a:pos x="635" y="107"/>
                </a:cxn>
                <a:cxn ang="0">
                  <a:pos x="519" y="122"/>
                </a:cxn>
                <a:cxn ang="0">
                  <a:pos x="403" y="134"/>
                </a:cxn>
                <a:cxn ang="0">
                  <a:pos x="296" y="144"/>
                </a:cxn>
                <a:cxn ang="0">
                  <a:pos x="198" y="151"/>
                </a:cxn>
                <a:cxn ang="0">
                  <a:pos x="114" y="155"/>
                </a:cxn>
                <a:cxn ang="0">
                  <a:pos x="48" y="154"/>
                </a:cxn>
                <a:cxn ang="0">
                  <a:pos x="4" y="147"/>
                </a:cxn>
              </a:cxnLst>
              <a:rect l="0" t="0" r="r" b="b"/>
              <a:pathLst>
                <a:path w="1374" h="168">
                  <a:moveTo>
                    <a:pt x="0" y="160"/>
                  </a:moveTo>
                  <a:lnTo>
                    <a:pt x="21" y="164"/>
                  </a:lnTo>
                  <a:lnTo>
                    <a:pt x="48" y="167"/>
                  </a:lnTo>
                  <a:lnTo>
                    <a:pt x="80" y="168"/>
                  </a:lnTo>
                  <a:lnTo>
                    <a:pt x="114" y="168"/>
                  </a:lnTo>
                  <a:lnTo>
                    <a:pt x="155" y="167"/>
                  </a:lnTo>
                  <a:lnTo>
                    <a:pt x="198" y="164"/>
                  </a:lnTo>
                  <a:lnTo>
                    <a:pt x="246" y="161"/>
                  </a:lnTo>
                  <a:lnTo>
                    <a:pt x="296" y="157"/>
                  </a:lnTo>
                  <a:lnTo>
                    <a:pt x="349" y="152"/>
                  </a:lnTo>
                  <a:lnTo>
                    <a:pt x="403" y="147"/>
                  </a:lnTo>
                  <a:lnTo>
                    <a:pt x="460" y="142"/>
                  </a:lnTo>
                  <a:lnTo>
                    <a:pt x="519" y="135"/>
                  </a:lnTo>
                  <a:lnTo>
                    <a:pt x="580" y="128"/>
                  </a:lnTo>
                  <a:lnTo>
                    <a:pt x="639" y="120"/>
                  </a:lnTo>
                  <a:lnTo>
                    <a:pt x="700" y="112"/>
                  </a:lnTo>
                  <a:lnTo>
                    <a:pt x="759" y="104"/>
                  </a:lnTo>
                  <a:lnTo>
                    <a:pt x="818" y="96"/>
                  </a:lnTo>
                  <a:lnTo>
                    <a:pt x="878" y="89"/>
                  </a:lnTo>
                  <a:lnTo>
                    <a:pt x="935" y="81"/>
                  </a:lnTo>
                  <a:lnTo>
                    <a:pt x="990" y="73"/>
                  </a:lnTo>
                  <a:lnTo>
                    <a:pt x="1044" y="64"/>
                  </a:lnTo>
                  <a:lnTo>
                    <a:pt x="1093" y="57"/>
                  </a:lnTo>
                  <a:lnTo>
                    <a:pt x="1141" y="50"/>
                  </a:lnTo>
                  <a:lnTo>
                    <a:pt x="1187" y="43"/>
                  </a:lnTo>
                  <a:lnTo>
                    <a:pt x="1227" y="37"/>
                  </a:lnTo>
                  <a:lnTo>
                    <a:pt x="1263" y="31"/>
                  </a:lnTo>
                  <a:lnTo>
                    <a:pt x="1295" y="26"/>
                  </a:lnTo>
                  <a:lnTo>
                    <a:pt x="1322" y="21"/>
                  </a:lnTo>
                  <a:lnTo>
                    <a:pt x="1345" y="18"/>
                  </a:lnTo>
                  <a:lnTo>
                    <a:pt x="1360" y="16"/>
                  </a:lnTo>
                  <a:lnTo>
                    <a:pt x="1370" y="13"/>
                  </a:lnTo>
                  <a:lnTo>
                    <a:pt x="1374" y="13"/>
                  </a:lnTo>
                  <a:lnTo>
                    <a:pt x="1370" y="0"/>
                  </a:lnTo>
                  <a:lnTo>
                    <a:pt x="1366" y="0"/>
                  </a:lnTo>
                  <a:lnTo>
                    <a:pt x="1356" y="3"/>
                  </a:lnTo>
                  <a:lnTo>
                    <a:pt x="1341" y="5"/>
                  </a:lnTo>
                  <a:lnTo>
                    <a:pt x="1318" y="8"/>
                  </a:lnTo>
                  <a:lnTo>
                    <a:pt x="1292" y="13"/>
                  </a:lnTo>
                  <a:lnTo>
                    <a:pt x="1259" y="18"/>
                  </a:lnTo>
                  <a:lnTo>
                    <a:pt x="1223" y="24"/>
                  </a:lnTo>
                  <a:lnTo>
                    <a:pt x="1183" y="30"/>
                  </a:lnTo>
                  <a:lnTo>
                    <a:pt x="1137" y="37"/>
                  </a:lnTo>
                  <a:lnTo>
                    <a:pt x="1089" y="44"/>
                  </a:lnTo>
                  <a:lnTo>
                    <a:pt x="1040" y="51"/>
                  </a:lnTo>
                  <a:lnTo>
                    <a:pt x="986" y="60"/>
                  </a:lnTo>
                  <a:lnTo>
                    <a:pt x="931" y="68"/>
                  </a:lnTo>
                  <a:lnTo>
                    <a:pt x="874" y="76"/>
                  </a:lnTo>
                  <a:lnTo>
                    <a:pt x="815" y="83"/>
                  </a:lnTo>
                  <a:lnTo>
                    <a:pt x="755" y="91"/>
                  </a:lnTo>
                  <a:lnTo>
                    <a:pt x="696" y="99"/>
                  </a:lnTo>
                  <a:lnTo>
                    <a:pt x="635" y="107"/>
                  </a:lnTo>
                  <a:lnTo>
                    <a:pt x="576" y="115"/>
                  </a:lnTo>
                  <a:lnTo>
                    <a:pt x="519" y="122"/>
                  </a:lnTo>
                  <a:lnTo>
                    <a:pt x="460" y="129"/>
                  </a:lnTo>
                  <a:lnTo>
                    <a:pt x="403" y="134"/>
                  </a:lnTo>
                  <a:lnTo>
                    <a:pt x="349" y="139"/>
                  </a:lnTo>
                  <a:lnTo>
                    <a:pt x="296" y="144"/>
                  </a:lnTo>
                  <a:lnTo>
                    <a:pt x="246" y="148"/>
                  </a:lnTo>
                  <a:lnTo>
                    <a:pt x="198" y="151"/>
                  </a:lnTo>
                  <a:lnTo>
                    <a:pt x="155" y="154"/>
                  </a:lnTo>
                  <a:lnTo>
                    <a:pt x="114" y="155"/>
                  </a:lnTo>
                  <a:lnTo>
                    <a:pt x="80" y="155"/>
                  </a:lnTo>
                  <a:lnTo>
                    <a:pt x="48" y="154"/>
                  </a:lnTo>
                  <a:lnTo>
                    <a:pt x="25" y="151"/>
                  </a:lnTo>
                  <a:lnTo>
                    <a:pt x="4" y="14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29" name="Freeform 65"/>
            <p:cNvSpPr>
              <a:spLocks/>
            </p:cNvSpPr>
            <p:nvPr/>
          </p:nvSpPr>
          <p:spPr bwMode="auto">
            <a:xfrm>
              <a:off x="4749" y="2078"/>
              <a:ext cx="276" cy="150"/>
            </a:xfrm>
            <a:custGeom>
              <a:avLst/>
              <a:gdLst/>
              <a:ahLst/>
              <a:cxnLst>
                <a:cxn ang="0">
                  <a:pos x="19" y="299"/>
                </a:cxn>
                <a:cxn ang="0">
                  <a:pos x="21" y="212"/>
                </a:cxn>
                <a:cxn ang="0">
                  <a:pos x="36" y="147"/>
                </a:cxn>
                <a:cxn ang="0">
                  <a:pos x="61" y="102"/>
                </a:cxn>
                <a:cxn ang="0">
                  <a:pos x="95" y="70"/>
                </a:cxn>
                <a:cxn ang="0">
                  <a:pos x="132" y="50"/>
                </a:cxn>
                <a:cxn ang="0">
                  <a:pos x="177" y="37"/>
                </a:cxn>
                <a:cxn ang="0">
                  <a:pos x="223" y="25"/>
                </a:cxn>
                <a:cxn ang="0">
                  <a:pos x="275" y="13"/>
                </a:cxn>
                <a:cxn ang="0">
                  <a:pos x="267" y="0"/>
                </a:cxn>
                <a:cxn ang="0">
                  <a:pos x="219" y="12"/>
                </a:cxn>
                <a:cxn ang="0">
                  <a:pos x="170" y="24"/>
                </a:cxn>
                <a:cxn ang="0">
                  <a:pos x="124" y="39"/>
                </a:cxn>
                <a:cxn ang="0">
                  <a:pos x="80" y="63"/>
                </a:cxn>
                <a:cxn ang="0">
                  <a:pos x="46" y="96"/>
                </a:cxn>
                <a:cxn ang="0">
                  <a:pos x="17" y="145"/>
                </a:cxn>
                <a:cxn ang="0">
                  <a:pos x="2" y="212"/>
                </a:cxn>
                <a:cxn ang="0">
                  <a:pos x="0" y="299"/>
                </a:cxn>
                <a:cxn ang="0">
                  <a:pos x="19" y="299"/>
                </a:cxn>
              </a:cxnLst>
              <a:rect l="0" t="0" r="r" b="b"/>
              <a:pathLst>
                <a:path w="275" h="299">
                  <a:moveTo>
                    <a:pt x="19" y="299"/>
                  </a:moveTo>
                  <a:lnTo>
                    <a:pt x="21" y="212"/>
                  </a:lnTo>
                  <a:lnTo>
                    <a:pt x="36" y="147"/>
                  </a:lnTo>
                  <a:lnTo>
                    <a:pt x="61" y="102"/>
                  </a:lnTo>
                  <a:lnTo>
                    <a:pt x="95" y="70"/>
                  </a:lnTo>
                  <a:lnTo>
                    <a:pt x="132" y="50"/>
                  </a:lnTo>
                  <a:lnTo>
                    <a:pt x="177" y="37"/>
                  </a:lnTo>
                  <a:lnTo>
                    <a:pt x="223" y="25"/>
                  </a:lnTo>
                  <a:lnTo>
                    <a:pt x="275" y="13"/>
                  </a:lnTo>
                  <a:lnTo>
                    <a:pt x="267" y="0"/>
                  </a:lnTo>
                  <a:lnTo>
                    <a:pt x="219" y="12"/>
                  </a:lnTo>
                  <a:lnTo>
                    <a:pt x="170" y="24"/>
                  </a:lnTo>
                  <a:lnTo>
                    <a:pt x="124" y="39"/>
                  </a:lnTo>
                  <a:lnTo>
                    <a:pt x="80" y="63"/>
                  </a:lnTo>
                  <a:lnTo>
                    <a:pt x="46" y="96"/>
                  </a:lnTo>
                  <a:lnTo>
                    <a:pt x="17" y="145"/>
                  </a:lnTo>
                  <a:lnTo>
                    <a:pt x="2" y="212"/>
                  </a:lnTo>
                  <a:lnTo>
                    <a:pt x="0" y="299"/>
                  </a:lnTo>
                  <a:lnTo>
                    <a:pt x="19" y="299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30" name="Freeform 66"/>
            <p:cNvSpPr>
              <a:spLocks/>
            </p:cNvSpPr>
            <p:nvPr/>
          </p:nvSpPr>
          <p:spPr bwMode="auto">
            <a:xfrm>
              <a:off x="4614" y="2268"/>
              <a:ext cx="145" cy="7"/>
            </a:xfrm>
            <a:custGeom>
              <a:avLst/>
              <a:gdLst/>
              <a:ahLst/>
              <a:cxnLst>
                <a:cxn ang="0">
                  <a:pos x="144" y="6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44" y="13"/>
                </a:cxn>
                <a:cxn ang="0">
                  <a:pos x="144" y="6"/>
                </a:cxn>
              </a:cxnLst>
              <a:rect l="0" t="0" r="r" b="b"/>
              <a:pathLst>
                <a:path w="144" h="13">
                  <a:moveTo>
                    <a:pt x="144" y="6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4" y="13"/>
                  </a:lnTo>
                  <a:lnTo>
                    <a:pt x="144" y="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31" name="Freeform 67"/>
            <p:cNvSpPr>
              <a:spLocks/>
            </p:cNvSpPr>
            <p:nvPr/>
          </p:nvSpPr>
          <p:spPr bwMode="auto">
            <a:xfrm>
              <a:off x="4668" y="2285"/>
              <a:ext cx="91" cy="7"/>
            </a:xfrm>
            <a:custGeom>
              <a:avLst/>
              <a:gdLst/>
              <a:ahLst/>
              <a:cxnLst>
                <a:cxn ang="0">
                  <a:pos x="90" y="7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90" y="13"/>
                </a:cxn>
                <a:cxn ang="0">
                  <a:pos x="90" y="7"/>
                </a:cxn>
              </a:cxnLst>
              <a:rect l="0" t="0" r="r" b="b"/>
              <a:pathLst>
                <a:path w="90" h="13">
                  <a:moveTo>
                    <a:pt x="90" y="7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90" y="13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32" name="Freeform 68"/>
            <p:cNvSpPr>
              <a:spLocks/>
            </p:cNvSpPr>
            <p:nvPr/>
          </p:nvSpPr>
          <p:spPr bwMode="auto">
            <a:xfrm>
              <a:off x="3497" y="2166"/>
              <a:ext cx="262" cy="11"/>
            </a:xfrm>
            <a:custGeom>
              <a:avLst/>
              <a:gdLst/>
              <a:ahLst/>
              <a:cxnLst>
                <a:cxn ang="0">
                  <a:pos x="262" y="16"/>
                </a:cxn>
                <a:cxn ang="0">
                  <a:pos x="262" y="9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62" y="22"/>
                </a:cxn>
                <a:cxn ang="0">
                  <a:pos x="262" y="16"/>
                </a:cxn>
              </a:cxnLst>
              <a:rect l="0" t="0" r="r" b="b"/>
              <a:pathLst>
                <a:path w="262" h="22">
                  <a:moveTo>
                    <a:pt x="262" y="16"/>
                  </a:moveTo>
                  <a:lnTo>
                    <a:pt x="262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2" y="22"/>
                  </a:lnTo>
                  <a:lnTo>
                    <a:pt x="262" y="1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33" name="Freeform 69"/>
            <p:cNvSpPr>
              <a:spLocks/>
            </p:cNvSpPr>
            <p:nvPr/>
          </p:nvSpPr>
          <p:spPr bwMode="auto">
            <a:xfrm>
              <a:off x="3447" y="2189"/>
              <a:ext cx="172" cy="7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7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70" y="13"/>
                </a:cxn>
                <a:cxn ang="0">
                  <a:pos x="170" y="7"/>
                </a:cxn>
              </a:cxnLst>
              <a:rect l="0" t="0" r="r" b="b"/>
              <a:pathLst>
                <a:path w="170" h="13">
                  <a:moveTo>
                    <a:pt x="170" y="7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70" y="13"/>
                  </a:lnTo>
                  <a:lnTo>
                    <a:pt x="170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34" name="Freeform 70"/>
            <p:cNvSpPr>
              <a:spLocks/>
            </p:cNvSpPr>
            <p:nvPr/>
          </p:nvSpPr>
          <p:spPr bwMode="auto">
            <a:xfrm>
              <a:off x="3410" y="2215"/>
              <a:ext cx="141" cy="11"/>
            </a:xfrm>
            <a:custGeom>
              <a:avLst/>
              <a:gdLst/>
              <a:ahLst/>
              <a:cxnLst>
                <a:cxn ang="0">
                  <a:pos x="143" y="16"/>
                </a:cxn>
                <a:cxn ang="0">
                  <a:pos x="143" y="1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43" y="23"/>
                </a:cxn>
                <a:cxn ang="0">
                  <a:pos x="143" y="16"/>
                </a:cxn>
              </a:cxnLst>
              <a:rect l="0" t="0" r="r" b="b"/>
              <a:pathLst>
                <a:path w="143" h="23">
                  <a:moveTo>
                    <a:pt x="143" y="16"/>
                  </a:moveTo>
                  <a:lnTo>
                    <a:pt x="143" y="1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3" y="23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35" name="Freeform 71"/>
            <p:cNvSpPr>
              <a:spLocks/>
            </p:cNvSpPr>
            <p:nvPr/>
          </p:nvSpPr>
          <p:spPr bwMode="auto">
            <a:xfrm>
              <a:off x="4564" y="2579"/>
              <a:ext cx="239" cy="9"/>
            </a:xfrm>
            <a:custGeom>
              <a:avLst/>
              <a:gdLst/>
              <a:ahLst/>
              <a:cxnLst>
                <a:cxn ang="0">
                  <a:pos x="238" y="7"/>
                </a:cxn>
                <a:cxn ang="0">
                  <a:pos x="238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238" y="13"/>
                </a:cxn>
                <a:cxn ang="0">
                  <a:pos x="238" y="7"/>
                </a:cxn>
              </a:cxnLst>
              <a:rect l="0" t="0" r="r" b="b"/>
              <a:pathLst>
                <a:path w="238" h="19">
                  <a:moveTo>
                    <a:pt x="238" y="7"/>
                  </a:moveTo>
                  <a:lnTo>
                    <a:pt x="238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238" y="13"/>
                  </a:lnTo>
                  <a:lnTo>
                    <a:pt x="238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36" name="Freeform 72"/>
            <p:cNvSpPr>
              <a:spLocks/>
            </p:cNvSpPr>
            <p:nvPr/>
          </p:nvSpPr>
          <p:spPr bwMode="auto">
            <a:xfrm>
              <a:off x="4654" y="2597"/>
              <a:ext cx="148" cy="9"/>
            </a:xfrm>
            <a:custGeom>
              <a:avLst/>
              <a:gdLst/>
              <a:ahLst/>
              <a:cxnLst>
                <a:cxn ang="0">
                  <a:pos x="146" y="7"/>
                </a:cxn>
                <a:cxn ang="0">
                  <a:pos x="146" y="0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146" y="13"/>
                </a:cxn>
                <a:cxn ang="0">
                  <a:pos x="146" y="7"/>
                </a:cxn>
              </a:cxnLst>
              <a:rect l="0" t="0" r="r" b="b"/>
              <a:pathLst>
                <a:path w="146" h="20">
                  <a:moveTo>
                    <a:pt x="146" y="7"/>
                  </a:moveTo>
                  <a:lnTo>
                    <a:pt x="146" y="0"/>
                  </a:lnTo>
                  <a:lnTo>
                    <a:pt x="0" y="7"/>
                  </a:lnTo>
                  <a:lnTo>
                    <a:pt x="0" y="20"/>
                  </a:lnTo>
                  <a:lnTo>
                    <a:pt x="146" y="13"/>
                  </a:lnTo>
                  <a:lnTo>
                    <a:pt x="146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7337" name="Freeform 73"/>
            <p:cNvSpPr>
              <a:spLocks/>
            </p:cNvSpPr>
            <p:nvPr/>
          </p:nvSpPr>
          <p:spPr bwMode="auto">
            <a:xfrm>
              <a:off x="4732" y="2625"/>
              <a:ext cx="74" cy="7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72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72" y="13"/>
                </a:cxn>
                <a:cxn ang="0">
                  <a:pos x="72" y="6"/>
                </a:cxn>
              </a:cxnLst>
              <a:rect l="0" t="0" r="r" b="b"/>
              <a:pathLst>
                <a:path w="72" h="17">
                  <a:moveTo>
                    <a:pt x="72" y="6"/>
                  </a:moveTo>
                  <a:lnTo>
                    <a:pt x="72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72" y="13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3848" name="Group 74"/>
            <p:cNvGrpSpPr>
              <a:grpSpLocks/>
            </p:cNvGrpSpPr>
            <p:nvPr/>
          </p:nvGrpSpPr>
          <p:grpSpPr bwMode="auto">
            <a:xfrm>
              <a:off x="3420" y="2592"/>
              <a:ext cx="372" cy="168"/>
              <a:chOff x="3420" y="2512"/>
              <a:chExt cx="536" cy="248"/>
            </a:xfrm>
          </p:grpSpPr>
          <p:sp>
            <p:nvSpPr>
              <p:cNvPr id="1547339" name="Freeform 75"/>
              <p:cNvSpPr>
                <a:spLocks/>
              </p:cNvSpPr>
              <p:nvPr/>
            </p:nvSpPr>
            <p:spPr bwMode="auto">
              <a:xfrm>
                <a:off x="3420" y="2540"/>
                <a:ext cx="247" cy="8"/>
              </a:xfrm>
              <a:custGeom>
                <a:avLst/>
                <a:gdLst/>
                <a:ahLst/>
                <a:cxnLst>
                  <a:cxn ang="0">
                    <a:pos x="248" y="6"/>
                  </a:cxn>
                  <a:cxn ang="0">
                    <a:pos x="248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48" y="13"/>
                  </a:cxn>
                  <a:cxn ang="0">
                    <a:pos x="248" y="6"/>
                  </a:cxn>
                </a:cxnLst>
                <a:rect l="0" t="0" r="r" b="b"/>
                <a:pathLst>
                  <a:path w="248" h="13">
                    <a:moveTo>
                      <a:pt x="248" y="6"/>
                    </a:moveTo>
                    <a:lnTo>
                      <a:pt x="248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48" y="13"/>
                    </a:lnTo>
                    <a:lnTo>
                      <a:pt x="248" y="6"/>
                    </a:lnTo>
                    <a:close/>
                  </a:path>
                </a:pathLst>
              </a:custGeom>
              <a:solidFill>
                <a:srgbClr val="C993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0" name="Freeform 76"/>
              <p:cNvSpPr>
                <a:spLocks/>
              </p:cNvSpPr>
              <p:nvPr/>
            </p:nvSpPr>
            <p:spPr bwMode="auto">
              <a:xfrm>
                <a:off x="3434" y="2560"/>
                <a:ext cx="155" cy="8"/>
              </a:xfrm>
              <a:custGeom>
                <a:avLst/>
                <a:gdLst/>
                <a:ahLst/>
                <a:cxnLst>
                  <a:cxn ang="0">
                    <a:pos x="156" y="15"/>
                  </a:cxn>
                  <a:cxn ang="0">
                    <a:pos x="15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56" y="21"/>
                  </a:cxn>
                  <a:cxn ang="0">
                    <a:pos x="156" y="15"/>
                  </a:cxn>
                </a:cxnLst>
                <a:rect l="0" t="0" r="r" b="b"/>
                <a:pathLst>
                  <a:path w="156" h="21">
                    <a:moveTo>
                      <a:pt x="156" y="15"/>
                    </a:moveTo>
                    <a:lnTo>
                      <a:pt x="156" y="8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56" y="21"/>
                    </a:lnTo>
                    <a:lnTo>
                      <a:pt x="156" y="15"/>
                    </a:lnTo>
                    <a:close/>
                  </a:path>
                </a:pathLst>
              </a:custGeom>
              <a:solidFill>
                <a:srgbClr val="C993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1" name="Freeform 77"/>
              <p:cNvSpPr>
                <a:spLocks/>
              </p:cNvSpPr>
              <p:nvPr/>
            </p:nvSpPr>
            <p:spPr bwMode="auto">
              <a:xfrm>
                <a:off x="3517" y="2547"/>
                <a:ext cx="107" cy="31"/>
              </a:xfrm>
              <a:custGeom>
                <a:avLst/>
                <a:gdLst/>
                <a:ahLst/>
                <a:cxnLst>
                  <a:cxn ang="0">
                    <a:pos x="66" y="12"/>
                  </a:cxn>
                  <a:cxn ang="0">
                    <a:pos x="30" y="42"/>
                  </a:cxn>
                  <a:cxn ang="0">
                    <a:pos x="49" y="68"/>
                  </a:cxn>
                  <a:cxn ang="0">
                    <a:pos x="106" y="50"/>
                  </a:cxn>
                  <a:cxn ang="0">
                    <a:pos x="87" y="24"/>
                  </a:cxn>
                  <a:cxn ang="0">
                    <a:pos x="51" y="54"/>
                  </a:cxn>
                  <a:cxn ang="0">
                    <a:pos x="66" y="12"/>
                  </a:cxn>
                  <a:cxn ang="0">
                    <a:pos x="0" y="0"/>
                  </a:cxn>
                  <a:cxn ang="0">
                    <a:pos x="30" y="42"/>
                  </a:cxn>
                  <a:cxn ang="0">
                    <a:pos x="66" y="12"/>
                  </a:cxn>
                </a:cxnLst>
                <a:rect l="0" t="0" r="r" b="b"/>
                <a:pathLst>
                  <a:path w="106" h="68">
                    <a:moveTo>
                      <a:pt x="66" y="12"/>
                    </a:moveTo>
                    <a:lnTo>
                      <a:pt x="30" y="42"/>
                    </a:lnTo>
                    <a:lnTo>
                      <a:pt x="49" y="68"/>
                    </a:lnTo>
                    <a:lnTo>
                      <a:pt x="106" y="50"/>
                    </a:lnTo>
                    <a:lnTo>
                      <a:pt x="87" y="24"/>
                    </a:lnTo>
                    <a:lnTo>
                      <a:pt x="51" y="54"/>
                    </a:lnTo>
                    <a:lnTo>
                      <a:pt x="66" y="12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2" name="Freeform 78"/>
              <p:cNvSpPr>
                <a:spLocks/>
              </p:cNvSpPr>
              <p:nvPr/>
            </p:nvSpPr>
            <p:spPr bwMode="auto">
              <a:xfrm>
                <a:off x="3565" y="2553"/>
                <a:ext cx="82" cy="26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59" y="8"/>
                  </a:cxn>
                  <a:cxn ang="0">
                    <a:pos x="15" y="0"/>
                  </a:cxn>
                  <a:cxn ang="0">
                    <a:pos x="0" y="42"/>
                  </a:cxn>
                  <a:cxn ang="0">
                    <a:pos x="44" y="49"/>
                  </a:cxn>
                  <a:cxn ang="0">
                    <a:pos x="82" y="31"/>
                  </a:cxn>
                  <a:cxn ang="0">
                    <a:pos x="44" y="49"/>
                  </a:cxn>
                  <a:cxn ang="0">
                    <a:pos x="76" y="56"/>
                  </a:cxn>
                  <a:cxn ang="0">
                    <a:pos x="82" y="31"/>
                  </a:cxn>
                  <a:cxn ang="0">
                    <a:pos x="21" y="26"/>
                  </a:cxn>
                </a:cxnLst>
                <a:rect l="0" t="0" r="r" b="b"/>
                <a:pathLst>
                  <a:path w="82" h="56">
                    <a:moveTo>
                      <a:pt x="21" y="26"/>
                    </a:moveTo>
                    <a:lnTo>
                      <a:pt x="59" y="8"/>
                    </a:lnTo>
                    <a:lnTo>
                      <a:pt x="15" y="0"/>
                    </a:lnTo>
                    <a:lnTo>
                      <a:pt x="0" y="42"/>
                    </a:lnTo>
                    <a:lnTo>
                      <a:pt x="44" y="49"/>
                    </a:lnTo>
                    <a:lnTo>
                      <a:pt x="82" y="31"/>
                    </a:lnTo>
                    <a:lnTo>
                      <a:pt x="44" y="49"/>
                    </a:lnTo>
                    <a:lnTo>
                      <a:pt x="76" y="56"/>
                    </a:lnTo>
                    <a:lnTo>
                      <a:pt x="82" y="31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3" name="Freeform 79"/>
              <p:cNvSpPr>
                <a:spLocks/>
              </p:cNvSpPr>
              <p:nvPr/>
            </p:nvSpPr>
            <p:spPr bwMode="auto">
              <a:xfrm>
                <a:off x="3590" y="2529"/>
                <a:ext cx="68" cy="39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8" y="39"/>
                  </a:cxn>
                  <a:cxn ang="0">
                    <a:pos x="0" y="71"/>
                  </a:cxn>
                  <a:cxn ang="0">
                    <a:pos x="61" y="76"/>
                  </a:cxn>
                  <a:cxn ang="0">
                    <a:pos x="69" y="44"/>
                  </a:cxn>
                  <a:cxn ang="0">
                    <a:pos x="17" y="57"/>
                  </a:cxn>
                  <a:cxn ang="0">
                    <a:pos x="59" y="26"/>
                  </a:cxn>
                  <a:cxn ang="0">
                    <a:pos x="17" y="0"/>
                  </a:cxn>
                  <a:cxn ang="0">
                    <a:pos x="8" y="39"/>
                  </a:cxn>
                  <a:cxn ang="0">
                    <a:pos x="59" y="26"/>
                  </a:cxn>
                </a:cxnLst>
                <a:rect l="0" t="0" r="r" b="b"/>
                <a:pathLst>
                  <a:path w="69" h="76">
                    <a:moveTo>
                      <a:pt x="59" y="26"/>
                    </a:moveTo>
                    <a:lnTo>
                      <a:pt x="8" y="39"/>
                    </a:lnTo>
                    <a:lnTo>
                      <a:pt x="0" y="71"/>
                    </a:lnTo>
                    <a:lnTo>
                      <a:pt x="61" y="76"/>
                    </a:lnTo>
                    <a:lnTo>
                      <a:pt x="69" y="44"/>
                    </a:lnTo>
                    <a:lnTo>
                      <a:pt x="17" y="57"/>
                    </a:lnTo>
                    <a:lnTo>
                      <a:pt x="59" y="26"/>
                    </a:lnTo>
                    <a:lnTo>
                      <a:pt x="17" y="0"/>
                    </a:lnTo>
                    <a:lnTo>
                      <a:pt x="8" y="39"/>
                    </a:lnTo>
                    <a:lnTo>
                      <a:pt x="59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4" name="Freeform 80"/>
              <p:cNvSpPr>
                <a:spLocks/>
              </p:cNvSpPr>
              <p:nvPr/>
            </p:nvSpPr>
            <p:spPr bwMode="auto">
              <a:xfrm>
                <a:off x="3604" y="2542"/>
                <a:ext cx="78" cy="34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71" y="16"/>
                  </a:cxn>
                  <a:cxn ang="0">
                    <a:pos x="42" y="0"/>
                  </a:cxn>
                  <a:cxn ang="0">
                    <a:pos x="0" y="31"/>
                  </a:cxn>
                  <a:cxn ang="0">
                    <a:pos x="29" y="48"/>
                  </a:cxn>
                  <a:cxn ang="0">
                    <a:pos x="78" y="41"/>
                  </a:cxn>
                  <a:cxn ang="0">
                    <a:pos x="29" y="48"/>
                  </a:cxn>
                  <a:cxn ang="0">
                    <a:pos x="59" y="66"/>
                  </a:cxn>
                  <a:cxn ang="0">
                    <a:pos x="78" y="41"/>
                  </a:cxn>
                  <a:cxn ang="0">
                    <a:pos x="21" y="23"/>
                  </a:cxn>
                </a:cxnLst>
                <a:rect l="0" t="0" r="r" b="b"/>
                <a:pathLst>
                  <a:path w="78" h="66">
                    <a:moveTo>
                      <a:pt x="21" y="23"/>
                    </a:moveTo>
                    <a:lnTo>
                      <a:pt x="71" y="16"/>
                    </a:lnTo>
                    <a:lnTo>
                      <a:pt x="42" y="0"/>
                    </a:lnTo>
                    <a:lnTo>
                      <a:pt x="0" y="31"/>
                    </a:lnTo>
                    <a:lnTo>
                      <a:pt x="29" y="48"/>
                    </a:lnTo>
                    <a:lnTo>
                      <a:pt x="78" y="41"/>
                    </a:lnTo>
                    <a:lnTo>
                      <a:pt x="29" y="48"/>
                    </a:lnTo>
                    <a:lnTo>
                      <a:pt x="59" y="66"/>
                    </a:lnTo>
                    <a:lnTo>
                      <a:pt x="78" y="41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5" name="Freeform 81"/>
              <p:cNvSpPr>
                <a:spLocks/>
              </p:cNvSpPr>
              <p:nvPr/>
            </p:nvSpPr>
            <p:spPr bwMode="auto">
              <a:xfrm>
                <a:off x="3628" y="2519"/>
                <a:ext cx="78" cy="44"/>
              </a:xfrm>
              <a:custGeom>
                <a:avLst/>
                <a:gdLst/>
                <a:ahLst/>
                <a:cxnLst>
                  <a:cxn ang="0">
                    <a:pos x="80" y="43"/>
                  </a:cxn>
                  <a:cxn ang="0">
                    <a:pos x="23" y="42"/>
                  </a:cxn>
                  <a:cxn ang="0">
                    <a:pos x="0" y="72"/>
                  </a:cxn>
                  <a:cxn ang="0">
                    <a:pos x="57" y="90"/>
                  </a:cxn>
                  <a:cxn ang="0">
                    <a:pos x="80" y="60"/>
                  </a:cxn>
                  <a:cxn ang="0">
                    <a:pos x="23" y="59"/>
                  </a:cxn>
                  <a:cxn ang="0">
                    <a:pos x="80" y="43"/>
                  </a:cxn>
                  <a:cxn ang="0">
                    <a:pos x="54" y="0"/>
                  </a:cxn>
                  <a:cxn ang="0">
                    <a:pos x="23" y="42"/>
                  </a:cxn>
                  <a:cxn ang="0">
                    <a:pos x="80" y="43"/>
                  </a:cxn>
                </a:cxnLst>
                <a:rect l="0" t="0" r="r" b="b"/>
                <a:pathLst>
                  <a:path w="80" h="90">
                    <a:moveTo>
                      <a:pt x="80" y="43"/>
                    </a:moveTo>
                    <a:lnTo>
                      <a:pt x="23" y="42"/>
                    </a:lnTo>
                    <a:lnTo>
                      <a:pt x="0" y="72"/>
                    </a:lnTo>
                    <a:lnTo>
                      <a:pt x="57" y="90"/>
                    </a:lnTo>
                    <a:lnTo>
                      <a:pt x="80" y="60"/>
                    </a:lnTo>
                    <a:lnTo>
                      <a:pt x="23" y="59"/>
                    </a:lnTo>
                    <a:lnTo>
                      <a:pt x="80" y="43"/>
                    </a:lnTo>
                    <a:lnTo>
                      <a:pt x="54" y="0"/>
                    </a:lnTo>
                    <a:lnTo>
                      <a:pt x="23" y="42"/>
                    </a:lnTo>
                    <a:lnTo>
                      <a:pt x="80" y="4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6" name="Freeform 82"/>
              <p:cNvSpPr>
                <a:spLocks/>
              </p:cNvSpPr>
              <p:nvPr/>
            </p:nvSpPr>
            <p:spPr bwMode="auto">
              <a:xfrm>
                <a:off x="3648" y="2540"/>
                <a:ext cx="78" cy="42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76" y="30"/>
                  </a:cxn>
                  <a:cxn ang="0">
                    <a:pos x="57" y="0"/>
                  </a:cxn>
                  <a:cxn ang="0">
                    <a:pos x="0" y="16"/>
                  </a:cxn>
                  <a:cxn ang="0">
                    <a:pos x="19" y="46"/>
                  </a:cxn>
                  <a:cxn ang="0">
                    <a:pos x="75" y="48"/>
                  </a:cxn>
                  <a:cxn ang="0">
                    <a:pos x="19" y="46"/>
                  </a:cxn>
                  <a:cxn ang="0">
                    <a:pos x="46" y="86"/>
                  </a:cxn>
                  <a:cxn ang="0">
                    <a:pos x="75" y="48"/>
                  </a:cxn>
                  <a:cxn ang="0">
                    <a:pos x="21" y="28"/>
                  </a:cxn>
                </a:cxnLst>
                <a:rect l="0" t="0" r="r" b="b"/>
                <a:pathLst>
                  <a:path w="76" h="86">
                    <a:moveTo>
                      <a:pt x="21" y="28"/>
                    </a:moveTo>
                    <a:lnTo>
                      <a:pt x="76" y="30"/>
                    </a:lnTo>
                    <a:lnTo>
                      <a:pt x="57" y="0"/>
                    </a:lnTo>
                    <a:lnTo>
                      <a:pt x="0" y="16"/>
                    </a:lnTo>
                    <a:lnTo>
                      <a:pt x="19" y="46"/>
                    </a:lnTo>
                    <a:lnTo>
                      <a:pt x="75" y="48"/>
                    </a:lnTo>
                    <a:lnTo>
                      <a:pt x="19" y="46"/>
                    </a:lnTo>
                    <a:lnTo>
                      <a:pt x="46" y="86"/>
                    </a:lnTo>
                    <a:lnTo>
                      <a:pt x="75" y="48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7" name="Freeform 83"/>
              <p:cNvSpPr>
                <a:spLocks/>
              </p:cNvSpPr>
              <p:nvPr/>
            </p:nvSpPr>
            <p:spPr bwMode="auto">
              <a:xfrm>
                <a:off x="3672" y="2511"/>
                <a:ext cx="82" cy="52"/>
              </a:xfrm>
              <a:custGeom>
                <a:avLst/>
                <a:gdLst/>
                <a:ahLst/>
                <a:cxnLst>
                  <a:cxn ang="0">
                    <a:pos x="84" y="58"/>
                  </a:cxn>
                  <a:cxn ang="0">
                    <a:pos x="27" y="51"/>
                  </a:cxn>
                  <a:cxn ang="0">
                    <a:pos x="0" y="84"/>
                  </a:cxn>
                  <a:cxn ang="0">
                    <a:pos x="54" y="104"/>
                  </a:cxn>
                  <a:cxn ang="0">
                    <a:pos x="80" y="72"/>
                  </a:cxn>
                  <a:cxn ang="0">
                    <a:pos x="23" y="65"/>
                  </a:cxn>
                  <a:cxn ang="0">
                    <a:pos x="84" y="58"/>
                  </a:cxn>
                  <a:cxn ang="0">
                    <a:pos x="67" y="0"/>
                  </a:cxn>
                  <a:cxn ang="0">
                    <a:pos x="27" y="51"/>
                  </a:cxn>
                  <a:cxn ang="0">
                    <a:pos x="84" y="58"/>
                  </a:cxn>
                </a:cxnLst>
                <a:rect l="0" t="0" r="r" b="b"/>
                <a:pathLst>
                  <a:path w="84" h="104">
                    <a:moveTo>
                      <a:pt x="84" y="58"/>
                    </a:moveTo>
                    <a:lnTo>
                      <a:pt x="27" y="51"/>
                    </a:lnTo>
                    <a:lnTo>
                      <a:pt x="0" y="84"/>
                    </a:lnTo>
                    <a:lnTo>
                      <a:pt x="54" y="104"/>
                    </a:lnTo>
                    <a:lnTo>
                      <a:pt x="80" y="72"/>
                    </a:lnTo>
                    <a:lnTo>
                      <a:pt x="23" y="65"/>
                    </a:lnTo>
                    <a:lnTo>
                      <a:pt x="84" y="58"/>
                    </a:lnTo>
                    <a:lnTo>
                      <a:pt x="67" y="0"/>
                    </a:lnTo>
                    <a:lnTo>
                      <a:pt x="27" y="51"/>
                    </a:lnTo>
                    <a:lnTo>
                      <a:pt x="84" y="5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8" name="Freeform 84"/>
              <p:cNvSpPr>
                <a:spLocks/>
              </p:cNvSpPr>
              <p:nvPr/>
            </p:nvSpPr>
            <p:spPr bwMode="auto">
              <a:xfrm>
                <a:off x="3696" y="2540"/>
                <a:ext cx="68" cy="42"/>
              </a:xfrm>
              <a:custGeom>
                <a:avLst/>
                <a:gdLst/>
                <a:ahLst/>
                <a:cxnLst>
                  <a:cxn ang="0">
                    <a:pos x="17" y="22"/>
                  </a:cxn>
                  <a:cxn ang="0">
                    <a:pos x="71" y="32"/>
                  </a:cxn>
                  <a:cxn ang="0">
                    <a:pos x="61" y="0"/>
                  </a:cxn>
                  <a:cxn ang="0">
                    <a:pos x="0" y="7"/>
                  </a:cxn>
                  <a:cxn ang="0">
                    <a:pos x="10" y="40"/>
                  </a:cxn>
                  <a:cxn ang="0">
                    <a:pos x="63" y="50"/>
                  </a:cxn>
                  <a:cxn ang="0">
                    <a:pos x="10" y="40"/>
                  </a:cxn>
                  <a:cxn ang="0">
                    <a:pos x="21" y="80"/>
                  </a:cxn>
                  <a:cxn ang="0">
                    <a:pos x="63" y="50"/>
                  </a:cxn>
                  <a:cxn ang="0">
                    <a:pos x="17" y="22"/>
                  </a:cxn>
                </a:cxnLst>
                <a:rect l="0" t="0" r="r" b="b"/>
                <a:pathLst>
                  <a:path w="71" h="80">
                    <a:moveTo>
                      <a:pt x="17" y="22"/>
                    </a:moveTo>
                    <a:lnTo>
                      <a:pt x="71" y="32"/>
                    </a:lnTo>
                    <a:lnTo>
                      <a:pt x="61" y="0"/>
                    </a:lnTo>
                    <a:lnTo>
                      <a:pt x="0" y="7"/>
                    </a:lnTo>
                    <a:lnTo>
                      <a:pt x="10" y="40"/>
                    </a:lnTo>
                    <a:lnTo>
                      <a:pt x="63" y="50"/>
                    </a:lnTo>
                    <a:lnTo>
                      <a:pt x="10" y="40"/>
                    </a:lnTo>
                    <a:lnTo>
                      <a:pt x="21" y="80"/>
                    </a:lnTo>
                    <a:lnTo>
                      <a:pt x="63" y="50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49" name="Freeform 85"/>
              <p:cNvSpPr>
                <a:spLocks/>
              </p:cNvSpPr>
              <p:nvPr/>
            </p:nvSpPr>
            <p:spPr bwMode="auto">
              <a:xfrm>
                <a:off x="3711" y="2514"/>
                <a:ext cx="102" cy="52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36" y="48"/>
                  </a:cxn>
                  <a:cxn ang="0">
                    <a:pos x="0" y="74"/>
                  </a:cxn>
                  <a:cxn ang="0">
                    <a:pos x="46" y="102"/>
                  </a:cxn>
                  <a:cxn ang="0">
                    <a:pos x="82" y="76"/>
                  </a:cxn>
                  <a:cxn ang="0">
                    <a:pos x="29" y="59"/>
                  </a:cxn>
                  <a:cxn ang="0">
                    <a:pos x="90" y="65"/>
                  </a:cxn>
                  <a:cxn ang="0">
                    <a:pos x="101" y="0"/>
                  </a:cxn>
                  <a:cxn ang="0">
                    <a:pos x="36" y="48"/>
                  </a:cxn>
                  <a:cxn ang="0">
                    <a:pos x="90" y="65"/>
                  </a:cxn>
                </a:cxnLst>
                <a:rect l="0" t="0" r="r" b="b"/>
                <a:pathLst>
                  <a:path w="101" h="102">
                    <a:moveTo>
                      <a:pt x="90" y="65"/>
                    </a:moveTo>
                    <a:lnTo>
                      <a:pt x="36" y="48"/>
                    </a:lnTo>
                    <a:lnTo>
                      <a:pt x="0" y="74"/>
                    </a:lnTo>
                    <a:lnTo>
                      <a:pt x="46" y="102"/>
                    </a:lnTo>
                    <a:lnTo>
                      <a:pt x="82" y="76"/>
                    </a:lnTo>
                    <a:lnTo>
                      <a:pt x="29" y="59"/>
                    </a:lnTo>
                    <a:lnTo>
                      <a:pt x="90" y="65"/>
                    </a:lnTo>
                    <a:lnTo>
                      <a:pt x="101" y="0"/>
                    </a:lnTo>
                    <a:lnTo>
                      <a:pt x="36" y="48"/>
                    </a:lnTo>
                    <a:lnTo>
                      <a:pt x="90" y="6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0" name="Freeform 86"/>
              <p:cNvSpPr>
                <a:spLocks/>
              </p:cNvSpPr>
              <p:nvPr/>
            </p:nvSpPr>
            <p:spPr bwMode="auto">
              <a:xfrm>
                <a:off x="3725" y="2545"/>
                <a:ext cx="78" cy="42"/>
              </a:xfrm>
              <a:custGeom>
                <a:avLst/>
                <a:gdLst/>
                <a:ahLst/>
                <a:cxnLst>
                  <a:cxn ang="0">
                    <a:pos x="24" y="26"/>
                  </a:cxn>
                  <a:cxn ang="0">
                    <a:pos x="68" y="47"/>
                  </a:cxn>
                  <a:cxn ang="0">
                    <a:pos x="76" y="6"/>
                  </a:cxn>
                  <a:cxn ang="0">
                    <a:pos x="15" y="0"/>
                  </a:cxn>
                  <a:cxn ang="0">
                    <a:pos x="7" y="42"/>
                  </a:cxn>
                  <a:cxn ang="0">
                    <a:pos x="51" y="63"/>
                  </a:cxn>
                  <a:cxn ang="0">
                    <a:pos x="7" y="42"/>
                  </a:cxn>
                  <a:cxn ang="0">
                    <a:pos x="0" y="84"/>
                  </a:cxn>
                  <a:cxn ang="0">
                    <a:pos x="51" y="63"/>
                  </a:cxn>
                  <a:cxn ang="0">
                    <a:pos x="24" y="26"/>
                  </a:cxn>
                </a:cxnLst>
                <a:rect l="0" t="0" r="r" b="b"/>
                <a:pathLst>
                  <a:path w="76" h="84">
                    <a:moveTo>
                      <a:pt x="24" y="26"/>
                    </a:moveTo>
                    <a:lnTo>
                      <a:pt x="68" y="47"/>
                    </a:lnTo>
                    <a:lnTo>
                      <a:pt x="76" y="6"/>
                    </a:lnTo>
                    <a:lnTo>
                      <a:pt x="15" y="0"/>
                    </a:lnTo>
                    <a:lnTo>
                      <a:pt x="7" y="42"/>
                    </a:lnTo>
                    <a:lnTo>
                      <a:pt x="51" y="63"/>
                    </a:lnTo>
                    <a:lnTo>
                      <a:pt x="7" y="42"/>
                    </a:lnTo>
                    <a:lnTo>
                      <a:pt x="0" y="84"/>
                    </a:lnTo>
                    <a:lnTo>
                      <a:pt x="51" y="63"/>
                    </a:ln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1" name="Freeform 87"/>
              <p:cNvSpPr>
                <a:spLocks/>
              </p:cNvSpPr>
              <p:nvPr/>
            </p:nvSpPr>
            <p:spPr bwMode="auto">
              <a:xfrm>
                <a:off x="3749" y="2532"/>
                <a:ext cx="136" cy="44"/>
              </a:xfrm>
              <a:custGeom>
                <a:avLst/>
                <a:gdLst/>
                <a:ahLst/>
                <a:cxnLst>
                  <a:cxn ang="0">
                    <a:pos x="96" y="57"/>
                  </a:cxn>
                  <a:cxn ang="0">
                    <a:pos x="54" y="30"/>
                  </a:cxn>
                  <a:cxn ang="0">
                    <a:pos x="0" y="49"/>
                  </a:cxn>
                  <a:cxn ang="0">
                    <a:pos x="27" y="86"/>
                  </a:cxn>
                  <a:cxn ang="0">
                    <a:pos x="80" y="66"/>
                  </a:cxn>
                  <a:cxn ang="0">
                    <a:pos x="39" y="39"/>
                  </a:cxn>
                  <a:cxn ang="0">
                    <a:pos x="96" y="57"/>
                  </a:cxn>
                  <a:cxn ang="0">
                    <a:pos x="134" y="0"/>
                  </a:cxn>
                  <a:cxn ang="0">
                    <a:pos x="54" y="30"/>
                  </a:cxn>
                  <a:cxn ang="0">
                    <a:pos x="96" y="57"/>
                  </a:cxn>
                </a:cxnLst>
                <a:rect l="0" t="0" r="r" b="b"/>
                <a:pathLst>
                  <a:path w="134" h="86">
                    <a:moveTo>
                      <a:pt x="96" y="57"/>
                    </a:moveTo>
                    <a:lnTo>
                      <a:pt x="54" y="30"/>
                    </a:lnTo>
                    <a:lnTo>
                      <a:pt x="0" y="49"/>
                    </a:lnTo>
                    <a:lnTo>
                      <a:pt x="27" y="86"/>
                    </a:lnTo>
                    <a:lnTo>
                      <a:pt x="80" y="66"/>
                    </a:lnTo>
                    <a:lnTo>
                      <a:pt x="39" y="39"/>
                    </a:lnTo>
                    <a:lnTo>
                      <a:pt x="96" y="57"/>
                    </a:lnTo>
                    <a:lnTo>
                      <a:pt x="134" y="0"/>
                    </a:lnTo>
                    <a:lnTo>
                      <a:pt x="54" y="30"/>
                    </a:lnTo>
                    <a:lnTo>
                      <a:pt x="96" y="5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2" name="Freeform 88"/>
              <p:cNvSpPr>
                <a:spLocks/>
              </p:cNvSpPr>
              <p:nvPr/>
            </p:nvSpPr>
            <p:spPr bwMode="auto">
              <a:xfrm>
                <a:off x="3735" y="2553"/>
                <a:ext cx="111" cy="39"/>
              </a:xfrm>
              <a:custGeom>
                <a:avLst/>
                <a:gdLst/>
                <a:ahLst/>
                <a:cxnLst>
                  <a:cxn ang="0">
                    <a:pos x="50" y="27"/>
                  </a:cxn>
                  <a:cxn ang="0">
                    <a:pos x="84" y="57"/>
                  </a:cxn>
                  <a:cxn ang="0">
                    <a:pos x="111" y="18"/>
                  </a:cxn>
                  <a:cxn ang="0">
                    <a:pos x="54" y="0"/>
                  </a:cxn>
                  <a:cxn ang="0">
                    <a:pos x="27" y="39"/>
                  </a:cxn>
                  <a:cxn ang="0">
                    <a:pos x="61" y="69"/>
                  </a:cxn>
                  <a:cxn ang="0">
                    <a:pos x="27" y="39"/>
                  </a:cxn>
                  <a:cxn ang="0">
                    <a:pos x="0" y="77"/>
                  </a:cxn>
                  <a:cxn ang="0">
                    <a:pos x="61" y="69"/>
                  </a:cxn>
                  <a:cxn ang="0">
                    <a:pos x="50" y="27"/>
                  </a:cxn>
                </a:cxnLst>
                <a:rect l="0" t="0" r="r" b="b"/>
                <a:pathLst>
                  <a:path w="111" h="77">
                    <a:moveTo>
                      <a:pt x="50" y="27"/>
                    </a:moveTo>
                    <a:lnTo>
                      <a:pt x="84" y="57"/>
                    </a:lnTo>
                    <a:lnTo>
                      <a:pt x="111" y="18"/>
                    </a:lnTo>
                    <a:lnTo>
                      <a:pt x="54" y="0"/>
                    </a:lnTo>
                    <a:lnTo>
                      <a:pt x="27" y="39"/>
                    </a:lnTo>
                    <a:lnTo>
                      <a:pt x="61" y="69"/>
                    </a:lnTo>
                    <a:lnTo>
                      <a:pt x="27" y="39"/>
                    </a:lnTo>
                    <a:lnTo>
                      <a:pt x="0" y="77"/>
                    </a:lnTo>
                    <a:lnTo>
                      <a:pt x="61" y="69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3" name="Freeform 89"/>
              <p:cNvSpPr>
                <a:spLocks/>
              </p:cNvSpPr>
              <p:nvPr/>
            </p:nvSpPr>
            <p:spPr bwMode="auto">
              <a:xfrm>
                <a:off x="3783" y="2555"/>
                <a:ext cx="174" cy="31"/>
              </a:xfrm>
              <a:custGeom>
                <a:avLst/>
                <a:gdLst/>
                <a:ahLst/>
                <a:cxnLst>
                  <a:cxn ang="0">
                    <a:pos x="87" y="51"/>
                  </a:cxn>
                  <a:cxn ang="0">
                    <a:pos x="61" y="15"/>
                  </a:cxn>
                  <a:cxn ang="0">
                    <a:pos x="0" y="22"/>
                  </a:cxn>
                  <a:cxn ang="0">
                    <a:pos x="11" y="64"/>
                  </a:cxn>
                  <a:cxn ang="0">
                    <a:pos x="72" y="56"/>
                  </a:cxn>
                  <a:cxn ang="0">
                    <a:pos x="45" y="20"/>
                  </a:cxn>
                  <a:cxn ang="0">
                    <a:pos x="87" y="51"/>
                  </a:cxn>
                  <a:cxn ang="0">
                    <a:pos x="173" y="0"/>
                  </a:cxn>
                  <a:cxn ang="0">
                    <a:pos x="61" y="15"/>
                  </a:cxn>
                  <a:cxn ang="0">
                    <a:pos x="87" y="51"/>
                  </a:cxn>
                </a:cxnLst>
                <a:rect l="0" t="0" r="r" b="b"/>
                <a:pathLst>
                  <a:path w="173" h="64">
                    <a:moveTo>
                      <a:pt x="87" y="51"/>
                    </a:moveTo>
                    <a:lnTo>
                      <a:pt x="61" y="15"/>
                    </a:lnTo>
                    <a:lnTo>
                      <a:pt x="0" y="22"/>
                    </a:lnTo>
                    <a:lnTo>
                      <a:pt x="11" y="64"/>
                    </a:lnTo>
                    <a:lnTo>
                      <a:pt x="72" y="56"/>
                    </a:lnTo>
                    <a:lnTo>
                      <a:pt x="45" y="20"/>
                    </a:lnTo>
                    <a:lnTo>
                      <a:pt x="87" y="51"/>
                    </a:lnTo>
                    <a:lnTo>
                      <a:pt x="173" y="0"/>
                    </a:lnTo>
                    <a:lnTo>
                      <a:pt x="61" y="15"/>
                    </a:lnTo>
                    <a:lnTo>
                      <a:pt x="87" y="5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4" name="Freeform 90"/>
              <p:cNvSpPr>
                <a:spLocks/>
              </p:cNvSpPr>
              <p:nvPr/>
            </p:nvSpPr>
            <p:spPr bwMode="auto">
              <a:xfrm>
                <a:off x="3740" y="2566"/>
                <a:ext cx="131" cy="3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88" y="57"/>
                  </a:cxn>
                  <a:cxn ang="0">
                    <a:pos x="131" y="31"/>
                  </a:cxn>
                  <a:cxn ang="0">
                    <a:pos x="89" y="0"/>
                  </a:cxn>
                  <a:cxn ang="0">
                    <a:pos x="46" y="26"/>
                  </a:cxn>
                  <a:cxn ang="0">
                    <a:pos x="59" y="62"/>
                  </a:cxn>
                  <a:cxn ang="0">
                    <a:pos x="46" y="26"/>
                  </a:cxn>
                  <a:cxn ang="0">
                    <a:pos x="0" y="52"/>
                  </a:cxn>
                  <a:cxn ang="0">
                    <a:pos x="59" y="62"/>
                  </a:cxn>
                  <a:cxn ang="0">
                    <a:pos x="74" y="21"/>
                  </a:cxn>
                </a:cxnLst>
                <a:rect l="0" t="0" r="r" b="b"/>
                <a:pathLst>
                  <a:path w="131" h="62">
                    <a:moveTo>
                      <a:pt x="74" y="21"/>
                    </a:moveTo>
                    <a:lnTo>
                      <a:pt x="88" y="57"/>
                    </a:lnTo>
                    <a:lnTo>
                      <a:pt x="131" y="31"/>
                    </a:lnTo>
                    <a:lnTo>
                      <a:pt x="89" y="0"/>
                    </a:lnTo>
                    <a:lnTo>
                      <a:pt x="46" y="26"/>
                    </a:lnTo>
                    <a:lnTo>
                      <a:pt x="59" y="62"/>
                    </a:lnTo>
                    <a:lnTo>
                      <a:pt x="46" y="26"/>
                    </a:lnTo>
                    <a:lnTo>
                      <a:pt x="0" y="52"/>
                    </a:lnTo>
                    <a:lnTo>
                      <a:pt x="59" y="62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5" name="Freeform 91"/>
              <p:cNvSpPr>
                <a:spLocks/>
              </p:cNvSpPr>
              <p:nvPr/>
            </p:nvSpPr>
            <p:spPr bwMode="auto">
              <a:xfrm>
                <a:off x="3798" y="2573"/>
                <a:ext cx="131" cy="26"/>
              </a:xfrm>
              <a:custGeom>
                <a:avLst/>
                <a:gdLst/>
                <a:ahLst/>
                <a:cxnLst>
                  <a:cxn ang="0">
                    <a:pos x="78" y="46"/>
                  </a:cxn>
                  <a:cxn ang="0">
                    <a:pos x="67" y="9"/>
                  </a:cxn>
                  <a:cxn ang="0">
                    <a:pos x="15" y="0"/>
                  </a:cxn>
                  <a:cxn ang="0">
                    <a:pos x="0" y="41"/>
                  </a:cxn>
                  <a:cxn ang="0">
                    <a:pos x="51" y="50"/>
                  </a:cxn>
                  <a:cxn ang="0">
                    <a:pos x="40" y="13"/>
                  </a:cxn>
                  <a:cxn ang="0">
                    <a:pos x="78" y="46"/>
                  </a:cxn>
                  <a:cxn ang="0">
                    <a:pos x="130" y="20"/>
                  </a:cxn>
                  <a:cxn ang="0">
                    <a:pos x="67" y="9"/>
                  </a:cxn>
                  <a:cxn ang="0">
                    <a:pos x="78" y="46"/>
                  </a:cxn>
                </a:cxnLst>
                <a:rect l="0" t="0" r="r" b="b"/>
                <a:pathLst>
                  <a:path w="130" h="50">
                    <a:moveTo>
                      <a:pt x="78" y="46"/>
                    </a:moveTo>
                    <a:lnTo>
                      <a:pt x="67" y="9"/>
                    </a:lnTo>
                    <a:lnTo>
                      <a:pt x="15" y="0"/>
                    </a:lnTo>
                    <a:lnTo>
                      <a:pt x="0" y="41"/>
                    </a:lnTo>
                    <a:lnTo>
                      <a:pt x="51" y="50"/>
                    </a:lnTo>
                    <a:lnTo>
                      <a:pt x="40" y="13"/>
                    </a:lnTo>
                    <a:lnTo>
                      <a:pt x="78" y="46"/>
                    </a:lnTo>
                    <a:lnTo>
                      <a:pt x="130" y="20"/>
                    </a:lnTo>
                    <a:lnTo>
                      <a:pt x="67" y="9"/>
                    </a:lnTo>
                    <a:lnTo>
                      <a:pt x="78" y="4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6" name="Freeform 92"/>
              <p:cNvSpPr>
                <a:spLocks/>
              </p:cNvSpPr>
              <p:nvPr/>
            </p:nvSpPr>
            <p:spPr bwMode="auto">
              <a:xfrm>
                <a:off x="3754" y="2581"/>
                <a:ext cx="121" cy="31"/>
              </a:xfrm>
              <a:custGeom>
                <a:avLst/>
                <a:gdLst/>
                <a:ahLst/>
                <a:cxnLst>
                  <a:cxn ang="0">
                    <a:pos x="73" y="20"/>
                  </a:cxn>
                  <a:cxn ang="0">
                    <a:pos x="78" y="57"/>
                  </a:cxn>
                  <a:cxn ang="0">
                    <a:pos x="122" y="33"/>
                  </a:cxn>
                  <a:cxn ang="0">
                    <a:pos x="84" y="0"/>
                  </a:cxn>
                  <a:cxn ang="0">
                    <a:pos x="40" y="23"/>
                  </a:cxn>
                  <a:cxn ang="0">
                    <a:pos x="46" y="59"/>
                  </a:cxn>
                  <a:cxn ang="0">
                    <a:pos x="40" y="23"/>
                  </a:cxn>
                  <a:cxn ang="0">
                    <a:pos x="0" y="44"/>
                  </a:cxn>
                  <a:cxn ang="0">
                    <a:pos x="46" y="59"/>
                  </a:cxn>
                  <a:cxn ang="0">
                    <a:pos x="73" y="20"/>
                  </a:cxn>
                </a:cxnLst>
                <a:rect l="0" t="0" r="r" b="b"/>
                <a:pathLst>
                  <a:path w="122" h="59">
                    <a:moveTo>
                      <a:pt x="73" y="20"/>
                    </a:moveTo>
                    <a:lnTo>
                      <a:pt x="78" y="57"/>
                    </a:lnTo>
                    <a:lnTo>
                      <a:pt x="122" y="33"/>
                    </a:lnTo>
                    <a:lnTo>
                      <a:pt x="84" y="0"/>
                    </a:lnTo>
                    <a:lnTo>
                      <a:pt x="40" y="23"/>
                    </a:lnTo>
                    <a:lnTo>
                      <a:pt x="46" y="59"/>
                    </a:lnTo>
                    <a:lnTo>
                      <a:pt x="40" y="23"/>
                    </a:lnTo>
                    <a:lnTo>
                      <a:pt x="0" y="44"/>
                    </a:lnTo>
                    <a:lnTo>
                      <a:pt x="46" y="59"/>
                    </a:lnTo>
                    <a:lnTo>
                      <a:pt x="73" y="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7" name="Freeform 93"/>
              <p:cNvSpPr>
                <a:spLocks/>
              </p:cNvSpPr>
              <p:nvPr/>
            </p:nvSpPr>
            <p:spPr bwMode="auto">
              <a:xfrm>
                <a:off x="3803" y="2592"/>
                <a:ext cx="141" cy="26"/>
              </a:xfrm>
              <a:custGeom>
                <a:avLst/>
                <a:gdLst/>
                <a:ahLst/>
                <a:cxnLst>
                  <a:cxn ang="0">
                    <a:pos x="65" y="55"/>
                  </a:cxn>
                  <a:cxn ang="0">
                    <a:pos x="70" y="15"/>
                  </a:cxn>
                  <a:cxn ang="0">
                    <a:pos x="27" y="0"/>
                  </a:cxn>
                  <a:cxn ang="0">
                    <a:pos x="0" y="39"/>
                  </a:cxn>
                  <a:cxn ang="0">
                    <a:pos x="44" y="54"/>
                  </a:cxn>
                  <a:cxn ang="0">
                    <a:pos x="49" y="13"/>
                  </a:cxn>
                  <a:cxn ang="0">
                    <a:pos x="65" y="55"/>
                  </a:cxn>
                  <a:cxn ang="0">
                    <a:pos x="143" y="38"/>
                  </a:cxn>
                  <a:cxn ang="0">
                    <a:pos x="70" y="15"/>
                  </a:cxn>
                  <a:cxn ang="0">
                    <a:pos x="65" y="55"/>
                  </a:cxn>
                </a:cxnLst>
                <a:rect l="0" t="0" r="r" b="b"/>
                <a:pathLst>
                  <a:path w="143" h="55">
                    <a:moveTo>
                      <a:pt x="65" y="55"/>
                    </a:moveTo>
                    <a:lnTo>
                      <a:pt x="70" y="15"/>
                    </a:lnTo>
                    <a:lnTo>
                      <a:pt x="27" y="0"/>
                    </a:lnTo>
                    <a:lnTo>
                      <a:pt x="0" y="39"/>
                    </a:lnTo>
                    <a:lnTo>
                      <a:pt x="44" y="54"/>
                    </a:lnTo>
                    <a:lnTo>
                      <a:pt x="49" y="13"/>
                    </a:lnTo>
                    <a:lnTo>
                      <a:pt x="65" y="55"/>
                    </a:lnTo>
                    <a:lnTo>
                      <a:pt x="143" y="38"/>
                    </a:lnTo>
                    <a:lnTo>
                      <a:pt x="70" y="15"/>
                    </a:lnTo>
                    <a:lnTo>
                      <a:pt x="65" y="5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8" name="Freeform 94"/>
              <p:cNvSpPr>
                <a:spLocks/>
              </p:cNvSpPr>
              <p:nvPr/>
            </p:nvSpPr>
            <p:spPr bwMode="auto">
              <a:xfrm>
                <a:off x="3740" y="2599"/>
                <a:ext cx="126" cy="26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70" y="54"/>
                  </a:cxn>
                  <a:cxn ang="0">
                    <a:pos x="126" y="42"/>
                  </a:cxn>
                  <a:cxn ang="0">
                    <a:pos x="110" y="0"/>
                  </a:cxn>
                  <a:cxn ang="0">
                    <a:pos x="55" y="12"/>
                  </a:cxn>
                  <a:cxn ang="0">
                    <a:pos x="42" y="48"/>
                  </a:cxn>
                  <a:cxn ang="0">
                    <a:pos x="55" y="12"/>
                  </a:cxn>
                  <a:cxn ang="0">
                    <a:pos x="0" y="24"/>
                  </a:cxn>
                  <a:cxn ang="0">
                    <a:pos x="42" y="48"/>
                  </a:cxn>
                  <a:cxn ang="0">
                    <a:pos x="84" y="17"/>
                  </a:cxn>
                </a:cxnLst>
                <a:rect l="0" t="0" r="r" b="b"/>
                <a:pathLst>
                  <a:path w="126" h="54">
                    <a:moveTo>
                      <a:pt x="84" y="17"/>
                    </a:moveTo>
                    <a:lnTo>
                      <a:pt x="70" y="54"/>
                    </a:lnTo>
                    <a:lnTo>
                      <a:pt x="126" y="42"/>
                    </a:lnTo>
                    <a:lnTo>
                      <a:pt x="110" y="0"/>
                    </a:lnTo>
                    <a:lnTo>
                      <a:pt x="55" y="12"/>
                    </a:lnTo>
                    <a:lnTo>
                      <a:pt x="42" y="48"/>
                    </a:lnTo>
                    <a:lnTo>
                      <a:pt x="55" y="12"/>
                    </a:lnTo>
                    <a:lnTo>
                      <a:pt x="0" y="24"/>
                    </a:lnTo>
                    <a:lnTo>
                      <a:pt x="42" y="48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59" name="Freeform 95"/>
              <p:cNvSpPr>
                <a:spLocks/>
              </p:cNvSpPr>
              <p:nvPr/>
            </p:nvSpPr>
            <p:spPr bwMode="auto">
              <a:xfrm>
                <a:off x="3783" y="2607"/>
                <a:ext cx="150" cy="34"/>
              </a:xfrm>
              <a:custGeom>
                <a:avLst/>
                <a:gdLst/>
                <a:ahLst/>
                <a:cxnLst>
                  <a:cxn ang="0">
                    <a:pos x="57" y="60"/>
                  </a:cxn>
                  <a:cxn ang="0">
                    <a:pos x="80" y="24"/>
                  </a:cxn>
                  <a:cxn ang="0">
                    <a:pos x="42" y="0"/>
                  </a:cxn>
                  <a:cxn ang="0">
                    <a:pos x="0" y="31"/>
                  </a:cxn>
                  <a:cxn ang="0">
                    <a:pos x="38" y="55"/>
                  </a:cxn>
                  <a:cxn ang="0">
                    <a:pos x="61" y="18"/>
                  </a:cxn>
                  <a:cxn ang="0">
                    <a:pos x="57" y="60"/>
                  </a:cxn>
                  <a:cxn ang="0">
                    <a:pos x="152" y="66"/>
                  </a:cxn>
                  <a:cxn ang="0">
                    <a:pos x="80" y="24"/>
                  </a:cxn>
                  <a:cxn ang="0">
                    <a:pos x="57" y="60"/>
                  </a:cxn>
                </a:cxnLst>
                <a:rect l="0" t="0" r="r" b="b"/>
                <a:pathLst>
                  <a:path w="152" h="66">
                    <a:moveTo>
                      <a:pt x="57" y="60"/>
                    </a:moveTo>
                    <a:lnTo>
                      <a:pt x="80" y="24"/>
                    </a:lnTo>
                    <a:lnTo>
                      <a:pt x="42" y="0"/>
                    </a:lnTo>
                    <a:lnTo>
                      <a:pt x="0" y="31"/>
                    </a:lnTo>
                    <a:lnTo>
                      <a:pt x="38" y="55"/>
                    </a:lnTo>
                    <a:lnTo>
                      <a:pt x="61" y="18"/>
                    </a:lnTo>
                    <a:lnTo>
                      <a:pt x="57" y="60"/>
                    </a:lnTo>
                    <a:lnTo>
                      <a:pt x="152" y="66"/>
                    </a:lnTo>
                    <a:lnTo>
                      <a:pt x="80" y="24"/>
                    </a:lnTo>
                    <a:lnTo>
                      <a:pt x="57" y="6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0" name="Freeform 96"/>
              <p:cNvSpPr>
                <a:spLocks/>
              </p:cNvSpPr>
              <p:nvPr/>
            </p:nvSpPr>
            <p:spPr bwMode="auto">
              <a:xfrm>
                <a:off x="3745" y="2612"/>
                <a:ext cx="97" cy="23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38" y="45"/>
                  </a:cxn>
                  <a:cxn ang="0">
                    <a:pos x="93" y="49"/>
                  </a:cxn>
                  <a:cxn ang="0">
                    <a:pos x="97" y="7"/>
                  </a:cxn>
                  <a:cxn ang="0">
                    <a:pos x="42" y="3"/>
                  </a:cxn>
                  <a:cxn ang="0">
                    <a:pos x="9" y="28"/>
                  </a:cxn>
                  <a:cxn ang="0">
                    <a:pos x="42" y="3"/>
                  </a:cxn>
                  <a:cxn ang="0">
                    <a:pos x="0" y="0"/>
                  </a:cxn>
                  <a:cxn ang="0">
                    <a:pos x="9" y="28"/>
                  </a:cxn>
                  <a:cxn ang="0">
                    <a:pos x="70" y="20"/>
                  </a:cxn>
                </a:cxnLst>
                <a:rect l="0" t="0" r="r" b="b"/>
                <a:pathLst>
                  <a:path w="97" h="49">
                    <a:moveTo>
                      <a:pt x="70" y="20"/>
                    </a:moveTo>
                    <a:lnTo>
                      <a:pt x="38" y="45"/>
                    </a:lnTo>
                    <a:lnTo>
                      <a:pt x="93" y="49"/>
                    </a:lnTo>
                    <a:lnTo>
                      <a:pt x="97" y="7"/>
                    </a:lnTo>
                    <a:lnTo>
                      <a:pt x="42" y="3"/>
                    </a:lnTo>
                    <a:lnTo>
                      <a:pt x="9" y="28"/>
                    </a:lnTo>
                    <a:lnTo>
                      <a:pt x="42" y="3"/>
                    </a:lnTo>
                    <a:lnTo>
                      <a:pt x="0" y="0"/>
                    </a:lnTo>
                    <a:lnTo>
                      <a:pt x="9" y="2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1" name="Freeform 97"/>
              <p:cNvSpPr>
                <a:spLocks/>
              </p:cNvSpPr>
              <p:nvPr/>
            </p:nvSpPr>
            <p:spPr bwMode="auto">
              <a:xfrm>
                <a:off x="3754" y="2623"/>
                <a:ext cx="82" cy="36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69" y="26"/>
                  </a:cxn>
                  <a:cxn ang="0">
                    <a:pos x="61" y="0"/>
                  </a:cxn>
                  <a:cxn ang="0">
                    <a:pos x="0" y="8"/>
                  </a:cxn>
                  <a:cxn ang="0">
                    <a:pos x="8" y="34"/>
                  </a:cxn>
                  <a:cxn ang="0">
                    <a:pos x="53" y="12"/>
                  </a:cxn>
                  <a:cxn ang="0">
                    <a:pos x="23" y="48"/>
                  </a:cxn>
                  <a:cxn ang="0">
                    <a:pos x="82" y="71"/>
                  </a:cxn>
                  <a:cxn ang="0">
                    <a:pos x="69" y="26"/>
                  </a:cxn>
                  <a:cxn ang="0">
                    <a:pos x="23" y="48"/>
                  </a:cxn>
                </a:cxnLst>
                <a:rect l="0" t="0" r="r" b="b"/>
                <a:pathLst>
                  <a:path w="82" h="71">
                    <a:moveTo>
                      <a:pt x="23" y="48"/>
                    </a:moveTo>
                    <a:lnTo>
                      <a:pt x="69" y="26"/>
                    </a:lnTo>
                    <a:lnTo>
                      <a:pt x="61" y="0"/>
                    </a:lnTo>
                    <a:lnTo>
                      <a:pt x="0" y="8"/>
                    </a:lnTo>
                    <a:lnTo>
                      <a:pt x="8" y="34"/>
                    </a:lnTo>
                    <a:lnTo>
                      <a:pt x="53" y="12"/>
                    </a:lnTo>
                    <a:lnTo>
                      <a:pt x="23" y="48"/>
                    </a:lnTo>
                    <a:lnTo>
                      <a:pt x="82" y="71"/>
                    </a:lnTo>
                    <a:lnTo>
                      <a:pt x="69" y="26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2" name="Freeform 98"/>
              <p:cNvSpPr>
                <a:spLocks/>
              </p:cNvSpPr>
              <p:nvPr/>
            </p:nvSpPr>
            <p:spPr bwMode="auto">
              <a:xfrm>
                <a:off x="3735" y="2618"/>
                <a:ext cx="73" cy="29"/>
              </a:xfrm>
              <a:custGeom>
                <a:avLst/>
                <a:gdLst/>
                <a:ahLst/>
                <a:cxnLst>
                  <a:cxn ang="0">
                    <a:pos x="15" y="44"/>
                  </a:cxn>
                  <a:cxn ang="0">
                    <a:pos x="0" y="40"/>
                  </a:cxn>
                  <a:cxn ang="0">
                    <a:pos x="42" y="55"/>
                  </a:cxn>
                  <a:cxn ang="0">
                    <a:pos x="72" y="19"/>
                  </a:cxn>
                  <a:cxn ang="0">
                    <a:pos x="31" y="3"/>
                  </a:cxn>
                  <a:cxn ang="0">
                    <a:pos x="15" y="0"/>
                  </a:cxn>
                  <a:cxn ang="0">
                    <a:pos x="31" y="3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15" y="44"/>
                  </a:cxn>
                </a:cxnLst>
                <a:rect l="0" t="0" r="r" b="b"/>
                <a:pathLst>
                  <a:path w="72" h="55">
                    <a:moveTo>
                      <a:pt x="15" y="44"/>
                    </a:moveTo>
                    <a:lnTo>
                      <a:pt x="0" y="40"/>
                    </a:lnTo>
                    <a:lnTo>
                      <a:pt x="42" y="55"/>
                    </a:lnTo>
                    <a:lnTo>
                      <a:pt x="72" y="19"/>
                    </a:lnTo>
                    <a:lnTo>
                      <a:pt x="31" y="3"/>
                    </a:lnTo>
                    <a:lnTo>
                      <a:pt x="15" y="0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3" name="Freeform 99"/>
              <p:cNvSpPr>
                <a:spLocks/>
              </p:cNvSpPr>
              <p:nvPr/>
            </p:nvSpPr>
            <p:spPr bwMode="auto">
              <a:xfrm>
                <a:off x="3619" y="2618"/>
                <a:ext cx="131" cy="23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13" y="44"/>
                  </a:cxn>
                  <a:cxn ang="0">
                    <a:pos x="133" y="44"/>
                  </a:cxn>
                  <a:cxn ang="0">
                    <a:pos x="133" y="0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"/>
                  </a:cxn>
                  <a:cxn ang="0">
                    <a:pos x="26" y="41"/>
                  </a:cxn>
                </a:cxnLst>
                <a:rect l="0" t="0" r="r" b="b"/>
                <a:pathLst>
                  <a:path w="133" h="44">
                    <a:moveTo>
                      <a:pt x="26" y="41"/>
                    </a:moveTo>
                    <a:lnTo>
                      <a:pt x="13" y="44"/>
                    </a:lnTo>
                    <a:lnTo>
                      <a:pt x="133" y="44"/>
                    </a:lnTo>
                    <a:lnTo>
                      <a:pt x="133" y="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4" name="Freeform 100"/>
              <p:cNvSpPr>
                <a:spLocks/>
              </p:cNvSpPr>
              <p:nvPr/>
            </p:nvSpPr>
            <p:spPr bwMode="auto">
              <a:xfrm>
                <a:off x="3527" y="2620"/>
                <a:ext cx="116" cy="39"/>
              </a:xfrm>
              <a:custGeom>
                <a:avLst/>
                <a:gdLst/>
                <a:ahLst/>
                <a:cxnLst>
                  <a:cxn ang="0">
                    <a:pos x="19" y="33"/>
                  </a:cxn>
                  <a:cxn ang="0">
                    <a:pos x="63" y="57"/>
                  </a:cxn>
                  <a:cxn ang="0">
                    <a:pos x="116" y="39"/>
                  </a:cxn>
                  <a:cxn ang="0">
                    <a:pos x="90" y="0"/>
                  </a:cxn>
                  <a:cxn ang="0">
                    <a:pos x="36" y="18"/>
                  </a:cxn>
                  <a:cxn ang="0">
                    <a:pos x="80" y="43"/>
                  </a:cxn>
                  <a:cxn ang="0">
                    <a:pos x="19" y="33"/>
                  </a:cxn>
                  <a:cxn ang="0">
                    <a:pos x="0" y="78"/>
                  </a:cxn>
                  <a:cxn ang="0">
                    <a:pos x="63" y="57"/>
                  </a:cxn>
                  <a:cxn ang="0">
                    <a:pos x="19" y="33"/>
                  </a:cxn>
                </a:cxnLst>
                <a:rect l="0" t="0" r="r" b="b"/>
                <a:pathLst>
                  <a:path w="116" h="78">
                    <a:moveTo>
                      <a:pt x="19" y="33"/>
                    </a:moveTo>
                    <a:lnTo>
                      <a:pt x="63" y="57"/>
                    </a:lnTo>
                    <a:lnTo>
                      <a:pt x="116" y="39"/>
                    </a:lnTo>
                    <a:lnTo>
                      <a:pt x="90" y="0"/>
                    </a:lnTo>
                    <a:lnTo>
                      <a:pt x="36" y="18"/>
                    </a:lnTo>
                    <a:lnTo>
                      <a:pt x="80" y="43"/>
                    </a:lnTo>
                    <a:lnTo>
                      <a:pt x="19" y="33"/>
                    </a:lnTo>
                    <a:lnTo>
                      <a:pt x="0" y="78"/>
                    </a:lnTo>
                    <a:lnTo>
                      <a:pt x="63" y="57"/>
                    </a:lnTo>
                    <a:lnTo>
                      <a:pt x="19" y="3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5" name="Freeform 101"/>
              <p:cNvSpPr>
                <a:spLocks/>
              </p:cNvSpPr>
              <p:nvPr/>
            </p:nvSpPr>
            <p:spPr bwMode="auto">
              <a:xfrm>
                <a:off x="3546" y="2602"/>
                <a:ext cx="97" cy="39"/>
              </a:xfrm>
              <a:custGeom>
                <a:avLst/>
                <a:gdLst/>
                <a:ahLst/>
                <a:cxnLst>
                  <a:cxn ang="0">
                    <a:pos x="57" y="53"/>
                  </a:cxn>
                  <a:cxn ang="0">
                    <a:pos x="17" y="27"/>
                  </a:cxn>
                  <a:cxn ang="0">
                    <a:pos x="0" y="69"/>
                  </a:cxn>
                  <a:cxn ang="0">
                    <a:pos x="61" y="79"/>
                  </a:cxn>
                  <a:cxn ang="0">
                    <a:pos x="78" y="37"/>
                  </a:cxn>
                  <a:cxn ang="0">
                    <a:pos x="38" y="11"/>
                  </a:cxn>
                  <a:cxn ang="0">
                    <a:pos x="78" y="37"/>
                  </a:cxn>
                  <a:cxn ang="0">
                    <a:pos x="94" y="0"/>
                  </a:cxn>
                  <a:cxn ang="0">
                    <a:pos x="38" y="11"/>
                  </a:cxn>
                  <a:cxn ang="0">
                    <a:pos x="57" y="53"/>
                  </a:cxn>
                </a:cxnLst>
                <a:rect l="0" t="0" r="r" b="b"/>
                <a:pathLst>
                  <a:path w="94" h="79">
                    <a:moveTo>
                      <a:pt x="57" y="53"/>
                    </a:moveTo>
                    <a:lnTo>
                      <a:pt x="17" y="27"/>
                    </a:lnTo>
                    <a:lnTo>
                      <a:pt x="0" y="69"/>
                    </a:lnTo>
                    <a:lnTo>
                      <a:pt x="61" y="79"/>
                    </a:lnTo>
                    <a:lnTo>
                      <a:pt x="78" y="37"/>
                    </a:lnTo>
                    <a:lnTo>
                      <a:pt x="38" y="11"/>
                    </a:lnTo>
                    <a:lnTo>
                      <a:pt x="78" y="37"/>
                    </a:lnTo>
                    <a:lnTo>
                      <a:pt x="94" y="0"/>
                    </a:lnTo>
                    <a:lnTo>
                      <a:pt x="38" y="11"/>
                    </a:lnTo>
                    <a:lnTo>
                      <a:pt x="57" y="5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6" name="Freeform 102"/>
              <p:cNvSpPr>
                <a:spLocks/>
              </p:cNvSpPr>
              <p:nvPr/>
            </p:nvSpPr>
            <p:spPr bwMode="auto">
              <a:xfrm>
                <a:off x="3493" y="2607"/>
                <a:ext cx="111" cy="34"/>
              </a:xfrm>
              <a:custGeom>
                <a:avLst/>
                <a:gdLst/>
                <a:ahLst/>
                <a:cxnLst>
                  <a:cxn ang="0">
                    <a:pos x="30" y="21"/>
                  </a:cxn>
                  <a:cxn ang="0">
                    <a:pos x="68" y="51"/>
                  </a:cxn>
                  <a:cxn ang="0">
                    <a:pos x="110" y="42"/>
                  </a:cxn>
                  <a:cxn ang="0">
                    <a:pos x="91" y="0"/>
                  </a:cxn>
                  <a:cxn ang="0">
                    <a:pos x="49" y="10"/>
                  </a:cxn>
                  <a:cxn ang="0">
                    <a:pos x="87" y="39"/>
                  </a:cxn>
                  <a:cxn ang="0">
                    <a:pos x="30" y="21"/>
                  </a:cxn>
                  <a:cxn ang="0">
                    <a:pos x="0" y="65"/>
                  </a:cxn>
                  <a:cxn ang="0">
                    <a:pos x="68" y="51"/>
                  </a:cxn>
                  <a:cxn ang="0">
                    <a:pos x="30" y="21"/>
                  </a:cxn>
                </a:cxnLst>
                <a:rect l="0" t="0" r="r" b="b"/>
                <a:pathLst>
                  <a:path w="110" h="65">
                    <a:moveTo>
                      <a:pt x="30" y="21"/>
                    </a:moveTo>
                    <a:lnTo>
                      <a:pt x="68" y="51"/>
                    </a:lnTo>
                    <a:lnTo>
                      <a:pt x="110" y="42"/>
                    </a:lnTo>
                    <a:lnTo>
                      <a:pt x="91" y="0"/>
                    </a:lnTo>
                    <a:lnTo>
                      <a:pt x="49" y="10"/>
                    </a:lnTo>
                    <a:lnTo>
                      <a:pt x="87" y="39"/>
                    </a:lnTo>
                    <a:lnTo>
                      <a:pt x="30" y="21"/>
                    </a:lnTo>
                    <a:lnTo>
                      <a:pt x="0" y="65"/>
                    </a:lnTo>
                    <a:lnTo>
                      <a:pt x="68" y="5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7" name="Freeform 103"/>
              <p:cNvSpPr>
                <a:spLocks/>
              </p:cNvSpPr>
              <p:nvPr/>
            </p:nvSpPr>
            <p:spPr bwMode="auto">
              <a:xfrm>
                <a:off x="3522" y="2594"/>
                <a:ext cx="102" cy="34"/>
              </a:xfrm>
              <a:custGeom>
                <a:avLst/>
                <a:gdLst/>
                <a:ahLst/>
                <a:cxnLst>
                  <a:cxn ang="0">
                    <a:pos x="50" y="42"/>
                  </a:cxn>
                  <a:cxn ang="0">
                    <a:pos x="25" y="12"/>
                  </a:cxn>
                  <a:cxn ang="0">
                    <a:pos x="0" y="48"/>
                  </a:cxn>
                  <a:cxn ang="0">
                    <a:pos x="57" y="66"/>
                  </a:cxn>
                  <a:cxn ang="0">
                    <a:pos x="82" y="30"/>
                  </a:cxn>
                  <a:cxn ang="0">
                    <a:pos x="57" y="0"/>
                  </a:cxn>
                  <a:cxn ang="0">
                    <a:pos x="82" y="30"/>
                  </a:cxn>
                  <a:cxn ang="0">
                    <a:pos x="99" y="4"/>
                  </a:cxn>
                  <a:cxn ang="0">
                    <a:pos x="57" y="0"/>
                  </a:cxn>
                  <a:cxn ang="0">
                    <a:pos x="50" y="42"/>
                  </a:cxn>
                </a:cxnLst>
                <a:rect l="0" t="0" r="r" b="b"/>
                <a:pathLst>
                  <a:path w="99" h="66">
                    <a:moveTo>
                      <a:pt x="50" y="42"/>
                    </a:moveTo>
                    <a:lnTo>
                      <a:pt x="25" y="12"/>
                    </a:lnTo>
                    <a:lnTo>
                      <a:pt x="0" y="48"/>
                    </a:lnTo>
                    <a:lnTo>
                      <a:pt x="57" y="66"/>
                    </a:lnTo>
                    <a:lnTo>
                      <a:pt x="82" y="30"/>
                    </a:lnTo>
                    <a:lnTo>
                      <a:pt x="57" y="0"/>
                    </a:lnTo>
                    <a:lnTo>
                      <a:pt x="82" y="30"/>
                    </a:lnTo>
                    <a:lnTo>
                      <a:pt x="99" y="4"/>
                    </a:lnTo>
                    <a:lnTo>
                      <a:pt x="57" y="0"/>
                    </a:lnTo>
                    <a:lnTo>
                      <a:pt x="50" y="4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8" name="Freeform 104"/>
              <p:cNvSpPr>
                <a:spLocks/>
              </p:cNvSpPr>
              <p:nvPr/>
            </p:nvSpPr>
            <p:spPr bwMode="auto">
              <a:xfrm>
                <a:off x="3449" y="2592"/>
                <a:ext cx="131" cy="23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82" y="42"/>
                  </a:cxn>
                  <a:cxn ang="0">
                    <a:pos x="124" y="46"/>
                  </a:cxn>
                  <a:cxn ang="0">
                    <a:pos x="131" y="4"/>
                  </a:cxn>
                  <a:cxn ang="0">
                    <a:pos x="89" y="0"/>
                  </a:cxn>
                  <a:cxn ang="0">
                    <a:pos x="103" y="39"/>
                  </a:cxn>
                  <a:cxn ang="0">
                    <a:pos x="69" y="3"/>
                  </a:cxn>
                  <a:cxn ang="0">
                    <a:pos x="0" y="34"/>
                  </a:cxn>
                  <a:cxn ang="0">
                    <a:pos x="82" y="42"/>
                  </a:cxn>
                  <a:cxn ang="0">
                    <a:pos x="69" y="3"/>
                  </a:cxn>
                </a:cxnLst>
                <a:rect l="0" t="0" r="r" b="b"/>
                <a:pathLst>
                  <a:path w="131" h="46">
                    <a:moveTo>
                      <a:pt x="69" y="3"/>
                    </a:moveTo>
                    <a:lnTo>
                      <a:pt x="82" y="42"/>
                    </a:lnTo>
                    <a:lnTo>
                      <a:pt x="124" y="46"/>
                    </a:lnTo>
                    <a:lnTo>
                      <a:pt x="131" y="4"/>
                    </a:lnTo>
                    <a:lnTo>
                      <a:pt x="89" y="0"/>
                    </a:lnTo>
                    <a:lnTo>
                      <a:pt x="103" y="39"/>
                    </a:lnTo>
                    <a:lnTo>
                      <a:pt x="69" y="3"/>
                    </a:lnTo>
                    <a:lnTo>
                      <a:pt x="0" y="34"/>
                    </a:lnTo>
                    <a:lnTo>
                      <a:pt x="82" y="42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69" name="Freeform 105"/>
              <p:cNvSpPr>
                <a:spLocks/>
              </p:cNvSpPr>
              <p:nvPr/>
            </p:nvSpPr>
            <p:spPr bwMode="auto">
              <a:xfrm>
                <a:off x="3517" y="2584"/>
                <a:ext cx="111" cy="29"/>
              </a:xfrm>
              <a:custGeom>
                <a:avLst/>
                <a:gdLst/>
                <a:ahLst/>
                <a:cxnLst>
                  <a:cxn ang="0">
                    <a:pos x="40" y="35"/>
                  </a:cxn>
                  <a:cxn ang="0">
                    <a:pos x="41" y="0"/>
                  </a:cxn>
                  <a:cxn ang="0">
                    <a:pos x="0" y="20"/>
                  </a:cxn>
                  <a:cxn ang="0">
                    <a:pos x="34" y="56"/>
                  </a:cxn>
                  <a:cxn ang="0">
                    <a:pos x="76" y="37"/>
                  </a:cxn>
                  <a:cxn ang="0">
                    <a:pos x="78" y="2"/>
                  </a:cxn>
                  <a:cxn ang="0">
                    <a:pos x="76" y="37"/>
                  </a:cxn>
                  <a:cxn ang="0">
                    <a:pos x="112" y="19"/>
                  </a:cxn>
                  <a:cxn ang="0">
                    <a:pos x="78" y="2"/>
                  </a:cxn>
                  <a:cxn ang="0">
                    <a:pos x="40" y="35"/>
                  </a:cxn>
                </a:cxnLst>
                <a:rect l="0" t="0" r="r" b="b"/>
                <a:pathLst>
                  <a:path w="112" h="56">
                    <a:moveTo>
                      <a:pt x="40" y="35"/>
                    </a:moveTo>
                    <a:lnTo>
                      <a:pt x="41" y="0"/>
                    </a:lnTo>
                    <a:lnTo>
                      <a:pt x="0" y="20"/>
                    </a:lnTo>
                    <a:lnTo>
                      <a:pt x="34" y="56"/>
                    </a:lnTo>
                    <a:lnTo>
                      <a:pt x="76" y="37"/>
                    </a:lnTo>
                    <a:lnTo>
                      <a:pt x="78" y="2"/>
                    </a:lnTo>
                    <a:lnTo>
                      <a:pt x="76" y="37"/>
                    </a:lnTo>
                    <a:lnTo>
                      <a:pt x="112" y="19"/>
                    </a:lnTo>
                    <a:lnTo>
                      <a:pt x="78" y="2"/>
                    </a:ln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70" name="Freeform 106"/>
              <p:cNvSpPr>
                <a:spLocks/>
              </p:cNvSpPr>
              <p:nvPr/>
            </p:nvSpPr>
            <p:spPr bwMode="auto">
              <a:xfrm>
                <a:off x="3493" y="2576"/>
                <a:ext cx="102" cy="2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6" y="35"/>
                  </a:cxn>
                  <a:cxn ang="0">
                    <a:pos x="65" y="50"/>
                  </a:cxn>
                  <a:cxn ang="0">
                    <a:pos x="103" y="17"/>
                  </a:cxn>
                  <a:cxn ang="0">
                    <a:pos x="74" y="1"/>
                  </a:cxn>
                  <a:cxn ang="0">
                    <a:pos x="70" y="36"/>
                  </a:cxn>
                  <a:cxn ang="0">
                    <a:pos x="40" y="0"/>
                  </a:cxn>
                  <a:cxn ang="0">
                    <a:pos x="0" y="15"/>
                  </a:cxn>
                  <a:cxn ang="0">
                    <a:pos x="36" y="35"/>
                  </a:cxn>
                  <a:cxn ang="0">
                    <a:pos x="40" y="0"/>
                  </a:cxn>
                </a:cxnLst>
                <a:rect l="0" t="0" r="r" b="b"/>
                <a:pathLst>
                  <a:path w="103" h="50">
                    <a:moveTo>
                      <a:pt x="40" y="0"/>
                    </a:moveTo>
                    <a:lnTo>
                      <a:pt x="36" y="35"/>
                    </a:lnTo>
                    <a:lnTo>
                      <a:pt x="65" y="50"/>
                    </a:lnTo>
                    <a:lnTo>
                      <a:pt x="103" y="17"/>
                    </a:lnTo>
                    <a:lnTo>
                      <a:pt x="74" y="1"/>
                    </a:lnTo>
                    <a:lnTo>
                      <a:pt x="70" y="36"/>
                    </a:lnTo>
                    <a:lnTo>
                      <a:pt x="40" y="0"/>
                    </a:lnTo>
                    <a:lnTo>
                      <a:pt x="0" y="15"/>
                    </a:lnTo>
                    <a:lnTo>
                      <a:pt x="36" y="3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71" name="Freeform 107"/>
              <p:cNvSpPr>
                <a:spLocks/>
              </p:cNvSpPr>
              <p:nvPr/>
            </p:nvSpPr>
            <p:spPr bwMode="auto">
              <a:xfrm>
                <a:off x="3531" y="2566"/>
                <a:ext cx="107" cy="29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46" y="0"/>
                  </a:cxn>
                  <a:cxn ang="0">
                    <a:pos x="0" y="18"/>
                  </a:cxn>
                  <a:cxn ang="0">
                    <a:pos x="30" y="54"/>
                  </a:cxn>
                  <a:cxn ang="0">
                    <a:pos x="76" y="36"/>
                  </a:cxn>
                  <a:cxn ang="0">
                    <a:pos x="89" y="9"/>
                  </a:cxn>
                  <a:cxn ang="0">
                    <a:pos x="76" y="36"/>
                  </a:cxn>
                  <a:cxn ang="0">
                    <a:pos x="103" y="26"/>
                  </a:cxn>
                  <a:cxn ang="0">
                    <a:pos x="89" y="9"/>
                  </a:cxn>
                  <a:cxn ang="0">
                    <a:pos x="32" y="27"/>
                  </a:cxn>
                </a:cxnLst>
                <a:rect l="0" t="0" r="r" b="b"/>
                <a:pathLst>
                  <a:path w="103" h="54">
                    <a:moveTo>
                      <a:pt x="32" y="27"/>
                    </a:moveTo>
                    <a:lnTo>
                      <a:pt x="46" y="0"/>
                    </a:lnTo>
                    <a:lnTo>
                      <a:pt x="0" y="18"/>
                    </a:lnTo>
                    <a:lnTo>
                      <a:pt x="30" y="54"/>
                    </a:lnTo>
                    <a:lnTo>
                      <a:pt x="76" y="36"/>
                    </a:lnTo>
                    <a:lnTo>
                      <a:pt x="89" y="9"/>
                    </a:lnTo>
                    <a:lnTo>
                      <a:pt x="76" y="36"/>
                    </a:lnTo>
                    <a:lnTo>
                      <a:pt x="103" y="26"/>
                    </a:lnTo>
                    <a:lnTo>
                      <a:pt x="89" y="9"/>
                    </a:lnTo>
                    <a:lnTo>
                      <a:pt x="32" y="2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72" name="Freeform 108"/>
              <p:cNvSpPr>
                <a:spLocks/>
              </p:cNvSpPr>
              <p:nvPr/>
            </p:nvSpPr>
            <p:spPr bwMode="auto">
              <a:xfrm>
                <a:off x="3522" y="2620"/>
                <a:ext cx="296" cy="140"/>
              </a:xfrm>
              <a:custGeom>
                <a:avLst/>
                <a:gdLst/>
                <a:ahLst/>
                <a:cxnLst>
                  <a:cxn ang="0">
                    <a:pos x="79" y="28"/>
                  </a:cxn>
                  <a:cxn ang="0">
                    <a:pos x="75" y="61"/>
                  </a:cxn>
                  <a:cxn ang="0">
                    <a:pos x="63" y="91"/>
                  </a:cxn>
                  <a:cxn ang="0">
                    <a:pos x="46" y="121"/>
                  </a:cxn>
                  <a:cxn ang="0">
                    <a:pos x="29" y="150"/>
                  </a:cxn>
                  <a:cxn ang="0">
                    <a:pos x="12" y="180"/>
                  </a:cxn>
                  <a:cxn ang="0">
                    <a:pos x="0" y="212"/>
                  </a:cxn>
                  <a:cxn ang="0">
                    <a:pos x="0" y="243"/>
                  </a:cxn>
                  <a:cxn ang="0">
                    <a:pos x="12" y="276"/>
                  </a:cxn>
                  <a:cxn ang="0">
                    <a:pos x="21" y="256"/>
                  </a:cxn>
                  <a:cxn ang="0">
                    <a:pos x="39" y="235"/>
                  </a:cxn>
                  <a:cxn ang="0">
                    <a:pos x="58" y="217"/>
                  </a:cxn>
                  <a:cxn ang="0">
                    <a:pos x="81" y="200"/>
                  </a:cxn>
                  <a:cxn ang="0">
                    <a:pos x="100" y="184"/>
                  </a:cxn>
                  <a:cxn ang="0">
                    <a:pos x="117" y="169"/>
                  </a:cxn>
                  <a:cxn ang="0">
                    <a:pos x="128" y="156"/>
                  </a:cxn>
                  <a:cxn ang="0">
                    <a:pos x="130" y="144"/>
                  </a:cxn>
                  <a:cxn ang="0">
                    <a:pos x="134" y="154"/>
                  </a:cxn>
                  <a:cxn ang="0">
                    <a:pos x="130" y="163"/>
                  </a:cxn>
                  <a:cxn ang="0">
                    <a:pos x="128" y="175"/>
                  </a:cxn>
                  <a:cxn ang="0">
                    <a:pos x="132" y="192"/>
                  </a:cxn>
                  <a:cxn ang="0">
                    <a:pos x="138" y="204"/>
                  </a:cxn>
                  <a:cxn ang="0">
                    <a:pos x="143" y="214"/>
                  </a:cxn>
                  <a:cxn ang="0">
                    <a:pos x="149" y="223"/>
                  </a:cxn>
                  <a:cxn ang="0">
                    <a:pos x="157" y="231"/>
                  </a:cxn>
                  <a:cxn ang="0">
                    <a:pos x="166" y="239"/>
                  </a:cxn>
                  <a:cxn ang="0">
                    <a:pos x="176" y="245"/>
                  </a:cxn>
                  <a:cxn ang="0">
                    <a:pos x="191" y="252"/>
                  </a:cxn>
                  <a:cxn ang="0">
                    <a:pos x="208" y="258"/>
                  </a:cxn>
                  <a:cxn ang="0">
                    <a:pos x="203" y="223"/>
                  </a:cxn>
                  <a:cxn ang="0">
                    <a:pos x="208" y="191"/>
                  </a:cxn>
                  <a:cxn ang="0">
                    <a:pos x="222" y="160"/>
                  </a:cxn>
                  <a:cxn ang="0">
                    <a:pos x="241" y="130"/>
                  </a:cxn>
                  <a:cxn ang="0">
                    <a:pos x="262" y="98"/>
                  </a:cxn>
                  <a:cxn ang="0">
                    <a:pos x="281" y="69"/>
                  </a:cxn>
                  <a:cxn ang="0">
                    <a:pos x="294" y="36"/>
                  </a:cxn>
                  <a:cxn ang="0">
                    <a:pos x="298" y="2"/>
                  </a:cxn>
                  <a:cxn ang="0">
                    <a:pos x="271" y="2"/>
                  </a:cxn>
                  <a:cxn ang="0">
                    <a:pos x="243" y="1"/>
                  </a:cxn>
                  <a:cxn ang="0">
                    <a:pos x="216" y="1"/>
                  </a:cxn>
                  <a:cxn ang="0">
                    <a:pos x="189" y="0"/>
                  </a:cxn>
                  <a:cxn ang="0">
                    <a:pos x="163" y="0"/>
                  </a:cxn>
                  <a:cxn ang="0">
                    <a:pos x="134" y="1"/>
                  </a:cxn>
                  <a:cxn ang="0">
                    <a:pos x="107" y="2"/>
                  </a:cxn>
                  <a:cxn ang="0">
                    <a:pos x="79" y="5"/>
                  </a:cxn>
                  <a:cxn ang="0">
                    <a:pos x="77" y="8"/>
                  </a:cxn>
                  <a:cxn ang="0">
                    <a:pos x="77" y="13"/>
                  </a:cxn>
                  <a:cxn ang="0">
                    <a:pos x="77" y="21"/>
                  </a:cxn>
                  <a:cxn ang="0">
                    <a:pos x="79" y="28"/>
                  </a:cxn>
                </a:cxnLst>
                <a:rect l="0" t="0" r="r" b="b"/>
                <a:pathLst>
                  <a:path w="298" h="276">
                    <a:moveTo>
                      <a:pt x="79" y="28"/>
                    </a:moveTo>
                    <a:lnTo>
                      <a:pt x="75" y="61"/>
                    </a:lnTo>
                    <a:lnTo>
                      <a:pt x="63" y="91"/>
                    </a:lnTo>
                    <a:lnTo>
                      <a:pt x="46" y="121"/>
                    </a:lnTo>
                    <a:lnTo>
                      <a:pt x="29" y="150"/>
                    </a:lnTo>
                    <a:lnTo>
                      <a:pt x="12" y="180"/>
                    </a:lnTo>
                    <a:lnTo>
                      <a:pt x="0" y="212"/>
                    </a:lnTo>
                    <a:lnTo>
                      <a:pt x="0" y="243"/>
                    </a:lnTo>
                    <a:lnTo>
                      <a:pt x="12" y="276"/>
                    </a:lnTo>
                    <a:lnTo>
                      <a:pt x="21" y="256"/>
                    </a:lnTo>
                    <a:lnTo>
                      <a:pt x="39" y="235"/>
                    </a:lnTo>
                    <a:lnTo>
                      <a:pt x="58" y="217"/>
                    </a:lnTo>
                    <a:lnTo>
                      <a:pt x="81" y="200"/>
                    </a:lnTo>
                    <a:lnTo>
                      <a:pt x="100" y="184"/>
                    </a:lnTo>
                    <a:lnTo>
                      <a:pt x="117" y="169"/>
                    </a:lnTo>
                    <a:lnTo>
                      <a:pt x="128" y="156"/>
                    </a:lnTo>
                    <a:lnTo>
                      <a:pt x="130" y="144"/>
                    </a:lnTo>
                    <a:lnTo>
                      <a:pt x="134" y="154"/>
                    </a:lnTo>
                    <a:lnTo>
                      <a:pt x="130" y="163"/>
                    </a:lnTo>
                    <a:lnTo>
                      <a:pt x="128" y="175"/>
                    </a:lnTo>
                    <a:lnTo>
                      <a:pt x="132" y="192"/>
                    </a:lnTo>
                    <a:lnTo>
                      <a:pt x="138" y="204"/>
                    </a:lnTo>
                    <a:lnTo>
                      <a:pt x="143" y="214"/>
                    </a:lnTo>
                    <a:lnTo>
                      <a:pt x="149" y="223"/>
                    </a:lnTo>
                    <a:lnTo>
                      <a:pt x="157" y="231"/>
                    </a:lnTo>
                    <a:lnTo>
                      <a:pt x="166" y="239"/>
                    </a:lnTo>
                    <a:lnTo>
                      <a:pt x="176" y="245"/>
                    </a:lnTo>
                    <a:lnTo>
                      <a:pt x="191" y="252"/>
                    </a:lnTo>
                    <a:lnTo>
                      <a:pt x="208" y="258"/>
                    </a:lnTo>
                    <a:lnTo>
                      <a:pt x="203" y="223"/>
                    </a:lnTo>
                    <a:lnTo>
                      <a:pt x="208" y="191"/>
                    </a:lnTo>
                    <a:lnTo>
                      <a:pt x="222" y="160"/>
                    </a:lnTo>
                    <a:lnTo>
                      <a:pt x="241" y="130"/>
                    </a:lnTo>
                    <a:lnTo>
                      <a:pt x="262" y="98"/>
                    </a:lnTo>
                    <a:lnTo>
                      <a:pt x="281" y="69"/>
                    </a:lnTo>
                    <a:lnTo>
                      <a:pt x="294" y="36"/>
                    </a:lnTo>
                    <a:lnTo>
                      <a:pt x="298" y="2"/>
                    </a:lnTo>
                    <a:lnTo>
                      <a:pt x="271" y="2"/>
                    </a:lnTo>
                    <a:lnTo>
                      <a:pt x="243" y="1"/>
                    </a:lnTo>
                    <a:lnTo>
                      <a:pt x="216" y="1"/>
                    </a:lnTo>
                    <a:lnTo>
                      <a:pt x="189" y="0"/>
                    </a:lnTo>
                    <a:lnTo>
                      <a:pt x="163" y="0"/>
                    </a:lnTo>
                    <a:lnTo>
                      <a:pt x="134" y="1"/>
                    </a:lnTo>
                    <a:lnTo>
                      <a:pt x="107" y="2"/>
                    </a:lnTo>
                    <a:lnTo>
                      <a:pt x="79" y="5"/>
                    </a:lnTo>
                    <a:lnTo>
                      <a:pt x="77" y="8"/>
                    </a:lnTo>
                    <a:lnTo>
                      <a:pt x="77" y="13"/>
                    </a:lnTo>
                    <a:lnTo>
                      <a:pt x="77" y="21"/>
                    </a:lnTo>
                    <a:lnTo>
                      <a:pt x="79" y="28"/>
                    </a:lnTo>
                    <a:close/>
                  </a:path>
                </a:pathLst>
              </a:custGeom>
              <a:solidFill>
                <a:srgbClr val="007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73" name="Freeform 109"/>
              <p:cNvSpPr>
                <a:spLocks/>
              </p:cNvSpPr>
              <p:nvPr/>
            </p:nvSpPr>
            <p:spPr bwMode="auto">
              <a:xfrm>
                <a:off x="3565" y="2558"/>
                <a:ext cx="257" cy="88"/>
              </a:xfrm>
              <a:custGeom>
                <a:avLst/>
                <a:gdLst/>
                <a:ahLst/>
                <a:cxnLst>
                  <a:cxn ang="0">
                    <a:pos x="130" y="175"/>
                  </a:cxn>
                  <a:cxn ang="0">
                    <a:pos x="157" y="174"/>
                  </a:cxn>
                  <a:cxn ang="0">
                    <a:pos x="180" y="169"/>
                  </a:cxn>
                  <a:cxn ang="0">
                    <a:pos x="201" y="161"/>
                  </a:cxn>
                  <a:cxn ang="0">
                    <a:pos x="220" y="149"/>
                  </a:cxn>
                  <a:cxn ang="0">
                    <a:pos x="237" y="136"/>
                  </a:cxn>
                  <a:cxn ang="0">
                    <a:pos x="248" y="122"/>
                  </a:cxn>
                  <a:cxn ang="0">
                    <a:pos x="256" y="106"/>
                  </a:cxn>
                  <a:cxn ang="0">
                    <a:pos x="258" y="88"/>
                  </a:cxn>
                  <a:cxn ang="0">
                    <a:pos x="256" y="70"/>
                  </a:cxn>
                  <a:cxn ang="0">
                    <a:pos x="248" y="54"/>
                  </a:cxn>
                  <a:cxn ang="0">
                    <a:pos x="237" y="39"/>
                  </a:cxn>
                  <a:cxn ang="0">
                    <a:pos x="220" y="26"/>
                  </a:cxn>
                  <a:cxn ang="0">
                    <a:pos x="201" y="15"/>
                  </a:cxn>
                  <a:cxn ang="0">
                    <a:pos x="180" y="6"/>
                  </a:cxn>
                  <a:cxn ang="0">
                    <a:pos x="157" y="1"/>
                  </a:cxn>
                  <a:cxn ang="0">
                    <a:pos x="130" y="0"/>
                  </a:cxn>
                  <a:cxn ang="0">
                    <a:pos x="103" y="1"/>
                  </a:cxn>
                  <a:cxn ang="0">
                    <a:pos x="78" y="6"/>
                  </a:cxn>
                  <a:cxn ang="0">
                    <a:pos x="57" y="15"/>
                  </a:cxn>
                  <a:cxn ang="0">
                    <a:pos x="38" y="26"/>
                  </a:cxn>
                  <a:cxn ang="0">
                    <a:pos x="21" y="39"/>
                  </a:cxn>
                  <a:cxn ang="0">
                    <a:pos x="10" y="54"/>
                  </a:cxn>
                  <a:cxn ang="0">
                    <a:pos x="2" y="70"/>
                  </a:cxn>
                  <a:cxn ang="0">
                    <a:pos x="0" y="88"/>
                  </a:cxn>
                  <a:cxn ang="0">
                    <a:pos x="2" y="106"/>
                  </a:cxn>
                  <a:cxn ang="0">
                    <a:pos x="10" y="122"/>
                  </a:cxn>
                  <a:cxn ang="0">
                    <a:pos x="21" y="136"/>
                  </a:cxn>
                  <a:cxn ang="0">
                    <a:pos x="38" y="149"/>
                  </a:cxn>
                  <a:cxn ang="0">
                    <a:pos x="57" y="161"/>
                  </a:cxn>
                  <a:cxn ang="0">
                    <a:pos x="78" y="169"/>
                  </a:cxn>
                  <a:cxn ang="0">
                    <a:pos x="103" y="174"/>
                  </a:cxn>
                  <a:cxn ang="0">
                    <a:pos x="130" y="175"/>
                  </a:cxn>
                </a:cxnLst>
                <a:rect l="0" t="0" r="r" b="b"/>
                <a:pathLst>
                  <a:path w="258" h="175">
                    <a:moveTo>
                      <a:pt x="130" y="175"/>
                    </a:moveTo>
                    <a:lnTo>
                      <a:pt x="157" y="174"/>
                    </a:lnTo>
                    <a:lnTo>
                      <a:pt x="180" y="169"/>
                    </a:lnTo>
                    <a:lnTo>
                      <a:pt x="201" y="161"/>
                    </a:lnTo>
                    <a:lnTo>
                      <a:pt x="220" y="149"/>
                    </a:lnTo>
                    <a:lnTo>
                      <a:pt x="237" y="136"/>
                    </a:lnTo>
                    <a:lnTo>
                      <a:pt x="248" y="122"/>
                    </a:lnTo>
                    <a:lnTo>
                      <a:pt x="256" y="106"/>
                    </a:lnTo>
                    <a:lnTo>
                      <a:pt x="258" y="88"/>
                    </a:lnTo>
                    <a:lnTo>
                      <a:pt x="256" y="70"/>
                    </a:lnTo>
                    <a:lnTo>
                      <a:pt x="248" y="54"/>
                    </a:lnTo>
                    <a:lnTo>
                      <a:pt x="237" y="39"/>
                    </a:lnTo>
                    <a:lnTo>
                      <a:pt x="220" y="26"/>
                    </a:lnTo>
                    <a:lnTo>
                      <a:pt x="201" y="15"/>
                    </a:lnTo>
                    <a:lnTo>
                      <a:pt x="180" y="6"/>
                    </a:lnTo>
                    <a:lnTo>
                      <a:pt x="157" y="1"/>
                    </a:lnTo>
                    <a:lnTo>
                      <a:pt x="130" y="0"/>
                    </a:lnTo>
                    <a:lnTo>
                      <a:pt x="103" y="1"/>
                    </a:lnTo>
                    <a:lnTo>
                      <a:pt x="78" y="6"/>
                    </a:lnTo>
                    <a:lnTo>
                      <a:pt x="57" y="15"/>
                    </a:lnTo>
                    <a:lnTo>
                      <a:pt x="38" y="26"/>
                    </a:lnTo>
                    <a:lnTo>
                      <a:pt x="21" y="39"/>
                    </a:lnTo>
                    <a:lnTo>
                      <a:pt x="10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10" y="122"/>
                    </a:lnTo>
                    <a:lnTo>
                      <a:pt x="21" y="136"/>
                    </a:lnTo>
                    <a:lnTo>
                      <a:pt x="38" y="149"/>
                    </a:lnTo>
                    <a:lnTo>
                      <a:pt x="57" y="161"/>
                    </a:lnTo>
                    <a:lnTo>
                      <a:pt x="78" y="169"/>
                    </a:lnTo>
                    <a:lnTo>
                      <a:pt x="103" y="174"/>
                    </a:lnTo>
                    <a:lnTo>
                      <a:pt x="130" y="175"/>
                    </a:lnTo>
                    <a:close/>
                  </a:path>
                </a:pathLst>
              </a:custGeom>
              <a:solidFill>
                <a:srgbClr val="E0B7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74" name="Freeform 110"/>
              <p:cNvSpPr>
                <a:spLocks/>
              </p:cNvSpPr>
              <p:nvPr/>
            </p:nvSpPr>
            <p:spPr bwMode="auto">
              <a:xfrm>
                <a:off x="3696" y="2602"/>
                <a:ext cx="136" cy="47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20" y="0"/>
                  </a:cxn>
                  <a:cxn ang="0">
                    <a:pos x="120" y="18"/>
                  </a:cxn>
                  <a:cxn ang="0">
                    <a:pos x="112" y="33"/>
                  </a:cxn>
                  <a:cxn ang="0">
                    <a:pos x="101" y="46"/>
                  </a:cxn>
                  <a:cxn ang="0">
                    <a:pos x="86" y="59"/>
                  </a:cxn>
                  <a:cxn ang="0">
                    <a:pos x="67" y="69"/>
                  </a:cxn>
                  <a:cxn ang="0">
                    <a:pos x="48" y="77"/>
                  </a:cxn>
                  <a:cxn ang="0">
                    <a:pos x="27" y="82"/>
                  </a:cxn>
                  <a:cxn ang="0">
                    <a:pos x="0" y="82"/>
                  </a:cxn>
                  <a:cxn ang="0">
                    <a:pos x="0" y="92"/>
                  </a:cxn>
                  <a:cxn ang="0">
                    <a:pos x="27" y="90"/>
                  </a:cxn>
                  <a:cxn ang="0">
                    <a:pos x="51" y="85"/>
                  </a:cxn>
                  <a:cxn ang="0">
                    <a:pos x="74" y="77"/>
                  </a:cxn>
                  <a:cxn ang="0">
                    <a:pos x="93" y="64"/>
                  </a:cxn>
                  <a:cxn ang="0">
                    <a:pos x="112" y="51"/>
                  </a:cxn>
                  <a:cxn ang="0">
                    <a:pos x="124" y="35"/>
                  </a:cxn>
                  <a:cxn ang="0">
                    <a:pos x="132" y="18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20" y="0"/>
                  </a:cxn>
                </a:cxnLst>
                <a:rect l="0" t="0" r="r" b="b"/>
                <a:pathLst>
                  <a:path w="135" h="92">
                    <a:moveTo>
                      <a:pt x="120" y="0"/>
                    </a:moveTo>
                    <a:lnTo>
                      <a:pt x="120" y="0"/>
                    </a:lnTo>
                    <a:lnTo>
                      <a:pt x="120" y="18"/>
                    </a:lnTo>
                    <a:lnTo>
                      <a:pt x="112" y="33"/>
                    </a:lnTo>
                    <a:lnTo>
                      <a:pt x="101" y="46"/>
                    </a:lnTo>
                    <a:lnTo>
                      <a:pt x="86" y="59"/>
                    </a:lnTo>
                    <a:lnTo>
                      <a:pt x="67" y="69"/>
                    </a:lnTo>
                    <a:lnTo>
                      <a:pt x="48" y="77"/>
                    </a:lnTo>
                    <a:lnTo>
                      <a:pt x="27" y="8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27" y="90"/>
                    </a:lnTo>
                    <a:lnTo>
                      <a:pt x="51" y="85"/>
                    </a:lnTo>
                    <a:lnTo>
                      <a:pt x="74" y="77"/>
                    </a:lnTo>
                    <a:lnTo>
                      <a:pt x="93" y="64"/>
                    </a:lnTo>
                    <a:lnTo>
                      <a:pt x="112" y="51"/>
                    </a:lnTo>
                    <a:lnTo>
                      <a:pt x="124" y="35"/>
                    </a:lnTo>
                    <a:lnTo>
                      <a:pt x="132" y="18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75" name="Freeform 111"/>
              <p:cNvSpPr>
                <a:spLocks/>
              </p:cNvSpPr>
              <p:nvPr/>
            </p:nvSpPr>
            <p:spPr bwMode="auto">
              <a:xfrm>
                <a:off x="3696" y="2555"/>
                <a:ext cx="136" cy="4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7" y="10"/>
                  </a:cxn>
                  <a:cxn ang="0">
                    <a:pos x="48" y="15"/>
                  </a:cxn>
                  <a:cxn ang="0">
                    <a:pos x="67" y="24"/>
                  </a:cxn>
                  <a:cxn ang="0">
                    <a:pos x="86" y="33"/>
                  </a:cxn>
                  <a:cxn ang="0">
                    <a:pos x="101" y="46"/>
                  </a:cxn>
                  <a:cxn ang="0">
                    <a:pos x="112" y="61"/>
                  </a:cxn>
                  <a:cxn ang="0">
                    <a:pos x="120" y="75"/>
                  </a:cxn>
                  <a:cxn ang="0">
                    <a:pos x="120" y="93"/>
                  </a:cxn>
                  <a:cxn ang="0">
                    <a:pos x="135" y="93"/>
                  </a:cxn>
                  <a:cxn ang="0">
                    <a:pos x="132" y="75"/>
                  </a:cxn>
                  <a:cxn ang="0">
                    <a:pos x="124" y="58"/>
                  </a:cxn>
                  <a:cxn ang="0">
                    <a:pos x="112" y="41"/>
                  </a:cxn>
                  <a:cxn ang="0">
                    <a:pos x="93" y="28"/>
                  </a:cxn>
                  <a:cxn ang="0">
                    <a:pos x="74" y="16"/>
                  </a:cxn>
                  <a:cxn ang="0">
                    <a:pos x="51" y="7"/>
                  </a:cxn>
                  <a:cxn ang="0">
                    <a:pos x="27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35" h="93">
                    <a:moveTo>
                      <a:pt x="0" y="10"/>
                    </a:moveTo>
                    <a:lnTo>
                      <a:pt x="0" y="10"/>
                    </a:lnTo>
                    <a:lnTo>
                      <a:pt x="27" y="10"/>
                    </a:lnTo>
                    <a:lnTo>
                      <a:pt x="48" y="15"/>
                    </a:lnTo>
                    <a:lnTo>
                      <a:pt x="67" y="24"/>
                    </a:lnTo>
                    <a:lnTo>
                      <a:pt x="86" y="33"/>
                    </a:lnTo>
                    <a:lnTo>
                      <a:pt x="101" y="46"/>
                    </a:lnTo>
                    <a:lnTo>
                      <a:pt x="112" y="61"/>
                    </a:lnTo>
                    <a:lnTo>
                      <a:pt x="120" y="75"/>
                    </a:lnTo>
                    <a:lnTo>
                      <a:pt x="120" y="93"/>
                    </a:lnTo>
                    <a:lnTo>
                      <a:pt x="135" y="93"/>
                    </a:lnTo>
                    <a:lnTo>
                      <a:pt x="132" y="75"/>
                    </a:lnTo>
                    <a:lnTo>
                      <a:pt x="124" y="58"/>
                    </a:lnTo>
                    <a:lnTo>
                      <a:pt x="112" y="41"/>
                    </a:lnTo>
                    <a:lnTo>
                      <a:pt x="93" y="28"/>
                    </a:lnTo>
                    <a:lnTo>
                      <a:pt x="74" y="16"/>
                    </a:lnTo>
                    <a:lnTo>
                      <a:pt x="51" y="7"/>
                    </a:lnTo>
                    <a:lnTo>
                      <a:pt x="27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76" name="Freeform 112"/>
              <p:cNvSpPr>
                <a:spLocks/>
              </p:cNvSpPr>
              <p:nvPr/>
            </p:nvSpPr>
            <p:spPr bwMode="auto">
              <a:xfrm>
                <a:off x="3560" y="2555"/>
                <a:ext cx="136" cy="47"/>
              </a:xfrm>
              <a:custGeom>
                <a:avLst/>
                <a:gdLst/>
                <a:ahLst/>
                <a:cxnLst>
                  <a:cxn ang="0">
                    <a:pos x="15" y="93"/>
                  </a:cxn>
                  <a:cxn ang="0">
                    <a:pos x="15" y="93"/>
                  </a:cxn>
                  <a:cxn ang="0">
                    <a:pos x="15" y="75"/>
                  </a:cxn>
                  <a:cxn ang="0">
                    <a:pos x="22" y="61"/>
                  </a:cxn>
                  <a:cxn ang="0">
                    <a:pos x="34" y="46"/>
                  </a:cxn>
                  <a:cxn ang="0">
                    <a:pos x="49" y="33"/>
                  </a:cxn>
                  <a:cxn ang="0">
                    <a:pos x="68" y="24"/>
                  </a:cxn>
                  <a:cxn ang="0">
                    <a:pos x="87" y="15"/>
                  </a:cxn>
                  <a:cxn ang="0">
                    <a:pos x="110" y="10"/>
                  </a:cxn>
                  <a:cxn ang="0">
                    <a:pos x="137" y="10"/>
                  </a:cxn>
                  <a:cxn ang="0">
                    <a:pos x="137" y="0"/>
                  </a:cxn>
                  <a:cxn ang="0">
                    <a:pos x="110" y="2"/>
                  </a:cxn>
                  <a:cxn ang="0">
                    <a:pos x="84" y="7"/>
                  </a:cxn>
                  <a:cxn ang="0">
                    <a:pos x="61" y="16"/>
                  </a:cxn>
                  <a:cxn ang="0">
                    <a:pos x="42" y="28"/>
                  </a:cxn>
                  <a:cxn ang="0">
                    <a:pos x="22" y="41"/>
                  </a:cxn>
                  <a:cxn ang="0">
                    <a:pos x="11" y="58"/>
                  </a:cxn>
                  <a:cxn ang="0">
                    <a:pos x="3" y="75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15" y="93"/>
                  </a:cxn>
                </a:cxnLst>
                <a:rect l="0" t="0" r="r" b="b"/>
                <a:pathLst>
                  <a:path w="137" h="93">
                    <a:moveTo>
                      <a:pt x="15" y="93"/>
                    </a:moveTo>
                    <a:lnTo>
                      <a:pt x="15" y="93"/>
                    </a:lnTo>
                    <a:lnTo>
                      <a:pt x="15" y="75"/>
                    </a:lnTo>
                    <a:lnTo>
                      <a:pt x="22" y="61"/>
                    </a:lnTo>
                    <a:lnTo>
                      <a:pt x="34" y="46"/>
                    </a:lnTo>
                    <a:lnTo>
                      <a:pt x="49" y="33"/>
                    </a:lnTo>
                    <a:lnTo>
                      <a:pt x="68" y="24"/>
                    </a:lnTo>
                    <a:lnTo>
                      <a:pt x="87" y="15"/>
                    </a:lnTo>
                    <a:lnTo>
                      <a:pt x="110" y="10"/>
                    </a:lnTo>
                    <a:lnTo>
                      <a:pt x="137" y="10"/>
                    </a:lnTo>
                    <a:lnTo>
                      <a:pt x="137" y="0"/>
                    </a:lnTo>
                    <a:lnTo>
                      <a:pt x="110" y="2"/>
                    </a:lnTo>
                    <a:lnTo>
                      <a:pt x="84" y="7"/>
                    </a:lnTo>
                    <a:lnTo>
                      <a:pt x="61" y="16"/>
                    </a:lnTo>
                    <a:lnTo>
                      <a:pt x="42" y="28"/>
                    </a:lnTo>
                    <a:lnTo>
                      <a:pt x="22" y="41"/>
                    </a:lnTo>
                    <a:lnTo>
                      <a:pt x="11" y="58"/>
                    </a:lnTo>
                    <a:lnTo>
                      <a:pt x="3" y="7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5" y="9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7377" name="Freeform 113"/>
              <p:cNvSpPr>
                <a:spLocks/>
              </p:cNvSpPr>
              <p:nvPr/>
            </p:nvSpPr>
            <p:spPr bwMode="auto">
              <a:xfrm>
                <a:off x="3560" y="2602"/>
                <a:ext cx="136" cy="47"/>
              </a:xfrm>
              <a:custGeom>
                <a:avLst/>
                <a:gdLst/>
                <a:ahLst/>
                <a:cxnLst>
                  <a:cxn ang="0">
                    <a:pos x="137" y="82"/>
                  </a:cxn>
                  <a:cxn ang="0">
                    <a:pos x="137" y="82"/>
                  </a:cxn>
                  <a:cxn ang="0">
                    <a:pos x="110" y="82"/>
                  </a:cxn>
                  <a:cxn ang="0">
                    <a:pos x="87" y="77"/>
                  </a:cxn>
                  <a:cxn ang="0">
                    <a:pos x="68" y="69"/>
                  </a:cxn>
                  <a:cxn ang="0">
                    <a:pos x="49" y="59"/>
                  </a:cxn>
                  <a:cxn ang="0">
                    <a:pos x="34" y="46"/>
                  </a:cxn>
                  <a:cxn ang="0">
                    <a:pos x="22" y="33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3" y="18"/>
                  </a:cxn>
                  <a:cxn ang="0">
                    <a:pos x="11" y="35"/>
                  </a:cxn>
                  <a:cxn ang="0">
                    <a:pos x="22" y="51"/>
                  </a:cxn>
                  <a:cxn ang="0">
                    <a:pos x="42" y="64"/>
                  </a:cxn>
                  <a:cxn ang="0">
                    <a:pos x="61" y="77"/>
                  </a:cxn>
                  <a:cxn ang="0">
                    <a:pos x="84" y="85"/>
                  </a:cxn>
                  <a:cxn ang="0">
                    <a:pos x="110" y="90"/>
                  </a:cxn>
                  <a:cxn ang="0">
                    <a:pos x="137" y="92"/>
                  </a:cxn>
                  <a:cxn ang="0">
                    <a:pos x="137" y="92"/>
                  </a:cxn>
                  <a:cxn ang="0">
                    <a:pos x="137" y="82"/>
                  </a:cxn>
                </a:cxnLst>
                <a:rect l="0" t="0" r="r" b="b"/>
                <a:pathLst>
                  <a:path w="137" h="92">
                    <a:moveTo>
                      <a:pt x="137" y="82"/>
                    </a:moveTo>
                    <a:lnTo>
                      <a:pt x="137" y="82"/>
                    </a:lnTo>
                    <a:lnTo>
                      <a:pt x="110" y="82"/>
                    </a:lnTo>
                    <a:lnTo>
                      <a:pt x="87" y="77"/>
                    </a:lnTo>
                    <a:lnTo>
                      <a:pt x="68" y="69"/>
                    </a:lnTo>
                    <a:lnTo>
                      <a:pt x="49" y="59"/>
                    </a:lnTo>
                    <a:lnTo>
                      <a:pt x="34" y="46"/>
                    </a:lnTo>
                    <a:lnTo>
                      <a:pt x="22" y="33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3" y="18"/>
                    </a:lnTo>
                    <a:lnTo>
                      <a:pt x="11" y="35"/>
                    </a:lnTo>
                    <a:lnTo>
                      <a:pt x="22" y="51"/>
                    </a:lnTo>
                    <a:lnTo>
                      <a:pt x="42" y="64"/>
                    </a:lnTo>
                    <a:lnTo>
                      <a:pt x="61" y="77"/>
                    </a:lnTo>
                    <a:lnTo>
                      <a:pt x="84" y="85"/>
                    </a:lnTo>
                    <a:lnTo>
                      <a:pt x="110" y="90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Line 2"/>
          <p:cNvSpPr>
            <a:spLocks noChangeShapeType="1"/>
          </p:cNvSpPr>
          <p:nvPr/>
        </p:nvSpPr>
        <p:spPr bwMode="auto">
          <a:xfrm flipH="1">
            <a:off x="1947863" y="5508625"/>
            <a:ext cx="2257425" cy="336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8291" name="Line 3"/>
          <p:cNvSpPr>
            <a:spLocks noChangeShapeType="1"/>
          </p:cNvSpPr>
          <p:nvPr/>
        </p:nvSpPr>
        <p:spPr bwMode="auto">
          <a:xfrm>
            <a:off x="2809875" y="4408488"/>
            <a:ext cx="641350" cy="246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1463"/>
            <a:ext cx="8653463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BE" altLang="en-US" smtClean="0"/>
              <a:t>Chaining satisfaction arguments into argumentation trees</a:t>
            </a:r>
            <a:endParaRPr lang="en-US" altLang="en-US" smtClean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7013" y="1295400"/>
            <a:ext cx="8751887" cy="10160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fr-BE" altLang="en-US" sz="2100" smtClean="0"/>
              <a:t>To show how requirements ensure higher-level concerns, and recursively</a:t>
            </a:r>
            <a:endParaRPr lang="en-US" altLang="en-US" sz="2100" smtClean="0"/>
          </a:p>
        </p:txBody>
      </p:sp>
      <p:sp>
        <p:nvSpPr>
          <p:cNvPr id="1548295" name="Line 7"/>
          <p:cNvSpPr>
            <a:spLocks noChangeShapeType="1"/>
          </p:cNvSpPr>
          <p:nvPr/>
        </p:nvSpPr>
        <p:spPr bwMode="auto">
          <a:xfrm>
            <a:off x="4230688" y="3233738"/>
            <a:ext cx="13335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1677988" y="2535238"/>
            <a:ext cx="5360987" cy="388937"/>
          </a:xfrm>
          <a:prstGeom prst="parallelogram">
            <a:avLst>
              <a:gd name="adj" fmla="val 42755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1801813" y="2517775"/>
            <a:ext cx="525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HandBrakeReleased </a:t>
            </a:r>
            <a:r>
              <a:rPr lang="en-US" altLang="en-US" sz="2000" b="0">
                <a:solidFill>
                  <a:schemeClr val="tx1"/>
                </a:solidFill>
              </a:rPr>
              <a:t>«</a:t>
            </a:r>
            <a:r>
              <a:rPr lang="fr-BE" altLang="en-US" sz="200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DriverWantsToStart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48298" name="Line 10"/>
          <p:cNvSpPr>
            <a:spLocks noChangeShapeType="1"/>
          </p:cNvSpPr>
          <p:nvPr/>
        </p:nvSpPr>
        <p:spPr bwMode="auto">
          <a:xfrm>
            <a:off x="4249738" y="2905125"/>
            <a:ext cx="3175" cy="403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8299" name="Line 11"/>
          <p:cNvSpPr>
            <a:spLocks noChangeShapeType="1"/>
          </p:cNvSpPr>
          <p:nvPr/>
        </p:nvSpPr>
        <p:spPr bwMode="auto">
          <a:xfrm flipH="1">
            <a:off x="1968500" y="3235325"/>
            <a:ext cx="2257425" cy="263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8300" name="Oval 12"/>
          <p:cNvSpPr>
            <a:spLocks noChangeArrowheads="1"/>
          </p:cNvSpPr>
          <p:nvPr/>
        </p:nvSpPr>
        <p:spPr bwMode="auto">
          <a:xfrm>
            <a:off x="4167188" y="3179763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48301" name="Line 13"/>
          <p:cNvSpPr>
            <a:spLocks noChangeShapeType="1"/>
          </p:cNvSpPr>
          <p:nvPr/>
        </p:nvSpPr>
        <p:spPr bwMode="auto">
          <a:xfrm>
            <a:off x="4273550" y="3235325"/>
            <a:ext cx="3135313" cy="246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829" name="Group 14"/>
          <p:cNvGrpSpPr>
            <a:grpSpLocks/>
          </p:cNvGrpSpPr>
          <p:nvPr/>
        </p:nvGrpSpPr>
        <p:grpSpPr bwMode="auto">
          <a:xfrm>
            <a:off x="171450" y="3498850"/>
            <a:ext cx="2716213" cy="595313"/>
            <a:chOff x="133" y="2030"/>
            <a:chExt cx="1711" cy="375"/>
          </a:xfrm>
        </p:grpSpPr>
        <p:sp>
          <p:nvSpPr>
            <p:cNvPr id="34951" name="AutoShape 15"/>
            <p:cNvSpPr>
              <a:spLocks noChangeArrowheads="1"/>
            </p:cNvSpPr>
            <p:nvPr/>
          </p:nvSpPr>
          <p:spPr bwMode="auto">
            <a:xfrm>
              <a:off x="133" y="2030"/>
              <a:ext cx="1711" cy="375"/>
            </a:xfrm>
            <a:prstGeom prst="parallelogram">
              <a:avLst>
                <a:gd name="adj" fmla="val 3396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952" name="Text Box 16"/>
            <p:cNvSpPr txBox="1">
              <a:spLocks noChangeArrowheads="1"/>
            </p:cNvSpPr>
            <p:nvPr/>
          </p:nvSpPr>
          <p:spPr bwMode="auto">
            <a:xfrm>
              <a:off x="197" y="2033"/>
              <a:ext cx="162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HandBrakeReleased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</a:rPr>
                <a:t>«</a:t>
              </a:r>
              <a:r>
                <a:rPr lang="fr-BE" altLang="en-US" sz="200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MotorRaising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4830" name="AutoShape 17"/>
          <p:cNvSpPr>
            <a:spLocks noChangeArrowheads="1"/>
          </p:cNvSpPr>
          <p:nvPr/>
        </p:nvSpPr>
        <p:spPr bwMode="auto">
          <a:xfrm>
            <a:off x="2852738" y="3478213"/>
            <a:ext cx="2992437" cy="608012"/>
          </a:xfrm>
          <a:prstGeom prst="parallelogram">
            <a:avLst>
              <a:gd name="adj" fmla="val 30852"/>
            </a:avLst>
          </a:prstGeom>
          <a:solidFill>
            <a:srgbClr val="CECFF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4831" name="Group 18"/>
          <p:cNvGrpSpPr>
            <a:grpSpLocks/>
          </p:cNvGrpSpPr>
          <p:nvPr/>
        </p:nvGrpSpPr>
        <p:grpSpPr bwMode="auto">
          <a:xfrm>
            <a:off x="3051175" y="3538538"/>
            <a:ext cx="184150" cy="298450"/>
            <a:chOff x="2320" y="3600"/>
            <a:chExt cx="680" cy="1220"/>
          </a:xfrm>
        </p:grpSpPr>
        <p:sp>
          <p:nvSpPr>
            <p:cNvPr id="1548307" name="Oval 19"/>
            <p:cNvSpPr>
              <a:spLocks noChangeArrowheads="1"/>
            </p:cNvSpPr>
            <p:nvPr/>
          </p:nvSpPr>
          <p:spPr bwMode="auto">
            <a:xfrm>
              <a:off x="2478" y="3600"/>
              <a:ext cx="340" cy="29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8308" name="Line 20"/>
            <p:cNvSpPr>
              <a:spLocks noChangeShapeType="1"/>
            </p:cNvSpPr>
            <p:nvPr/>
          </p:nvSpPr>
          <p:spPr bwMode="auto">
            <a:xfrm>
              <a:off x="2660" y="3937"/>
              <a:ext cx="0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09" name="Line 21"/>
            <p:cNvSpPr>
              <a:spLocks noChangeShapeType="1"/>
            </p:cNvSpPr>
            <p:nvPr/>
          </p:nvSpPr>
          <p:spPr bwMode="auto">
            <a:xfrm flipH="1">
              <a:off x="2361" y="4359"/>
              <a:ext cx="299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10" name="Line 22"/>
            <p:cNvSpPr>
              <a:spLocks noChangeShapeType="1"/>
            </p:cNvSpPr>
            <p:nvPr/>
          </p:nvSpPr>
          <p:spPr bwMode="auto">
            <a:xfrm>
              <a:off x="2678" y="4398"/>
              <a:ext cx="305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11" name="Line 23"/>
            <p:cNvSpPr>
              <a:spLocks noChangeShapeType="1"/>
            </p:cNvSpPr>
            <p:nvPr/>
          </p:nvSpPr>
          <p:spPr bwMode="auto">
            <a:xfrm>
              <a:off x="2320" y="4119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832" name="Text Box 24"/>
          <p:cNvSpPr txBox="1">
            <a:spLocks noChangeArrowheads="1"/>
          </p:cNvSpPr>
          <p:nvPr/>
        </p:nvSpPr>
        <p:spPr bwMode="auto">
          <a:xfrm>
            <a:off x="3114675" y="3497263"/>
            <a:ext cx="26511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 MotorRaising </a:t>
            </a:r>
            <a:r>
              <a:rPr lang="en-US" altLang="en-US" sz="2000" b="0">
                <a:solidFill>
                  <a:schemeClr val="tx1"/>
                </a:solidFill>
              </a:rPr>
              <a:t>«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AccelerPedalPressed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34833" name="Group 25"/>
          <p:cNvGrpSpPr>
            <a:grpSpLocks/>
          </p:cNvGrpSpPr>
          <p:nvPr/>
        </p:nvGrpSpPr>
        <p:grpSpPr bwMode="auto">
          <a:xfrm>
            <a:off x="5819775" y="3479800"/>
            <a:ext cx="3163888" cy="576263"/>
            <a:chOff x="3447" y="2174"/>
            <a:chExt cx="1993" cy="363"/>
          </a:xfrm>
        </p:grpSpPr>
        <p:sp>
          <p:nvSpPr>
            <p:cNvPr id="34938" name="AutoShape 26"/>
            <p:cNvSpPr>
              <a:spLocks noChangeArrowheads="1"/>
            </p:cNvSpPr>
            <p:nvPr/>
          </p:nvSpPr>
          <p:spPr bwMode="auto">
            <a:xfrm>
              <a:off x="3447" y="2174"/>
              <a:ext cx="1993" cy="363"/>
            </a:xfrm>
            <a:prstGeom prst="parallelogram">
              <a:avLst>
                <a:gd name="adj" fmla="val 2755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939" name="Text Box 27"/>
            <p:cNvSpPr txBox="1">
              <a:spLocks noChangeArrowheads="1"/>
            </p:cNvSpPr>
            <p:nvPr/>
          </p:nvSpPr>
          <p:spPr bwMode="auto">
            <a:xfrm>
              <a:off x="3630" y="2177"/>
              <a:ext cx="175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AccelerPedalPressed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</a:rPr>
                <a:t>«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 DriverWantsToStart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34940" name="Group 28"/>
            <p:cNvGrpSpPr>
              <a:grpSpLocks/>
            </p:cNvGrpSpPr>
            <p:nvPr/>
          </p:nvGrpSpPr>
          <p:grpSpPr bwMode="auto">
            <a:xfrm>
              <a:off x="3563" y="2203"/>
              <a:ext cx="116" cy="188"/>
              <a:chOff x="2320" y="3600"/>
              <a:chExt cx="680" cy="1220"/>
            </a:xfrm>
          </p:grpSpPr>
          <p:sp>
            <p:nvSpPr>
              <p:cNvPr id="1548317" name="Oval 29"/>
              <p:cNvSpPr>
                <a:spLocks noChangeArrowheads="1"/>
              </p:cNvSpPr>
              <p:nvPr/>
            </p:nvSpPr>
            <p:spPr bwMode="auto">
              <a:xfrm>
                <a:off x="2478" y="3600"/>
                <a:ext cx="340" cy="2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48318" name="Line 30"/>
              <p:cNvSpPr>
                <a:spLocks noChangeShapeType="1"/>
              </p:cNvSpPr>
              <p:nvPr/>
            </p:nvSpPr>
            <p:spPr bwMode="auto">
              <a:xfrm>
                <a:off x="2660" y="3937"/>
                <a:ext cx="0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19" name="Line 31"/>
              <p:cNvSpPr>
                <a:spLocks noChangeShapeType="1"/>
              </p:cNvSpPr>
              <p:nvPr/>
            </p:nvSpPr>
            <p:spPr bwMode="auto">
              <a:xfrm flipH="1">
                <a:off x="2361" y="4359"/>
                <a:ext cx="299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20" name="Line 32"/>
              <p:cNvSpPr>
                <a:spLocks noChangeShapeType="1"/>
              </p:cNvSpPr>
              <p:nvPr/>
            </p:nvSpPr>
            <p:spPr bwMode="auto">
              <a:xfrm>
                <a:off x="2678" y="4398"/>
                <a:ext cx="305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21" name="Line 33"/>
              <p:cNvSpPr>
                <a:spLocks noChangeShapeType="1"/>
              </p:cNvSpPr>
              <p:nvPr/>
            </p:nvSpPr>
            <p:spPr bwMode="auto">
              <a:xfrm>
                <a:off x="2320" y="4119"/>
                <a:ext cx="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48322" name="Line 34"/>
          <p:cNvSpPr>
            <a:spLocks noChangeShapeType="1"/>
          </p:cNvSpPr>
          <p:nvPr/>
        </p:nvSpPr>
        <p:spPr bwMode="auto">
          <a:xfrm flipH="1">
            <a:off x="1701800" y="4430713"/>
            <a:ext cx="998538" cy="290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8323" name="Line 35"/>
          <p:cNvSpPr>
            <a:spLocks noChangeShapeType="1"/>
          </p:cNvSpPr>
          <p:nvPr/>
        </p:nvSpPr>
        <p:spPr bwMode="auto">
          <a:xfrm>
            <a:off x="1993900" y="4132263"/>
            <a:ext cx="700088" cy="257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8324" name="Oval 36"/>
          <p:cNvSpPr>
            <a:spLocks noChangeArrowheads="1"/>
          </p:cNvSpPr>
          <p:nvPr/>
        </p:nvSpPr>
        <p:spPr bwMode="auto">
          <a:xfrm>
            <a:off x="2651125" y="4333875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4837" name="Group 37"/>
          <p:cNvGrpSpPr>
            <a:grpSpLocks/>
          </p:cNvGrpSpPr>
          <p:nvPr/>
        </p:nvGrpSpPr>
        <p:grpSpPr bwMode="auto">
          <a:xfrm>
            <a:off x="114300" y="4597400"/>
            <a:ext cx="2716213" cy="595313"/>
            <a:chOff x="133" y="2030"/>
            <a:chExt cx="1711" cy="375"/>
          </a:xfrm>
        </p:grpSpPr>
        <p:sp>
          <p:nvSpPr>
            <p:cNvPr id="34936" name="AutoShape 38"/>
            <p:cNvSpPr>
              <a:spLocks noChangeArrowheads="1"/>
            </p:cNvSpPr>
            <p:nvPr/>
          </p:nvSpPr>
          <p:spPr bwMode="auto">
            <a:xfrm>
              <a:off x="133" y="2030"/>
              <a:ext cx="1711" cy="375"/>
            </a:xfrm>
            <a:prstGeom prst="parallelogram">
              <a:avLst>
                <a:gd name="adj" fmla="val 3396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937" name="Text Box 39"/>
            <p:cNvSpPr txBox="1">
              <a:spLocks noChangeArrowheads="1"/>
            </p:cNvSpPr>
            <p:nvPr/>
          </p:nvSpPr>
          <p:spPr bwMode="auto">
            <a:xfrm>
              <a:off x="197" y="2033"/>
              <a:ext cx="162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HandBrakeReleased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b="0">
                  <a:solidFill>
                    <a:schemeClr val="tx1"/>
                  </a:solidFill>
                </a:rPr>
                <a:t>®</a:t>
              </a:r>
              <a:r>
                <a:rPr lang="fr-BE" altLang="en-US" sz="200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MotorRaising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4838" name="AutoShape 40"/>
          <p:cNvSpPr>
            <a:spLocks noChangeArrowheads="1"/>
          </p:cNvSpPr>
          <p:nvPr/>
        </p:nvSpPr>
        <p:spPr bwMode="auto">
          <a:xfrm>
            <a:off x="2863850" y="4581525"/>
            <a:ext cx="2803525" cy="595313"/>
          </a:xfrm>
          <a:prstGeom prst="parallelogram">
            <a:avLst>
              <a:gd name="adj" fmla="val 35058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9" name="Text Box 41"/>
          <p:cNvSpPr txBox="1">
            <a:spLocks noChangeArrowheads="1"/>
          </p:cNvSpPr>
          <p:nvPr/>
        </p:nvSpPr>
        <p:spPr bwMode="auto">
          <a:xfrm>
            <a:off x="2965450" y="4586288"/>
            <a:ext cx="25987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MotorRaising </a:t>
            </a:r>
            <a:r>
              <a:rPr lang="fr-BE" altLang="en-US" b="0">
                <a:solidFill>
                  <a:schemeClr val="tx1"/>
                </a:solidFill>
              </a:rPr>
              <a:t>®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HandBrakeReleased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40" name="AutoShape 42"/>
          <p:cNvSpPr>
            <a:spLocks noChangeArrowheads="1"/>
          </p:cNvSpPr>
          <p:nvPr/>
        </p:nvSpPr>
        <p:spPr bwMode="auto">
          <a:xfrm>
            <a:off x="42863" y="5821363"/>
            <a:ext cx="3048000" cy="595312"/>
          </a:xfrm>
          <a:prstGeom prst="parallelogram">
            <a:avLst>
              <a:gd name="adj" fmla="val 38116"/>
            </a:avLst>
          </a:prstGeom>
          <a:solidFill>
            <a:srgbClr val="CECFF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41" name="Text Box 43"/>
          <p:cNvSpPr txBox="1">
            <a:spLocks noChangeArrowheads="1"/>
          </p:cNvSpPr>
          <p:nvPr/>
        </p:nvSpPr>
        <p:spPr bwMode="auto">
          <a:xfrm>
            <a:off x="157163" y="5826125"/>
            <a:ext cx="29003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motor.Regime = ‘up’ </a:t>
            </a:r>
            <a:r>
              <a:rPr lang="fr-BE" altLang="en-US" b="0">
                <a:solidFill>
                  <a:schemeClr val="tx1"/>
                </a:solidFill>
              </a:rPr>
              <a:t>®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handBrakeCtrl = ‘off’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42" name="AutoShape 44"/>
          <p:cNvSpPr>
            <a:spLocks noChangeArrowheads="1"/>
          </p:cNvSpPr>
          <p:nvPr/>
        </p:nvSpPr>
        <p:spPr bwMode="auto">
          <a:xfrm>
            <a:off x="3055938" y="5799138"/>
            <a:ext cx="2860675" cy="608012"/>
          </a:xfrm>
          <a:prstGeom prst="parallelogram">
            <a:avLst>
              <a:gd name="adj" fmla="val 29493"/>
            </a:avLst>
          </a:prstGeom>
          <a:solidFill>
            <a:srgbClr val="CECFF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4843" name="Group 45"/>
          <p:cNvGrpSpPr>
            <a:grpSpLocks/>
          </p:cNvGrpSpPr>
          <p:nvPr/>
        </p:nvGrpSpPr>
        <p:grpSpPr bwMode="auto">
          <a:xfrm>
            <a:off x="3254375" y="5859463"/>
            <a:ext cx="184150" cy="298450"/>
            <a:chOff x="2320" y="3600"/>
            <a:chExt cx="680" cy="1220"/>
          </a:xfrm>
        </p:grpSpPr>
        <p:sp>
          <p:nvSpPr>
            <p:cNvPr id="1548334" name="Oval 46"/>
            <p:cNvSpPr>
              <a:spLocks noChangeArrowheads="1"/>
            </p:cNvSpPr>
            <p:nvPr/>
          </p:nvSpPr>
          <p:spPr bwMode="auto">
            <a:xfrm>
              <a:off x="2478" y="3600"/>
              <a:ext cx="340" cy="29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8335" name="Line 47"/>
            <p:cNvSpPr>
              <a:spLocks noChangeShapeType="1"/>
            </p:cNvSpPr>
            <p:nvPr/>
          </p:nvSpPr>
          <p:spPr bwMode="auto">
            <a:xfrm>
              <a:off x="2660" y="3937"/>
              <a:ext cx="0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36" name="Line 48"/>
            <p:cNvSpPr>
              <a:spLocks noChangeShapeType="1"/>
            </p:cNvSpPr>
            <p:nvPr/>
          </p:nvSpPr>
          <p:spPr bwMode="auto">
            <a:xfrm flipH="1">
              <a:off x="2361" y="4359"/>
              <a:ext cx="299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37" name="Line 49"/>
            <p:cNvSpPr>
              <a:spLocks noChangeShapeType="1"/>
            </p:cNvSpPr>
            <p:nvPr/>
          </p:nvSpPr>
          <p:spPr bwMode="auto">
            <a:xfrm>
              <a:off x="2678" y="4398"/>
              <a:ext cx="305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38" name="Line 50"/>
            <p:cNvSpPr>
              <a:spLocks noChangeShapeType="1"/>
            </p:cNvSpPr>
            <p:nvPr/>
          </p:nvSpPr>
          <p:spPr bwMode="auto">
            <a:xfrm>
              <a:off x="2320" y="4119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844" name="Text Box 51"/>
          <p:cNvSpPr txBox="1">
            <a:spLocks noChangeArrowheads="1"/>
          </p:cNvSpPr>
          <p:nvPr/>
        </p:nvSpPr>
        <p:spPr bwMode="auto">
          <a:xfrm>
            <a:off x="3317875" y="5818188"/>
            <a:ext cx="25638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motor.Regime = ‘up’ </a:t>
            </a:r>
            <a:r>
              <a:rPr lang="en-US" altLang="en-US" sz="2000" b="0">
                <a:solidFill>
                  <a:schemeClr val="tx1"/>
                </a:solidFill>
              </a:rPr>
              <a:t>«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MotorRaising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34845" name="Group 52"/>
          <p:cNvGrpSpPr>
            <a:grpSpLocks/>
          </p:cNvGrpSpPr>
          <p:nvPr/>
        </p:nvGrpSpPr>
        <p:grpSpPr bwMode="auto">
          <a:xfrm>
            <a:off x="5892800" y="5800725"/>
            <a:ext cx="3236913" cy="576263"/>
            <a:chOff x="3447" y="2174"/>
            <a:chExt cx="1993" cy="363"/>
          </a:xfrm>
        </p:grpSpPr>
        <p:sp>
          <p:nvSpPr>
            <p:cNvPr id="34923" name="AutoShape 53"/>
            <p:cNvSpPr>
              <a:spLocks noChangeArrowheads="1"/>
            </p:cNvSpPr>
            <p:nvPr/>
          </p:nvSpPr>
          <p:spPr bwMode="auto">
            <a:xfrm>
              <a:off x="3447" y="2174"/>
              <a:ext cx="1993" cy="363"/>
            </a:xfrm>
            <a:prstGeom prst="parallelogram">
              <a:avLst>
                <a:gd name="adj" fmla="val 2755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924" name="Text Box 54"/>
            <p:cNvSpPr txBox="1">
              <a:spLocks noChangeArrowheads="1"/>
            </p:cNvSpPr>
            <p:nvPr/>
          </p:nvSpPr>
          <p:spPr bwMode="auto">
            <a:xfrm>
              <a:off x="3630" y="2177"/>
              <a:ext cx="175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handBrakeCtrl = ‘off’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2000" b="0">
                  <a:solidFill>
                    <a:schemeClr val="tx1"/>
                  </a:solidFill>
                </a:rPr>
                <a:t>«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HandBrakeReleased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34925" name="Group 55"/>
            <p:cNvGrpSpPr>
              <a:grpSpLocks/>
            </p:cNvGrpSpPr>
            <p:nvPr/>
          </p:nvGrpSpPr>
          <p:grpSpPr bwMode="auto">
            <a:xfrm>
              <a:off x="3563" y="2203"/>
              <a:ext cx="116" cy="188"/>
              <a:chOff x="2320" y="3600"/>
              <a:chExt cx="680" cy="1220"/>
            </a:xfrm>
          </p:grpSpPr>
          <p:sp>
            <p:nvSpPr>
              <p:cNvPr id="1548344" name="Oval 56"/>
              <p:cNvSpPr>
                <a:spLocks noChangeArrowheads="1"/>
              </p:cNvSpPr>
              <p:nvPr/>
            </p:nvSpPr>
            <p:spPr bwMode="auto">
              <a:xfrm>
                <a:off x="2482" y="3600"/>
                <a:ext cx="338" cy="2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48345" name="Line 57"/>
              <p:cNvSpPr>
                <a:spLocks noChangeShapeType="1"/>
              </p:cNvSpPr>
              <p:nvPr/>
            </p:nvSpPr>
            <p:spPr bwMode="auto">
              <a:xfrm>
                <a:off x="2660" y="3937"/>
                <a:ext cx="0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46" name="Line 58"/>
              <p:cNvSpPr>
                <a:spLocks noChangeShapeType="1"/>
              </p:cNvSpPr>
              <p:nvPr/>
            </p:nvSpPr>
            <p:spPr bwMode="auto">
              <a:xfrm flipH="1">
                <a:off x="2362" y="4359"/>
                <a:ext cx="298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47" name="Line 59"/>
              <p:cNvSpPr>
                <a:spLocks noChangeShapeType="1"/>
              </p:cNvSpPr>
              <p:nvPr/>
            </p:nvSpPr>
            <p:spPr bwMode="auto">
              <a:xfrm>
                <a:off x="2677" y="4398"/>
                <a:ext cx="304" cy="4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48" name="Line 60"/>
              <p:cNvSpPr>
                <a:spLocks noChangeShapeType="1"/>
              </p:cNvSpPr>
              <p:nvPr/>
            </p:nvSpPr>
            <p:spPr bwMode="auto">
              <a:xfrm>
                <a:off x="2322" y="4119"/>
                <a:ext cx="6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48349" name="Line 61"/>
          <p:cNvSpPr>
            <a:spLocks noChangeShapeType="1"/>
          </p:cNvSpPr>
          <p:nvPr/>
        </p:nvSpPr>
        <p:spPr bwMode="auto">
          <a:xfrm>
            <a:off x="4210050" y="5507038"/>
            <a:ext cx="13335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8350" name="Line 62"/>
          <p:cNvSpPr>
            <a:spLocks noChangeShapeType="1"/>
          </p:cNvSpPr>
          <p:nvPr/>
        </p:nvSpPr>
        <p:spPr bwMode="auto">
          <a:xfrm>
            <a:off x="4229100" y="5178425"/>
            <a:ext cx="3175" cy="403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8351" name="Oval 63"/>
          <p:cNvSpPr>
            <a:spLocks noChangeArrowheads="1"/>
          </p:cNvSpPr>
          <p:nvPr/>
        </p:nvSpPr>
        <p:spPr bwMode="auto">
          <a:xfrm>
            <a:off x="4146550" y="5453063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48352" name="Line 64"/>
          <p:cNvSpPr>
            <a:spLocks noChangeShapeType="1"/>
          </p:cNvSpPr>
          <p:nvPr/>
        </p:nvSpPr>
        <p:spPr bwMode="auto">
          <a:xfrm>
            <a:off x="4252913" y="5508625"/>
            <a:ext cx="3119437" cy="288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850" name="Group 66"/>
          <p:cNvGrpSpPr>
            <a:grpSpLocks/>
          </p:cNvGrpSpPr>
          <p:nvPr/>
        </p:nvGrpSpPr>
        <p:grpSpPr bwMode="auto">
          <a:xfrm>
            <a:off x="128588" y="149225"/>
            <a:ext cx="1112837" cy="757238"/>
            <a:chOff x="2949" y="2076"/>
            <a:chExt cx="2358" cy="839"/>
          </a:xfrm>
        </p:grpSpPr>
        <p:sp>
          <p:nvSpPr>
            <p:cNvPr id="1548355" name="Freeform 67"/>
            <p:cNvSpPr>
              <a:spLocks/>
            </p:cNvSpPr>
            <p:nvPr/>
          </p:nvSpPr>
          <p:spPr bwMode="auto">
            <a:xfrm>
              <a:off x="3110" y="2120"/>
              <a:ext cx="2197" cy="795"/>
            </a:xfrm>
            <a:custGeom>
              <a:avLst/>
              <a:gdLst/>
              <a:ahLst/>
              <a:cxnLst>
                <a:cxn ang="0">
                  <a:pos x="716" y="113"/>
                </a:cxn>
                <a:cxn ang="0">
                  <a:pos x="807" y="108"/>
                </a:cxn>
                <a:cxn ang="0">
                  <a:pos x="903" y="113"/>
                </a:cxn>
                <a:cxn ang="0">
                  <a:pos x="985" y="123"/>
                </a:cxn>
                <a:cxn ang="0">
                  <a:pos x="1069" y="128"/>
                </a:cxn>
                <a:cxn ang="0">
                  <a:pos x="1151" y="128"/>
                </a:cxn>
                <a:cxn ang="0">
                  <a:pos x="1231" y="121"/>
                </a:cxn>
                <a:cxn ang="0">
                  <a:pos x="1311" y="106"/>
                </a:cxn>
                <a:cxn ang="0">
                  <a:pos x="1431" y="75"/>
                </a:cxn>
                <a:cxn ang="0">
                  <a:pos x="1576" y="41"/>
                </a:cxn>
                <a:cxn ang="0">
                  <a:pos x="1723" y="14"/>
                </a:cxn>
                <a:cxn ang="0">
                  <a:pos x="1872" y="1"/>
                </a:cxn>
                <a:cxn ang="0">
                  <a:pos x="2019" y="2"/>
                </a:cxn>
                <a:cxn ang="0">
                  <a:pos x="2145" y="24"/>
                </a:cxn>
                <a:cxn ang="0">
                  <a:pos x="2192" y="80"/>
                </a:cxn>
                <a:cxn ang="0">
                  <a:pos x="2185" y="149"/>
                </a:cxn>
                <a:cxn ang="0">
                  <a:pos x="2139" y="184"/>
                </a:cxn>
                <a:cxn ang="0">
                  <a:pos x="2064" y="192"/>
                </a:cxn>
                <a:cxn ang="0">
                  <a:pos x="1977" y="186"/>
                </a:cxn>
                <a:cxn ang="0">
                  <a:pos x="1893" y="180"/>
                </a:cxn>
                <a:cxn ang="0">
                  <a:pos x="1832" y="188"/>
                </a:cxn>
                <a:cxn ang="0">
                  <a:pos x="1801" y="279"/>
                </a:cxn>
                <a:cxn ang="0">
                  <a:pos x="1801" y="462"/>
                </a:cxn>
                <a:cxn ang="0">
                  <a:pos x="1824" y="720"/>
                </a:cxn>
                <a:cxn ang="0">
                  <a:pos x="1845" y="1056"/>
                </a:cxn>
                <a:cxn ang="0">
                  <a:pos x="1870" y="1313"/>
                </a:cxn>
                <a:cxn ang="0">
                  <a:pos x="1847" y="1389"/>
                </a:cxn>
                <a:cxn ang="0">
                  <a:pos x="1782" y="1444"/>
                </a:cxn>
                <a:cxn ang="0">
                  <a:pos x="1696" y="1467"/>
                </a:cxn>
                <a:cxn ang="0">
                  <a:pos x="1610" y="1482"/>
                </a:cxn>
                <a:cxn ang="0">
                  <a:pos x="1524" y="1494"/>
                </a:cxn>
                <a:cxn ang="0">
                  <a:pos x="1437" y="1504"/>
                </a:cxn>
                <a:cxn ang="0">
                  <a:pos x="1347" y="1513"/>
                </a:cxn>
                <a:cxn ang="0">
                  <a:pos x="1246" y="1526"/>
                </a:cxn>
                <a:cxn ang="0">
                  <a:pos x="1126" y="1541"/>
                </a:cxn>
                <a:cxn ang="0">
                  <a:pos x="1007" y="1555"/>
                </a:cxn>
                <a:cxn ang="0">
                  <a:pos x="889" y="1567"/>
                </a:cxn>
                <a:cxn ang="0">
                  <a:pos x="773" y="1574"/>
                </a:cxn>
                <a:cxn ang="0">
                  <a:pos x="653" y="1578"/>
                </a:cxn>
                <a:cxn ang="0">
                  <a:pos x="540" y="1582"/>
                </a:cxn>
                <a:cxn ang="0">
                  <a:pos x="426" y="1587"/>
                </a:cxn>
                <a:cxn ang="0">
                  <a:pos x="313" y="1590"/>
                </a:cxn>
                <a:cxn ang="0">
                  <a:pos x="202" y="1584"/>
                </a:cxn>
                <a:cxn ang="0">
                  <a:pos x="96" y="1564"/>
                </a:cxn>
                <a:cxn ang="0">
                  <a:pos x="12" y="1513"/>
                </a:cxn>
                <a:cxn ang="0">
                  <a:pos x="8" y="1424"/>
                </a:cxn>
                <a:cxn ang="0">
                  <a:pos x="76" y="1354"/>
                </a:cxn>
                <a:cxn ang="0">
                  <a:pos x="174" y="1348"/>
                </a:cxn>
                <a:cxn ang="0">
                  <a:pos x="288" y="1365"/>
                </a:cxn>
                <a:cxn ang="0">
                  <a:pos x="435" y="1285"/>
                </a:cxn>
                <a:cxn ang="0">
                  <a:pos x="483" y="1014"/>
                </a:cxn>
                <a:cxn ang="0">
                  <a:pos x="426" y="734"/>
                </a:cxn>
                <a:cxn ang="0">
                  <a:pos x="408" y="493"/>
                </a:cxn>
                <a:cxn ang="0">
                  <a:pos x="441" y="310"/>
                </a:cxn>
                <a:cxn ang="0">
                  <a:pos x="492" y="223"/>
                </a:cxn>
                <a:cxn ang="0">
                  <a:pos x="572" y="147"/>
                </a:cxn>
                <a:cxn ang="0">
                  <a:pos x="628" y="118"/>
                </a:cxn>
              </a:cxnLst>
              <a:rect l="0" t="0" r="r" b="b"/>
              <a:pathLst>
                <a:path w="2196" h="1590">
                  <a:moveTo>
                    <a:pt x="655" y="118"/>
                  </a:moveTo>
                  <a:lnTo>
                    <a:pt x="685" y="115"/>
                  </a:lnTo>
                  <a:lnTo>
                    <a:pt x="716" y="113"/>
                  </a:lnTo>
                  <a:lnTo>
                    <a:pt x="744" y="110"/>
                  </a:lnTo>
                  <a:lnTo>
                    <a:pt x="777" y="108"/>
                  </a:lnTo>
                  <a:lnTo>
                    <a:pt x="807" y="108"/>
                  </a:lnTo>
                  <a:lnTo>
                    <a:pt x="838" y="108"/>
                  </a:lnTo>
                  <a:lnTo>
                    <a:pt x="870" y="109"/>
                  </a:lnTo>
                  <a:lnTo>
                    <a:pt x="903" y="113"/>
                  </a:lnTo>
                  <a:lnTo>
                    <a:pt x="929" y="117"/>
                  </a:lnTo>
                  <a:lnTo>
                    <a:pt x="958" y="119"/>
                  </a:lnTo>
                  <a:lnTo>
                    <a:pt x="985" y="123"/>
                  </a:lnTo>
                  <a:lnTo>
                    <a:pt x="1013" y="124"/>
                  </a:lnTo>
                  <a:lnTo>
                    <a:pt x="1040" y="127"/>
                  </a:lnTo>
                  <a:lnTo>
                    <a:pt x="1069" y="128"/>
                  </a:lnTo>
                  <a:lnTo>
                    <a:pt x="1095" y="128"/>
                  </a:lnTo>
                  <a:lnTo>
                    <a:pt x="1124" y="128"/>
                  </a:lnTo>
                  <a:lnTo>
                    <a:pt x="1151" y="128"/>
                  </a:lnTo>
                  <a:lnTo>
                    <a:pt x="1177" y="127"/>
                  </a:lnTo>
                  <a:lnTo>
                    <a:pt x="1204" y="124"/>
                  </a:lnTo>
                  <a:lnTo>
                    <a:pt x="1231" y="121"/>
                  </a:lnTo>
                  <a:lnTo>
                    <a:pt x="1257" y="117"/>
                  </a:lnTo>
                  <a:lnTo>
                    <a:pt x="1284" y="113"/>
                  </a:lnTo>
                  <a:lnTo>
                    <a:pt x="1311" y="106"/>
                  </a:lnTo>
                  <a:lnTo>
                    <a:pt x="1338" y="100"/>
                  </a:lnTo>
                  <a:lnTo>
                    <a:pt x="1385" y="87"/>
                  </a:lnTo>
                  <a:lnTo>
                    <a:pt x="1431" y="75"/>
                  </a:lnTo>
                  <a:lnTo>
                    <a:pt x="1479" y="63"/>
                  </a:lnTo>
                  <a:lnTo>
                    <a:pt x="1528" y="52"/>
                  </a:lnTo>
                  <a:lnTo>
                    <a:pt x="1576" y="41"/>
                  </a:lnTo>
                  <a:lnTo>
                    <a:pt x="1626" y="31"/>
                  </a:lnTo>
                  <a:lnTo>
                    <a:pt x="1673" y="22"/>
                  </a:lnTo>
                  <a:lnTo>
                    <a:pt x="1723" y="14"/>
                  </a:lnTo>
                  <a:lnTo>
                    <a:pt x="1772" y="9"/>
                  </a:lnTo>
                  <a:lnTo>
                    <a:pt x="1822" y="4"/>
                  </a:lnTo>
                  <a:lnTo>
                    <a:pt x="1872" y="1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019" y="2"/>
                  </a:lnTo>
                  <a:lnTo>
                    <a:pt x="2068" y="8"/>
                  </a:lnTo>
                  <a:lnTo>
                    <a:pt x="2116" y="15"/>
                  </a:lnTo>
                  <a:lnTo>
                    <a:pt x="2145" y="24"/>
                  </a:lnTo>
                  <a:lnTo>
                    <a:pt x="2165" y="40"/>
                  </a:lnTo>
                  <a:lnTo>
                    <a:pt x="2181" y="58"/>
                  </a:lnTo>
                  <a:lnTo>
                    <a:pt x="2192" y="80"/>
                  </a:lnTo>
                  <a:lnTo>
                    <a:pt x="2196" y="104"/>
                  </a:lnTo>
                  <a:lnTo>
                    <a:pt x="2194" y="127"/>
                  </a:lnTo>
                  <a:lnTo>
                    <a:pt x="2185" y="149"/>
                  </a:lnTo>
                  <a:lnTo>
                    <a:pt x="2171" y="167"/>
                  </a:lnTo>
                  <a:lnTo>
                    <a:pt x="2158" y="178"/>
                  </a:lnTo>
                  <a:lnTo>
                    <a:pt x="2139" y="184"/>
                  </a:lnTo>
                  <a:lnTo>
                    <a:pt x="2116" y="189"/>
                  </a:lnTo>
                  <a:lnTo>
                    <a:pt x="2091" y="191"/>
                  </a:lnTo>
                  <a:lnTo>
                    <a:pt x="2064" y="192"/>
                  </a:lnTo>
                  <a:lnTo>
                    <a:pt x="2036" y="191"/>
                  </a:lnTo>
                  <a:lnTo>
                    <a:pt x="2005" y="188"/>
                  </a:lnTo>
                  <a:lnTo>
                    <a:pt x="1977" y="186"/>
                  </a:lnTo>
                  <a:lnTo>
                    <a:pt x="1946" y="184"/>
                  </a:lnTo>
                  <a:lnTo>
                    <a:pt x="1917" y="182"/>
                  </a:lnTo>
                  <a:lnTo>
                    <a:pt x="1893" y="180"/>
                  </a:lnTo>
                  <a:lnTo>
                    <a:pt x="1868" y="182"/>
                  </a:lnTo>
                  <a:lnTo>
                    <a:pt x="1849" y="183"/>
                  </a:lnTo>
                  <a:lnTo>
                    <a:pt x="1832" y="188"/>
                  </a:lnTo>
                  <a:lnTo>
                    <a:pt x="1820" y="195"/>
                  </a:lnTo>
                  <a:lnTo>
                    <a:pt x="1814" y="205"/>
                  </a:lnTo>
                  <a:lnTo>
                    <a:pt x="1801" y="279"/>
                  </a:lnTo>
                  <a:lnTo>
                    <a:pt x="1797" y="349"/>
                  </a:lnTo>
                  <a:lnTo>
                    <a:pt x="1799" y="412"/>
                  </a:lnTo>
                  <a:lnTo>
                    <a:pt x="1801" y="462"/>
                  </a:lnTo>
                  <a:lnTo>
                    <a:pt x="1805" y="562"/>
                  </a:lnTo>
                  <a:lnTo>
                    <a:pt x="1813" y="635"/>
                  </a:lnTo>
                  <a:lnTo>
                    <a:pt x="1824" y="720"/>
                  </a:lnTo>
                  <a:lnTo>
                    <a:pt x="1841" y="859"/>
                  </a:lnTo>
                  <a:lnTo>
                    <a:pt x="1847" y="960"/>
                  </a:lnTo>
                  <a:lnTo>
                    <a:pt x="1845" y="1056"/>
                  </a:lnTo>
                  <a:lnTo>
                    <a:pt x="1849" y="1161"/>
                  </a:lnTo>
                  <a:lnTo>
                    <a:pt x="1868" y="1289"/>
                  </a:lnTo>
                  <a:lnTo>
                    <a:pt x="1870" y="1313"/>
                  </a:lnTo>
                  <a:lnTo>
                    <a:pt x="1868" y="1339"/>
                  </a:lnTo>
                  <a:lnTo>
                    <a:pt x="1858" y="1364"/>
                  </a:lnTo>
                  <a:lnTo>
                    <a:pt x="1847" y="1389"/>
                  </a:lnTo>
                  <a:lnTo>
                    <a:pt x="1828" y="1411"/>
                  </a:lnTo>
                  <a:lnTo>
                    <a:pt x="1807" y="1430"/>
                  </a:lnTo>
                  <a:lnTo>
                    <a:pt x="1782" y="1444"/>
                  </a:lnTo>
                  <a:lnTo>
                    <a:pt x="1751" y="1455"/>
                  </a:lnTo>
                  <a:lnTo>
                    <a:pt x="1723" y="1461"/>
                  </a:lnTo>
                  <a:lnTo>
                    <a:pt x="1696" y="1467"/>
                  </a:lnTo>
                  <a:lnTo>
                    <a:pt x="1668" y="1472"/>
                  </a:lnTo>
                  <a:lnTo>
                    <a:pt x="1639" y="1477"/>
                  </a:lnTo>
                  <a:lnTo>
                    <a:pt x="1610" y="1482"/>
                  </a:lnTo>
                  <a:lnTo>
                    <a:pt x="1582" y="1486"/>
                  </a:lnTo>
                  <a:lnTo>
                    <a:pt x="1553" y="1490"/>
                  </a:lnTo>
                  <a:lnTo>
                    <a:pt x="1524" y="1494"/>
                  </a:lnTo>
                  <a:lnTo>
                    <a:pt x="1494" y="1496"/>
                  </a:lnTo>
                  <a:lnTo>
                    <a:pt x="1465" y="1500"/>
                  </a:lnTo>
                  <a:lnTo>
                    <a:pt x="1437" y="1504"/>
                  </a:lnTo>
                  <a:lnTo>
                    <a:pt x="1406" y="1507"/>
                  </a:lnTo>
                  <a:lnTo>
                    <a:pt x="1376" y="1511"/>
                  </a:lnTo>
                  <a:lnTo>
                    <a:pt x="1347" y="1513"/>
                  </a:lnTo>
                  <a:lnTo>
                    <a:pt x="1317" y="1517"/>
                  </a:lnTo>
                  <a:lnTo>
                    <a:pt x="1286" y="1521"/>
                  </a:lnTo>
                  <a:lnTo>
                    <a:pt x="1246" y="1526"/>
                  </a:lnTo>
                  <a:lnTo>
                    <a:pt x="1206" y="1532"/>
                  </a:lnTo>
                  <a:lnTo>
                    <a:pt x="1166" y="1537"/>
                  </a:lnTo>
                  <a:lnTo>
                    <a:pt x="1126" y="1541"/>
                  </a:lnTo>
                  <a:lnTo>
                    <a:pt x="1086" y="1546"/>
                  </a:lnTo>
                  <a:lnTo>
                    <a:pt x="1048" y="1551"/>
                  </a:lnTo>
                  <a:lnTo>
                    <a:pt x="1007" y="1555"/>
                  </a:lnTo>
                  <a:lnTo>
                    <a:pt x="969" y="1559"/>
                  </a:lnTo>
                  <a:lnTo>
                    <a:pt x="929" y="1563"/>
                  </a:lnTo>
                  <a:lnTo>
                    <a:pt x="889" y="1567"/>
                  </a:lnTo>
                  <a:lnTo>
                    <a:pt x="851" y="1569"/>
                  </a:lnTo>
                  <a:lnTo>
                    <a:pt x="811" y="1572"/>
                  </a:lnTo>
                  <a:lnTo>
                    <a:pt x="773" y="1574"/>
                  </a:lnTo>
                  <a:lnTo>
                    <a:pt x="733" y="1576"/>
                  </a:lnTo>
                  <a:lnTo>
                    <a:pt x="693" y="1577"/>
                  </a:lnTo>
                  <a:lnTo>
                    <a:pt x="653" y="1578"/>
                  </a:lnTo>
                  <a:lnTo>
                    <a:pt x="614" y="1578"/>
                  </a:lnTo>
                  <a:lnTo>
                    <a:pt x="578" y="1580"/>
                  </a:lnTo>
                  <a:lnTo>
                    <a:pt x="540" y="1582"/>
                  </a:lnTo>
                  <a:lnTo>
                    <a:pt x="502" y="1584"/>
                  </a:lnTo>
                  <a:lnTo>
                    <a:pt x="464" y="1586"/>
                  </a:lnTo>
                  <a:lnTo>
                    <a:pt x="426" y="1587"/>
                  </a:lnTo>
                  <a:lnTo>
                    <a:pt x="387" y="1589"/>
                  </a:lnTo>
                  <a:lnTo>
                    <a:pt x="351" y="1590"/>
                  </a:lnTo>
                  <a:lnTo>
                    <a:pt x="313" y="1590"/>
                  </a:lnTo>
                  <a:lnTo>
                    <a:pt x="275" y="1589"/>
                  </a:lnTo>
                  <a:lnTo>
                    <a:pt x="239" y="1587"/>
                  </a:lnTo>
                  <a:lnTo>
                    <a:pt x="202" y="1584"/>
                  </a:lnTo>
                  <a:lnTo>
                    <a:pt x="166" y="1580"/>
                  </a:lnTo>
                  <a:lnTo>
                    <a:pt x="130" y="1573"/>
                  </a:lnTo>
                  <a:lnTo>
                    <a:pt x="96" y="1564"/>
                  </a:lnTo>
                  <a:lnTo>
                    <a:pt x="61" y="1554"/>
                  </a:lnTo>
                  <a:lnTo>
                    <a:pt x="33" y="1538"/>
                  </a:lnTo>
                  <a:lnTo>
                    <a:pt x="12" y="1513"/>
                  </a:lnTo>
                  <a:lnTo>
                    <a:pt x="2" y="1486"/>
                  </a:lnTo>
                  <a:lnTo>
                    <a:pt x="0" y="1455"/>
                  </a:lnTo>
                  <a:lnTo>
                    <a:pt x="8" y="1424"/>
                  </a:lnTo>
                  <a:lnTo>
                    <a:pt x="23" y="1395"/>
                  </a:lnTo>
                  <a:lnTo>
                    <a:pt x="46" y="1370"/>
                  </a:lnTo>
                  <a:lnTo>
                    <a:pt x="76" y="1354"/>
                  </a:lnTo>
                  <a:lnTo>
                    <a:pt x="107" y="1347"/>
                  </a:lnTo>
                  <a:lnTo>
                    <a:pt x="139" y="1346"/>
                  </a:lnTo>
                  <a:lnTo>
                    <a:pt x="174" y="1348"/>
                  </a:lnTo>
                  <a:lnTo>
                    <a:pt x="210" y="1354"/>
                  </a:lnTo>
                  <a:lnTo>
                    <a:pt x="248" y="1360"/>
                  </a:lnTo>
                  <a:lnTo>
                    <a:pt x="288" y="1365"/>
                  </a:lnTo>
                  <a:lnTo>
                    <a:pt x="328" y="1369"/>
                  </a:lnTo>
                  <a:lnTo>
                    <a:pt x="366" y="1368"/>
                  </a:lnTo>
                  <a:lnTo>
                    <a:pt x="435" y="1285"/>
                  </a:lnTo>
                  <a:lnTo>
                    <a:pt x="473" y="1198"/>
                  </a:lnTo>
                  <a:lnTo>
                    <a:pt x="487" y="1108"/>
                  </a:lnTo>
                  <a:lnTo>
                    <a:pt x="483" y="1014"/>
                  </a:lnTo>
                  <a:lnTo>
                    <a:pt x="468" y="921"/>
                  </a:lnTo>
                  <a:lnTo>
                    <a:pt x="447" y="826"/>
                  </a:lnTo>
                  <a:lnTo>
                    <a:pt x="426" y="734"/>
                  </a:lnTo>
                  <a:lnTo>
                    <a:pt x="410" y="643"/>
                  </a:lnTo>
                  <a:lnTo>
                    <a:pt x="407" y="569"/>
                  </a:lnTo>
                  <a:lnTo>
                    <a:pt x="408" y="493"/>
                  </a:lnTo>
                  <a:lnTo>
                    <a:pt x="418" y="419"/>
                  </a:lnTo>
                  <a:lnTo>
                    <a:pt x="431" y="343"/>
                  </a:lnTo>
                  <a:lnTo>
                    <a:pt x="441" y="310"/>
                  </a:lnTo>
                  <a:lnTo>
                    <a:pt x="454" y="280"/>
                  </a:lnTo>
                  <a:lnTo>
                    <a:pt x="471" y="252"/>
                  </a:lnTo>
                  <a:lnTo>
                    <a:pt x="492" y="223"/>
                  </a:lnTo>
                  <a:lnTo>
                    <a:pt x="517" y="197"/>
                  </a:lnTo>
                  <a:lnTo>
                    <a:pt x="544" y="171"/>
                  </a:lnTo>
                  <a:lnTo>
                    <a:pt x="572" y="147"/>
                  </a:lnTo>
                  <a:lnTo>
                    <a:pt x="603" y="122"/>
                  </a:lnTo>
                  <a:lnTo>
                    <a:pt x="614" y="118"/>
                  </a:lnTo>
                  <a:lnTo>
                    <a:pt x="628" y="118"/>
                  </a:lnTo>
                  <a:lnTo>
                    <a:pt x="641" y="118"/>
                  </a:lnTo>
                  <a:lnTo>
                    <a:pt x="655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56" name="Freeform 68"/>
            <p:cNvSpPr>
              <a:spLocks/>
            </p:cNvSpPr>
            <p:nvPr/>
          </p:nvSpPr>
          <p:spPr bwMode="auto">
            <a:xfrm>
              <a:off x="2959" y="2080"/>
              <a:ext cx="2193" cy="795"/>
            </a:xfrm>
            <a:custGeom>
              <a:avLst/>
              <a:gdLst/>
              <a:ahLst/>
              <a:cxnLst>
                <a:cxn ang="0">
                  <a:pos x="713" y="115"/>
                </a:cxn>
                <a:cxn ang="0">
                  <a:pos x="805" y="109"/>
                </a:cxn>
                <a:cxn ang="0">
                  <a:pos x="900" y="115"/>
                </a:cxn>
                <a:cxn ang="0">
                  <a:pos x="982" y="124"/>
                </a:cxn>
                <a:cxn ang="0">
                  <a:pos x="1066" y="129"/>
                </a:cxn>
                <a:cxn ang="0">
                  <a:pos x="1148" y="129"/>
                </a:cxn>
                <a:cxn ang="0">
                  <a:pos x="1230" y="122"/>
                </a:cxn>
                <a:cxn ang="0">
                  <a:pos x="1310" y="108"/>
                </a:cxn>
                <a:cxn ang="0">
                  <a:pos x="1430" y="76"/>
                </a:cxn>
                <a:cxn ang="0">
                  <a:pos x="1573" y="42"/>
                </a:cxn>
                <a:cxn ang="0">
                  <a:pos x="1720" y="16"/>
                </a:cxn>
                <a:cxn ang="0">
                  <a:pos x="1869" y="1"/>
                </a:cxn>
                <a:cxn ang="0">
                  <a:pos x="2016" y="3"/>
                </a:cxn>
                <a:cxn ang="0">
                  <a:pos x="2142" y="25"/>
                </a:cxn>
                <a:cxn ang="0">
                  <a:pos x="2190" y="81"/>
                </a:cxn>
                <a:cxn ang="0">
                  <a:pos x="2182" y="150"/>
                </a:cxn>
                <a:cxn ang="0">
                  <a:pos x="2136" y="186"/>
                </a:cxn>
                <a:cxn ang="0">
                  <a:pos x="2062" y="192"/>
                </a:cxn>
                <a:cxn ang="0">
                  <a:pos x="1974" y="187"/>
                </a:cxn>
                <a:cxn ang="0">
                  <a:pos x="1890" y="181"/>
                </a:cxn>
                <a:cxn ang="0">
                  <a:pos x="1829" y="189"/>
                </a:cxn>
                <a:cxn ang="0">
                  <a:pos x="1799" y="280"/>
                </a:cxn>
                <a:cxn ang="0">
                  <a:pos x="1799" y="463"/>
                </a:cxn>
                <a:cxn ang="0">
                  <a:pos x="1821" y="723"/>
                </a:cxn>
                <a:cxn ang="0">
                  <a:pos x="1842" y="1058"/>
                </a:cxn>
                <a:cxn ang="0">
                  <a:pos x="1867" y="1314"/>
                </a:cxn>
                <a:cxn ang="0">
                  <a:pos x="1844" y="1389"/>
                </a:cxn>
                <a:cxn ang="0">
                  <a:pos x="1779" y="1446"/>
                </a:cxn>
                <a:cxn ang="0">
                  <a:pos x="1694" y="1468"/>
                </a:cxn>
                <a:cxn ang="0">
                  <a:pos x="1608" y="1483"/>
                </a:cxn>
                <a:cxn ang="0">
                  <a:pos x="1522" y="1494"/>
                </a:cxn>
                <a:cxn ang="0">
                  <a:pos x="1434" y="1505"/>
                </a:cxn>
                <a:cxn ang="0">
                  <a:pos x="1345" y="1514"/>
                </a:cxn>
                <a:cxn ang="0">
                  <a:pos x="1243" y="1527"/>
                </a:cxn>
                <a:cxn ang="0">
                  <a:pos x="1125" y="1542"/>
                </a:cxn>
                <a:cxn ang="0">
                  <a:pos x="1007" y="1555"/>
                </a:cxn>
                <a:cxn ang="0">
                  <a:pos x="889" y="1567"/>
                </a:cxn>
                <a:cxn ang="0">
                  <a:pos x="770" y="1575"/>
                </a:cxn>
                <a:cxn ang="0">
                  <a:pos x="650" y="1579"/>
                </a:cxn>
                <a:cxn ang="0">
                  <a:pos x="538" y="1583"/>
                </a:cxn>
                <a:cxn ang="0">
                  <a:pos x="423" y="1589"/>
                </a:cxn>
                <a:cxn ang="0">
                  <a:pos x="310" y="1590"/>
                </a:cxn>
                <a:cxn ang="0">
                  <a:pos x="200" y="1584"/>
                </a:cxn>
                <a:cxn ang="0">
                  <a:pos x="93" y="1564"/>
                </a:cxn>
                <a:cxn ang="0">
                  <a:pos x="11" y="1514"/>
                </a:cxn>
                <a:cxn ang="0">
                  <a:pos x="5" y="1424"/>
                </a:cxn>
                <a:cxn ang="0">
                  <a:pos x="74" y="1354"/>
                </a:cxn>
                <a:cxn ang="0">
                  <a:pos x="171" y="1349"/>
                </a:cxn>
                <a:cxn ang="0">
                  <a:pos x="286" y="1367"/>
                </a:cxn>
                <a:cxn ang="0">
                  <a:pos x="433" y="1286"/>
                </a:cxn>
                <a:cxn ang="0">
                  <a:pos x="480" y="1016"/>
                </a:cxn>
                <a:cxn ang="0">
                  <a:pos x="423" y="736"/>
                </a:cxn>
                <a:cxn ang="0">
                  <a:pos x="406" y="494"/>
                </a:cxn>
                <a:cxn ang="0">
                  <a:pos x="440" y="312"/>
                </a:cxn>
                <a:cxn ang="0">
                  <a:pos x="490" y="225"/>
                </a:cxn>
                <a:cxn ang="0">
                  <a:pos x="570" y="148"/>
                </a:cxn>
                <a:cxn ang="0">
                  <a:pos x="625" y="118"/>
                </a:cxn>
              </a:cxnLst>
              <a:rect l="0" t="0" r="r" b="b"/>
              <a:pathLst>
                <a:path w="2193" h="1590">
                  <a:moveTo>
                    <a:pt x="652" y="120"/>
                  </a:moveTo>
                  <a:lnTo>
                    <a:pt x="683" y="117"/>
                  </a:lnTo>
                  <a:lnTo>
                    <a:pt x="713" y="115"/>
                  </a:lnTo>
                  <a:lnTo>
                    <a:pt x="744" y="112"/>
                  </a:lnTo>
                  <a:lnTo>
                    <a:pt x="774" y="109"/>
                  </a:lnTo>
                  <a:lnTo>
                    <a:pt x="805" y="109"/>
                  </a:lnTo>
                  <a:lnTo>
                    <a:pt x="837" y="109"/>
                  </a:lnTo>
                  <a:lnTo>
                    <a:pt x="868" y="111"/>
                  </a:lnTo>
                  <a:lnTo>
                    <a:pt x="900" y="115"/>
                  </a:lnTo>
                  <a:lnTo>
                    <a:pt x="927" y="118"/>
                  </a:lnTo>
                  <a:lnTo>
                    <a:pt x="955" y="121"/>
                  </a:lnTo>
                  <a:lnTo>
                    <a:pt x="982" y="124"/>
                  </a:lnTo>
                  <a:lnTo>
                    <a:pt x="1011" y="126"/>
                  </a:lnTo>
                  <a:lnTo>
                    <a:pt x="1039" y="128"/>
                  </a:lnTo>
                  <a:lnTo>
                    <a:pt x="1066" y="129"/>
                  </a:lnTo>
                  <a:lnTo>
                    <a:pt x="1095" y="130"/>
                  </a:lnTo>
                  <a:lnTo>
                    <a:pt x="1121" y="130"/>
                  </a:lnTo>
                  <a:lnTo>
                    <a:pt x="1148" y="129"/>
                  </a:lnTo>
                  <a:lnTo>
                    <a:pt x="1177" y="128"/>
                  </a:lnTo>
                  <a:lnTo>
                    <a:pt x="1203" y="126"/>
                  </a:lnTo>
                  <a:lnTo>
                    <a:pt x="1230" y="122"/>
                  </a:lnTo>
                  <a:lnTo>
                    <a:pt x="1257" y="118"/>
                  </a:lnTo>
                  <a:lnTo>
                    <a:pt x="1283" y="115"/>
                  </a:lnTo>
                  <a:lnTo>
                    <a:pt x="1310" y="108"/>
                  </a:lnTo>
                  <a:lnTo>
                    <a:pt x="1337" y="102"/>
                  </a:lnTo>
                  <a:lnTo>
                    <a:pt x="1383" y="89"/>
                  </a:lnTo>
                  <a:lnTo>
                    <a:pt x="1430" y="76"/>
                  </a:lnTo>
                  <a:lnTo>
                    <a:pt x="1478" y="64"/>
                  </a:lnTo>
                  <a:lnTo>
                    <a:pt x="1526" y="52"/>
                  </a:lnTo>
                  <a:lnTo>
                    <a:pt x="1573" y="42"/>
                  </a:lnTo>
                  <a:lnTo>
                    <a:pt x="1623" y="31"/>
                  </a:lnTo>
                  <a:lnTo>
                    <a:pt x="1673" y="24"/>
                  </a:lnTo>
                  <a:lnTo>
                    <a:pt x="1720" y="16"/>
                  </a:lnTo>
                  <a:lnTo>
                    <a:pt x="1770" y="9"/>
                  </a:lnTo>
                  <a:lnTo>
                    <a:pt x="1820" y="4"/>
                  </a:lnTo>
                  <a:lnTo>
                    <a:pt x="1869" y="1"/>
                  </a:lnTo>
                  <a:lnTo>
                    <a:pt x="1919" y="0"/>
                  </a:lnTo>
                  <a:lnTo>
                    <a:pt x="1966" y="0"/>
                  </a:lnTo>
                  <a:lnTo>
                    <a:pt x="2016" y="3"/>
                  </a:lnTo>
                  <a:lnTo>
                    <a:pt x="2066" y="8"/>
                  </a:lnTo>
                  <a:lnTo>
                    <a:pt x="2113" y="16"/>
                  </a:lnTo>
                  <a:lnTo>
                    <a:pt x="2142" y="25"/>
                  </a:lnTo>
                  <a:lnTo>
                    <a:pt x="2163" y="40"/>
                  </a:lnTo>
                  <a:lnTo>
                    <a:pt x="2178" y="59"/>
                  </a:lnTo>
                  <a:lnTo>
                    <a:pt x="2190" y="81"/>
                  </a:lnTo>
                  <a:lnTo>
                    <a:pt x="2193" y="104"/>
                  </a:lnTo>
                  <a:lnTo>
                    <a:pt x="2192" y="128"/>
                  </a:lnTo>
                  <a:lnTo>
                    <a:pt x="2182" y="150"/>
                  </a:lnTo>
                  <a:lnTo>
                    <a:pt x="2169" y="169"/>
                  </a:lnTo>
                  <a:lnTo>
                    <a:pt x="2155" y="179"/>
                  </a:lnTo>
                  <a:lnTo>
                    <a:pt x="2136" y="186"/>
                  </a:lnTo>
                  <a:lnTo>
                    <a:pt x="2113" y="190"/>
                  </a:lnTo>
                  <a:lnTo>
                    <a:pt x="2089" y="192"/>
                  </a:lnTo>
                  <a:lnTo>
                    <a:pt x="2062" y="192"/>
                  </a:lnTo>
                  <a:lnTo>
                    <a:pt x="2033" y="191"/>
                  </a:lnTo>
                  <a:lnTo>
                    <a:pt x="2003" y="189"/>
                  </a:lnTo>
                  <a:lnTo>
                    <a:pt x="1974" y="187"/>
                  </a:lnTo>
                  <a:lnTo>
                    <a:pt x="1944" y="185"/>
                  </a:lnTo>
                  <a:lnTo>
                    <a:pt x="1915" y="182"/>
                  </a:lnTo>
                  <a:lnTo>
                    <a:pt x="1890" y="181"/>
                  </a:lnTo>
                  <a:lnTo>
                    <a:pt x="1865" y="182"/>
                  </a:lnTo>
                  <a:lnTo>
                    <a:pt x="1846" y="183"/>
                  </a:lnTo>
                  <a:lnTo>
                    <a:pt x="1829" y="189"/>
                  </a:lnTo>
                  <a:lnTo>
                    <a:pt x="1818" y="195"/>
                  </a:lnTo>
                  <a:lnTo>
                    <a:pt x="1812" y="205"/>
                  </a:lnTo>
                  <a:lnTo>
                    <a:pt x="1799" y="280"/>
                  </a:lnTo>
                  <a:lnTo>
                    <a:pt x="1797" y="350"/>
                  </a:lnTo>
                  <a:lnTo>
                    <a:pt x="1797" y="412"/>
                  </a:lnTo>
                  <a:lnTo>
                    <a:pt x="1799" y="463"/>
                  </a:lnTo>
                  <a:lnTo>
                    <a:pt x="1802" y="563"/>
                  </a:lnTo>
                  <a:lnTo>
                    <a:pt x="1810" y="636"/>
                  </a:lnTo>
                  <a:lnTo>
                    <a:pt x="1821" y="723"/>
                  </a:lnTo>
                  <a:lnTo>
                    <a:pt x="1839" y="862"/>
                  </a:lnTo>
                  <a:lnTo>
                    <a:pt x="1844" y="962"/>
                  </a:lnTo>
                  <a:lnTo>
                    <a:pt x="1842" y="1058"/>
                  </a:lnTo>
                  <a:lnTo>
                    <a:pt x="1846" y="1162"/>
                  </a:lnTo>
                  <a:lnTo>
                    <a:pt x="1865" y="1289"/>
                  </a:lnTo>
                  <a:lnTo>
                    <a:pt x="1867" y="1314"/>
                  </a:lnTo>
                  <a:lnTo>
                    <a:pt x="1865" y="1340"/>
                  </a:lnTo>
                  <a:lnTo>
                    <a:pt x="1858" y="1364"/>
                  </a:lnTo>
                  <a:lnTo>
                    <a:pt x="1844" y="1389"/>
                  </a:lnTo>
                  <a:lnTo>
                    <a:pt x="1827" y="1412"/>
                  </a:lnTo>
                  <a:lnTo>
                    <a:pt x="1806" y="1431"/>
                  </a:lnTo>
                  <a:lnTo>
                    <a:pt x="1779" y="1446"/>
                  </a:lnTo>
                  <a:lnTo>
                    <a:pt x="1749" y="1457"/>
                  </a:lnTo>
                  <a:lnTo>
                    <a:pt x="1722" y="1463"/>
                  </a:lnTo>
                  <a:lnTo>
                    <a:pt x="1694" y="1468"/>
                  </a:lnTo>
                  <a:lnTo>
                    <a:pt x="1665" y="1474"/>
                  </a:lnTo>
                  <a:lnTo>
                    <a:pt x="1636" y="1479"/>
                  </a:lnTo>
                  <a:lnTo>
                    <a:pt x="1608" y="1483"/>
                  </a:lnTo>
                  <a:lnTo>
                    <a:pt x="1579" y="1487"/>
                  </a:lnTo>
                  <a:lnTo>
                    <a:pt x="1551" y="1490"/>
                  </a:lnTo>
                  <a:lnTo>
                    <a:pt x="1522" y="1494"/>
                  </a:lnTo>
                  <a:lnTo>
                    <a:pt x="1493" y="1497"/>
                  </a:lnTo>
                  <a:lnTo>
                    <a:pt x="1463" y="1501"/>
                  </a:lnTo>
                  <a:lnTo>
                    <a:pt x="1434" y="1505"/>
                  </a:lnTo>
                  <a:lnTo>
                    <a:pt x="1404" y="1507"/>
                  </a:lnTo>
                  <a:lnTo>
                    <a:pt x="1373" y="1511"/>
                  </a:lnTo>
                  <a:lnTo>
                    <a:pt x="1345" y="1514"/>
                  </a:lnTo>
                  <a:lnTo>
                    <a:pt x="1314" y="1518"/>
                  </a:lnTo>
                  <a:lnTo>
                    <a:pt x="1283" y="1522"/>
                  </a:lnTo>
                  <a:lnTo>
                    <a:pt x="1243" y="1527"/>
                  </a:lnTo>
                  <a:lnTo>
                    <a:pt x="1203" y="1532"/>
                  </a:lnTo>
                  <a:lnTo>
                    <a:pt x="1163" y="1537"/>
                  </a:lnTo>
                  <a:lnTo>
                    <a:pt x="1125" y="1542"/>
                  </a:lnTo>
                  <a:lnTo>
                    <a:pt x="1085" y="1546"/>
                  </a:lnTo>
                  <a:lnTo>
                    <a:pt x="1045" y="1551"/>
                  </a:lnTo>
                  <a:lnTo>
                    <a:pt x="1007" y="1555"/>
                  </a:lnTo>
                  <a:lnTo>
                    <a:pt x="967" y="1559"/>
                  </a:lnTo>
                  <a:lnTo>
                    <a:pt x="927" y="1563"/>
                  </a:lnTo>
                  <a:lnTo>
                    <a:pt x="889" y="1567"/>
                  </a:lnTo>
                  <a:lnTo>
                    <a:pt x="848" y="1571"/>
                  </a:lnTo>
                  <a:lnTo>
                    <a:pt x="808" y="1574"/>
                  </a:lnTo>
                  <a:lnTo>
                    <a:pt x="770" y="1575"/>
                  </a:lnTo>
                  <a:lnTo>
                    <a:pt x="730" y="1577"/>
                  </a:lnTo>
                  <a:lnTo>
                    <a:pt x="690" y="1579"/>
                  </a:lnTo>
                  <a:lnTo>
                    <a:pt x="650" y="1579"/>
                  </a:lnTo>
                  <a:lnTo>
                    <a:pt x="612" y="1580"/>
                  </a:lnTo>
                  <a:lnTo>
                    <a:pt x="576" y="1581"/>
                  </a:lnTo>
                  <a:lnTo>
                    <a:pt x="538" y="1583"/>
                  </a:lnTo>
                  <a:lnTo>
                    <a:pt x="499" y="1585"/>
                  </a:lnTo>
                  <a:lnTo>
                    <a:pt x="461" y="1587"/>
                  </a:lnTo>
                  <a:lnTo>
                    <a:pt x="423" y="1589"/>
                  </a:lnTo>
                  <a:lnTo>
                    <a:pt x="385" y="1590"/>
                  </a:lnTo>
                  <a:lnTo>
                    <a:pt x="349" y="1590"/>
                  </a:lnTo>
                  <a:lnTo>
                    <a:pt x="310" y="1590"/>
                  </a:lnTo>
                  <a:lnTo>
                    <a:pt x="272" y="1590"/>
                  </a:lnTo>
                  <a:lnTo>
                    <a:pt x="236" y="1588"/>
                  </a:lnTo>
                  <a:lnTo>
                    <a:pt x="200" y="1584"/>
                  </a:lnTo>
                  <a:lnTo>
                    <a:pt x="164" y="1580"/>
                  </a:lnTo>
                  <a:lnTo>
                    <a:pt x="127" y="1574"/>
                  </a:lnTo>
                  <a:lnTo>
                    <a:pt x="93" y="1564"/>
                  </a:lnTo>
                  <a:lnTo>
                    <a:pt x="59" y="1554"/>
                  </a:lnTo>
                  <a:lnTo>
                    <a:pt x="30" y="1538"/>
                  </a:lnTo>
                  <a:lnTo>
                    <a:pt x="11" y="1514"/>
                  </a:lnTo>
                  <a:lnTo>
                    <a:pt x="0" y="1487"/>
                  </a:lnTo>
                  <a:lnTo>
                    <a:pt x="0" y="1455"/>
                  </a:lnTo>
                  <a:lnTo>
                    <a:pt x="5" y="1424"/>
                  </a:lnTo>
                  <a:lnTo>
                    <a:pt x="21" y="1396"/>
                  </a:lnTo>
                  <a:lnTo>
                    <a:pt x="43" y="1371"/>
                  </a:lnTo>
                  <a:lnTo>
                    <a:pt x="74" y="1354"/>
                  </a:lnTo>
                  <a:lnTo>
                    <a:pt x="104" y="1348"/>
                  </a:lnTo>
                  <a:lnTo>
                    <a:pt x="137" y="1346"/>
                  </a:lnTo>
                  <a:lnTo>
                    <a:pt x="171" y="1349"/>
                  </a:lnTo>
                  <a:lnTo>
                    <a:pt x="207" y="1355"/>
                  </a:lnTo>
                  <a:lnTo>
                    <a:pt x="246" y="1362"/>
                  </a:lnTo>
                  <a:lnTo>
                    <a:pt x="286" y="1367"/>
                  </a:lnTo>
                  <a:lnTo>
                    <a:pt x="326" y="1371"/>
                  </a:lnTo>
                  <a:lnTo>
                    <a:pt x="364" y="1370"/>
                  </a:lnTo>
                  <a:lnTo>
                    <a:pt x="433" y="1286"/>
                  </a:lnTo>
                  <a:lnTo>
                    <a:pt x="471" y="1199"/>
                  </a:lnTo>
                  <a:lnTo>
                    <a:pt x="484" y="1108"/>
                  </a:lnTo>
                  <a:lnTo>
                    <a:pt x="480" y="1016"/>
                  </a:lnTo>
                  <a:lnTo>
                    <a:pt x="465" y="921"/>
                  </a:lnTo>
                  <a:lnTo>
                    <a:pt x="444" y="828"/>
                  </a:lnTo>
                  <a:lnTo>
                    <a:pt x="423" y="736"/>
                  </a:lnTo>
                  <a:lnTo>
                    <a:pt x="408" y="645"/>
                  </a:lnTo>
                  <a:lnTo>
                    <a:pt x="404" y="569"/>
                  </a:lnTo>
                  <a:lnTo>
                    <a:pt x="406" y="494"/>
                  </a:lnTo>
                  <a:lnTo>
                    <a:pt x="415" y="420"/>
                  </a:lnTo>
                  <a:lnTo>
                    <a:pt x="431" y="343"/>
                  </a:lnTo>
                  <a:lnTo>
                    <a:pt x="440" y="312"/>
                  </a:lnTo>
                  <a:lnTo>
                    <a:pt x="454" y="281"/>
                  </a:lnTo>
                  <a:lnTo>
                    <a:pt x="471" y="252"/>
                  </a:lnTo>
                  <a:lnTo>
                    <a:pt x="490" y="225"/>
                  </a:lnTo>
                  <a:lnTo>
                    <a:pt x="515" y="198"/>
                  </a:lnTo>
                  <a:lnTo>
                    <a:pt x="541" y="173"/>
                  </a:lnTo>
                  <a:lnTo>
                    <a:pt x="570" y="148"/>
                  </a:lnTo>
                  <a:lnTo>
                    <a:pt x="600" y="124"/>
                  </a:lnTo>
                  <a:lnTo>
                    <a:pt x="612" y="120"/>
                  </a:lnTo>
                  <a:lnTo>
                    <a:pt x="625" y="118"/>
                  </a:lnTo>
                  <a:lnTo>
                    <a:pt x="639" y="120"/>
                  </a:lnTo>
                  <a:lnTo>
                    <a:pt x="652" y="120"/>
                  </a:lnTo>
                  <a:close/>
                </a:path>
              </a:pathLst>
            </a:custGeom>
            <a:solidFill>
              <a:srgbClr val="FFED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57" name="Freeform 69"/>
            <p:cNvSpPr>
              <a:spLocks/>
            </p:cNvSpPr>
            <p:nvPr/>
          </p:nvSpPr>
          <p:spPr bwMode="auto">
            <a:xfrm>
              <a:off x="3612" y="2131"/>
              <a:ext cx="249" cy="12"/>
            </a:xfrm>
            <a:custGeom>
              <a:avLst/>
              <a:gdLst/>
              <a:ahLst/>
              <a:cxnLst>
                <a:cxn ang="0">
                  <a:pos x="250" y="5"/>
                </a:cxn>
                <a:cxn ang="0">
                  <a:pos x="250" y="5"/>
                </a:cxn>
                <a:cxn ang="0">
                  <a:pos x="216" y="1"/>
                </a:cxn>
                <a:cxn ang="0">
                  <a:pos x="185" y="0"/>
                </a:cxn>
                <a:cxn ang="0">
                  <a:pos x="153" y="0"/>
                </a:cxn>
                <a:cxn ang="0">
                  <a:pos x="122" y="0"/>
                </a:cxn>
                <a:cxn ang="0">
                  <a:pos x="92" y="2"/>
                </a:cxn>
                <a:cxn ang="0">
                  <a:pos x="61" y="5"/>
                </a:cxn>
                <a:cxn ang="0">
                  <a:pos x="31" y="8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31" y="21"/>
                </a:cxn>
                <a:cxn ang="0">
                  <a:pos x="61" y="18"/>
                </a:cxn>
                <a:cxn ang="0">
                  <a:pos x="92" y="15"/>
                </a:cxn>
                <a:cxn ang="0">
                  <a:pos x="122" y="13"/>
                </a:cxn>
                <a:cxn ang="0">
                  <a:pos x="153" y="13"/>
                </a:cxn>
                <a:cxn ang="0">
                  <a:pos x="185" y="13"/>
                </a:cxn>
                <a:cxn ang="0">
                  <a:pos x="216" y="14"/>
                </a:cxn>
                <a:cxn ang="0">
                  <a:pos x="246" y="18"/>
                </a:cxn>
                <a:cxn ang="0">
                  <a:pos x="246" y="18"/>
                </a:cxn>
                <a:cxn ang="0">
                  <a:pos x="250" y="5"/>
                </a:cxn>
              </a:cxnLst>
              <a:rect l="0" t="0" r="r" b="b"/>
              <a:pathLst>
                <a:path w="250" h="23">
                  <a:moveTo>
                    <a:pt x="250" y="5"/>
                  </a:moveTo>
                  <a:lnTo>
                    <a:pt x="250" y="5"/>
                  </a:lnTo>
                  <a:lnTo>
                    <a:pt x="216" y="1"/>
                  </a:lnTo>
                  <a:lnTo>
                    <a:pt x="185" y="0"/>
                  </a:lnTo>
                  <a:lnTo>
                    <a:pt x="153" y="0"/>
                  </a:lnTo>
                  <a:lnTo>
                    <a:pt x="122" y="0"/>
                  </a:lnTo>
                  <a:lnTo>
                    <a:pt x="92" y="2"/>
                  </a:lnTo>
                  <a:lnTo>
                    <a:pt x="61" y="5"/>
                  </a:lnTo>
                  <a:lnTo>
                    <a:pt x="31" y="8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31" y="21"/>
                  </a:lnTo>
                  <a:lnTo>
                    <a:pt x="61" y="18"/>
                  </a:lnTo>
                  <a:lnTo>
                    <a:pt x="92" y="15"/>
                  </a:lnTo>
                  <a:lnTo>
                    <a:pt x="122" y="13"/>
                  </a:lnTo>
                  <a:lnTo>
                    <a:pt x="153" y="13"/>
                  </a:lnTo>
                  <a:lnTo>
                    <a:pt x="185" y="13"/>
                  </a:lnTo>
                  <a:lnTo>
                    <a:pt x="216" y="14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50" y="5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58" name="Freeform 70"/>
            <p:cNvSpPr>
              <a:spLocks/>
            </p:cNvSpPr>
            <p:nvPr/>
          </p:nvSpPr>
          <p:spPr bwMode="auto">
            <a:xfrm>
              <a:off x="3857" y="2127"/>
              <a:ext cx="444" cy="21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35" y="0"/>
                </a:cxn>
                <a:cxn ang="0">
                  <a:pos x="410" y="7"/>
                </a:cxn>
                <a:cxn ang="0">
                  <a:pos x="384" y="13"/>
                </a:cxn>
                <a:cxn ang="0">
                  <a:pos x="357" y="17"/>
                </a:cxn>
                <a:cxn ang="0">
                  <a:pos x="330" y="21"/>
                </a:cxn>
                <a:cxn ang="0">
                  <a:pos x="305" y="25"/>
                </a:cxn>
                <a:cxn ang="0">
                  <a:pos x="279" y="26"/>
                </a:cxn>
                <a:cxn ang="0">
                  <a:pos x="250" y="27"/>
                </a:cxn>
                <a:cxn ang="0">
                  <a:pos x="223" y="29"/>
                </a:cxn>
                <a:cxn ang="0">
                  <a:pos x="197" y="29"/>
                </a:cxn>
                <a:cxn ang="0">
                  <a:pos x="168" y="27"/>
                </a:cxn>
                <a:cxn ang="0">
                  <a:pos x="141" y="26"/>
                </a:cxn>
                <a:cxn ang="0">
                  <a:pos x="113" y="25"/>
                </a:cxn>
                <a:cxn ang="0">
                  <a:pos x="84" y="22"/>
                </a:cxn>
                <a:cxn ang="0">
                  <a:pos x="57" y="20"/>
                </a:cxn>
                <a:cxn ang="0">
                  <a:pos x="29" y="17"/>
                </a:cxn>
                <a:cxn ang="0">
                  <a:pos x="4" y="13"/>
                </a:cxn>
                <a:cxn ang="0">
                  <a:pos x="0" y="26"/>
                </a:cxn>
                <a:cxn ang="0">
                  <a:pos x="29" y="30"/>
                </a:cxn>
                <a:cxn ang="0">
                  <a:pos x="57" y="33"/>
                </a:cxn>
                <a:cxn ang="0">
                  <a:pos x="84" y="35"/>
                </a:cxn>
                <a:cxn ang="0">
                  <a:pos x="113" y="38"/>
                </a:cxn>
                <a:cxn ang="0">
                  <a:pos x="141" y="39"/>
                </a:cxn>
                <a:cxn ang="0">
                  <a:pos x="168" y="40"/>
                </a:cxn>
                <a:cxn ang="0">
                  <a:pos x="197" y="42"/>
                </a:cxn>
                <a:cxn ang="0">
                  <a:pos x="223" y="42"/>
                </a:cxn>
                <a:cxn ang="0">
                  <a:pos x="250" y="40"/>
                </a:cxn>
                <a:cxn ang="0">
                  <a:pos x="279" y="39"/>
                </a:cxn>
                <a:cxn ang="0">
                  <a:pos x="305" y="38"/>
                </a:cxn>
                <a:cxn ang="0">
                  <a:pos x="334" y="34"/>
                </a:cxn>
                <a:cxn ang="0">
                  <a:pos x="361" y="30"/>
                </a:cxn>
                <a:cxn ang="0">
                  <a:pos x="387" y="26"/>
                </a:cxn>
                <a:cxn ang="0">
                  <a:pos x="414" y="20"/>
                </a:cxn>
                <a:cxn ang="0">
                  <a:pos x="443" y="13"/>
                </a:cxn>
                <a:cxn ang="0">
                  <a:pos x="443" y="13"/>
                </a:cxn>
                <a:cxn ang="0">
                  <a:pos x="435" y="0"/>
                </a:cxn>
              </a:cxnLst>
              <a:rect l="0" t="0" r="r" b="b"/>
              <a:pathLst>
                <a:path w="443" h="42">
                  <a:moveTo>
                    <a:pt x="435" y="0"/>
                  </a:moveTo>
                  <a:lnTo>
                    <a:pt x="435" y="0"/>
                  </a:lnTo>
                  <a:lnTo>
                    <a:pt x="410" y="7"/>
                  </a:lnTo>
                  <a:lnTo>
                    <a:pt x="384" y="13"/>
                  </a:lnTo>
                  <a:lnTo>
                    <a:pt x="357" y="17"/>
                  </a:lnTo>
                  <a:lnTo>
                    <a:pt x="330" y="21"/>
                  </a:lnTo>
                  <a:lnTo>
                    <a:pt x="305" y="25"/>
                  </a:lnTo>
                  <a:lnTo>
                    <a:pt x="279" y="26"/>
                  </a:lnTo>
                  <a:lnTo>
                    <a:pt x="250" y="27"/>
                  </a:lnTo>
                  <a:lnTo>
                    <a:pt x="223" y="29"/>
                  </a:lnTo>
                  <a:lnTo>
                    <a:pt x="197" y="29"/>
                  </a:lnTo>
                  <a:lnTo>
                    <a:pt x="168" y="27"/>
                  </a:lnTo>
                  <a:lnTo>
                    <a:pt x="141" y="26"/>
                  </a:lnTo>
                  <a:lnTo>
                    <a:pt x="113" y="25"/>
                  </a:lnTo>
                  <a:lnTo>
                    <a:pt x="84" y="22"/>
                  </a:lnTo>
                  <a:lnTo>
                    <a:pt x="57" y="20"/>
                  </a:lnTo>
                  <a:lnTo>
                    <a:pt x="29" y="17"/>
                  </a:lnTo>
                  <a:lnTo>
                    <a:pt x="4" y="13"/>
                  </a:lnTo>
                  <a:lnTo>
                    <a:pt x="0" y="26"/>
                  </a:lnTo>
                  <a:lnTo>
                    <a:pt x="29" y="30"/>
                  </a:lnTo>
                  <a:lnTo>
                    <a:pt x="57" y="33"/>
                  </a:lnTo>
                  <a:lnTo>
                    <a:pt x="84" y="35"/>
                  </a:lnTo>
                  <a:lnTo>
                    <a:pt x="113" y="38"/>
                  </a:lnTo>
                  <a:lnTo>
                    <a:pt x="141" y="39"/>
                  </a:lnTo>
                  <a:lnTo>
                    <a:pt x="168" y="40"/>
                  </a:lnTo>
                  <a:lnTo>
                    <a:pt x="197" y="42"/>
                  </a:lnTo>
                  <a:lnTo>
                    <a:pt x="223" y="42"/>
                  </a:lnTo>
                  <a:lnTo>
                    <a:pt x="250" y="40"/>
                  </a:lnTo>
                  <a:lnTo>
                    <a:pt x="279" y="39"/>
                  </a:lnTo>
                  <a:lnTo>
                    <a:pt x="305" y="38"/>
                  </a:lnTo>
                  <a:lnTo>
                    <a:pt x="334" y="34"/>
                  </a:lnTo>
                  <a:lnTo>
                    <a:pt x="361" y="30"/>
                  </a:lnTo>
                  <a:lnTo>
                    <a:pt x="387" y="26"/>
                  </a:lnTo>
                  <a:lnTo>
                    <a:pt x="414" y="20"/>
                  </a:lnTo>
                  <a:lnTo>
                    <a:pt x="443" y="13"/>
                  </a:lnTo>
                  <a:lnTo>
                    <a:pt x="443" y="1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59" name="Freeform 71"/>
            <p:cNvSpPr>
              <a:spLocks/>
            </p:cNvSpPr>
            <p:nvPr/>
          </p:nvSpPr>
          <p:spPr bwMode="auto">
            <a:xfrm>
              <a:off x="4291" y="2076"/>
              <a:ext cx="784" cy="58"/>
            </a:xfrm>
            <a:custGeom>
              <a:avLst/>
              <a:gdLst/>
              <a:ahLst/>
              <a:cxnLst>
                <a:cxn ang="0">
                  <a:pos x="782" y="15"/>
                </a:cxn>
                <a:cxn ang="0">
                  <a:pos x="782" y="15"/>
                </a:cxn>
                <a:cxn ang="0">
                  <a:pos x="735" y="7"/>
                </a:cxn>
                <a:cxn ang="0">
                  <a:pos x="683" y="2"/>
                </a:cxn>
                <a:cxn ang="0">
                  <a:pos x="633" y="0"/>
                </a:cxn>
                <a:cxn ang="0">
                  <a:pos x="586" y="0"/>
                </a:cxn>
                <a:cxn ang="0">
                  <a:pos x="536" y="1"/>
                </a:cxn>
                <a:cxn ang="0">
                  <a:pos x="487" y="4"/>
                </a:cxn>
                <a:cxn ang="0">
                  <a:pos x="437" y="9"/>
                </a:cxn>
                <a:cxn ang="0">
                  <a:pos x="385" y="15"/>
                </a:cxn>
                <a:cxn ang="0">
                  <a:pos x="338" y="23"/>
                </a:cxn>
                <a:cxn ang="0">
                  <a:pos x="288" y="31"/>
                </a:cxn>
                <a:cxn ang="0">
                  <a:pos x="239" y="41"/>
                </a:cxn>
                <a:cxn ang="0">
                  <a:pos x="191" y="52"/>
                </a:cxn>
                <a:cxn ang="0">
                  <a:pos x="143" y="63"/>
                </a:cxn>
                <a:cxn ang="0">
                  <a:pos x="95" y="75"/>
                </a:cxn>
                <a:cxn ang="0">
                  <a:pos x="46" y="88"/>
                </a:cxn>
                <a:cxn ang="0">
                  <a:pos x="0" y="101"/>
                </a:cxn>
                <a:cxn ang="0">
                  <a:pos x="8" y="114"/>
                </a:cxn>
                <a:cxn ang="0">
                  <a:pos x="53" y="101"/>
                </a:cxn>
                <a:cxn ang="0">
                  <a:pos x="99" y="88"/>
                </a:cxn>
                <a:cxn ang="0">
                  <a:pos x="147" y="76"/>
                </a:cxn>
                <a:cxn ang="0">
                  <a:pos x="195" y="65"/>
                </a:cxn>
                <a:cxn ang="0">
                  <a:pos x="242" y="54"/>
                </a:cxn>
                <a:cxn ang="0">
                  <a:pos x="292" y="44"/>
                </a:cxn>
                <a:cxn ang="0">
                  <a:pos x="342" y="36"/>
                </a:cxn>
                <a:cxn ang="0">
                  <a:pos x="389" y="28"/>
                </a:cxn>
                <a:cxn ang="0">
                  <a:pos x="437" y="22"/>
                </a:cxn>
                <a:cxn ang="0">
                  <a:pos x="487" y="17"/>
                </a:cxn>
                <a:cxn ang="0">
                  <a:pos x="536" y="14"/>
                </a:cxn>
                <a:cxn ang="0">
                  <a:pos x="586" y="13"/>
                </a:cxn>
                <a:cxn ang="0">
                  <a:pos x="633" y="13"/>
                </a:cxn>
                <a:cxn ang="0">
                  <a:pos x="683" y="15"/>
                </a:cxn>
                <a:cxn ang="0">
                  <a:pos x="731" y="20"/>
                </a:cxn>
                <a:cxn ang="0">
                  <a:pos x="778" y="28"/>
                </a:cxn>
                <a:cxn ang="0">
                  <a:pos x="778" y="28"/>
                </a:cxn>
                <a:cxn ang="0">
                  <a:pos x="782" y="15"/>
                </a:cxn>
              </a:cxnLst>
              <a:rect l="0" t="0" r="r" b="b"/>
              <a:pathLst>
                <a:path w="782" h="114">
                  <a:moveTo>
                    <a:pt x="782" y="15"/>
                  </a:moveTo>
                  <a:lnTo>
                    <a:pt x="782" y="15"/>
                  </a:lnTo>
                  <a:lnTo>
                    <a:pt x="735" y="7"/>
                  </a:lnTo>
                  <a:lnTo>
                    <a:pt x="683" y="2"/>
                  </a:lnTo>
                  <a:lnTo>
                    <a:pt x="633" y="0"/>
                  </a:lnTo>
                  <a:lnTo>
                    <a:pt x="586" y="0"/>
                  </a:lnTo>
                  <a:lnTo>
                    <a:pt x="536" y="1"/>
                  </a:lnTo>
                  <a:lnTo>
                    <a:pt x="487" y="4"/>
                  </a:lnTo>
                  <a:lnTo>
                    <a:pt x="437" y="9"/>
                  </a:lnTo>
                  <a:lnTo>
                    <a:pt x="385" y="15"/>
                  </a:lnTo>
                  <a:lnTo>
                    <a:pt x="338" y="23"/>
                  </a:lnTo>
                  <a:lnTo>
                    <a:pt x="288" y="31"/>
                  </a:lnTo>
                  <a:lnTo>
                    <a:pt x="239" y="41"/>
                  </a:lnTo>
                  <a:lnTo>
                    <a:pt x="191" y="52"/>
                  </a:lnTo>
                  <a:lnTo>
                    <a:pt x="143" y="63"/>
                  </a:lnTo>
                  <a:lnTo>
                    <a:pt x="95" y="75"/>
                  </a:lnTo>
                  <a:lnTo>
                    <a:pt x="46" y="88"/>
                  </a:lnTo>
                  <a:lnTo>
                    <a:pt x="0" y="101"/>
                  </a:lnTo>
                  <a:lnTo>
                    <a:pt x="8" y="114"/>
                  </a:lnTo>
                  <a:lnTo>
                    <a:pt x="53" y="101"/>
                  </a:lnTo>
                  <a:lnTo>
                    <a:pt x="99" y="88"/>
                  </a:lnTo>
                  <a:lnTo>
                    <a:pt x="147" y="76"/>
                  </a:lnTo>
                  <a:lnTo>
                    <a:pt x="195" y="65"/>
                  </a:lnTo>
                  <a:lnTo>
                    <a:pt x="242" y="54"/>
                  </a:lnTo>
                  <a:lnTo>
                    <a:pt x="292" y="44"/>
                  </a:lnTo>
                  <a:lnTo>
                    <a:pt x="342" y="36"/>
                  </a:lnTo>
                  <a:lnTo>
                    <a:pt x="389" y="28"/>
                  </a:lnTo>
                  <a:lnTo>
                    <a:pt x="437" y="22"/>
                  </a:lnTo>
                  <a:lnTo>
                    <a:pt x="487" y="17"/>
                  </a:lnTo>
                  <a:lnTo>
                    <a:pt x="536" y="14"/>
                  </a:lnTo>
                  <a:lnTo>
                    <a:pt x="586" y="13"/>
                  </a:lnTo>
                  <a:lnTo>
                    <a:pt x="633" y="13"/>
                  </a:lnTo>
                  <a:lnTo>
                    <a:pt x="683" y="15"/>
                  </a:lnTo>
                  <a:lnTo>
                    <a:pt x="731" y="20"/>
                  </a:lnTo>
                  <a:lnTo>
                    <a:pt x="778" y="28"/>
                  </a:lnTo>
                  <a:lnTo>
                    <a:pt x="778" y="28"/>
                  </a:lnTo>
                  <a:lnTo>
                    <a:pt x="782" y="15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0" name="Freeform 72"/>
            <p:cNvSpPr>
              <a:spLocks/>
            </p:cNvSpPr>
            <p:nvPr/>
          </p:nvSpPr>
          <p:spPr bwMode="auto">
            <a:xfrm>
              <a:off x="5072" y="2085"/>
              <a:ext cx="91" cy="81"/>
            </a:xfrm>
            <a:custGeom>
              <a:avLst/>
              <a:gdLst/>
              <a:ahLst/>
              <a:cxnLst>
                <a:cxn ang="0">
                  <a:pos x="65" y="164"/>
                </a:cxn>
                <a:cxn ang="0">
                  <a:pos x="65" y="164"/>
                </a:cxn>
                <a:cxn ang="0">
                  <a:pos x="81" y="142"/>
                </a:cxn>
                <a:cxn ang="0">
                  <a:pos x="90" y="119"/>
                </a:cxn>
                <a:cxn ang="0">
                  <a:pos x="92" y="95"/>
                </a:cxn>
                <a:cxn ang="0">
                  <a:pos x="88" y="70"/>
                </a:cxn>
                <a:cxn ang="0">
                  <a:pos x="77" y="47"/>
                </a:cxn>
                <a:cxn ang="0">
                  <a:pos x="60" y="28"/>
                </a:cxn>
                <a:cxn ang="0">
                  <a:pos x="37" y="11"/>
                </a:cxn>
                <a:cxn ang="0">
                  <a:pos x="4" y="0"/>
                </a:cxn>
                <a:cxn ang="0">
                  <a:pos x="0" y="13"/>
                </a:cxn>
                <a:cxn ang="0">
                  <a:pos x="25" y="21"/>
                </a:cxn>
                <a:cxn ang="0">
                  <a:pos x="44" y="35"/>
                </a:cxn>
                <a:cxn ang="0">
                  <a:pos x="58" y="52"/>
                </a:cxn>
                <a:cxn ang="0">
                  <a:pos x="69" y="73"/>
                </a:cxn>
                <a:cxn ang="0">
                  <a:pos x="73" y="95"/>
                </a:cxn>
                <a:cxn ang="0">
                  <a:pos x="71" y="119"/>
                </a:cxn>
                <a:cxn ang="0">
                  <a:pos x="61" y="139"/>
                </a:cxn>
                <a:cxn ang="0">
                  <a:pos x="50" y="156"/>
                </a:cxn>
                <a:cxn ang="0">
                  <a:pos x="50" y="156"/>
                </a:cxn>
                <a:cxn ang="0">
                  <a:pos x="65" y="164"/>
                </a:cxn>
              </a:cxnLst>
              <a:rect l="0" t="0" r="r" b="b"/>
              <a:pathLst>
                <a:path w="92" h="164">
                  <a:moveTo>
                    <a:pt x="65" y="164"/>
                  </a:moveTo>
                  <a:lnTo>
                    <a:pt x="65" y="164"/>
                  </a:lnTo>
                  <a:lnTo>
                    <a:pt x="81" y="142"/>
                  </a:lnTo>
                  <a:lnTo>
                    <a:pt x="90" y="119"/>
                  </a:lnTo>
                  <a:lnTo>
                    <a:pt x="92" y="95"/>
                  </a:lnTo>
                  <a:lnTo>
                    <a:pt x="88" y="70"/>
                  </a:lnTo>
                  <a:lnTo>
                    <a:pt x="77" y="47"/>
                  </a:lnTo>
                  <a:lnTo>
                    <a:pt x="60" y="28"/>
                  </a:lnTo>
                  <a:lnTo>
                    <a:pt x="37" y="11"/>
                  </a:lnTo>
                  <a:lnTo>
                    <a:pt x="4" y="0"/>
                  </a:lnTo>
                  <a:lnTo>
                    <a:pt x="0" y="13"/>
                  </a:lnTo>
                  <a:lnTo>
                    <a:pt x="25" y="21"/>
                  </a:lnTo>
                  <a:lnTo>
                    <a:pt x="44" y="35"/>
                  </a:lnTo>
                  <a:lnTo>
                    <a:pt x="58" y="52"/>
                  </a:lnTo>
                  <a:lnTo>
                    <a:pt x="69" y="73"/>
                  </a:lnTo>
                  <a:lnTo>
                    <a:pt x="73" y="95"/>
                  </a:lnTo>
                  <a:lnTo>
                    <a:pt x="71" y="119"/>
                  </a:lnTo>
                  <a:lnTo>
                    <a:pt x="61" y="139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65" y="164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1" name="Freeform 73"/>
            <p:cNvSpPr>
              <a:spLocks/>
            </p:cNvSpPr>
            <p:nvPr/>
          </p:nvSpPr>
          <p:spPr bwMode="auto">
            <a:xfrm>
              <a:off x="4762" y="2162"/>
              <a:ext cx="373" cy="19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9" y="40"/>
                </a:cxn>
                <a:cxn ang="0">
                  <a:pos x="23" y="34"/>
                </a:cxn>
                <a:cxn ang="0">
                  <a:pos x="31" y="29"/>
                </a:cxn>
                <a:cxn ang="0">
                  <a:pos x="46" y="25"/>
                </a:cxn>
                <a:cxn ang="0">
                  <a:pos x="63" y="24"/>
                </a:cxn>
                <a:cxn ang="0">
                  <a:pos x="88" y="22"/>
                </a:cxn>
                <a:cxn ang="0">
                  <a:pos x="113" y="24"/>
                </a:cxn>
                <a:cxn ang="0">
                  <a:pos x="142" y="26"/>
                </a:cxn>
                <a:cxn ang="0">
                  <a:pos x="172" y="29"/>
                </a:cxn>
                <a:cxn ang="0">
                  <a:pos x="201" y="30"/>
                </a:cxn>
                <a:cxn ang="0">
                  <a:pos x="231" y="33"/>
                </a:cxn>
                <a:cxn ang="0">
                  <a:pos x="260" y="34"/>
                </a:cxn>
                <a:cxn ang="0">
                  <a:pos x="287" y="34"/>
                </a:cxn>
                <a:cxn ang="0">
                  <a:pos x="313" y="31"/>
                </a:cxn>
                <a:cxn ang="0">
                  <a:pos x="336" y="27"/>
                </a:cxn>
                <a:cxn ang="0">
                  <a:pos x="359" y="20"/>
                </a:cxn>
                <a:cxn ang="0">
                  <a:pos x="374" y="8"/>
                </a:cxn>
                <a:cxn ang="0">
                  <a:pos x="359" y="0"/>
                </a:cxn>
                <a:cxn ang="0">
                  <a:pos x="348" y="9"/>
                </a:cxn>
                <a:cxn ang="0">
                  <a:pos x="332" y="14"/>
                </a:cxn>
                <a:cxn ang="0">
                  <a:pos x="309" y="18"/>
                </a:cxn>
                <a:cxn ang="0">
                  <a:pos x="287" y="21"/>
                </a:cxn>
                <a:cxn ang="0">
                  <a:pos x="260" y="21"/>
                </a:cxn>
                <a:cxn ang="0">
                  <a:pos x="231" y="20"/>
                </a:cxn>
                <a:cxn ang="0">
                  <a:pos x="201" y="17"/>
                </a:cxn>
                <a:cxn ang="0">
                  <a:pos x="172" y="16"/>
                </a:cxn>
                <a:cxn ang="0">
                  <a:pos x="142" y="13"/>
                </a:cxn>
                <a:cxn ang="0">
                  <a:pos x="113" y="11"/>
                </a:cxn>
                <a:cxn ang="0">
                  <a:pos x="88" y="9"/>
                </a:cxn>
                <a:cxn ang="0">
                  <a:pos x="63" y="11"/>
                </a:cxn>
                <a:cxn ang="0">
                  <a:pos x="42" y="12"/>
                </a:cxn>
                <a:cxn ang="0">
                  <a:pos x="23" y="18"/>
                </a:cxn>
                <a:cxn ang="0">
                  <a:pos x="8" y="26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9" y="40"/>
                </a:cxn>
              </a:cxnLst>
              <a:rect l="0" t="0" r="r" b="b"/>
              <a:pathLst>
                <a:path w="374" h="40">
                  <a:moveTo>
                    <a:pt x="19" y="40"/>
                  </a:moveTo>
                  <a:lnTo>
                    <a:pt x="19" y="40"/>
                  </a:lnTo>
                  <a:lnTo>
                    <a:pt x="23" y="34"/>
                  </a:lnTo>
                  <a:lnTo>
                    <a:pt x="31" y="29"/>
                  </a:lnTo>
                  <a:lnTo>
                    <a:pt x="46" y="25"/>
                  </a:lnTo>
                  <a:lnTo>
                    <a:pt x="63" y="24"/>
                  </a:lnTo>
                  <a:lnTo>
                    <a:pt x="88" y="22"/>
                  </a:lnTo>
                  <a:lnTo>
                    <a:pt x="113" y="24"/>
                  </a:lnTo>
                  <a:lnTo>
                    <a:pt x="142" y="26"/>
                  </a:lnTo>
                  <a:lnTo>
                    <a:pt x="172" y="29"/>
                  </a:lnTo>
                  <a:lnTo>
                    <a:pt x="201" y="30"/>
                  </a:lnTo>
                  <a:lnTo>
                    <a:pt x="231" y="33"/>
                  </a:lnTo>
                  <a:lnTo>
                    <a:pt x="260" y="34"/>
                  </a:lnTo>
                  <a:lnTo>
                    <a:pt x="287" y="34"/>
                  </a:lnTo>
                  <a:lnTo>
                    <a:pt x="313" y="31"/>
                  </a:lnTo>
                  <a:lnTo>
                    <a:pt x="336" y="27"/>
                  </a:lnTo>
                  <a:lnTo>
                    <a:pt x="359" y="20"/>
                  </a:lnTo>
                  <a:lnTo>
                    <a:pt x="374" y="8"/>
                  </a:lnTo>
                  <a:lnTo>
                    <a:pt x="359" y="0"/>
                  </a:lnTo>
                  <a:lnTo>
                    <a:pt x="348" y="9"/>
                  </a:lnTo>
                  <a:lnTo>
                    <a:pt x="332" y="14"/>
                  </a:lnTo>
                  <a:lnTo>
                    <a:pt x="309" y="18"/>
                  </a:lnTo>
                  <a:lnTo>
                    <a:pt x="287" y="21"/>
                  </a:lnTo>
                  <a:lnTo>
                    <a:pt x="260" y="21"/>
                  </a:lnTo>
                  <a:lnTo>
                    <a:pt x="231" y="20"/>
                  </a:lnTo>
                  <a:lnTo>
                    <a:pt x="201" y="17"/>
                  </a:lnTo>
                  <a:lnTo>
                    <a:pt x="172" y="16"/>
                  </a:lnTo>
                  <a:lnTo>
                    <a:pt x="142" y="13"/>
                  </a:lnTo>
                  <a:lnTo>
                    <a:pt x="113" y="11"/>
                  </a:lnTo>
                  <a:lnTo>
                    <a:pt x="88" y="9"/>
                  </a:lnTo>
                  <a:lnTo>
                    <a:pt x="63" y="11"/>
                  </a:lnTo>
                  <a:lnTo>
                    <a:pt x="42" y="12"/>
                  </a:lnTo>
                  <a:lnTo>
                    <a:pt x="23" y="18"/>
                  </a:lnTo>
                  <a:lnTo>
                    <a:pt x="8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2" name="Freeform 74"/>
            <p:cNvSpPr>
              <a:spLocks/>
            </p:cNvSpPr>
            <p:nvPr/>
          </p:nvSpPr>
          <p:spPr bwMode="auto">
            <a:xfrm>
              <a:off x="4745" y="2182"/>
              <a:ext cx="34" cy="130"/>
            </a:xfrm>
            <a:custGeom>
              <a:avLst/>
              <a:gdLst/>
              <a:ahLst/>
              <a:cxnLst>
                <a:cxn ang="0">
                  <a:pos x="21" y="258"/>
                </a:cxn>
                <a:cxn ang="0">
                  <a:pos x="21" y="258"/>
                </a:cxn>
                <a:cxn ang="0">
                  <a:pos x="19" y="207"/>
                </a:cxn>
                <a:cxn ang="0">
                  <a:pos x="19" y="145"/>
                </a:cxn>
                <a:cxn ang="0">
                  <a:pos x="21" y="75"/>
                </a:cxn>
                <a:cxn ang="0">
                  <a:pos x="34" y="0"/>
                </a:cxn>
                <a:cxn ang="0">
                  <a:pos x="15" y="0"/>
                </a:cxn>
                <a:cxn ang="0">
                  <a:pos x="2" y="75"/>
                </a:cxn>
                <a:cxn ang="0">
                  <a:pos x="0" y="145"/>
                </a:cxn>
                <a:cxn ang="0">
                  <a:pos x="0" y="207"/>
                </a:cxn>
                <a:cxn ang="0">
                  <a:pos x="2" y="258"/>
                </a:cxn>
                <a:cxn ang="0">
                  <a:pos x="2" y="258"/>
                </a:cxn>
                <a:cxn ang="0">
                  <a:pos x="21" y="258"/>
                </a:cxn>
              </a:cxnLst>
              <a:rect l="0" t="0" r="r" b="b"/>
              <a:pathLst>
                <a:path w="34" h="258">
                  <a:moveTo>
                    <a:pt x="21" y="258"/>
                  </a:moveTo>
                  <a:lnTo>
                    <a:pt x="21" y="258"/>
                  </a:lnTo>
                  <a:lnTo>
                    <a:pt x="19" y="207"/>
                  </a:lnTo>
                  <a:lnTo>
                    <a:pt x="19" y="145"/>
                  </a:lnTo>
                  <a:lnTo>
                    <a:pt x="21" y="75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2" y="75"/>
                  </a:lnTo>
                  <a:lnTo>
                    <a:pt x="0" y="145"/>
                  </a:lnTo>
                  <a:lnTo>
                    <a:pt x="0" y="207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21" y="258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3" name="Freeform 75"/>
            <p:cNvSpPr>
              <a:spLocks/>
            </p:cNvSpPr>
            <p:nvPr/>
          </p:nvSpPr>
          <p:spPr bwMode="auto">
            <a:xfrm>
              <a:off x="4749" y="2312"/>
              <a:ext cx="57" cy="199"/>
            </a:xfrm>
            <a:custGeom>
              <a:avLst/>
              <a:gdLst/>
              <a:ahLst/>
              <a:cxnLst>
                <a:cxn ang="0">
                  <a:pos x="59" y="399"/>
                </a:cxn>
                <a:cxn ang="0">
                  <a:pos x="59" y="399"/>
                </a:cxn>
                <a:cxn ang="0">
                  <a:pos x="42" y="260"/>
                </a:cxn>
                <a:cxn ang="0">
                  <a:pos x="31" y="173"/>
                </a:cxn>
                <a:cxn ang="0">
                  <a:pos x="23" y="10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4" y="100"/>
                </a:cxn>
                <a:cxn ang="0">
                  <a:pos x="11" y="173"/>
                </a:cxn>
                <a:cxn ang="0">
                  <a:pos x="23" y="260"/>
                </a:cxn>
                <a:cxn ang="0">
                  <a:pos x="40" y="399"/>
                </a:cxn>
                <a:cxn ang="0">
                  <a:pos x="40" y="399"/>
                </a:cxn>
                <a:cxn ang="0">
                  <a:pos x="59" y="399"/>
                </a:cxn>
              </a:cxnLst>
              <a:rect l="0" t="0" r="r" b="b"/>
              <a:pathLst>
                <a:path w="59" h="399">
                  <a:moveTo>
                    <a:pt x="59" y="399"/>
                  </a:moveTo>
                  <a:lnTo>
                    <a:pt x="59" y="399"/>
                  </a:lnTo>
                  <a:lnTo>
                    <a:pt x="42" y="260"/>
                  </a:lnTo>
                  <a:lnTo>
                    <a:pt x="31" y="173"/>
                  </a:lnTo>
                  <a:lnTo>
                    <a:pt x="23" y="10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4" y="100"/>
                  </a:lnTo>
                  <a:lnTo>
                    <a:pt x="11" y="173"/>
                  </a:lnTo>
                  <a:lnTo>
                    <a:pt x="23" y="260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59" y="399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4" name="Freeform 76"/>
            <p:cNvSpPr>
              <a:spLocks/>
            </p:cNvSpPr>
            <p:nvPr/>
          </p:nvSpPr>
          <p:spPr bwMode="auto">
            <a:xfrm>
              <a:off x="4789" y="2510"/>
              <a:ext cx="44" cy="213"/>
            </a:xfrm>
            <a:custGeom>
              <a:avLst/>
              <a:gdLst/>
              <a:ahLst/>
              <a:cxnLst>
                <a:cxn ang="0">
                  <a:pos x="46" y="427"/>
                </a:cxn>
                <a:cxn ang="0">
                  <a:pos x="46" y="427"/>
                </a:cxn>
                <a:cxn ang="0">
                  <a:pos x="27" y="300"/>
                </a:cxn>
                <a:cxn ang="0">
                  <a:pos x="23" y="196"/>
                </a:cxn>
                <a:cxn ang="0">
                  <a:pos x="25" y="10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6" y="100"/>
                </a:cxn>
                <a:cxn ang="0">
                  <a:pos x="4" y="196"/>
                </a:cxn>
                <a:cxn ang="0">
                  <a:pos x="8" y="300"/>
                </a:cxn>
                <a:cxn ang="0">
                  <a:pos x="27" y="427"/>
                </a:cxn>
                <a:cxn ang="0">
                  <a:pos x="27" y="427"/>
                </a:cxn>
                <a:cxn ang="0">
                  <a:pos x="46" y="427"/>
                </a:cxn>
              </a:cxnLst>
              <a:rect l="0" t="0" r="r" b="b"/>
              <a:pathLst>
                <a:path w="46" h="427">
                  <a:moveTo>
                    <a:pt x="46" y="427"/>
                  </a:moveTo>
                  <a:lnTo>
                    <a:pt x="46" y="427"/>
                  </a:lnTo>
                  <a:lnTo>
                    <a:pt x="27" y="300"/>
                  </a:lnTo>
                  <a:lnTo>
                    <a:pt x="23" y="196"/>
                  </a:lnTo>
                  <a:lnTo>
                    <a:pt x="25" y="10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6" y="100"/>
                  </a:lnTo>
                  <a:lnTo>
                    <a:pt x="4" y="196"/>
                  </a:lnTo>
                  <a:lnTo>
                    <a:pt x="8" y="300"/>
                  </a:lnTo>
                  <a:lnTo>
                    <a:pt x="27" y="427"/>
                  </a:lnTo>
                  <a:lnTo>
                    <a:pt x="27" y="427"/>
                  </a:lnTo>
                  <a:lnTo>
                    <a:pt x="46" y="42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5" name="Freeform 77"/>
            <p:cNvSpPr>
              <a:spLocks/>
            </p:cNvSpPr>
            <p:nvPr/>
          </p:nvSpPr>
          <p:spPr bwMode="auto">
            <a:xfrm>
              <a:off x="4705" y="2723"/>
              <a:ext cx="131" cy="88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4" y="174"/>
                </a:cxn>
                <a:cxn ang="0">
                  <a:pos x="38" y="162"/>
                </a:cxn>
                <a:cxn ang="0">
                  <a:pos x="65" y="146"/>
                </a:cxn>
                <a:cxn ang="0">
                  <a:pos x="88" y="126"/>
                </a:cxn>
                <a:cxn ang="0">
                  <a:pos x="107" y="103"/>
                </a:cxn>
                <a:cxn ang="0">
                  <a:pos x="120" y="77"/>
                </a:cxn>
                <a:cxn ang="0">
                  <a:pos x="128" y="51"/>
                </a:cxn>
                <a:cxn ang="0">
                  <a:pos x="130" y="25"/>
                </a:cxn>
                <a:cxn ang="0">
                  <a:pos x="128" y="0"/>
                </a:cxn>
                <a:cxn ang="0">
                  <a:pos x="109" y="0"/>
                </a:cxn>
                <a:cxn ang="0">
                  <a:pos x="111" y="25"/>
                </a:cxn>
                <a:cxn ang="0">
                  <a:pos x="109" y="51"/>
                </a:cxn>
                <a:cxn ang="0">
                  <a:pos x="101" y="74"/>
                </a:cxn>
                <a:cxn ang="0">
                  <a:pos x="88" y="97"/>
                </a:cxn>
                <a:cxn ang="0">
                  <a:pos x="73" y="121"/>
                </a:cxn>
                <a:cxn ang="0">
                  <a:pos x="53" y="138"/>
                </a:cxn>
                <a:cxn ang="0">
                  <a:pos x="27" y="152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4" y="174"/>
                </a:cxn>
              </a:cxnLst>
              <a:rect l="0" t="0" r="r" b="b"/>
              <a:pathLst>
                <a:path w="130" h="174">
                  <a:moveTo>
                    <a:pt x="4" y="174"/>
                  </a:moveTo>
                  <a:lnTo>
                    <a:pt x="4" y="174"/>
                  </a:lnTo>
                  <a:lnTo>
                    <a:pt x="38" y="162"/>
                  </a:lnTo>
                  <a:lnTo>
                    <a:pt x="65" y="146"/>
                  </a:lnTo>
                  <a:lnTo>
                    <a:pt x="88" y="126"/>
                  </a:lnTo>
                  <a:lnTo>
                    <a:pt x="107" y="103"/>
                  </a:lnTo>
                  <a:lnTo>
                    <a:pt x="120" y="77"/>
                  </a:lnTo>
                  <a:lnTo>
                    <a:pt x="128" y="51"/>
                  </a:lnTo>
                  <a:lnTo>
                    <a:pt x="130" y="25"/>
                  </a:lnTo>
                  <a:lnTo>
                    <a:pt x="128" y="0"/>
                  </a:lnTo>
                  <a:lnTo>
                    <a:pt x="109" y="0"/>
                  </a:lnTo>
                  <a:lnTo>
                    <a:pt x="111" y="25"/>
                  </a:lnTo>
                  <a:lnTo>
                    <a:pt x="109" y="51"/>
                  </a:lnTo>
                  <a:lnTo>
                    <a:pt x="101" y="74"/>
                  </a:lnTo>
                  <a:lnTo>
                    <a:pt x="88" y="97"/>
                  </a:lnTo>
                  <a:lnTo>
                    <a:pt x="73" y="121"/>
                  </a:lnTo>
                  <a:lnTo>
                    <a:pt x="53" y="138"/>
                  </a:lnTo>
                  <a:lnTo>
                    <a:pt x="27" y="152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6" name="Freeform 78"/>
            <p:cNvSpPr>
              <a:spLocks/>
            </p:cNvSpPr>
            <p:nvPr/>
          </p:nvSpPr>
          <p:spPr bwMode="auto">
            <a:xfrm>
              <a:off x="4241" y="2804"/>
              <a:ext cx="471" cy="40"/>
            </a:xfrm>
            <a:custGeom>
              <a:avLst/>
              <a:gdLst/>
              <a:ahLst/>
              <a:cxnLst>
                <a:cxn ang="0">
                  <a:pos x="3" y="78"/>
                </a:cxn>
                <a:cxn ang="0">
                  <a:pos x="3" y="78"/>
                </a:cxn>
                <a:cxn ang="0">
                  <a:pos x="34" y="74"/>
                </a:cxn>
                <a:cxn ang="0">
                  <a:pos x="63" y="70"/>
                </a:cxn>
                <a:cxn ang="0">
                  <a:pos x="91" y="68"/>
                </a:cxn>
                <a:cxn ang="0">
                  <a:pos x="122" y="64"/>
                </a:cxn>
                <a:cxn ang="0">
                  <a:pos x="152" y="61"/>
                </a:cxn>
                <a:cxn ang="0">
                  <a:pos x="183" y="57"/>
                </a:cxn>
                <a:cxn ang="0">
                  <a:pos x="211" y="53"/>
                </a:cxn>
                <a:cxn ang="0">
                  <a:pos x="240" y="51"/>
                </a:cxn>
                <a:cxn ang="0">
                  <a:pos x="270" y="47"/>
                </a:cxn>
                <a:cxn ang="0">
                  <a:pos x="299" y="43"/>
                </a:cxn>
                <a:cxn ang="0">
                  <a:pos x="328" y="39"/>
                </a:cxn>
                <a:cxn ang="0">
                  <a:pos x="356" y="35"/>
                </a:cxn>
                <a:cxn ang="0">
                  <a:pos x="385" y="30"/>
                </a:cxn>
                <a:cxn ang="0">
                  <a:pos x="414" y="25"/>
                </a:cxn>
                <a:cxn ang="0">
                  <a:pos x="442" y="20"/>
                </a:cxn>
                <a:cxn ang="0">
                  <a:pos x="469" y="13"/>
                </a:cxn>
                <a:cxn ang="0">
                  <a:pos x="465" y="0"/>
                </a:cxn>
                <a:cxn ang="0">
                  <a:pos x="438" y="7"/>
                </a:cxn>
                <a:cxn ang="0">
                  <a:pos x="410" y="12"/>
                </a:cxn>
                <a:cxn ang="0">
                  <a:pos x="381" y="17"/>
                </a:cxn>
                <a:cxn ang="0">
                  <a:pos x="353" y="22"/>
                </a:cxn>
                <a:cxn ang="0">
                  <a:pos x="324" y="26"/>
                </a:cxn>
                <a:cxn ang="0">
                  <a:pos x="295" y="30"/>
                </a:cxn>
                <a:cxn ang="0">
                  <a:pos x="267" y="34"/>
                </a:cxn>
                <a:cxn ang="0">
                  <a:pos x="240" y="38"/>
                </a:cxn>
                <a:cxn ang="0">
                  <a:pos x="211" y="40"/>
                </a:cxn>
                <a:cxn ang="0">
                  <a:pos x="179" y="44"/>
                </a:cxn>
                <a:cxn ang="0">
                  <a:pos x="152" y="48"/>
                </a:cxn>
                <a:cxn ang="0">
                  <a:pos x="122" y="51"/>
                </a:cxn>
                <a:cxn ang="0">
                  <a:pos x="91" y="55"/>
                </a:cxn>
                <a:cxn ang="0">
                  <a:pos x="63" y="57"/>
                </a:cxn>
                <a:cxn ang="0">
                  <a:pos x="30" y="61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78"/>
                </a:cxn>
              </a:cxnLst>
              <a:rect l="0" t="0" r="r" b="b"/>
              <a:pathLst>
                <a:path w="469" h="78">
                  <a:moveTo>
                    <a:pt x="3" y="78"/>
                  </a:moveTo>
                  <a:lnTo>
                    <a:pt x="3" y="78"/>
                  </a:lnTo>
                  <a:lnTo>
                    <a:pt x="34" y="74"/>
                  </a:lnTo>
                  <a:lnTo>
                    <a:pt x="63" y="70"/>
                  </a:lnTo>
                  <a:lnTo>
                    <a:pt x="91" y="68"/>
                  </a:lnTo>
                  <a:lnTo>
                    <a:pt x="122" y="64"/>
                  </a:lnTo>
                  <a:lnTo>
                    <a:pt x="152" y="61"/>
                  </a:lnTo>
                  <a:lnTo>
                    <a:pt x="183" y="57"/>
                  </a:lnTo>
                  <a:lnTo>
                    <a:pt x="211" y="53"/>
                  </a:lnTo>
                  <a:lnTo>
                    <a:pt x="240" y="51"/>
                  </a:lnTo>
                  <a:lnTo>
                    <a:pt x="270" y="47"/>
                  </a:lnTo>
                  <a:lnTo>
                    <a:pt x="299" y="43"/>
                  </a:lnTo>
                  <a:lnTo>
                    <a:pt x="328" y="39"/>
                  </a:lnTo>
                  <a:lnTo>
                    <a:pt x="356" y="35"/>
                  </a:lnTo>
                  <a:lnTo>
                    <a:pt x="385" y="30"/>
                  </a:lnTo>
                  <a:lnTo>
                    <a:pt x="414" y="25"/>
                  </a:lnTo>
                  <a:lnTo>
                    <a:pt x="442" y="20"/>
                  </a:lnTo>
                  <a:lnTo>
                    <a:pt x="469" y="13"/>
                  </a:lnTo>
                  <a:lnTo>
                    <a:pt x="465" y="0"/>
                  </a:lnTo>
                  <a:lnTo>
                    <a:pt x="438" y="7"/>
                  </a:lnTo>
                  <a:lnTo>
                    <a:pt x="410" y="12"/>
                  </a:lnTo>
                  <a:lnTo>
                    <a:pt x="381" y="17"/>
                  </a:lnTo>
                  <a:lnTo>
                    <a:pt x="353" y="22"/>
                  </a:lnTo>
                  <a:lnTo>
                    <a:pt x="324" y="26"/>
                  </a:lnTo>
                  <a:lnTo>
                    <a:pt x="295" y="30"/>
                  </a:lnTo>
                  <a:lnTo>
                    <a:pt x="267" y="34"/>
                  </a:lnTo>
                  <a:lnTo>
                    <a:pt x="240" y="38"/>
                  </a:lnTo>
                  <a:lnTo>
                    <a:pt x="211" y="40"/>
                  </a:lnTo>
                  <a:lnTo>
                    <a:pt x="179" y="44"/>
                  </a:lnTo>
                  <a:lnTo>
                    <a:pt x="152" y="48"/>
                  </a:lnTo>
                  <a:lnTo>
                    <a:pt x="122" y="51"/>
                  </a:lnTo>
                  <a:lnTo>
                    <a:pt x="91" y="55"/>
                  </a:lnTo>
                  <a:lnTo>
                    <a:pt x="63" y="57"/>
                  </a:lnTo>
                  <a:lnTo>
                    <a:pt x="30" y="6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7" name="Freeform 79"/>
            <p:cNvSpPr>
              <a:spLocks/>
            </p:cNvSpPr>
            <p:nvPr/>
          </p:nvSpPr>
          <p:spPr bwMode="auto">
            <a:xfrm>
              <a:off x="3608" y="2838"/>
              <a:ext cx="636" cy="3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40" y="70"/>
                </a:cxn>
                <a:cxn ang="0">
                  <a:pos x="80" y="69"/>
                </a:cxn>
                <a:cxn ang="0">
                  <a:pos x="120" y="66"/>
                </a:cxn>
                <a:cxn ang="0">
                  <a:pos x="158" y="65"/>
                </a:cxn>
                <a:cxn ang="0">
                  <a:pos x="198" y="62"/>
                </a:cxn>
                <a:cxn ang="0">
                  <a:pos x="239" y="59"/>
                </a:cxn>
                <a:cxn ang="0">
                  <a:pos x="277" y="55"/>
                </a:cxn>
                <a:cxn ang="0">
                  <a:pos x="317" y="51"/>
                </a:cxn>
                <a:cxn ang="0">
                  <a:pos x="357" y="47"/>
                </a:cxn>
                <a:cxn ang="0">
                  <a:pos x="395" y="43"/>
                </a:cxn>
                <a:cxn ang="0">
                  <a:pos x="435" y="38"/>
                </a:cxn>
                <a:cxn ang="0">
                  <a:pos x="475" y="34"/>
                </a:cxn>
                <a:cxn ang="0">
                  <a:pos x="515" y="29"/>
                </a:cxn>
                <a:cxn ang="0">
                  <a:pos x="555" y="23"/>
                </a:cxn>
                <a:cxn ang="0">
                  <a:pos x="595" y="18"/>
                </a:cxn>
                <a:cxn ang="0">
                  <a:pos x="635" y="13"/>
                </a:cxn>
                <a:cxn ang="0">
                  <a:pos x="632" y="0"/>
                </a:cxn>
                <a:cxn ang="0">
                  <a:pos x="591" y="5"/>
                </a:cxn>
                <a:cxn ang="0">
                  <a:pos x="551" y="10"/>
                </a:cxn>
                <a:cxn ang="0">
                  <a:pos x="511" y="16"/>
                </a:cxn>
                <a:cxn ang="0">
                  <a:pos x="475" y="21"/>
                </a:cxn>
                <a:cxn ang="0">
                  <a:pos x="435" y="25"/>
                </a:cxn>
                <a:cxn ang="0">
                  <a:pos x="395" y="30"/>
                </a:cxn>
                <a:cxn ang="0">
                  <a:pos x="357" y="34"/>
                </a:cxn>
                <a:cxn ang="0">
                  <a:pos x="317" y="38"/>
                </a:cxn>
                <a:cxn ang="0">
                  <a:pos x="277" y="42"/>
                </a:cxn>
                <a:cxn ang="0">
                  <a:pos x="239" y="46"/>
                </a:cxn>
                <a:cxn ang="0">
                  <a:pos x="198" y="49"/>
                </a:cxn>
                <a:cxn ang="0">
                  <a:pos x="158" y="52"/>
                </a:cxn>
                <a:cxn ang="0">
                  <a:pos x="120" y="53"/>
                </a:cxn>
                <a:cxn ang="0">
                  <a:pos x="80" y="56"/>
                </a:cxn>
                <a:cxn ang="0">
                  <a:pos x="40" y="5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70"/>
                </a:cxn>
              </a:cxnLst>
              <a:rect l="0" t="0" r="r" b="b"/>
              <a:pathLst>
                <a:path w="635" h="70">
                  <a:moveTo>
                    <a:pt x="0" y="70"/>
                  </a:moveTo>
                  <a:lnTo>
                    <a:pt x="0" y="70"/>
                  </a:lnTo>
                  <a:lnTo>
                    <a:pt x="40" y="70"/>
                  </a:lnTo>
                  <a:lnTo>
                    <a:pt x="80" y="69"/>
                  </a:lnTo>
                  <a:lnTo>
                    <a:pt x="120" y="66"/>
                  </a:lnTo>
                  <a:lnTo>
                    <a:pt x="158" y="65"/>
                  </a:lnTo>
                  <a:lnTo>
                    <a:pt x="198" y="62"/>
                  </a:lnTo>
                  <a:lnTo>
                    <a:pt x="239" y="59"/>
                  </a:lnTo>
                  <a:lnTo>
                    <a:pt x="277" y="55"/>
                  </a:lnTo>
                  <a:lnTo>
                    <a:pt x="317" y="51"/>
                  </a:lnTo>
                  <a:lnTo>
                    <a:pt x="357" y="47"/>
                  </a:lnTo>
                  <a:lnTo>
                    <a:pt x="395" y="43"/>
                  </a:lnTo>
                  <a:lnTo>
                    <a:pt x="435" y="38"/>
                  </a:lnTo>
                  <a:lnTo>
                    <a:pt x="475" y="34"/>
                  </a:lnTo>
                  <a:lnTo>
                    <a:pt x="515" y="29"/>
                  </a:lnTo>
                  <a:lnTo>
                    <a:pt x="555" y="23"/>
                  </a:lnTo>
                  <a:lnTo>
                    <a:pt x="595" y="18"/>
                  </a:lnTo>
                  <a:lnTo>
                    <a:pt x="635" y="13"/>
                  </a:lnTo>
                  <a:lnTo>
                    <a:pt x="632" y="0"/>
                  </a:lnTo>
                  <a:lnTo>
                    <a:pt x="591" y="5"/>
                  </a:lnTo>
                  <a:lnTo>
                    <a:pt x="551" y="10"/>
                  </a:lnTo>
                  <a:lnTo>
                    <a:pt x="511" y="16"/>
                  </a:lnTo>
                  <a:lnTo>
                    <a:pt x="475" y="21"/>
                  </a:lnTo>
                  <a:lnTo>
                    <a:pt x="435" y="25"/>
                  </a:lnTo>
                  <a:lnTo>
                    <a:pt x="395" y="30"/>
                  </a:lnTo>
                  <a:lnTo>
                    <a:pt x="357" y="34"/>
                  </a:lnTo>
                  <a:lnTo>
                    <a:pt x="317" y="38"/>
                  </a:lnTo>
                  <a:lnTo>
                    <a:pt x="277" y="42"/>
                  </a:lnTo>
                  <a:lnTo>
                    <a:pt x="239" y="46"/>
                  </a:lnTo>
                  <a:lnTo>
                    <a:pt x="198" y="49"/>
                  </a:lnTo>
                  <a:lnTo>
                    <a:pt x="158" y="52"/>
                  </a:lnTo>
                  <a:lnTo>
                    <a:pt x="120" y="53"/>
                  </a:lnTo>
                  <a:lnTo>
                    <a:pt x="80" y="56"/>
                  </a:lnTo>
                  <a:lnTo>
                    <a:pt x="4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8" name="Freeform 80"/>
            <p:cNvSpPr>
              <a:spLocks/>
            </p:cNvSpPr>
            <p:nvPr/>
          </p:nvSpPr>
          <p:spPr bwMode="auto">
            <a:xfrm>
              <a:off x="3013" y="2853"/>
              <a:ext cx="595" cy="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34" y="22"/>
                </a:cxn>
                <a:cxn ang="0">
                  <a:pos x="70" y="31"/>
                </a:cxn>
                <a:cxn ang="0">
                  <a:pos x="107" y="38"/>
                </a:cxn>
                <a:cxn ang="0">
                  <a:pos x="145" y="41"/>
                </a:cxn>
                <a:cxn ang="0">
                  <a:pos x="181" y="45"/>
                </a:cxn>
                <a:cxn ang="0">
                  <a:pos x="217" y="48"/>
                </a:cxn>
                <a:cxn ang="0">
                  <a:pos x="255" y="48"/>
                </a:cxn>
                <a:cxn ang="0">
                  <a:pos x="294" y="48"/>
                </a:cxn>
                <a:cxn ang="0">
                  <a:pos x="330" y="48"/>
                </a:cxn>
                <a:cxn ang="0">
                  <a:pos x="368" y="47"/>
                </a:cxn>
                <a:cxn ang="0">
                  <a:pos x="406" y="44"/>
                </a:cxn>
                <a:cxn ang="0">
                  <a:pos x="444" y="43"/>
                </a:cxn>
                <a:cxn ang="0">
                  <a:pos x="483" y="40"/>
                </a:cxn>
                <a:cxn ang="0">
                  <a:pos x="521" y="39"/>
                </a:cxn>
                <a:cxn ang="0">
                  <a:pos x="557" y="38"/>
                </a:cxn>
                <a:cxn ang="0">
                  <a:pos x="595" y="36"/>
                </a:cxn>
                <a:cxn ang="0">
                  <a:pos x="595" y="23"/>
                </a:cxn>
                <a:cxn ang="0">
                  <a:pos x="557" y="25"/>
                </a:cxn>
                <a:cxn ang="0">
                  <a:pos x="521" y="26"/>
                </a:cxn>
                <a:cxn ang="0">
                  <a:pos x="483" y="27"/>
                </a:cxn>
                <a:cxn ang="0">
                  <a:pos x="444" y="30"/>
                </a:cxn>
                <a:cxn ang="0">
                  <a:pos x="406" y="31"/>
                </a:cxn>
                <a:cxn ang="0">
                  <a:pos x="368" y="34"/>
                </a:cxn>
                <a:cxn ang="0">
                  <a:pos x="330" y="35"/>
                </a:cxn>
                <a:cxn ang="0">
                  <a:pos x="294" y="35"/>
                </a:cxn>
                <a:cxn ang="0">
                  <a:pos x="255" y="35"/>
                </a:cxn>
                <a:cxn ang="0">
                  <a:pos x="217" y="35"/>
                </a:cxn>
                <a:cxn ang="0">
                  <a:pos x="181" y="32"/>
                </a:cxn>
                <a:cxn ang="0">
                  <a:pos x="145" y="28"/>
                </a:cxn>
                <a:cxn ang="0">
                  <a:pos x="111" y="25"/>
                </a:cxn>
                <a:cxn ang="0">
                  <a:pos x="74" y="18"/>
                </a:cxn>
                <a:cxn ang="0">
                  <a:pos x="42" y="9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10"/>
                </a:cxn>
              </a:cxnLst>
              <a:rect l="0" t="0" r="r" b="b"/>
              <a:pathLst>
                <a:path w="595" h="48">
                  <a:moveTo>
                    <a:pt x="0" y="10"/>
                  </a:moveTo>
                  <a:lnTo>
                    <a:pt x="0" y="10"/>
                  </a:lnTo>
                  <a:lnTo>
                    <a:pt x="34" y="22"/>
                  </a:lnTo>
                  <a:lnTo>
                    <a:pt x="70" y="31"/>
                  </a:lnTo>
                  <a:lnTo>
                    <a:pt x="107" y="38"/>
                  </a:lnTo>
                  <a:lnTo>
                    <a:pt x="145" y="41"/>
                  </a:lnTo>
                  <a:lnTo>
                    <a:pt x="181" y="45"/>
                  </a:lnTo>
                  <a:lnTo>
                    <a:pt x="217" y="48"/>
                  </a:lnTo>
                  <a:lnTo>
                    <a:pt x="255" y="48"/>
                  </a:lnTo>
                  <a:lnTo>
                    <a:pt x="294" y="48"/>
                  </a:lnTo>
                  <a:lnTo>
                    <a:pt x="330" y="48"/>
                  </a:lnTo>
                  <a:lnTo>
                    <a:pt x="368" y="47"/>
                  </a:lnTo>
                  <a:lnTo>
                    <a:pt x="406" y="44"/>
                  </a:lnTo>
                  <a:lnTo>
                    <a:pt x="444" y="43"/>
                  </a:lnTo>
                  <a:lnTo>
                    <a:pt x="483" y="40"/>
                  </a:lnTo>
                  <a:lnTo>
                    <a:pt x="521" y="39"/>
                  </a:lnTo>
                  <a:lnTo>
                    <a:pt x="557" y="38"/>
                  </a:lnTo>
                  <a:lnTo>
                    <a:pt x="595" y="36"/>
                  </a:lnTo>
                  <a:lnTo>
                    <a:pt x="595" y="23"/>
                  </a:lnTo>
                  <a:lnTo>
                    <a:pt x="557" y="25"/>
                  </a:lnTo>
                  <a:lnTo>
                    <a:pt x="521" y="26"/>
                  </a:lnTo>
                  <a:lnTo>
                    <a:pt x="483" y="27"/>
                  </a:lnTo>
                  <a:lnTo>
                    <a:pt x="444" y="30"/>
                  </a:lnTo>
                  <a:lnTo>
                    <a:pt x="406" y="31"/>
                  </a:lnTo>
                  <a:lnTo>
                    <a:pt x="368" y="34"/>
                  </a:lnTo>
                  <a:lnTo>
                    <a:pt x="330" y="35"/>
                  </a:lnTo>
                  <a:lnTo>
                    <a:pt x="294" y="35"/>
                  </a:lnTo>
                  <a:lnTo>
                    <a:pt x="255" y="35"/>
                  </a:lnTo>
                  <a:lnTo>
                    <a:pt x="217" y="35"/>
                  </a:lnTo>
                  <a:lnTo>
                    <a:pt x="181" y="32"/>
                  </a:lnTo>
                  <a:lnTo>
                    <a:pt x="145" y="28"/>
                  </a:lnTo>
                  <a:lnTo>
                    <a:pt x="111" y="25"/>
                  </a:lnTo>
                  <a:lnTo>
                    <a:pt x="74" y="18"/>
                  </a:lnTo>
                  <a:lnTo>
                    <a:pt x="42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69" name="Freeform 81"/>
            <p:cNvSpPr>
              <a:spLocks/>
            </p:cNvSpPr>
            <p:nvPr/>
          </p:nvSpPr>
          <p:spPr bwMode="auto">
            <a:xfrm>
              <a:off x="2949" y="2753"/>
              <a:ext cx="87" cy="106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0" y="0"/>
                </a:cxn>
                <a:cxn ang="0">
                  <a:pos x="46" y="18"/>
                </a:cxn>
                <a:cxn ang="0">
                  <a:pos x="23" y="44"/>
                </a:cxn>
                <a:cxn ang="0">
                  <a:pos x="6" y="74"/>
                </a:cxn>
                <a:cxn ang="0">
                  <a:pos x="0" y="106"/>
                </a:cxn>
                <a:cxn ang="0">
                  <a:pos x="0" y="138"/>
                </a:cxn>
                <a:cxn ang="0">
                  <a:pos x="11" y="167"/>
                </a:cxn>
                <a:cxn ang="0">
                  <a:pos x="32" y="193"/>
                </a:cxn>
                <a:cxn ang="0">
                  <a:pos x="65" y="210"/>
                </a:cxn>
                <a:cxn ang="0">
                  <a:pos x="72" y="200"/>
                </a:cxn>
                <a:cxn ang="0">
                  <a:pos x="48" y="186"/>
                </a:cxn>
                <a:cxn ang="0">
                  <a:pos x="31" y="162"/>
                </a:cxn>
                <a:cxn ang="0">
                  <a:pos x="19" y="138"/>
                </a:cxn>
                <a:cxn ang="0">
                  <a:pos x="19" y="106"/>
                </a:cxn>
                <a:cxn ang="0">
                  <a:pos x="25" y="76"/>
                </a:cxn>
                <a:cxn ang="0">
                  <a:pos x="38" y="49"/>
                </a:cxn>
                <a:cxn ang="0">
                  <a:pos x="61" y="26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0"/>
                </a:cxn>
              </a:cxnLst>
              <a:rect l="0" t="0" r="r" b="b"/>
              <a:pathLst>
                <a:path w="88" h="210">
                  <a:moveTo>
                    <a:pt x="80" y="0"/>
                  </a:moveTo>
                  <a:lnTo>
                    <a:pt x="80" y="0"/>
                  </a:lnTo>
                  <a:lnTo>
                    <a:pt x="46" y="18"/>
                  </a:lnTo>
                  <a:lnTo>
                    <a:pt x="23" y="44"/>
                  </a:lnTo>
                  <a:lnTo>
                    <a:pt x="6" y="74"/>
                  </a:lnTo>
                  <a:lnTo>
                    <a:pt x="0" y="106"/>
                  </a:lnTo>
                  <a:lnTo>
                    <a:pt x="0" y="138"/>
                  </a:lnTo>
                  <a:lnTo>
                    <a:pt x="11" y="167"/>
                  </a:lnTo>
                  <a:lnTo>
                    <a:pt x="32" y="193"/>
                  </a:lnTo>
                  <a:lnTo>
                    <a:pt x="65" y="210"/>
                  </a:lnTo>
                  <a:lnTo>
                    <a:pt x="72" y="200"/>
                  </a:lnTo>
                  <a:lnTo>
                    <a:pt x="48" y="186"/>
                  </a:lnTo>
                  <a:lnTo>
                    <a:pt x="31" y="162"/>
                  </a:lnTo>
                  <a:lnTo>
                    <a:pt x="19" y="138"/>
                  </a:lnTo>
                  <a:lnTo>
                    <a:pt x="19" y="106"/>
                  </a:lnTo>
                  <a:lnTo>
                    <a:pt x="25" y="76"/>
                  </a:lnTo>
                  <a:lnTo>
                    <a:pt x="38" y="49"/>
                  </a:lnTo>
                  <a:lnTo>
                    <a:pt x="61" y="26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0" name="Freeform 82"/>
            <p:cNvSpPr>
              <a:spLocks/>
            </p:cNvSpPr>
            <p:nvPr/>
          </p:nvSpPr>
          <p:spPr bwMode="auto">
            <a:xfrm>
              <a:off x="3030" y="2750"/>
              <a:ext cx="303" cy="18"/>
            </a:xfrm>
            <a:custGeom>
              <a:avLst/>
              <a:gdLst/>
              <a:ahLst/>
              <a:cxnLst>
                <a:cxn ang="0">
                  <a:pos x="286" y="26"/>
                </a:cxn>
                <a:cxn ang="0">
                  <a:pos x="294" y="23"/>
                </a:cxn>
                <a:cxn ang="0">
                  <a:pos x="256" y="24"/>
                </a:cxn>
                <a:cxn ang="0">
                  <a:pos x="216" y="20"/>
                </a:cxn>
                <a:cxn ang="0">
                  <a:pos x="178" y="15"/>
                </a:cxn>
                <a:cxn ang="0">
                  <a:pos x="139" y="9"/>
                </a:cxn>
                <a:cxn ang="0">
                  <a:pos x="103" y="2"/>
                </a:cxn>
                <a:cxn ang="0">
                  <a:pos x="67" y="0"/>
                </a:cxn>
                <a:cxn ang="0">
                  <a:pos x="34" y="1"/>
                </a:cxn>
                <a:cxn ang="0">
                  <a:pos x="0" y="9"/>
                </a:cxn>
                <a:cxn ang="0">
                  <a:pos x="8" y="19"/>
                </a:cxn>
                <a:cxn ang="0">
                  <a:pos x="34" y="14"/>
                </a:cxn>
                <a:cxn ang="0">
                  <a:pos x="67" y="13"/>
                </a:cxn>
                <a:cxn ang="0">
                  <a:pos x="99" y="15"/>
                </a:cxn>
                <a:cxn ang="0">
                  <a:pos x="136" y="22"/>
                </a:cxn>
                <a:cxn ang="0">
                  <a:pos x="174" y="28"/>
                </a:cxn>
                <a:cxn ang="0">
                  <a:pos x="216" y="33"/>
                </a:cxn>
                <a:cxn ang="0">
                  <a:pos x="256" y="37"/>
                </a:cxn>
                <a:cxn ang="0">
                  <a:pos x="294" y="36"/>
                </a:cxn>
                <a:cxn ang="0">
                  <a:pos x="302" y="33"/>
                </a:cxn>
                <a:cxn ang="0">
                  <a:pos x="294" y="36"/>
                </a:cxn>
                <a:cxn ang="0">
                  <a:pos x="300" y="36"/>
                </a:cxn>
                <a:cxn ang="0">
                  <a:pos x="302" y="33"/>
                </a:cxn>
                <a:cxn ang="0">
                  <a:pos x="286" y="26"/>
                </a:cxn>
              </a:cxnLst>
              <a:rect l="0" t="0" r="r" b="b"/>
              <a:pathLst>
                <a:path w="302" h="37">
                  <a:moveTo>
                    <a:pt x="286" y="26"/>
                  </a:moveTo>
                  <a:lnTo>
                    <a:pt x="294" y="23"/>
                  </a:lnTo>
                  <a:lnTo>
                    <a:pt x="256" y="24"/>
                  </a:lnTo>
                  <a:lnTo>
                    <a:pt x="216" y="20"/>
                  </a:lnTo>
                  <a:lnTo>
                    <a:pt x="178" y="15"/>
                  </a:lnTo>
                  <a:lnTo>
                    <a:pt x="139" y="9"/>
                  </a:lnTo>
                  <a:lnTo>
                    <a:pt x="103" y="2"/>
                  </a:lnTo>
                  <a:lnTo>
                    <a:pt x="67" y="0"/>
                  </a:lnTo>
                  <a:lnTo>
                    <a:pt x="34" y="1"/>
                  </a:lnTo>
                  <a:lnTo>
                    <a:pt x="0" y="9"/>
                  </a:lnTo>
                  <a:lnTo>
                    <a:pt x="8" y="19"/>
                  </a:lnTo>
                  <a:lnTo>
                    <a:pt x="34" y="14"/>
                  </a:lnTo>
                  <a:lnTo>
                    <a:pt x="67" y="13"/>
                  </a:lnTo>
                  <a:lnTo>
                    <a:pt x="99" y="15"/>
                  </a:lnTo>
                  <a:lnTo>
                    <a:pt x="136" y="22"/>
                  </a:lnTo>
                  <a:lnTo>
                    <a:pt x="174" y="28"/>
                  </a:lnTo>
                  <a:lnTo>
                    <a:pt x="216" y="33"/>
                  </a:lnTo>
                  <a:lnTo>
                    <a:pt x="256" y="37"/>
                  </a:lnTo>
                  <a:lnTo>
                    <a:pt x="294" y="36"/>
                  </a:lnTo>
                  <a:lnTo>
                    <a:pt x="302" y="33"/>
                  </a:lnTo>
                  <a:lnTo>
                    <a:pt x="294" y="36"/>
                  </a:lnTo>
                  <a:lnTo>
                    <a:pt x="300" y="36"/>
                  </a:lnTo>
                  <a:lnTo>
                    <a:pt x="302" y="33"/>
                  </a:lnTo>
                  <a:lnTo>
                    <a:pt x="286" y="2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1" name="Freeform 83"/>
            <p:cNvSpPr>
              <a:spLocks/>
            </p:cNvSpPr>
            <p:nvPr/>
          </p:nvSpPr>
          <p:spPr bwMode="auto">
            <a:xfrm>
              <a:off x="3316" y="2401"/>
              <a:ext cx="138" cy="36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58" y="91"/>
                </a:cxn>
                <a:cxn ang="0">
                  <a:pos x="79" y="183"/>
                </a:cxn>
                <a:cxn ang="0">
                  <a:pos x="99" y="276"/>
                </a:cxn>
                <a:cxn ang="0">
                  <a:pos x="115" y="371"/>
                </a:cxn>
                <a:cxn ang="0">
                  <a:pos x="119" y="463"/>
                </a:cxn>
                <a:cxn ang="0">
                  <a:pos x="105" y="553"/>
                </a:cxn>
                <a:cxn ang="0">
                  <a:pos x="67" y="639"/>
                </a:cxn>
                <a:cxn ang="0">
                  <a:pos x="0" y="721"/>
                </a:cxn>
                <a:cxn ang="0">
                  <a:pos x="16" y="728"/>
                </a:cxn>
                <a:cxn ang="0">
                  <a:pos x="86" y="644"/>
                </a:cxn>
                <a:cxn ang="0">
                  <a:pos x="124" y="556"/>
                </a:cxn>
                <a:cxn ang="0">
                  <a:pos x="138" y="463"/>
                </a:cxn>
                <a:cxn ang="0">
                  <a:pos x="134" y="371"/>
                </a:cxn>
                <a:cxn ang="0">
                  <a:pos x="119" y="276"/>
                </a:cxn>
                <a:cxn ang="0">
                  <a:pos x="98" y="183"/>
                </a:cxn>
                <a:cxn ang="0">
                  <a:pos x="77" y="91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2" y="0"/>
                </a:cxn>
              </a:cxnLst>
              <a:rect l="0" t="0" r="r" b="b"/>
              <a:pathLst>
                <a:path w="138" h="728">
                  <a:moveTo>
                    <a:pt x="42" y="0"/>
                  </a:moveTo>
                  <a:lnTo>
                    <a:pt x="42" y="0"/>
                  </a:lnTo>
                  <a:lnTo>
                    <a:pt x="58" y="91"/>
                  </a:lnTo>
                  <a:lnTo>
                    <a:pt x="79" y="183"/>
                  </a:lnTo>
                  <a:lnTo>
                    <a:pt x="99" y="276"/>
                  </a:lnTo>
                  <a:lnTo>
                    <a:pt x="115" y="371"/>
                  </a:lnTo>
                  <a:lnTo>
                    <a:pt x="119" y="463"/>
                  </a:lnTo>
                  <a:lnTo>
                    <a:pt x="105" y="553"/>
                  </a:lnTo>
                  <a:lnTo>
                    <a:pt x="67" y="639"/>
                  </a:lnTo>
                  <a:lnTo>
                    <a:pt x="0" y="721"/>
                  </a:lnTo>
                  <a:lnTo>
                    <a:pt x="16" y="728"/>
                  </a:lnTo>
                  <a:lnTo>
                    <a:pt x="86" y="644"/>
                  </a:lnTo>
                  <a:lnTo>
                    <a:pt x="124" y="556"/>
                  </a:lnTo>
                  <a:lnTo>
                    <a:pt x="138" y="463"/>
                  </a:lnTo>
                  <a:lnTo>
                    <a:pt x="134" y="371"/>
                  </a:lnTo>
                  <a:lnTo>
                    <a:pt x="119" y="276"/>
                  </a:lnTo>
                  <a:lnTo>
                    <a:pt x="98" y="183"/>
                  </a:lnTo>
                  <a:lnTo>
                    <a:pt x="77" y="9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2" name="Freeform 84"/>
            <p:cNvSpPr>
              <a:spLocks/>
            </p:cNvSpPr>
            <p:nvPr/>
          </p:nvSpPr>
          <p:spPr bwMode="auto">
            <a:xfrm>
              <a:off x="3353" y="2250"/>
              <a:ext cx="47" cy="1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2" y="77"/>
                </a:cxn>
                <a:cxn ang="0">
                  <a:pos x="2" y="151"/>
                </a:cxn>
                <a:cxn ang="0">
                  <a:pos x="0" y="226"/>
                </a:cxn>
                <a:cxn ang="0">
                  <a:pos x="4" y="302"/>
                </a:cxn>
                <a:cxn ang="0">
                  <a:pos x="23" y="302"/>
                </a:cxn>
                <a:cxn ang="0">
                  <a:pos x="20" y="226"/>
                </a:cxn>
                <a:cxn ang="0">
                  <a:pos x="21" y="151"/>
                </a:cxn>
                <a:cxn ang="0">
                  <a:pos x="31" y="77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7" y="0"/>
                </a:cxn>
              </a:cxnLst>
              <a:rect l="0" t="0" r="r" b="b"/>
              <a:pathLst>
                <a:path w="46" h="302">
                  <a:moveTo>
                    <a:pt x="27" y="0"/>
                  </a:moveTo>
                  <a:lnTo>
                    <a:pt x="27" y="0"/>
                  </a:lnTo>
                  <a:lnTo>
                    <a:pt x="12" y="77"/>
                  </a:lnTo>
                  <a:lnTo>
                    <a:pt x="2" y="151"/>
                  </a:lnTo>
                  <a:lnTo>
                    <a:pt x="0" y="226"/>
                  </a:lnTo>
                  <a:lnTo>
                    <a:pt x="4" y="302"/>
                  </a:lnTo>
                  <a:lnTo>
                    <a:pt x="23" y="302"/>
                  </a:lnTo>
                  <a:lnTo>
                    <a:pt x="20" y="226"/>
                  </a:lnTo>
                  <a:lnTo>
                    <a:pt x="21" y="151"/>
                  </a:lnTo>
                  <a:lnTo>
                    <a:pt x="31" y="77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3" name="Freeform 85"/>
            <p:cNvSpPr>
              <a:spLocks/>
            </p:cNvSpPr>
            <p:nvPr/>
          </p:nvSpPr>
          <p:spPr bwMode="auto">
            <a:xfrm>
              <a:off x="3380" y="2139"/>
              <a:ext cx="188" cy="111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72" y="0"/>
                </a:cxn>
                <a:cxn ang="0">
                  <a:pos x="141" y="24"/>
                </a:cxn>
                <a:cxn ang="0">
                  <a:pos x="113" y="49"/>
                </a:cxn>
                <a:cxn ang="0">
                  <a:pos x="86" y="74"/>
                </a:cxn>
                <a:cxn ang="0">
                  <a:pos x="61" y="102"/>
                </a:cxn>
                <a:cxn ang="0">
                  <a:pos x="40" y="130"/>
                </a:cxn>
                <a:cxn ang="0">
                  <a:pos x="23" y="160"/>
                </a:cxn>
                <a:cxn ang="0">
                  <a:pos x="10" y="191"/>
                </a:cxn>
                <a:cxn ang="0">
                  <a:pos x="0" y="223"/>
                </a:cxn>
                <a:cxn ang="0">
                  <a:pos x="19" y="223"/>
                </a:cxn>
                <a:cxn ang="0">
                  <a:pos x="29" y="193"/>
                </a:cxn>
                <a:cxn ang="0">
                  <a:pos x="42" y="162"/>
                </a:cxn>
                <a:cxn ang="0">
                  <a:pos x="59" y="135"/>
                </a:cxn>
                <a:cxn ang="0">
                  <a:pos x="76" y="108"/>
                </a:cxn>
                <a:cxn ang="0">
                  <a:pos x="101" y="82"/>
                </a:cxn>
                <a:cxn ang="0">
                  <a:pos x="128" y="57"/>
                </a:cxn>
                <a:cxn ang="0">
                  <a:pos x="157" y="32"/>
                </a:cxn>
                <a:cxn ang="0">
                  <a:pos x="187" y="8"/>
                </a:cxn>
                <a:cxn ang="0">
                  <a:pos x="187" y="8"/>
                </a:cxn>
                <a:cxn ang="0">
                  <a:pos x="172" y="0"/>
                </a:cxn>
              </a:cxnLst>
              <a:rect l="0" t="0" r="r" b="b"/>
              <a:pathLst>
                <a:path w="187" h="223">
                  <a:moveTo>
                    <a:pt x="172" y="0"/>
                  </a:moveTo>
                  <a:lnTo>
                    <a:pt x="172" y="0"/>
                  </a:lnTo>
                  <a:lnTo>
                    <a:pt x="141" y="24"/>
                  </a:lnTo>
                  <a:lnTo>
                    <a:pt x="113" y="49"/>
                  </a:lnTo>
                  <a:lnTo>
                    <a:pt x="86" y="74"/>
                  </a:lnTo>
                  <a:lnTo>
                    <a:pt x="61" y="102"/>
                  </a:lnTo>
                  <a:lnTo>
                    <a:pt x="40" y="130"/>
                  </a:lnTo>
                  <a:lnTo>
                    <a:pt x="23" y="160"/>
                  </a:lnTo>
                  <a:lnTo>
                    <a:pt x="10" y="191"/>
                  </a:lnTo>
                  <a:lnTo>
                    <a:pt x="0" y="223"/>
                  </a:lnTo>
                  <a:lnTo>
                    <a:pt x="19" y="223"/>
                  </a:lnTo>
                  <a:lnTo>
                    <a:pt x="29" y="193"/>
                  </a:lnTo>
                  <a:lnTo>
                    <a:pt x="42" y="162"/>
                  </a:lnTo>
                  <a:lnTo>
                    <a:pt x="59" y="135"/>
                  </a:lnTo>
                  <a:lnTo>
                    <a:pt x="76" y="108"/>
                  </a:lnTo>
                  <a:lnTo>
                    <a:pt x="101" y="82"/>
                  </a:lnTo>
                  <a:lnTo>
                    <a:pt x="128" y="57"/>
                  </a:lnTo>
                  <a:lnTo>
                    <a:pt x="157" y="32"/>
                  </a:lnTo>
                  <a:lnTo>
                    <a:pt x="187" y="8"/>
                  </a:lnTo>
                  <a:lnTo>
                    <a:pt x="187" y="8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4" name="Freeform 86"/>
            <p:cNvSpPr>
              <a:spLocks/>
            </p:cNvSpPr>
            <p:nvPr/>
          </p:nvSpPr>
          <p:spPr bwMode="auto">
            <a:xfrm>
              <a:off x="3551" y="2136"/>
              <a:ext cx="61" cy="7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6" y="1"/>
                </a:cxn>
                <a:cxn ang="0">
                  <a:pos x="32" y="0"/>
                </a:cxn>
                <a:cxn ang="0">
                  <a:pos x="17" y="1"/>
                </a:cxn>
                <a:cxn ang="0">
                  <a:pos x="0" y="8"/>
                </a:cxn>
                <a:cxn ang="0">
                  <a:pos x="15" y="16"/>
                </a:cxn>
                <a:cxn ang="0">
                  <a:pos x="21" y="14"/>
                </a:cxn>
                <a:cxn ang="0">
                  <a:pos x="32" y="13"/>
                </a:cxn>
                <a:cxn ang="0">
                  <a:pos x="46" y="14"/>
                </a:cxn>
                <a:cxn ang="0">
                  <a:pos x="59" y="14"/>
                </a:cxn>
                <a:cxn ang="0">
                  <a:pos x="59" y="14"/>
                </a:cxn>
                <a:cxn ang="0">
                  <a:pos x="59" y="1"/>
                </a:cxn>
              </a:cxnLst>
              <a:rect l="0" t="0" r="r" b="b"/>
              <a:pathLst>
                <a:path w="59" h="16">
                  <a:moveTo>
                    <a:pt x="59" y="1"/>
                  </a:moveTo>
                  <a:lnTo>
                    <a:pt x="59" y="1"/>
                  </a:lnTo>
                  <a:lnTo>
                    <a:pt x="46" y="1"/>
                  </a:lnTo>
                  <a:lnTo>
                    <a:pt x="32" y="0"/>
                  </a:lnTo>
                  <a:lnTo>
                    <a:pt x="17" y="1"/>
                  </a:lnTo>
                  <a:lnTo>
                    <a:pt x="0" y="8"/>
                  </a:lnTo>
                  <a:lnTo>
                    <a:pt x="15" y="16"/>
                  </a:lnTo>
                  <a:lnTo>
                    <a:pt x="21" y="14"/>
                  </a:lnTo>
                  <a:lnTo>
                    <a:pt x="32" y="13"/>
                  </a:lnTo>
                  <a:lnTo>
                    <a:pt x="46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5" name="Freeform 87"/>
            <p:cNvSpPr>
              <a:spLocks/>
            </p:cNvSpPr>
            <p:nvPr/>
          </p:nvSpPr>
          <p:spPr bwMode="auto">
            <a:xfrm>
              <a:off x="4601" y="2688"/>
              <a:ext cx="135" cy="120"/>
            </a:xfrm>
            <a:custGeom>
              <a:avLst/>
              <a:gdLst/>
              <a:ahLst/>
              <a:cxnLst>
                <a:cxn ang="0">
                  <a:pos x="96" y="13"/>
                </a:cxn>
                <a:cxn ang="0">
                  <a:pos x="86" y="4"/>
                </a:cxn>
                <a:cxn ang="0">
                  <a:pos x="25" y="93"/>
                </a:cxn>
                <a:cxn ang="0">
                  <a:pos x="0" y="155"/>
                </a:cxn>
                <a:cxn ang="0">
                  <a:pos x="2" y="198"/>
                </a:cxn>
                <a:cxn ang="0">
                  <a:pos x="29" y="224"/>
                </a:cxn>
                <a:cxn ang="0">
                  <a:pos x="63" y="237"/>
                </a:cxn>
                <a:cxn ang="0">
                  <a:pos x="98" y="239"/>
                </a:cxn>
                <a:cxn ang="0">
                  <a:pos x="124" y="237"/>
                </a:cxn>
                <a:cxn ang="0">
                  <a:pos x="136" y="235"/>
                </a:cxn>
                <a:cxn ang="0">
                  <a:pos x="132" y="222"/>
                </a:cxn>
                <a:cxn ang="0">
                  <a:pos x="124" y="224"/>
                </a:cxn>
                <a:cxn ang="0">
                  <a:pos x="98" y="226"/>
                </a:cxn>
                <a:cxn ang="0">
                  <a:pos x="67" y="224"/>
                </a:cxn>
                <a:cxn ang="0">
                  <a:pos x="40" y="213"/>
                </a:cxn>
                <a:cxn ang="0">
                  <a:pos x="21" y="195"/>
                </a:cxn>
                <a:cxn ang="0">
                  <a:pos x="19" y="155"/>
                </a:cxn>
                <a:cxn ang="0">
                  <a:pos x="44" y="95"/>
                </a:cxn>
                <a:cxn ang="0">
                  <a:pos x="101" y="9"/>
                </a:cxn>
                <a:cxn ang="0">
                  <a:pos x="92" y="0"/>
                </a:cxn>
                <a:cxn ang="0">
                  <a:pos x="96" y="13"/>
                </a:cxn>
              </a:cxnLst>
              <a:rect l="0" t="0" r="r" b="b"/>
              <a:pathLst>
                <a:path w="136" h="239">
                  <a:moveTo>
                    <a:pt x="96" y="13"/>
                  </a:moveTo>
                  <a:lnTo>
                    <a:pt x="86" y="4"/>
                  </a:lnTo>
                  <a:lnTo>
                    <a:pt x="25" y="93"/>
                  </a:lnTo>
                  <a:lnTo>
                    <a:pt x="0" y="155"/>
                  </a:lnTo>
                  <a:lnTo>
                    <a:pt x="2" y="198"/>
                  </a:lnTo>
                  <a:lnTo>
                    <a:pt x="29" y="224"/>
                  </a:lnTo>
                  <a:lnTo>
                    <a:pt x="63" y="237"/>
                  </a:lnTo>
                  <a:lnTo>
                    <a:pt x="98" y="239"/>
                  </a:lnTo>
                  <a:lnTo>
                    <a:pt x="124" y="237"/>
                  </a:lnTo>
                  <a:lnTo>
                    <a:pt x="136" y="235"/>
                  </a:lnTo>
                  <a:lnTo>
                    <a:pt x="132" y="222"/>
                  </a:lnTo>
                  <a:lnTo>
                    <a:pt x="124" y="224"/>
                  </a:lnTo>
                  <a:lnTo>
                    <a:pt x="98" y="226"/>
                  </a:lnTo>
                  <a:lnTo>
                    <a:pt x="67" y="224"/>
                  </a:lnTo>
                  <a:lnTo>
                    <a:pt x="40" y="213"/>
                  </a:lnTo>
                  <a:lnTo>
                    <a:pt x="21" y="195"/>
                  </a:lnTo>
                  <a:lnTo>
                    <a:pt x="19" y="155"/>
                  </a:lnTo>
                  <a:lnTo>
                    <a:pt x="44" y="95"/>
                  </a:lnTo>
                  <a:lnTo>
                    <a:pt x="101" y="9"/>
                  </a:lnTo>
                  <a:lnTo>
                    <a:pt x="92" y="0"/>
                  </a:lnTo>
                  <a:lnTo>
                    <a:pt x="96" y="13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6" name="Freeform 88"/>
            <p:cNvSpPr>
              <a:spLocks/>
            </p:cNvSpPr>
            <p:nvPr/>
          </p:nvSpPr>
          <p:spPr bwMode="auto">
            <a:xfrm>
              <a:off x="3322" y="2688"/>
              <a:ext cx="1372" cy="83"/>
            </a:xfrm>
            <a:custGeom>
              <a:avLst/>
              <a:gdLst/>
              <a:ahLst/>
              <a:cxnLst>
                <a:cxn ang="0">
                  <a:pos x="21" y="164"/>
                </a:cxn>
                <a:cxn ang="0">
                  <a:pos x="80" y="168"/>
                </a:cxn>
                <a:cxn ang="0">
                  <a:pos x="155" y="167"/>
                </a:cxn>
                <a:cxn ang="0">
                  <a:pos x="246" y="161"/>
                </a:cxn>
                <a:cxn ang="0">
                  <a:pos x="349" y="152"/>
                </a:cxn>
                <a:cxn ang="0">
                  <a:pos x="460" y="142"/>
                </a:cxn>
                <a:cxn ang="0">
                  <a:pos x="580" y="128"/>
                </a:cxn>
                <a:cxn ang="0">
                  <a:pos x="700" y="112"/>
                </a:cxn>
                <a:cxn ang="0">
                  <a:pos x="818" y="96"/>
                </a:cxn>
                <a:cxn ang="0">
                  <a:pos x="935" y="81"/>
                </a:cxn>
                <a:cxn ang="0">
                  <a:pos x="1044" y="64"/>
                </a:cxn>
                <a:cxn ang="0">
                  <a:pos x="1141" y="50"/>
                </a:cxn>
                <a:cxn ang="0">
                  <a:pos x="1227" y="37"/>
                </a:cxn>
                <a:cxn ang="0">
                  <a:pos x="1295" y="26"/>
                </a:cxn>
                <a:cxn ang="0">
                  <a:pos x="1345" y="18"/>
                </a:cxn>
                <a:cxn ang="0">
                  <a:pos x="1370" y="13"/>
                </a:cxn>
                <a:cxn ang="0">
                  <a:pos x="1370" y="0"/>
                </a:cxn>
                <a:cxn ang="0">
                  <a:pos x="1356" y="3"/>
                </a:cxn>
                <a:cxn ang="0">
                  <a:pos x="1318" y="8"/>
                </a:cxn>
                <a:cxn ang="0">
                  <a:pos x="1259" y="18"/>
                </a:cxn>
                <a:cxn ang="0">
                  <a:pos x="1183" y="30"/>
                </a:cxn>
                <a:cxn ang="0">
                  <a:pos x="1089" y="44"/>
                </a:cxn>
                <a:cxn ang="0">
                  <a:pos x="986" y="60"/>
                </a:cxn>
                <a:cxn ang="0">
                  <a:pos x="874" y="76"/>
                </a:cxn>
                <a:cxn ang="0">
                  <a:pos x="755" y="91"/>
                </a:cxn>
                <a:cxn ang="0">
                  <a:pos x="635" y="107"/>
                </a:cxn>
                <a:cxn ang="0">
                  <a:pos x="519" y="122"/>
                </a:cxn>
                <a:cxn ang="0">
                  <a:pos x="403" y="134"/>
                </a:cxn>
                <a:cxn ang="0">
                  <a:pos x="296" y="144"/>
                </a:cxn>
                <a:cxn ang="0">
                  <a:pos x="198" y="151"/>
                </a:cxn>
                <a:cxn ang="0">
                  <a:pos x="114" y="155"/>
                </a:cxn>
                <a:cxn ang="0">
                  <a:pos x="48" y="154"/>
                </a:cxn>
                <a:cxn ang="0">
                  <a:pos x="4" y="147"/>
                </a:cxn>
              </a:cxnLst>
              <a:rect l="0" t="0" r="r" b="b"/>
              <a:pathLst>
                <a:path w="1374" h="168">
                  <a:moveTo>
                    <a:pt x="0" y="160"/>
                  </a:moveTo>
                  <a:lnTo>
                    <a:pt x="21" y="164"/>
                  </a:lnTo>
                  <a:lnTo>
                    <a:pt x="48" y="167"/>
                  </a:lnTo>
                  <a:lnTo>
                    <a:pt x="80" y="168"/>
                  </a:lnTo>
                  <a:lnTo>
                    <a:pt x="114" y="168"/>
                  </a:lnTo>
                  <a:lnTo>
                    <a:pt x="155" y="167"/>
                  </a:lnTo>
                  <a:lnTo>
                    <a:pt x="198" y="164"/>
                  </a:lnTo>
                  <a:lnTo>
                    <a:pt x="246" y="161"/>
                  </a:lnTo>
                  <a:lnTo>
                    <a:pt x="296" y="157"/>
                  </a:lnTo>
                  <a:lnTo>
                    <a:pt x="349" y="152"/>
                  </a:lnTo>
                  <a:lnTo>
                    <a:pt x="403" y="147"/>
                  </a:lnTo>
                  <a:lnTo>
                    <a:pt x="460" y="142"/>
                  </a:lnTo>
                  <a:lnTo>
                    <a:pt x="519" y="135"/>
                  </a:lnTo>
                  <a:lnTo>
                    <a:pt x="580" y="128"/>
                  </a:lnTo>
                  <a:lnTo>
                    <a:pt x="639" y="120"/>
                  </a:lnTo>
                  <a:lnTo>
                    <a:pt x="700" y="112"/>
                  </a:lnTo>
                  <a:lnTo>
                    <a:pt x="759" y="104"/>
                  </a:lnTo>
                  <a:lnTo>
                    <a:pt x="818" y="96"/>
                  </a:lnTo>
                  <a:lnTo>
                    <a:pt x="878" y="89"/>
                  </a:lnTo>
                  <a:lnTo>
                    <a:pt x="935" y="81"/>
                  </a:lnTo>
                  <a:lnTo>
                    <a:pt x="990" y="73"/>
                  </a:lnTo>
                  <a:lnTo>
                    <a:pt x="1044" y="64"/>
                  </a:lnTo>
                  <a:lnTo>
                    <a:pt x="1093" y="57"/>
                  </a:lnTo>
                  <a:lnTo>
                    <a:pt x="1141" y="50"/>
                  </a:lnTo>
                  <a:lnTo>
                    <a:pt x="1187" y="43"/>
                  </a:lnTo>
                  <a:lnTo>
                    <a:pt x="1227" y="37"/>
                  </a:lnTo>
                  <a:lnTo>
                    <a:pt x="1263" y="31"/>
                  </a:lnTo>
                  <a:lnTo>
                    <a:pt x="1295" y="26"/>
                  </a:lnTo>
                  <a:lnTo>
                    <a:pt x="1322" y="21"/>
                  </a:lnTo>
                  <a:lnTo>
                    <a:pt x="1345" y="18"/>
                  </a:lnTo>
                  <a:lnTo>
                    <a:pt x="1360" y="16"/>
                  </a:lnTo>
                  <a:lnTo>
                    <a:pt x="1370" y="13"/>
                  </a:lnTo>
                  <a:lnTo>
                    <a:pt x="1374" y="13"/>
                  </a:lnTo>
                  <a:lnTo>
                    <a:pt x="1370" y="0"/>
                  </a:lnTo>
                  <a:lnTo>
                    <a:pt x="1366" y="0"/>
                  </a:lnTo>
                  <a:lnTo>
                    <a:pt x="1356" y="3"/>
                  </a:lnTo>
                  <a:lnTo>
                    <a:pt x="1341" y="5"/>
                  </a:lnTo>
                  <a:lnTo>
                    <a:pt x="1318" y="8"/>
                  </a:lnTo>
                  <a:lnTo>
                    <a:pt x="1292" y="13"/>
                  </a:lnTo>
                  <a:lnTo>
                    <a:pt x="1259" y="18"/>
                  </a:lnTo>
                  <a:lnTo>
                    <a:pt x="1223" y="24"/>
                  </a:lnTo>
                  <a:lnTo>
                    <a:pt x="1183" y="30"/>
                  </a:lnTo>
                  <a:lnTo>
                    <a:pt x="1137" y="37"/>
                  </a:lnTo>
                  <a:lnTo>
                    <a:pt x="1089" y="44"/>
                  </a:lnTo>
                  <a:lnTo>
                    <a:pt x="1040" y="51"/>
                  </a:lnTo>
                  <a:lnTo>
                    <a:pt x="986" y="60"/>
                  </a:lnTo>
                  <a:lnTo>
                    <a:pt x="931" y="68"/>
                  </a:lnTo>
                  <a:lnTo>
                    <a:pt x="874" y="76"/>
                  </a:lnTo>
                  <a:lnTo>
                    <a:pt x="815" y="83"/>
                  </a:lnTo>
                  <a:lnTo>
                    <a:pt x="755" y="91"/>
                  </a:lnTo>
                  <a:lnTo>
                    <a:pt x="696" y="99"/>
                  </a:lnTo>
                  <a:lnTo>
                    <a:pt x="635" y="107"/>
                  </a:lnTo>
                  <a:lnTo>
                    <a:pt x="576" y="115"/>
                  </a:lnTo>
                  <a:lnTo>
                    <a:pt x="519" y="122"/>
                  </a:lnTo>
                  <a:lnTo>
                    <a:pt x="460" y="129"/>
                  </a:lnTo>
                  <a:lnTo>
                    <a:pt x="403" y="134"/>
                  </a:lnTo>
                  <a:lnTo>
                    <a:pt x="349" y="139"/>
                  </a:lnTo>
                  <a:lnTo>
                    <a:pt x="296" y="144"/>
                  </a:lnTo>
                  <a:lnTo>
                    <a:pt x="246" y="148"/>
                  </a:lnTo>
                  <a:lnTo>
                    <a:pt x="198" y="151"/>
                  </a:lnTo>
                  <a:lnTo>
                    <a:pt x="155" y="154"/>
                  </a:lnTo>
                  <a:lnTo>
                    <a:pt x="114" y="155"/>
                  </a:lnTo>
                  <a:lnTo>
                    <a:pt x="80" y="155"/>
                  </a:lnTo>
                  <a:lnTo>
                    <a:pt x="48" y="154"/>
                  </a:lnTo>
                  <a:lnTo>
                    <a:pt x="25" y="151"/>
                  </a:lnTo>
                  <a:lnTo>
                    <a:pt x="4" y="14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7" name="Freeform 89"/>
            <p:cNvSpPr>
              <a:spLocks/>
            </p:cNvSpPr>
            <p:nvPr/>
          </p:nvSpPr>
          <p:spPr bwMode="auto">
            <a:xfrm>
              <a:off x="4749" y="2078"/>
              <a:ext cx="276" cy="150"/>
            </a:xfrm>
            <a:custGeom>
              <a:avLst/>
              <a:gdLst/>
              <a:ahLst/>
              <a:cxnLst>
                <a:cxn ang="0">
                  <a:pos x="19" y="299"/>
                </a:cxn>
                <a:cxn ang="0">
                  <a:pos x="21" y="212"/>
                </a:cxn>
                <a:cxn ang="0">
                  <a:pos x="36" y="147"/>
                </a:cxn>
                <a:cxn ang="0">
                  <a:pos x="61" y="102"/>
                </a:cxn>
                <a:cxn ang="0">
                  <a:pos x="95" y="70"/>
                </a:cxn>
                <a:cxn ang="0">
                  <a:pos x="132" y="50"/>
                </a:cxn>
                <a:cxn ang="0">
                  <a:pos x="177" y="37"/>
                </a:cxn>
                <a:cxn ang="0">
                  <a:pos x="223" y="25"/>
                </a:cxn>
                <a:cxn ang="0">
                  <a:pos x="275" y="13"/>
                </a:cxn>
                <a:cxn ang="0">
                  <a:pos x="267" y="0"/>
                </a:cxn>
                <a:cxn ang="0">
                  <a:pos x="219" y="12"/>
                </a:cxn>
                <a:cxn ang="0">
                  <a:pos x="170" y="24"/>
                </a:cxn>
                <a:cxn ang="0">
                  <a:pos x="124" y="39"/>
                </a:cxn>
                <a:cxn ang="0">
                  <a:pos x="80" y="63"/>
                </a:cxn>
                <a:cxn ang="0">
                  <a:pos x="46" y="96"/>
                </a:cxn>
                <a:cxn ang="0">
                  <a:pos x="17" y="145"/>
                </a:cxn>
                <a:cxn ang="0">
                  <a:pos x="2" y="212"/>
                </a:cxn>
                <a:cxn ang="0">
                  <a:pos x="0" y="299"/>
                </a:cxn>
                <a:cxn ang="0">
                  <a:pos x="19" y="299"/>
                </a:cxn>
              </a:cxnLst>
              <a:rect l="0" t="0" r="r" b="b"/>
              <a:pathLst>
                <a:path w="275" h="299">
                  <a:moveTo>
                    <a:pt x="19" y="299"/>
                  </a:moveTo>
                  <a:lnTo>
                    <a:pt x="21" y="212"/>
                  </a:lnTo>
                  <a:lnTo>
                    <a:pt x="36" y="147"/>
                  </a:lnTo>
                  <a:lnTo>
                    <a:pt x="61" y="102"/>
                  </a:lnTo>
                  <a:lnTo>
                    <a:pt x="95" y="70"/>
                  </a:lnTo>
                  <a:lnTo>
                    <a:pt x="132" y="50"/>
                  </a:lnTo>
                  <a:lnTo>
                    <a:pt x="177" y="37"/>
                  </a:lnTo>
                  <a:lnTo>
                    <a:pt x="223" y="25"/>
                  </a:lnTo>
                  <a:lnTo>
                    <a:pt x="275" y="13"/>
                  </a:lnTo>
                  <a:lnTo>
                    <a:pt x="267" y="0"/>
                  </a:lnTo>
                  <a:lnTo>
                    <a:pt x="219" y="12"/>
                  </a:lnTo>
                  <a:lnTo>
                    <a:pt x="170" y="24"/>
                  </a:lnTo>
                  <a:lnTo>
                    <a:pt x="124" y="39"/>
                  </a:lnTo>
                  <a:lnTo>
                    <a:pt x="80" y="63"/>
                  </a:lnTo>
                  <a:lnTo>
                    <a:pt x="46" y="96"/>
                  </a:lnTo>
                  <a:lnTo>
                    <a:pt x="17" y="145"/>
                  </a:lnTo>
                  <a:lnTo>
                    <a:pt x="2" y="212"/>
                  </a:lnTo>
                  <a:lnTo>
                    <a:pt x="0" y="299"/>
                  </a:lnTo>
                  <a:lnTo>
                    <a:pt x="19" y="299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8" name="Freeform 90"/>
            <p:cNvSpPr>
              <a:spLocks/>
            </p:cNvSpPr>
            <p:nvPr/>
          </p:nvSpPr>
          <p:spPr bwMode="auto">
            <a:xfrm>
              <a:off x="4614" y="2268"/>
              <a:ext cx="145" cy="7"/>
            </a:xfrm>
            <a:custGeom>
              <a:avLst/>
              <a:gdLst/>
              <a:ahLst/>
              <a:cxnLst>
                <a:cxn ang="0">
                  <a:pos x="144" y="6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44" y="13"/>
                </a:cxn>
                <a:cxn ang="0">
                  <a:pos x="144" y="6"/>
                </a:cxn>
              </a:cxnLst>
              <a:rect l="0" t="0" r="r" b="b"/>
              <a:pathLst>
                <a:path w="144" h="13">
                  <a:moveTo>
                    <a:pt x="144" y="6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4" y="13"/>
                  </a:lnTo>
                  <a:lnTo>
                    <a:pt x="144" y="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79" name="Freeform 91"/>
            <p:cNvSpPr>
              <a:spLocks/>
            </p:cNvSpPr>
            <p:nvPr/>
          </p:nvSpPr>
          <p:spPr bwMode="auto">
            <a:xfrm>
              <a:off x="4668" y="2285"/>
              <a:ext cx="91" cy="7"/>
            </a:xfrm>
            <a:custGeom>
              <a:avLst/>
              <a:gdLst/>
              <a:ahLst/>
              <a:cxnLst>
                <a:cxn ang="0">
                  <a:pos x="90" y="7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90" y="13"/>
                </a:cxn>
                <a:cxn ang="0">
                  <a:pos x="90" y="7"/>
                </a:cxn>
              </a:cxnLst>
              <a:rect l="0" t="0" r="r" b="b"/>
              <a:pathLst>
                <a:path w="90" h="13">
                  <a:moveTo>
                    <a:pt x="90" y="7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90" y="13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80" name="Freeform 92"/>
            <p:cNvSpPr>
              <a:spLocks/>
            </p:cNvSpPr>
            <p:nvPr/>
          </p:nvSpPr>
          <p:spPr bwMode="auto">
            <a:xfrm>
              <a:off x="3497" y="2166"/>
              <a:ext cx="262" cy="11"/>
            </a:xfrm>
            <a:custGeom>
              <a:avLst/>
              <a:gdLst/>
              <a:ahLst/>
              <a:cxnLst>
                <a:cxn ang="0">
                  <a:pos x="262" y="16"/>
                </a:cxn>
                <a:cxn ang="0">
                  <a:pos x="262" y="9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62" y="22"/>
                </a:cxn>
                <a:cxn ang="0">
                  <a:pos x="262" y="16"/>
                </a:cxn>
              </a:cxnLst>
              <a:rect l="0" t="0" r="r" b="b"/>
              <a:pathLst>
                <a:path w="262" h="22">
                  <a:moveTo>
                    <a:pt x="262" y="16"/>
                  </a:moveTo>
                  <a:lnTo>
                    <a:pt x="262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2" y="22"/>
                  </a:lnTo>
                  <a:lnTo>
                    <a:pt x="262" y="1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81" name="Freeform 93"/>
            <p:cNvSpPr>
              <a:spLocks/>
            </p:cNvSpPr>
            <p:nvPr/>
          </p:nvSpPr>
          <p:spPr bwMode="auto">
            <a:xfrm>
              <a:off x="3447" y="2189"/>
              <a:ext cx="172" cy="7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7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70" y="13"/>
                </a:cxn>
                <a:cxn ang="0">
                  <a:pos x="170" y="7"/>
                </a:cxn>
              </a:cxnLst>
              <a:rect l="0" t="0" r="r" b="b"/>
              <a:pathLst>
                <a:path w="170" h="13">
                  <a:moveTo>
                    <a:pt x="170" y="7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70" y="13"/>
                  </a:lnTo>
                  <a:lnTo>
                    <a:pt x="170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82" name="Freeform 94"/>
            <p:cNvSpPr>
              <a:spLocks/>
            </p:cNvSpPr>
            <p:nvPr/>
          </p:nvSpPr>
          <p:spPr bwMode="auto">
            <a:xfrm>
              <a:off x="3410" y="2215"/>
              <a:ext cx="141" cy="11"/>
            </a:xfrm>
            <a:custGeom>
              <a:avLst/>
              <a:gdLst/>
              <a:ahLst/>
              <a:cxnLst>
                <a:cxn ang="0">
                  <a:pos x="143" y="16"/>
                </a:cxn>
                <a:cxn ang="0">
                  <a:pos x="143" y="1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43" y="23"/>
                </a:cxn>
                <a:cxn ang="0">
                  <a:pos x="143" y="16"/>
                </a:cxn>
              </a:cxnLst>
              <a:rect l="0" t="0" r="r" b="b"/>
              <a:pathLst>
                <a:path w="143" h="23">
                  <a:moveTo>
                    <a:pt x="143" y="16"/>
                  </a:moveTo>
                  <a:lnTo>
                    <a:pt x="143" y="1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3" y="23"/>
                  </a:lnTo>
                  <a:lnTo>
                    <a:pt x="143" y="1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83" name="Freeform 95"/>
            <p:cNvSpPr>
              <a:spLocks/>
            </p:cNvSpPr>
            <p:nvPr/>
          </p:nvSpPr>
          <p:spPr bwMode="auto">
            <a:xfrm>
              <a:off x="4564" y="2579"/>
              <a:ext cx="239" cy="9"/>
            </a:xfrm>
            <a:custGeom>
              <a:avLst/>
              <a:gdLst/>
              <a:ahLst/>
              <a:cxnLst>
                <a:cxn ang="0">
                  <a:pos x="238" y="7"/>
                </a:cxn>
                <a:cxn ang="0">
                  <a:pos x="238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238" y="13"/>
                </a:cxn>
                <a:cxn ang="0">
                  <a:pos x="238" y="7"/>
                </a:cxn>
              </a:cxnLst>
              <a:rect l="0" t="0" r="r" b="b"/>
              <a:pathLst>
                <a:path w="238" h="19">
                  <a:moveTo>
                    <a:pt x="238" y="7"/>
                  </a:moveTo>
                  <a:lnTo>
                    <a:pt x="238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238" y="13"/>
                  </a:lnTo>
                  <a:lnTo>
                    <a:pt x="238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84" name="Freeform 96"/>
            <p:cNvSpPr>
              <a:spLocks/>
            </p:cNvSpPr>
            <p:nvPr/>
          </p:nvSpPr>
          <p:spPr bwMode="auto">
            <a:xfrm>
              <a:off x="4654" y="2597"/>
              <a:ext cx="148" cy="9"/>
            </a:xfrm>
            <a:custGeom>
              <a:avLst/>
              <a:gdLst/>
              <a:ahLst/>
              <a:cxnLst>
                <a:cxn ang="0">
                  <a:pos x="146" y="7"/>
                </a:cxn>
                <a:cxn ang="0">
                  <a:pos x="146" y="0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146" y="13"/>
                </a:cxn>
                <a:cxn ang="0">
                  <a:pos x="146" y="7"/>
                </a:cxn>
              </a:cxnLst>
              <a:rect l="0" t="0" r="r" b="b"/>
              <a:pathLst>
                <a:path w="146" h="20">
                  <a:moveTo>
                    <a:pt x="146" y="7"/>
                  </a:moveTo>
                  <a:lnTo>
                    <a:pt x="146" y="0"/>
                  </a:lnTo>
                  <a:lnTo>
                    <a:pt x="0" y="7"/>
                  </a:lnTo>
                  <a:lnTo>
                    <a:pt x="0" y="20"/>
                  </a:lnTo>
                  <a:lnTo>
                    <a:pt x="146" y="13"/>
                  </a:lnTo>
                  <a:lnTo>
                    <a:pt x="146" y="7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8385" name="Freeform 97"/>
            <p:cNvSpPr>
              <a:spLocks/>
            </p:cNvSpPr>
            <p:nvPr/>
          </p:nvSpPr>
          <p:spPr bwMode="auto">
            <a:xfrm>
              <a:off x="4732" y="2625"/>
              <a:ext cx="74" cy="7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72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72" y="13"/>
                </a:cxn>
                <a:cxn ang="0">
                  <a:pos x="72" y="6"/>
                </a:cxn>
              </a:cxnLst>
              <a:rect l="0" t="0" r="r" b="b"/>
              <a:pathLst>
                <a:path w="72" h="17">
                  <a:moveTo>
                    <a:pt x="72" y="6"/>
                  </a:moveTo>
                  <a:lnTo>
                    <a:pt x="72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72" y="13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C99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883" name="Group 98"/>
            <p:cNvGrpSpPr>
              <a:grpSpLocks/>
            </p:cNvGrpSpPr>
            <p:nvPr/>
          </p:nvGrpSpPr>
          <p:grpSpPr bwMode="auto">
            <a:xfrm>
              <a:off x="3420" y="2592"/>
              <a:ext cx="372" cy="168"/>
              <a:chOff x="3420" y="2512"/>
              <a:chExt cx="536" cy="248"/>
            </a:xfrm>
          </p:grpSpPr>
          <p:sp>
            <p:nvSpPr>
              <p:cNvPr id="1548387" name="Freeform 99"/>
              <p:cNvSpPr>
                <a:spLocks/>
              </p:cNvSpPr>
              <p:nvPr/>
            </p:nvSpPr>
            <p:spPr bwMode="auto">
              <a:xfrm>
                <a:off x="3420" y="2540"/>
                <a:ext cx="247" cy="8"/>
              </a:xfrm>
              <a:custGeom>
                <a:avLst/>
                <a:gdLst/>
                <a:ahLst/>
                <a:cxnLst>
                  <a:cxn ang="0">
                    <a:pos x="248" y="6"/>
                  </a:cxn>
                  <a:cxn ang="0">
                    <a:pos x="248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48" y="13"/>
                  </a:cxn>
                  <a:cxn ang="0">
                    <a:pos x="248" y="6"/>
                  </a:cxn>
                </a:cxnLst>
                <a:rect l="0" t="0" r="r" b="b"/>
                <a:pathLst>
                  <a:path w="248" h="13">
                    <a:moveTo>
                      <a:pt x="248" y="6"/>
                    </a:moveTo>
                    <a:lnTo>
                      <a:pt x="248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48" y="13"/>
                    </a:lnTo>
                    <a:lnTo>
                      <a:pt x="248" y="6"/>
                    </a:lnTo>
                    <a:close/>
                  </a:path>
                </a:pathLst>
              </a:custGeom>
              <a:solidFill>
                <a:srgbClr val="C993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88" name="Freeform 100"/>
              <p:cNvSpPr>
                <a:spLocks/>
              </p:cNvSpPr>
              <p:nvPr/>
            </p:nvSpPr>
            <p:spPr bwMode="auto">
              <a:xfrm>
                <a:off x="3434" y="2560"/>
                <a:ext cx="155" cy="8"/>
              </a:xfrm>
              <a:custGeom>
                <a:avLst/>
                <a:gdLst/>
                <a:ahLst/>
                <a:cxnLst>
                  <a:cxn ang="0">
                    <a:pos x="156" y="15"/>
                  </a:cxn>
                  <a:cxn ang="0">
                    <a:pos x="15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56" y="21"/>
                  </a:cxn>
                  <a:cxn ang="0">
                    <a:pos x="156" y="15"/>
                  </a:cxn>
                </a:cxnLst>
                <a:rect l="0" t="0" r="r" b="b"/>
                <a:pathLst>
                  <a:path w="156" h="21">
                    <a:moveTo>
                      <a:pt x="156" y="15"/>
                    </a:moveTo>
                    <a:lnTo>
                      <a:pt x="156" y="8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56" y="21"/>
                    </a:lnTo>
                    <a:lnTo>
                      <a:pt x="156" y="15"/>
                    </a:lnTo>
                    <a:close/>
                  </a:path>
                </a:pathLst>
              </a:custGeom>
              <a:solidFill>
                <a:srgbClr val="C993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89" name="Freeform 101"/>
              <p:cNvSpPr>
                <a:spLocks/>
              </p:cNvSpPr>
              <p:nvPr/>
            </p:nvSpPr>
            <p:spPr bwMode="auto">
              <a:xfrm>
                <a:off x="3517" y="2547"/>
                <a:ext cx="107" cy="31"/>
              </a:xfrm>
              <a:custGeom>
                <a:avLst/>
                <a:gdLst/>
                <a:ahLst/>
                <a:cxnLst>
                  <a:cxn ang="0">
                    <a:pos x="66" y="12"/>
                  </a:cxn>
                  <a:cxn ang="0">
                    <a:pos x="30" y="42"/>
                  </a:cxn>
                  <a:cxn ang="0">
                    <a:pos x="49" y="68"/>
                  </a:cxn>
                  <a:cxn ang="0">
                    <a:pos x="106" y="50"/>
                  </a:cxn>
                  <a:cxn ang="0">
                    <a:pos x="87" y="24"/>
                  </a:cxn>
                  <a:cxn ang="0">
                    <a:pos x="51" y="54"/>
                  </a:cxn>
                  <a:cxn ang="0">
                    <a:pos x="66" y="12"/>
                  </a:cxn>
                  <a:cxn ang="0">
                    <a:pos x="0" y="0"/>
                  </a:cxn>
                  <a:cxn ang="0">
                    <a:pos x="30" y="42"/>
                  </a:cxn>
                  <a:cxn ang="0">
                    <a:pos x="66" y="12"/>
                  </a:cxn>
                </a:cxnLst>
                <a:rect l="0" t="0" r="r" b="b"/>
                <a:pathLst>
                  <a:path w="106" h="68">
                    <a:moveTo>
                      <a:pt x="66" y="12"/>
                    </a:moveTo>
                    <a:lnTo>
                      <a:pt x="30" y="42"/>
                    </a:lnTo>
                    <a:lnTo>
                      <a:pt x="49" y="68"/>
                    </a:lnTo>
                    <a:lnTo>
                      <a:pt x="106" y="50"/>
                    </a:lnTo>
                    <a:lnTo>
                      <a:pt x="87" y="24"/>
                    </a:lnTo>
                    <a:lnTo>
                      <a:pt x="51" y="54"/>
                    </a:lnTo>
                    <a:lnTo>
                      <a:pt x="66" y="12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0" name="Freeform 102"/>
              <p:cNvSpPr>
                <a:spLocks/>
              </p:cNvSpPr>
              <p:nvPr/>
            </p:nvSpPr>
            <p:spPr bwMode="auto">
              <a:xfrm>
                <a:off x="3565" y="2553"/>
                <a:ext cx="82" cy="26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59" y="8"/>
                  </a:cxn>
                  <a:cxn ang="0">
                    <a:pos x="15" y="0"/>
                  </a:cxn>
                  <a:cxn ang="0">
                    <a:pos x="0" y="42"/>
                  </a:cxn>
                  <a:cxn ang="0">
                    <a:pos x="44" y="49"/>
                  </a:cxn>
                  <a:cxn ang="0">
                    <a:pos x="82" y="31"/>
                  </a:cxn>
                  <a:cxn ang="0">
                    <a:pos x="44" y="49"/>
                  </a:cxn>
                  <a:cxn ang="0">
                    <a:pos x="76" y="56"/>
                  </a:cxn>
                  <a:cxn ang="0">
                    <a:pos x="82" y="31"/>
                  </a:cxn>
                  <a:cxn ang="0">
                    <a:pos x="21" y="26"/>
                  </a:cxn>
                </a:cxnLst>
                <a:rect l="0" t="0" r="r" b="b"/>
                <a:pathLst>
                  <a:path w="82" h="56">
                    <a:moveTo>
                      <a:pt x="21" y="26"/>
                    </a:moveTo>
                    <a:lnTo>
                      <a:pt x="59" y="8"/>
                    </a:lnTo>
                    <a:lnTo>
                      <a:pt x="15" y="0"/>
                    </a:lnTo>
                    <a:lnTo>
                      <a:pt x="0" y="42"/>
                    </a:lnTo>
                    <a:lnTo>
                      <a:pt x="44" y="49"/>
                    </a:lnTo>
                    <a:lnTo>
                      <a:pt x="82" y="31"/>
                    </a:lnTo>
                    <a:lnTo>
                      <a:pt x="44" y="49"/>
                    </a:lnTo>
                    <a:lnTo>
                      <a:pt x="76" y="56"/>
                    </a:lnTo>
                    <a:lnTo>
                      <a:pt x="82" y="31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1" name="Freeform 103"/>
              <p:cNvSpPr>
                <a:spLocks/>
              </p:cNvSpPr>
              <p:nvPr/>
            </p:nvSpPr>
            <p:spPr bwMode="auto">
              <a:xfrm>
                <a:off x="3590" y="2529"/>
                <a:ext cx="68" cy="39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8" y="39"/>
                  </a:cxn>
                  <a:cxn ang="0">
                    <a:pos x="0" y="71"/>
                  </a:cxn>
                  <a:cxn ang="0">
                    <a:pos x="61" y="76"/>
                  </a:cxn>
                  <a:cxn ang="0">
                    <a:pos x="69" y="44"/>
                  </a:cxn>
                  <a:cxn ang="0">
                    <a:pos x="17" y="57"/>
                  </a:cxn>
                  <a:cxn ang="0">
                    <a:pos x="59" y="26"/>
                  </a:cxn>
                  <a:cxn ang="0">
                    <a:pos x="17" y="0"/>
                  </a:cxn>
                  <a:cxn ang="0">
                    <a:pos x="8" y="39"/>
                  </a:cxn>
                  <a:cxn ang="0">
                    <a:pos x="59" y="26"/>
                  </a:cxn>
                </a:cxnLst>
                <a:rect l="0" t="0" r="r" b="b"/>
                <a:pathLst>
                  <a:path w="69" h="76">
                    <a:moveTo>
                      <a:pt x="59" y="26"/>
                    </a:moveTo>
                    <a:lnTo>
                      <a:pt x="8" y="39"/>
                    </a:lnTo>
                    <a:lnTo>
                      <a:pt x="0" y="71"/>
                    </a:lnTo>
                    <a:lnTo>
                      <a:pt x="61" y="76"/>
                    </a:lnTo>
                    <a:lnTo>
                      <a:pt x="69" y="44"/>
                    </a:lnTo>
                    <a:lnTo>
                      <a:pt x="17" y="57"/>
                    </a:lnTo>
                    <a:lnTo>
                      <a:pt x="59" y="26"/>
                    </a:lnTo>
                    <a:lnTo>
                      <a:pt x="17" y="0"/>
                    </a:lnTo>
                    <a:lnTo>
                      <a:pt x="8" y="39"/>
                    </a:lnTo>
                    <a:lnTo>
                      <a:pt x="59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2" name="Freeform 104"/>
              <p:cNvSpPr>
                <a:spLocks/>
              </p:cNvSpPr>
              <p:nvPr/>
            </p:nvSpPr>
            <p:spPr bwMode="auto">
              <a:xfrm>
                <a:off x="3604" y="2542"/>
                <a:ext cx="78" cy="34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71" y="16"/>
                  </a:cxn>
                  <a:cxn ang="0">
                    <a:pos x="42" y="0"/>
                  </a:cxn>
                  <a:cxn ang="0">
                    <a:pos x="0" y="31"/>
                  </a:cxn>
                  <a:cxn ang="0">
                    <a:pos x="29" y="48"/>
                  </a:cxn>
                  <a:cxn ang="0">
                    <a:pos x="78" y="41"/>
                  </a:cxn>
                  <a:cxn ang="0">
                    <a:pos x="29" y="48"/>
                  </a:cxn>
                  <a:cxn ang="0">
                    <a:pos x="59" y="66"/>
                  </a:cxn>
                  <a:cxn ang="0">
                    <a:pos x="78" y="41"/>
                  </a:cxn>
                  <a:cxn ang="0">
                    <a:pos x="21" y="23"/>
                  </a:cxn>
                </a:cxnLst>
                <a:rect l="0" t="0" r="r" b="b"/>
                <a:pathLst>
                  <a:path w="78" h="66">
                    <a:moveTo>
                      <a:pt x="21" y="23"/>
                    </a:moveTo>
                    <a:lnTo>
                      <a:pt x="71" y="16"/>
                    </a:lnTo>
                    <a:lnTo>
                      <a:pt x="42" y="0"/>
                    </a:lnTo>
                    <a:lnTo>
                      <a:pt x="0" y="31"/>
                    </a:lnTo>
                    <a:lnTo>
                      <a:pt x="29" y="48"/>
                    </a:lnTo>
                    <a:lnTo>
                      <a:pt x="78" y="41"/>
                    </a:lnTo>
                    <a:lnTo>
                      <a:pt x="29" y="48"/>
                    </a:lnTo>
                    <a:lnTo>
                      <a:pt x="59" y="66"/>
                    </a:lnTo>
                    <a:lnTo>
                      <a:pt x="78" y="41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3" name="Freeform 105"/>
              <p:cNvSpPr>
                <a:spLocks/>
              </p:cNvSpPr>
              <p:nvPr/>
            </p:nvSpPr>
            <p:spPr bwMode="auto">
              <a:xfrm>
                <a:off x="3628" y="2519"/>
                <a:ext cx="78" cy="44"/>
              </a:xfrm>
              <a:custGeom>
                <a:avLst/>
                <a:gdLst/>
                <a:ahLst/>
                <a:cxnLst>
                  <a:cxn ang="0">
                    <a:pos x="80" y="43"/>
                  </a:cxn>
                  <a:cxn ang="0">
                    <a:pos x="23" y="42"/>
                  </a:cxn>
                  <a:cxn ang="0">
                    <a:pos x="0" y="72"/>
                  </a:cxn>
                  <a:cxn ang="0">
                    <a:pos x="57" y="90"/>
                  </a:cxn>
                  <a:cxn ang="0">
                    <a:pos x="80" y="60"/>
                  </a:cxn>
                  <a:cxn ang="0">
                    <a:pos x="23" y="59"/>
                  </a:cxn>
                  <a:cxn ang="0">
                    <a:pos x="80" y="43"/>
                  </a:cxn>
                  <a:cxn ang="0">
                    <a:pos x="54" y="0"/>
                  </a:cxn>
                  <a:cxn ang="0">
                    <a:pos x="23" y="42"/>
                  </a:cxn>
                  <a:cxn ang="0">
                    <a:pos x="80" y="43"/>
                  </a:cxn>
                </a:cxnLst>
                <a:rect l="0" t="0" r="r" b="b"/>
                <a:pathLst>
                  <a:path w="80" h="90">
                    <a:moveTo>
                      <a:pt x="80" y="43"/>
                    </a:moveTo>
                    <a:lnTo>
                      <a:pt x="23" y="42"/>
                    </a:lnTo>
                    <a:lnTo>
                      <a:pt x="0" y="72"/>
                    </a:lnTo>
                    <a:lnTo>
                      <a:pt x="57" y="90"/>
                    </a:lnTo>
                    <a:lnTo>
                      <a:pt x="80" y="60"/>
                    </a:lnTo>
                    <a:lnTo>
                      <a:pt x="23" y="59"/>
                    </a:lnTo>
                    <a:lnTo>
                      <a:pt x="80" y="43"/>
                    </a:lnTo>
                    <a:lnTo>
                      <a:pt x="54" y="0"/>
                    </a:lnTo>
                    <a:lnTo>
                      <a:pt x="23" y="42"/>
                    </a:lnTo>
                    <a:lnTo>
                      <a:pt x="80" y="4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4" name="Freeform 106"/>
              <p:cNvSpPr>
                <a:spLocks/>
              </p:cNvSpPr>
              <p:nvPr/>
            </p:nvSpPr>
            <p:spPr bwMode="auto">
              <a:xfrm>
                <a:off x="3648" y="2540"/>
                <a:ext cx="78" cy="42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76" y="30"/>
                  </a:cxn>
                  <a:cxn ang="0">
                    <a:pos x="57" y="0"/>
                  </a:cxn>
                  <a:cxn ang="0">
                    <a:pos x="0" y="16"/>
                  </a:cxn>
                  <a:cxn ang="0">
                    <a:pos x="19" y="46"/>
                  </a:cxn>
                  <a:cxn ang="0">
                    <a:pos x="75" y="48"/>
                  </a:cxn>
                  <a:cxn ang="0">
                    <a:pos x="19" y="46"/>
                  </a:cxn>
                  <a:cxn ang="0">
                    <a:pos x="46" y="86"/>
                  </a:cxn>
                  <a:cxn ang="0">
                    <a:pos x="75" y="48"/>
                  </a:cxn>
                  <a:cxn ang="0">
                    <a:pos x="21" y="28"/>
                  </a:cxn>
                </a:cxnLst>
                <a:rect l="0" t="0" r="r" b="b"/>
                <a:pathLst>
                  <a:path w="76" h="86">
                    <a:moveTo>
                      <a:pt x="21" y="28"/>
                    </a:moveTo>
                    <a:lnTo>
                      <a:pt x="76" y="30"/>
                    </a:lnTo>
                    <a:lnTo>
                      <a:pt x="57" y="0"/>
                    </a:lnTo>
                    <a:lnTo>
                      <a:pt x="0" y="16"/>
                    </a:lnTo>
                    <a:lnTo>
                      <a:pt x="19" y="46"/>
                    </a:lnTo>
                    <a:lnTo>
                      <a:pt x="75" y="48"/>
                    </a:lnTo>
                    <a:lnTo>
                      <a:pt x="19" y="46"/>
                    </a:lnTo>
                    <a:lnTo>
                      <a:pt x="46" y="86"/>
                    </a:lnTo>
                    <a:lnTo>
                      <a:pt x="75" y="48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5" name="Freeform 107"/>
              <p:cNvSpPr>
                <a:spLocks/>
              </p:cNvSpPr>
              <p:nvPr/>
            </p:nvSpPr>
            <p:spPr bwMode="auto">
              <a:xfrm>
                <a:off x="3672" y="2511"/>
                <a:ext cx="82" cy="52"/>
              </a:xfrm>
              <a:custGeom>
                <a:avLst/>
                <a:gdLst/>
                <a:ahLst/>
                <a:cxnLst>
                  <a:cxn ang="0">
                    <a:pos x="84" y="58"/>
                  </a:cxn>
                  <a:cxn ang="0">
                    <a:pos x="27" y="51"/>
                  </a:cxn>
                  <a:cxn ang="0">
                    <a:pos x="0" y="84"/>
                  </a:cxn>
                  <a:cxn ang="0">
                    <a:pos x="54" y="104"/>
                  </a:cxn>
                  <a:cxn ang="0">
                    <a:pos x="80" y="72"/>
                  </a:cxn>
                  <a:cxn ang="0">
                    <a:pos x="23" y="65"/>
                  </a:cxn>
                  <a:cxn ang="0">
                    <a:pos x="84" y="58"/>
                  </a:cxn>
                  <a:cxn ang="0">
                    <a:pos x="67" y="0"/>
                  </a:cxn>
                  <a:cxn ang="0">
                    <a:pos x="27" y="51"/>
                  </a:cxn>
                  <a:cxn ang="0">
                    <a:pos x="84" y="58"/>
                  </a:cxn>
                </a:cxnLst>
                <a:rect l="0" t="0" r="r" b="b"/>
                <a:pathLst>
                  <a:path w="84" h="104">
                    <a:moveTo>
                      <a:pt x="84" y="58"/>
                    </a:moveTo>
                    <a:lnTo>
                      <a:pt x="27" y="51"/>
                    </a:lnTo>
                    <a:lnTo>
                      <a:pt x="0" y="84"/>
                    </a:lnTo>
                    <a:lnTo>
                      <a:pt x="54" y="104"/>
                    </a:lnTo>
                    <a:lnTo>
                      <a:pt x="80" y="72"/>
                    </a:lnTo>
                    <a:lnTo>
                      <a:pt x="23" y="65"/>
                    </a:lnTo>
                    <a:lnTo>
                      <a:pt x="84" y="58"/>
                    </a:lnTo>
                    <a:lnTo>
                      <a:pt x="67" y="0"/>
                    </a:lnTo>
                    <a:lnTo>
                      <a:pt x="27" y="51"/>
                    </a:lnTo>
                    <a:lnTo>
                      <a:pt x="84" y="5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6" name="Freeform 108"/>
              <p:cNvSpPr>
                <a:spLocks/>
              </p:cNvSpPr>
              <p:nvPr/>
            </p:nvSpPr>
            <p:spPr bwMode="auto">
              <a:xfrm>
                <a:off x="3696" y="2540"/>
                <a:ext cx="68" cy="42"/>
              </a:xfrm>
              <a:custGeom>
                <a:avLst/>
                <a:gdLst/>
                <a:ahLst/>
                <a:cxnLst>
                  <a:cxn ang="0">
                    <a:pos x="17" y="22"/>
                  </a:cxn>
                  <a:cxn ang="0">
                    <a:pos x="71" y="32"/>
                  </a:cxn>
                  <a:cxn ang="0">
                    <a:pos x="61" y="0"/>
                  </a:cxn>
                  <a:cxn ang="0">
                    <a:pos x="0" y="7"/>
                  </a:cxn>
                  <a:cxn ang="0">
                    <a:pos x="10" y="40"/>
                  </a:cxn>
                  <a:cxn ang="0">
                    <a:pos x="63" y="50"/>
                  </a:cxn>
                  <a:cxn ang="0">
                    <a:pos x="10" y="40"/>
                  </a:cxn>
                  <a:cxn ang="0">
                    <a:pos x="21" y="80"/>
                  </a:cxn>
                  <a:cxn ang="0">
                    <a:pos x="63" y="50"/>
                  </a:cxn>
                  <a:cxn ang="0">
                    <a:pos x="17" y="22"/>
                  </a:cxn>
                </a:cxnLst>
                <a:rect l="0" t="0" r="r" b="b"/>
                <a:pathLst>
                  <a:path w="71" h="80">
                    <a:moveTo>
                      <a:pt x="17" y="22"/>
                    </a:moveTo>
                    <a:lnTo>
                      <a:pt x="71" y="32"/>
                    </a:lnTo>
                    <a:lnTo>
                      <a:pt x="61" y="0"/>
                    </a:lnTo>
                    <a:lnTo>
                      <a:pt x="0" y="7"/>
                    </a:lnTo>
                    <a:lnTo>
                      <a:pt x="10" y="40"/>
                    </a:lnTo>
                    <a:lnTo>
                      <a:pt x="63" y="50"/>
                    </a:lnTo>
                    <a:lnTo>
                      <a:pt x="10" y="40"/>
                    </a:lnTo>
                    <a:lnTo>
                      <a:pt x="21" y="80"/>
                    </a:lnTo>
                    <a:lnTo>
                      <a:pt x="63" y="50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7" name="Freeform 109"/>
              <p:cNvSpPr>
                <a:spLocks/>
              </p:cNvSpPr>
              <p:nvPr/>
            </p:nvSpPr>
            <p:spPr bwMode="auto">
              <a:xfrm>
                <a:off x="3711" y="2514"/>
                <a:ext cx="102" cy="52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36" y="48"/>
                  </a:cxn>
                  <a:cxn ang="0">
                    <a:pos x="0" y="74"/>
                  </a:cxn>
                  <a:cxn ang="0">
                    <a:pos x="46" y="102"/>
                  </a:cxn>
                  <a:cxn ang="0">
                    <a:pos x="82" y="76"/>
                  </a:cxn>
                  <a:cxn ang="0">
                    <a:pos x="29" y="59"/>
                  </a:cxn>
                  <a:cxn ang="0">
                    <a:pos x="90" y="65"/>
                  </a:cxn>
                  <a:cxn ang="0">
                    <a:pos x="101" y="0"/>
                  </a:cxn>
                  <a:cxn ang="0">
                    <a:pos x="36" y="48"/>
                  </a:cxn>
                  <a:cxn ang="0">
                    <a:pos x="90" y="65"/>
                  </a:cxn>
                </a:cxnLst>
                <a:rect l="0" t="0" r="r" b="b"/>
                <a:pathLst>
                  <a:path w="101" h="102">
                    <a:moveTo>
                      <a:pt x="90" y="65"/>
                    </a:moveTo>
                    <a:lnTo>
                      <a:pt x="36" y="48"/>
                    </a:lnTo>
                    <a:lnTo>
                      <a:pt x="0" y="74"/>
                    </a:lnTo>
                    <a:lnTo>
                      <a:pt x="46" y="102"/>
                    </a:lnTo>
                    <a:lnTo>
                      <a:pt x="82" y="76"/>
                    </a:lnTo>
                    <a:lnTo>
                      <a:pt x="29" y="59"/>
                    </a:lnTo>
                    <a:lnTo>
                      <a:pt x="90" y="65"/>
                    </a:lnTo>
                    <a:lnTo>
                      <a:pt x="101" y="0"/>
                    </a:lnTo>
                    <a:lnTo>
                      <a:pt x="36" y="48"/>
                    </a:lnTo>
                    <a:lnTo>
                      <a:pt x="90" y="6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8" name="Freeform 110"/>
              <p:cNvSpPr>
                <a:spLocks/>
              </p:cNvSpPr>
              <p:nvPr/>
            </p:nvSpPr>
            <p:spPr bwMode="auto">
              <a:xfrm>
                <a:off x="3725" y="2545"/>
                <a:ext cx="78" cy="42"/>
              </a:xfrm>
              <a:custGeom>
                <a:avLst/>
                <a:gdLst/>
                <a:ahLst/>
                <a:cxnLst>
                  <a:cxn ang="0">
                    <a:pos x="24" y="26"/>
                  </a:cxn>
                  <a:cxn ang="0">
                    <a:pos x="68" y="47"/>
                  </a:cxn>
                  <a:cxn ang="0">
                    <a:pos x="76" y="6"/>
                  </a:cxn>
                  <a:cxn ang="0">
                    <a:pos x="15" y="0"/>
                  </a:cxn>
                  <a:cxn ang="0">
                    <a:pos x="7" y="42"/>
                  </a:cxn>
                  <a:cxn ang="0">
                    <a:pos x="51" y="63"/>
                  </a:cxn>
                  <a:cxn ang="0">
                    <a:pos x="7" y="42"/>
                  </a:cxn>
                  <a:cxn ang="0">
                    <a:pos x="0" y="84"/>
                  </a:cxn>
                  <a:cxn ang="0">
                    <a:pos x="51" y="63"/>
                  </a:cxn>
                  <a:cxn ang="0">
                    <a:pos x="24" y="26"/>
                  </a:cxn>
                </a:cxnLst>
                <a:rect l="0" t="0" r="r" b="b"/>
                <a:pathLst>
                  <a:path w="76" h="84">
                    <a:moveTo>
                      <a:pt x="24" y="26"/>
                    </a:moveTo>
                    <a:lnTo>
                      <a:pt x="68" y="47"/>
                    </a:lnTo>
                    <a:lnTo>
                      <a:pt x="76" y="6"/>
                    </a:lnTo>
                    <a:lnTo>
                      <a:pt x="15" y="0"/>
                    </a:lnTo>
                    <a:lnTo>
                      <a:pt x="7" y="42"/>
                    </a:lnTo>
                    <a:lnTo>
                      <a:pt x="51" y="63"/>
                    </a:lnTo>
                    <a:lnTo>
                      <a:pt x="7" y="42"/>
                    </a:lnTo>
                    <a:lnTo>
                      <a:pt x="0" y="84"/>
                    </a:lnTo>
                    <a:lnTo>
                      <a:pt x="51" y="63"/>
                    </a:ln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399" name="Freeform 111"/>
              <p:cNvSpPr>
                <a:spLocks/>
              </p:cNvSpPr>
              <p:nvPr/>
            </p:nvSpPr>
            <p:spPr bwMode="auto">
              <a:xfrm>
                <a:off x="3749" y="2532"/>
                <a:ext cx="136" cy="44"/>
              </a:xfrm>
              <a:custGeom>
                <a:avLst/>
                <a:gdLst/>
                <a:ahLst/>
                <a:cxnLst>
                  <a:cxn ang="0">
                    <a:pos x="96" y="57"/>
                  </a:cxn>
                  <a:cxn ang="0">
                    <a:pos x="54" y="30"/>
                  </a:cxn>
                  <a:cxn ang="0">
                    <a:pos x="0" y="49"/>
                  </a:cxn>
                  <a:cxn ang="0">
                    <a:pos x="27" y="86"/>
                  </a:cxn>
                  <a:cxn ang="0">
                    <a:pos x="80" y="66"/>
                  </a:cxn>
                  <a:cxn ang="0">
                    <a:pos x="39" y="39"/>
                  </a:cxn>
                  <a:cxn ang="0">
                    <a:pos x="96" y="57"/>
                  </a:cxn>
                  <a:cxn ang="0">
                    <a:pos x="134" y="0"/>
                  </a:cxn>
                  <a:cxn ang="0">
                    <a:pos x="54" y="30"/>
                  </a:cxn>
                  <a:cxn ang="0">
                    <a:pos x="96" y="57"/>
                  </a:cxn>
                </a:cxnLst>
                <a:rect l="0" t="0" r="r" b="b"/>
                <a:pathLst>
                  <a:path w="134" h="86">
                    <a:moveTo>
                      <a:pt x="96" y="57"/>
                    </a:moveTo>
                    <a:lnTo>
                      <a:pt x="54" y="30"/>
                    </a:lnTo>
                    <a:lnTo>
                      <a:pt x="0" y="49"/>
                    </a:lnTo>
                    <a:lnTo>
                      <a:pt x="27" y="86"/>
                    </a:lnTo>
                    <a:lnTo>
                      <a:pt x="80" y="66"/>
                    </a:lnTo>
                    <a:lnTo>
                      <a:pt x="39" y="39"/>
                    </a:lnTo>
                    <a:lnTo>
                      <a:pt x="96" y="57"/>
                    </a:lnTo>
                    <a:lnTo>
                      <a:pt x="134" y="0"/>
                    </a:lnTo>
                    <a:lnTo>
                      <a:pt x="54" y="30"/>
                    </a:lnTo>
                    <a:lnTo>
                      <a:pt x="96" y="5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0" name="Freeform 112"/>
              <p:cNvSpPr>
                <a:spLocks/>
              </p:cNvSpPr>
              <p:nvPr/>
            </p:nvSpPr>
            <p:spPr bwMode="auto">
              <a:xfrm>
                <a:off x="3735" y="2553"/>
                <a:ext cx="111" cy="39"/>
              </a:xfrm>
              <a:custGeom>
                <a:avLst/>
                <a:gdLst/>
                <a:ahLst/>
                <a:cxnLst>
                  <a:cxn ang="0">
                    <a:pos x="50" y="27"/>
                  </a:cxn>
                  <a:cxn ang="0">
                    <a:pos x="84" y="57"/>
                  </a:cxn>
                  <a:cxn ang="0">
                    <a:pos x="111" y="18"/>
                  </a:cxn>
                  <a:cxn ang="0">
                    <a:pos x="54" y="0"/>
                  </a:cxn>
                  <a:cxn ang="0">
                    <a:pos x="27" y="39"/>
                  </a:cxn>
                  <a:cxn ang="0">
                    <a:pos x="61" y="69"/>
                  </a:cxn>
                  <a:cxn ang="0">
                    <a:pos x="27" y="39"/>
                  </a:cxn>
                  <a:cxn ang="0">
                    <a:pos x="0" y="77"/>
                  </a:cxn>
                  <a:cxn ang="0">
                    <a:pos x="61" y="69"/>
                  </a:cxn>
                  <a:cxn ang="0">
                    <a:pos x="50" y="27"/>
                  </a:cxn>
                </a:cxnLst>
                <a:rect l="0" t="0" r="r" b="b"/>
                <a:pathLst>
                  <a:path w="111" h="77">
                    <a:moveTo>
                      <a:pt x="50" y="27"/>
                    </a:moveTo>
                    <a:lnTo>
                      <a:pt x="84" y="57"/>
                    </a:lnTo>
                    <a:lnTo>
                      <a:pt x="111" y="18"/>
                    </a:lnTo>
                    <a:lnTo>
                      <a:pt x="54" y="0"/>
                    </a:lnTo>
                    <a:lnTo>
                      <a:pt x="27" y="39"/>
                    </a:lnTo>
                    <a:lnTo>
                      <a:pt x="61" y="69"/>
                    </a:lnTo>
                    <a:lnTo>
                      <a:pt x="27" y="39"/>
                    </a:lnTo>
                    <a:lnTo>
                      <a:pt x="0" y="77"/>
                    </a:lnTo>
                    <a:lnTo>
                      <a:pt x="61" y="69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1" name="Freeform 113"/>
              <p:cNvSpPr>
                <a:spLocks/>
              </p:cNvSpPr>
              <p:nvPr/>
            </p:nvSpPr>
            <p:spPr bwMode="auto">
              <a:xfrm>
                <a:off x="3783" y="2555"/>
                <a:ext cx="174" cy="31"/>
              </a:xfrm>
              <a:custGeom>
                <a:avLst/>
                <a:gdLst/>
                <a:ahLst/>
                <a:cxnLst>
                  <a:cxn ang="0">
                    <a:pos x="87" y="51"/>
                  </a:cxn>
                  <a:cxn ang="0">
                    <a:pos x="61" y="15"/>
                  </a:cxn>
                  <a:cxn ang="0">
                    <a:pos x="0" y="22"/>
                  </a:cxn>
                  <a:cxn ang="0">
                    <a:pos x="11" y="64"/>
                  </a:cxn>
                  <a:cxn ang="0">
                    <a:pos x="72" y="56"/>
                  </a:cxn>
                  <a:cxn ang="0">
                    <a:pos x="45" y="20"/>
                  </a:cxn>
                  <a:cxn ang="0">
                    <a:pos x="87" y="51"/>
                  </a:cxn>
                  <a:cxn ang="0">
                    <a:pos x="173" y="0"/>
                  </a:cxn>
                  <a:cxn ang="0">
                    <a:pos x="61" y="15"/>
                  </a:cxn>
                  <a:cxn ang="0">
                    <a:pos x="87" y="51"/>
                  </a:cxn>
                </a:cxnLst>
                <a:rect l="0" t="0" r="r" b="b"/>
                <a:pathLst>
                  <a:path w="173" h="64">
                    <a:moveTo>
                      <a:pt x="87" y="51"/>
                    </a:moveTo>
                    <a:lnTo>
                      <a:pt x="61" y="15"/>
                    </a:lnTo>
                    <a:lnTo>
                      <a:pt x="0" y="22"/>
                    </a:lnTo>
                    <a:lnTo>
                      <a:pt x="11" y="64"/>
                    </a:lnTo>
                    <a:lnTo>
                      <a:pt x="72" y="56"/>
                    </a:lnTo>
                    <a:lnTo>
                      <a:pt x="45" y="20"/>
                    </a:lnTo>
                    <a:lnTo>
                      <a:pt x="87" y="51"/>
                    </a:lnTo>
                    <a:lnTo>
                      <a:pt x="173" y="0"/>
                    </a:lnTo>
                    <a:lnTo>
                      <a:pt x="61" y="15"/>
                    </a:lnTo>
                    <a:lnTo>
                      <a:pt x="87" y="5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2" name="Freeform 114"/>
              <p:cNvSpPr>
                <a:spLocks/>
              </p:cNvSpPr>
              <p:nvPr/>
            </p:nvSpPr>
            <p:spPr bwMode="auto">
              <a:xfrm>
                <a:off x="3740" y="2566"/>
                <a:ext cx="131" cy="3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88" y="57"/>
                  </a:cxn>
                  <a:cxn ang="0">
                    <a:pos x="131" y="31"/>
                  </a:cxn>
                  <a:cxn ang="0">
                    <a:pos x="89" y="0"/>
                  </a:cxn>
                  <a:cxn ang="0">
                    <a:pos x="46" y="26"/>
                  </a:cxn>
                  <a:cxn ang="0">
                    <a:pos x="59" y="62"/>
                  </a:cxn>
                  <a:cxn ang="0">
                    <a:pos x="46" y="26"/>
                  </a:cxn>
                  <a:cxn ang="0">
                    <a:pos x="0" y="52"/>
                  </a:cxn>
                  <a:cxn ang="0">
                    <a:pos x="59" y="62"/>
                  </a:cxn>
                  <a:cxn ang="0">
                    <a:pos x="74" y="21"/>
                  </a:cxn>
                </a:cxnLst>
                <a:rect l="0" t="0" r="r" b="b"/>
                <a:pathLst>
                  <a:path w="131" h="62">
                    <a:moveTo>
                      <a:pt x="74" y="21"/>
                    </a:moveTo>
                    <a:lnTo>
                      <a:pt x="88" y="57"/>
                    </a:lnTo>
                    <a:lnTo>
                      <a:pt x="131" y="31"/>
                    </a:lnTo>
                    <a:lnTo>
                      <a:pt x="89" y="0"/>
                    </a:lnTo>
                    <a:lnTo>
                      <a:pt x="46" y="26"/>
                    </a:lnTo>
                    <a:lnTo>
                      <a:pt x="59" y="62"/>
                    </a:lnTo>
                    <a:lnTo>
                      <a:pt x="46" y="26"/>
                    </a:lnTo>
                    <a:lnTo>
                      <a:pt x="0" y="52"/>
                    </a:lnTo>
                    <a:lnTo>
                      <a:pt x="59" y="62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3" name="Freeform 115"/>
              <p:cNvSpPr>
                <a:spLocks/>
              </p:cNvSpPr>
              <p:nvPr/>
            </p:nvSpPr>
            <p:spPr bwMode="auto">
              <a:xfrm>
                <a:off x="3798" y="2573"/>
                <a:ext cx="131" cy="26"/>
              </a:xfrm>
              <a:custGeom>
                <a:avLst/>
                <a:gdLst/>
                <a:ahLst/>
                <a:cxnLst>
                  <a:cxn ang="0">
                    <a:pos x="78" y="46"/>
                  </a:cxn>
                  <a:cxn ang="0">
                    <a:pos x="67" y="9"/>
                  </a:cxn>
                  <a:cxn ang="0">
                    <a:pos x="15" y="0"/>
                  </a:cxn>
                  <a:cxn ang="0">
                    <a:pos x="0" y="41"/>
                  </a:cxn>
                  <a:cxn ang="0">
                    <a:pos x="51" y="50"/>
                  </a:cxn>
                  <a:cxn ang="0">
                    <a:pos x="40" y="13"/>
                  </a:cxn>
                  <a:cxn ang="0">
                    <a:pos x="78" y="46"/>
                  </a:cxn>
                  <a:cxn ang="0">
                    <a:pos x="130" y="20"/>
                  </a:cxn>
                  <a:cxn ang="0">
                    <a:pos x="67" y="9"/>
                  </a:cxn>
                  <a:cxn ang="0">
                    <a:pos x="78" y="46"/>
                  </a:cxn>
                </a:cxnLst>
                <a:rect l="0" t="0" r="r" b="b"/>
                <a:pathLst>
                  <a:path w="130" h="50">
                    <a:moveTo>
                      <a:pt x="78" y="46"/>
                    </a:moveTo>
                    <a:lnTo>
                      <a:pt x="67" y="9"/>
                    </a:lnTo>
                    <a:lnTo>
                      <a:pt x="15" y="0"/>
                    </a:lnTo>
                    <a:lnTo>
                      <a:pt x="0" y="41"/>
                    </a:lnTo>
                    <a:lnTo>
                      <a:pt x="51" y="50"/>
                    </a:lnTo>
                    <a:lnTo>
                      <a:pt x="40" y="13"/>
                    </a:lnTo>
                    <a:lnTo>
                      <a:pt x="78" y="46"/>
                    </a:lnTo>
                    <a:lnTo>
                      <a:pt x="130" y="20"/>
                    </a:lnTo>
                    <a:lnTo>
                      <a:pt x="67" y="9"/>
                    </a:lnTo>
                    <a:lnTo>
                      <a:pt x="78" y="4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4" name="Freeform 116"/>
              <p:cNvSpPr>
                <a:spLocks/>
              </p:cNvSpPr>
              <p:nvPr/>
            </p:nvSpPr>
            <p:spPr bwMode="auto">
              <a:xfrm>
                <a:off x="3754" y="2581"/>
                <a:ext cx="121" cy="31"/>
              </a:xfrm>
              <a:custGeom>
                <a:avLst/>
                <a:gdLst/>
                <a:ahLst/>
                <a:cxnLst>
                  <a:cxn ang="0">
                    <a:pos x="73" y="20"/>
                  </a:cxn>
                  <a:cxn ang="0">
                    <a:pos x="78" y="57"/>
                  </a:cxn>
                  <a:cxn ang="0">
                    <a:pos x="122" y="33"/>
                  </a:cxn>
                  <a:cxn ang="0">
                    <a:pos x="84" y="0"/>
                  </a:cxn>
                  <a:cxn ang="0">
                    <a:pos x="40" y="23"/>
                  </a:cxn>
                  <a:cxn ang="0">
                    <a:pos x="46" y="59"/>
                  </a:cxn>
                  <a:cxn ang="0">
                    <a:pos x="40" y="23"/>
                  </a:cxn>
                  <a:cxn ang="0">
                    <a:pos x="0" y="44"/>
                  </a:cxn>
                  <a:cxn ang="0">
                    <a:pos x="46" y="59"/>
                  </a:cxn>
                  <a:cxn ang="0">
                    <a:pos x="73" y="20"/>
                  </a:cxn>
                </a:cxnLst>
                <a:rect l="0" t="0" r="r" b="b"/>
                <a:pathLst>
                  <a:path w="122" h="59">
                    <a:moveTo>
                      <a:pt x="73" y="20"/>
                    </a:moveTo>
                    <a:lnTo>
                      <a:pt x="78" y="57"/>
                    </a:lnTo>
                    <a:lnTo>
                      <a:pt x="122" y="33"/>
                    </a:lnTo>
                    <a:lnTo>
                      <a:pt x="84" y="0"/>
                    </a:lnTo>
                    <a:lnTo>
                      <a:pt x="40" y="23"/>
                    </a:lnTo>
                    <a:lnTo>
                      <a:pt x="46" y="59"/>
                    </a:lnTo>
                    <a:lnTo>
                      <a:pt x="40" y="23"/>
                    </a:lnTo>
                    <a:lnTo>
                      <a:pt x="0" y="44"/>
                    </a:lnTo>
                    <a:lnTo>
                      <a:pt x="46" y="59"/>
                    </a:lnTo>
                    <a:lnTo>
                      <a:pt x="73" y="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5" name="Freeform 117"/>
              <p:cNvSpPr>
                <a:spLocks/>
              </p:cNvSpPr>
              <p:nvPr/>
            </p:nvSpPr>
            <p:spPr bwMode="auto">
              <a:xfrm>
                <a:off x="3803" y="2592"/>
                <a:ext cx="141" cy="26"/>
              </a:xfrm>
              <a:custGeom>
                <a:avLst/>
                <a:gdLst/>
                <a:ahLst/>
                <a:cxnLst>
                  <a:cxn ang="0">
                    <a:pos x="65" y="55"/>
                  </a:cxn>
                  <a:cxn ang="0">
                    <a:pos x="70" y="15"/>
                  </a:cxn>
                  <a:cxn ang="0">
                    <a:pos x="27" y="0"/>
                  </a:cxn>
                  <a:cxn ang="0">
                    <a:pos x="0" y="39"/>
                  </a:cxn>
                  <a:cxn ang="0">
                    <a:pos x="44" y="54"/>
                  </a:cxn>
                  <a:cxn ang="0">
                    <a:pos x="49" y="13"/>
                  </a:cxn>
                  <a:cxn ang="0">
                    <a:pos x="65" y="55"/>
                  </a:cxn>
                  <a:cxn ang="0">
                    <a:pos x="143" y="38"/>
                  </a:cxn>
                  <a:cxn ang="0">
                    <a:pos x="70" y="15"/>
                  </a:cxn>
                  <a:cxn ang="0">
                    <a:pos x="65" y="55"/>
                  </a:cxn>
                </a:cxnLst>
                <a:rect l="0" t="0" r="r" b="b"/>
                <a:pathLst>
                  <a:path w="143" h="55">
                    <a:moveTo>
                      <a:pt x="65" y="55"/>
                    </a:moveTo>
                    <a:lnTo>
                      <a:pt x="70" y="15"/>
                    </a:lnTo>
                    <a:lnTo>
                      <a:pt x="27" y="0"/>
                    </a:lnTo>
                    <a:lnTo>
                      <a:pt x="0" y="39"/>
                    </a:lnTo>
                    <a:lnTo>
                      <a:pt x="44" y="54"/>
                    </a:lnTo>
                    <a:lnTo>
                      <a:pt x="49" y="13"/>
                    </a:lnTo>
                    <a:lnTo>
                      <a:pt x="65" y="55"/>
                    </a:lnTo>
                    <a:lnTo>
                      <a:pt x="143" y="38"/>
                    </a:lnTo>
                    <a:lnTo>
                      <a:pt x="70" y="15"/>
                    </a:lnTo>
                    <a:lnTo>
                      <a:pt x="65" y="5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6" name="Freeform 118"/>
              <p:cNvSpPr>
                <a:spLocks/>
              </p:cNvSpPr>
              <p:nvPr/>
            </p:nvSpPr>
            <p:spPr bwMode="auto">
              <a:xfrm>
                <a:off x="3740" y="2599"/>
                <a:ext cx="126" cy="26"/>
              </a:xfrm>
              <a:custGeom>
                <a:avLst/>
                <a:gdLst/>
                <a:ahLst/>
                <a:cxnLst>
                  <a:cxn ang="0">
                    <a:pos x="84" y="17"/>
                  </a:cxn>
                  <a:cxn ang="0">
                    <a:pos x="70" y="54"/>
                  </a:cxn>
                  <a:cxn ang="0">
                    <a:pos x="126" y="42"/>
                  </a:cxn>
                  <a:cxn ang="0">
                    <a:pos x="110" y="0"/>
                  </a:cxn>
                  <a:cxn ang="0">
                    <a:pos x="55" y="12"/>
                  </a:cxn>
                  <a:cxn ang="0">
                    <a:pos x="42" y="48"/>
                  </a:cxn>
                  <a:cxn ang="0">
                    <a:pos x="55" y="12"/>
                  </a:cxn>
                  <a:cxn ang="0">
                    <a:pos x="0" y="24"/>
                  </a:cxn>
                  <a:cxn ang="0">
                    <a:pos x="42" y="48"/>
                  </a:cxn>
                  <a:cxn ang="0">
                    <a:pos x="84" y="17"/>
                  </a:cxn>
                </a:cxnLst>
                <a:rect l="0" t="0" r="r" b="b"/>
                <a:pathLst>
                  <a:path w="126" h="54">
                    <a:moveTo>
                      <a:pt x="84" y="17"/>
                    </a:moveTo>
                    <a:lnTo>
                      <a:pt x="70" y="54"/>
                    </a:lnTo>
                    <a:lnTo>
                      <a:pt x="126" y="42"/>
                    </a:lnTo>
                    <a:lnTo>
                      <a:pt x="110" y="0"/>
                    </a:lnTo>
                    <a:lnTo>
                      <a:pt x="55" y="12"/>
                    </a:lnTo>
                    <a:lnTo>
                      <a:pt x="42" y="48"/>
                    </a:lnTo>
                    <a:lnTo>
                      <a:pt x="55" y="12"/>
                    </a:lnTo>
                    <a:lnTo>
                      <a:pt x="0" y="24"/>
                    </a:lnTo>
                    <a:lnTo>
                      <a:pt x="42" y="48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7" name="Freeform 119"/>
              <p:cNvSpPr>
                <a:spLocks/>
              </p:cNvSpPr>
              <p:nvPr/>
            </p:nvSpPr>
            <p:spPr bwMode="auto">
              <a:xfrm>
                <a:off x="3783" y="2607"/>
                <a:ext cx="150" cy="34"/>
              </a:xfrm>
              <a:custGeom>
                <a:avLst/>
                <a:gdLst/>
                <a:ahLst/>
                <a:cxnLst>
                  <a:cxn ang="0">
                    <a:pos x="57" y="60"/>
                  </a:cxn>
                  <a:cxn ang="0">
                    <a:pos x="80" y="24"/>
                  </a:cxn>
                  <a:cxn ang="0">
                    <a:pos x="42" y="0"/>
                  </a:cxn>
                  <a:cxn ang="0">
                    <a:pos x="0" y="31"/>
                  </a:cxn>
                  <a:cxn ang="0">
                    <a:pos x="38" y="55"/>
                  </a:cxn>
                  <a:cxn ang="0">
                    <a:pos x="61" y="18"/>
                  </a:cxn>
                  <a:cxn ang="0">
                    <a:pos x="57" y="60"/>
                  </a:cxn>
                  <a:cxn ang="0">
                    <a:pos x="152" y="66"/>
                  </a:cxn>
                  <a:cxn ang="0">
                    <a:pos x="80" y="24"/>
                  </a:cxn>
                  <a:cxn ang="0">
                    <a:pos x="57" y="60"/>
                  </a:cxn>
                </a:cxnLst>
                <a:rect l="0" t="0" r="r" b="b"/>
                <a:pathLst>
                  <a:path w="152" h="66">
                    <a:moveTo>
                      <a:pt x="57" y="60"/>
                    </a:moveTo>
                    <a:lnTo>
                      <a:pt x="80" y="24"/>
                    </a:lnTo>
                    <a:lnTo>
                      <a:pt x="42" y="0"/>
                    </a:lnTo>
                    <a:lnTo>
                      <a:pt x="0" y="31"/>
                    </a:lnTo>
                    <a:lnTo>
                      <a:pt x="38" y="55"/>
                    </a:lnTo>
                    <a:lnTo>
                      <a:pt x="61" y="18"/>
                    </a:lnTo>
                    <a:lnTo>
                      <a:pt x="57" y="60"/>
                    </a:lnTo>
                    <a:lnTo>
                      <a:pt x="152" y="66"/>
                    </a:lnTo>
                    <a:lnTo>
                      <a:pt x="80" y="24"/>
                    </a:lnTo>
                    <a:lnTo>
                      <a:pt x="57" y="6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8" name="Freeform 120"/>
              <p:cNvSpPr>
                <a:spLocks/>
              </p:cNvSpPr>
              <p:nvPr/>
            </p:nvSpPr>
            <p:spPr bwMode="auto">
              <a:xfrm>
                <a:off x="3745" y="2612"/>
                <a:ext cx="97" cy="23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38" y="45"/>
                  </a:cxn>
                  <a:cxn ang="0">
                    <a:pos x="93" y="49"/>
                  </a:cxn>
                  <a:cxn ang="0">
                    <a:pos x="97" y="7"/>
                  </a:cxn>
                  <a:cxn ang="0">
                    <a:pos x="42" y="3"/>
                  </a:cxn>
                  <a:cxn ang="0">
                    <a:pos x="9" y="28"/>
                  </a:cxn>
                  <a:cxn ang="0">
                    <a:pos x="42" y="3"/>
                  </a:cxn>
                  <a:cxn ang="0">
                    <a:pos x="0" y="0"/>
                  </a:cxn>
                  <a:cxn ang="0">
                    <a:pos x="9" y="28"/>
                  </a:cxn>
                  <a:cxn ang="0">
                    <a:pos x="70" y="20"/>
                  </a:cxn>
                </a:cxnLst>
                <a:rect l="0" t="0" r="r" b="b"/>
                <a:pathLst>
                  <a:path w="97" h="49">
                    <a:moveTo>
                      <a:pt x="70" y="20"/>
                    </a:moveTo>
                    <a:lnTo>
                      <a:pt x="38" y="45"/>
                    </a:lnTo>
                    <a:lnTo>
                      <a:pt x="93" y="49"/>
                    </a:lnTo>
                    <a:lnTo>
                      <a:pt x="97" y="7"/>
                    </a:lnTo>
                    <a:lnTo>
                      <a:pt x="42" y="3"/>
                    </a:lnTo>
                    <a:lnTo>
                      <a:pt x="9" y="28"/>
                    </a:lnTo>
                    <a:lnTo>
                      <a:pt x="42" y="3"/>
                    </a:lnTo>
                    <a:lnTo>
                      <a:pt x="0" y="0"/>
                    </a:lnTo>
                    <a:lnTo>
                      <a:pt x="9" y="2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09" name="Freeform 121"/>
              <p:cNvSpPr>
                <a:spLocks/>
              </p:cNvSpPr>
              <p:nvPr/>
            </p:nvSpPr>
            <p:spPr bwMode="auto">
              <a:xfrm>
                <a:off x="3754" y="2623"/>
                <a:ext cx="82" cy="36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69" y="26"/>
                  </a:cxn>
                  <a:cxn ang="0">
                    <a:pos x="61" y="0"/>
                  </a:cxn>
                  <a:cxn ang="0">
                    <a:pos x="0" y="8"/>
                  </a:cxn>
                  <a:cxn ang="0">
                    <a:pos x="8" y="34"/>
                  </a:cxn>
                  <a:cxn ang="0">
                    <a:pos x="53" y="12"/>
                  </a:cxn>
                  <a:cxn ang="0">
                    <a:pos x="23" y="48"/>
                  </a:cxn>
                  <a:cxn ang="0">
                    <a:pos x="82" y="71"/>
                  </a:cxn>
                  <a:cxn ang="0">
                    <a:pos x="69" y="26"/>
                  </a:cxn>
                  <a:cxn ang="0">
                    <a:pos x="23" y="48"/>
                  </a:cxn>
                </a:cxnLst>
                <a:rect l="0" t="0" r="r" b="b"/>
                <a:pathLst>
                  <a:path w="82" h="71">
                    <a:moveTo>
                      <a:pt x="23" y="48"/>
                    </a:moveTo>
                    <a:lnTo>
                      <a:pt x="69" y="26"/>
                    </a:lnTo>
                    <a:lnTo>
                      <a:pt x="61" y="0"/>
                    </a:lnTo>
                    <a:lnTo>
                      <a:pt x="0" y="8"/>
                    </a:lnTo>
                    <a:lnTo>
                      <a:pt x="8" y="34"/>
                    </a:lnTo>
                    <a:lnTo>
                      <a:pt x="53" y="12"/>
                    </a:lnTo>
                    <a:lnTo>
                      <a:pt x="23" y="48"/>
                    </a:lnTo>
                    <a:lnTo>
                      <a:pt x="82" y="71"/>
                    </a:lnTo>
                    <a:lnTo>
                      <a:pt x="69" y="26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0" name="Freeform 122"/>
              <p:cNvSpPr>
                <a:spLocks/>
              </p:cNvSpPr>
              <p:nvPr/>
            </p:nvSpPr>
            <p:spPr bwMode="auto">
              <a:xfrm>
                <a:off x="3735" y="2618"/>
                <a:ext cx="73" cy="29"/>
              </a:xfrm>
              <a:custGeom>
                <a:avLst/>
                <a:gdLst/>
                <a:ahLst/>
                <a:cxnLst>
                  <a:cxn ang="0">
                    <a:pos x="15" y="44"/>
                  </a:cxn>
                  <a:cxn ang="0">
                    <a:pos x="0" y="40"/>
                  </a:cxn>
                  <a:cxn ang="0">
                    <a:pos x="42" y="55"/>
                  </a:cxn>
                  <a:cxn ang="0">
                    <a:pos x="72" y="19"/>
                  </a:cxn>
                  <a:cxn ang="0">
                    <a:pos x="31" y="3"/>
                  </a:cxn>
                  <a:cxn ang="0">
                    <a:pos x="15" y="0"/>
                  </a:cxn>
                  <a:cxn ang="0">
                    <a:pos x="31" y="3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15" y="44"/>
                  </a:cxn>
                </a:cxnLst>
                <a:rect l="0" t="0" r="r" b="b"/>
                <a:pathLst>
                  <a:path w="72" h="55">
                    <a:moveTo>
                      <a:pt x="15" y="44"/>
                    </a:moveTo>
                    <a:lnTo>
                      <a:pt x="0" y="40"/>
                    </a:lnTo>
                    <a:lnTo>
                      <a:pt x="42" y="55"/>
                    </a:lnTo>
                    <a:lnTo>
                      <a:pt x="72" y="19"/>
                    </a:lnTo>
                    <a:lnTo>
                      <a:pt x="31" y="3"/>
                    </a:lnTo>
                    <a:lnTo>
                      <a:pt x="15" y="0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1" name="Freeform 123"/>
              <p:cNvSpPr>
                <a:spLocks/>
              </p:cNvSpPr>
              <p:nvPr/>
            </p:nvSpPr>
            <p:spPr bwMode="auto">
              <a:xfrm>
                <a:off x="3619" y="2618"/>
                <a:ext cx="131" cy="23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13" y="44"/>
                  </a:cxn>
                  <a:cxn ang="0">
                    <a:pos x="133" y="44"/>
                  </a:cxn>
                  <a:cxn ang="0">
                    <a:pos x="133" y="0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"/>
                  </a:cxn>
                  <a:cxn ang="0">
                    <a:pos x="26" y="41"/>
                  </a:cxn>
                </a:cxnLst>
                <a:rect l="0" t="0" r="r" b="b"/>
                <a:pathLst>
                  <a:path w="133" h="44">
                    <a:moveTo>
                      <a:pt x="26" y="41"/>
                    </a:moveTo>
                    <a:lnTo>
                      <a:pt x="13" y="44"/>
                    </a:lnTo>
                    <a:lnTo>
                      <a:pt x="133" y="44"/>
                    </a:lnTo>
                    <a:lnTo>
                      <a:pt x="133" y="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2" name="Freeform 124"/>
              <p:cNvSpPr>
                <a:spLocks/>
              </p:cNvSpPr>
              <p:nvPr/>
            </p:nvSpPr>
            <p:spPr bwMode="auto">
              <a:xfrm>
                <a:off x="3527" y="2620"/>
                <a:ext cx="116" cy="39"/>
              </a:xfrm>
              <a:custGeom>
                <a:avLst/>
                <a:gdLst/>
                <a:ahLst/>
                <a:cxnLst>
                  <a:cxn ang="0">
                    <a:pos x="19" y="33"/>
                  </a:cxn>
                  <a:cxn ang="0">
                    <a:pos x="63" y="57"/>
                  </a:cxn>
                  <a:cxn ang="0">
                    <a:pos x="116" y="39"/>
                  </a:cxn>
                  <a:cxn ang="0">
                    <a:pos x="90" y="0"/>
                  </a:cxn>
                  <a:cxn ang="0">
                    <a:pos x="36" y="18"/>
                  </a:cxn>
                  <a:cxn ang="0">
                    <a:pos x="80" y="43"/>
                  </a:cxn>
                  <a:cxn ang="0">
                    <a:pos x="19" y="33"/>
                  </a:cxn>
                  <a:cxn ang="0">
                    <a:pos x="0" y="78"/>
                  </a:cxn>
                  <a:cxn ang="0">
                    <a:pos x="63" y="57"/>
                  </a:cxn>
                  <a:cxn ang="0">
                    <a:pos x="19" y="33"/>
                  </a:cxn>
                </a:cxnLst>
                <a:rect l="0" t="0" r="r" b="b"/>
                <a:pathLst>
                  <a:path w="116" h="78">
                    <a:moveTo>
                      <a:pt x="19" y="33"/>
                    </a:moveTo>
                    <a:lnTo>
                      <a:pt x="63" y="57"/>
                    </a:lnTo>
                    <a:lnTo>
                      <a:pt x="116" y="39"/>
                    </a:lnTo>
                    <a:lnTo>
                      <a:pt x="90" y="0"/>
                    </a:lnTo>
                    <a:lnTo>
                      <a:pt x="36" y="18"/>
                    </a:lnTo>
                    <a:lnTo>
                      <a:pt x="80" y="43"/>
                    </a:lnTo>
                    <a:lnTo>
                      <a:pt x="19" y="33"/>
                    </a:lnTo>
                    <a:lnTo>
                      <a:pt x="0" y="78"/>
                    </a:lnTo>
                    <a:lnTo>
                      <a:pt x="63" y="57"/>
                    </a:lnTo>
                    <a:lnTo>
                      <a:pt x="19" y="3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3" name="Freeform 125"/>
              <p:cNvSpPr>
                <a:spLocks/>
              </p:cNvSpPr>
              <p:nvPr/>
            </p:nvSpPr>
            <p:spPr bwMode="auto">
              <a:xfrm>
                <a:off x="3546" y="2602"/>
                <a:ext cx="97" cy="39"/>
              </a:xfrm>
              <a:custGeom>
                <a:avLst/>
                <a:gdLst/>
                <a:ahLst/>
                <a:cxnLst>
                  <a:cxn ang="0">
                    <a:pos x="57" y="53"/>
                  </a:cxn>
                  <a:cxn ang="0">
                    <a:pos x="17" y="27"/>
                  </a:cxn>
                  <a:cxn ang="0">
                    <a:pos x="0" y="69"/>
                  </a:cxn>
                  <a:cxn ang="0">
                    <a:pos x="61" y="79"/>
                  </a:cxn>
                  <a:cxn ang="0">
                    <a:pos x="78" y="37"/>
                  </a:cxn>
                  <a:cxn ang="0">
                    <a:pos x="38" y="11"/>
                  </a:cxn>
                  <a:cxn ang="0">
                    <a:pos x="78" y="37"/>
                  </a:cxn>
                  <a:cxn ang="0">
                    <a:pos x="94" y="0"/>
                  </a:cxn>
                  <a:cxn ang="0">
                    <a:pos x="38" y="11"/>
                  </a:cxn>
                  <a:cxn ang="0">
                    <a:pos x="57" y="53"/>
                  </a:cxn>
                </a:cxnLst>
                <a:rect l="0" t="0" r="r" b="b"/>
                <a:pathLst>
                  <a:path w="94" h="79">
                    <a:moveTo>
                      <a:pt x="57" y="53"/>
                    </a:moveTo>
                    <a:lnTo>
                      <a:pt x="17" y="27"/>
                    </a:lnTo>
                    <a:lnTo>
                      <a:pt x="0" y="69"/>
                    </a:lnTo>
                    <a:lnTo>
                      <a:pt x="61" y="79"/>
                    </a:lnTo>
                    <a:lnTo>
                      <a:pt x="78" y="37"/>
                    </a:lnTo>
                    <a:lnTo>
                      <a:pt x="38" y="11"/>
                    </a:lnTo>
                    <a:lnTo>
                      <a:pt x="78" y="37"/>
                    </a:lnTo>
                    <a:lnTo>
                      <a:pt x="94" y="0"/>
                    </a:lnTo>
                    <a:lnTo>
                      <a:pt x="38" y="11"/>
                    </a:lnTo>
                    <a:lnTo>
                      <a:pt x="57" y="5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4" name="Freeform 126"/>
              <p:cNvSpPr>
                <a:spLocks/>
              </p:cNvSpPr>
              <p:nvPr/>
            </p:nvSpPr>
            <p:spPr bwMode="auto">
              <a:xfrm>
                <a:off x="3493" y="2607"/>
                <a:ext cx="111" cy="34"/>
              </a:xfrm>
              <a:custGeom>
                <a:avLst/>
                <a:gdLst/>
                <a:ahLst/>
                <a:cxnLst>
                  <a:cxn ang="0">
                    <a:pos x="30" y="21"/>
                  </a:cxn>
                  <a:cxn ang="0">
                    <a:pos x="68" y="51"/>
                  </a:cxn>
                  <a:cxn ang="0">
                    <a:pos x="110" y="42"/>
                  </a:cxn>
                  <a:cxn ang="0">
                    <a:pos x="91" y="0"/>
                  </a:cxn>
                  <a:cxn ang="0">
                    <a:pos x="49" y="10"/>
                  </a:cxn>
                  <a:cxn ang="0">
                    <a:pos x="87" y="39"/>
                  </a:cxn>
                  <a:cxn ang="0">
                    <a:pos x="30" y="21"/>
                  </a:cxn>
                  <a:cxn ang="0">
                    <a:pos x="0" y="65"/>
                  </a:cxn>
                  <a:cxn ang="0">
                    <a:pos x="68" y="51"/>
                  </a:cxn>
                  <a:cxn ang="0">
                    <a:pos x="30" y="21"/>
                  </a:cxn>
                </a:cxnLst>
                <a:rect l="0" t="0" r="r" b="b"/>
                <a:pathLst>
                  <a:path w="110" h="65">
                    <a:moveTo>
                      <a:pt x="30" y="21"/>
                    </a:moveTo>
                    <a:lnTo>
                      <a:pt x="68" y="51"/>
                    </a:lnTo>
                    <a:lnTo>
                      <a:pt x="110" y="42"/>
                    </a:lnTo>
                    <a:lnTo>
                      <a:pt x="91" y="0"/>
                    </a:lnTo>
                    <a:lnTo>
                      <a:pt x="49" y="10"/>
                    </a:lnTo>
                    <a:lnTo>
                      <a:pt x="87" y="39"/>
                    </a:lnTo>
                    <a:lnTo>
                      <a:pt x="30" y="21"/>
                    </a:lnTo>
                    <a:lnTo>
                      <a:pt x="0" y="65"/>
                    </a:lnTo>
                    <a:lnTo>
                      <a:pt x="68" y="5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5" name="Freeform 127"/>
              <p:cNvSpPr>
                <a:spLocks/>
              </p:cNvSpPr>
              <p:nvPr/>
            </p:nvSpPr>
            <p:spPr bwMode="auto">
              <a:xfrm>
                <a:off x="3522" y="2594"/>
                <a:ext cx="102" cy="34"/>
              </a:xfrm>
              <a:custGeom>
                <a:avLst/>
                <a:gdLst/>
                <a:ahLst/>
                <a:cxnLst>
                  <a:cxn ang="0">
                    <a:pos x="50" y="42"/>
                  </a:cxn>
                  <a:cxn ang="0">
                    <a:pos x="25" y="12"/>
                  </a:cxn>
                  <a:cxn ang="0">
                    <a:pos x="0" y="48"/>
                  </a:cxn>
                  <a:cxn ang="0">
                    <a:pos x="57" y="66"/>
                  </a:cxn>
                  <a:cxn ang="0">
                    <a:pos x="82" y="30"/>
                  </a:cxn>
                  <a:cxn ang="0">
                    <a:pos x="57" y="0"/>
                  </a:cxn>
                  <a:cxn ang="0">
                    <a:pos x="82" y="30"/>
                  </a:cxn>
                  <a:cxn ang="0">
                    <a:pos x="99" y="4"/>
                  </a:cxn>
                  <a:cxn ang="0">
                    <a:pos x="57" y="0"/>
                  </a:cxn>
                  <a:cxn ang="0">
                    <a:pos x="50" y="42"/>
                  </a:cxn>
                </a:cxnLst>
                <a:rect l="0" t="0" r="r" b="b"/>
                <a:pathLst>
                  <a:path w="99" h="66">
                    <a:moveTo>
                      <a:pt x="50" y="42"/>
                    </a:moveTo>
                    <a:lnTo>
                      <a:pt x="25" y="12"/>
                    </a:lnTo>
                    <a:lnTo>
                      <a:pt x="0" y="48"/>
                    </a:lnTo>
                    <a:lnTo>
                      <a:pt x="57" y="66"/>
                    </a:lnTo>
                    <a:lnTo>
                      <a:pt x="82" y="30"/>
                    </a:lnTo>
                    <a:lnTo>
                      <a:pt x="57" y="0"/>
                    </a:lnTo>
                    <a:lnTo>
                      <a:pt x="82" y="30"/>
                    </a:lnTo>
                    <a:lnTo>
                      <a:pt x="99" y="4"/>
                    </a:lnTo>
                    <a:lnTo>
                      <a:pt x="57" y="0"/>
                    </a:lnTo>
                    <a:lnTo>
                      <a:pt x="50" y="4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6" name="Freeform 128"/>
              <p:cNvSpPr>
                <a:spLocks/>
              </p:cNvSpPr>
              <p:nvPr/>
            </p:nvSpPr>
            <p:spPr bwMode="auto">
              <a:xfrm>
                <a:off x="3449" y="2592"/>
                <a:ext cx="131" cy="23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82" y="42"/>
                  </a:cxn>
                  <a:cxn ang="0">
                    <a:pos x="124" y="46"/>
                  </a:cxn>
                  <a:cxn ang="0">
                    <a:pos x="131" y="4"/>
                  </a:cxn>
                  <a:cxn ang="0">
                    <a:pos x="89" y="0"/>
                  </a:cxn>
                  <a:cxn ang="0">
                    <a:pos x="103" y="39"/>
                  </a:cxn>
                  <a:cxn ang="0">
                    <a:pos x="69" y="3"/>
                  </a:cxn>
                  <a:cxn ang="0">
                    <a:pos x="0" y="34"/>
                  </a:cxn>
                  <a:cxn ang="0">
                    <a:pos x="82" y="42"/>
                  </a:cxn>
                  <a:cxn ang="0">
                    <a:pos x="69" y="3"/>
                  </a:cxn>
                </a:cxnLst>
                <a:rect l="0" t="0" r="r" b="b"/>
                <a:pathLst>
                  <a:path w="131" h="46">
                    <a:moveTo>
                      <a:pt x="69" y="3"/>
                    </a:moveTo>
                    <a:lnTo>
                      <a:pt x="82" y="42"/>
                    </a:lnTo>
                    <a:lnTo>
                      <a:pt x="124" y="46"/>
                    </a:lnTo>
                    <a:lnTo>
                      <a:pt x="131" y="4"/>
                    </a:lnTo>
                    <a:lnTo>
                      <a:pt x="89" y="0"/>
                    </a:lnTo>
                    <a:lnTo>
                      <a:pt x="103" y="39"/>
                    </a:lnTo>
                    <a:lnTo>
                      <a:pt x="69" y="3"/>
                    </a:lnTo>
                    <a:lnTo>
                      <a:pt x="0" y="34"/>
                    </a:lnTo>
                    <a:lnTo>
                      <a:pt x="82" y="42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7" name="Freeform 129"/>
              <p:cNvSpPr>
                <a:spLocks/>
              </p:cNvSpPr>
              <p:nvPr/>
            </p:nvSpPr>
            <p:spPr bwMode="auto">
              <a:xfrm>
                <a:off x="3517" y="2584"/>
                <a:ext cx="111" cy="29"/>
              </a:xfrm>
              <a:custGeom>
                <a:avLst/>
                <a:gdLst/>
                <a:ahLst/>
                <a:cxnLst>
                  <a:cxn ang="0">
                    <a:pos x="40" y="35"/>
                  </a:cxn>
                  <a:cxn ang="0">
                    <a:pos x="41" y="0"/>
                  </a:cxn>
                  <a:cxn ang="0">
                    <a:pos x="0" y="20"/>
                  </a:cxn>
                  <a:cxn ang="0">
                    <a:pos x="34" y="56"/>
                  </a:cxn>
                  <a:cxn ang="0">
                    <a:pos x="76" y="37"/>
                  </a:cxn>
                  <a:cxn ang="0">
                    <a:pos x="78" y="2"/>
                  </a:cxn>
                  <a:cxn ang="0">
                    <a:pos x="76" y="37"/>
                  </a:cxn>
                  <a:cxn ang="0">
                    <a:pos x="112" y="19"/>
                  </a:cxn>
                  <a:cxn ang="0">
                    <a:pos x="78" y="2"/>
                  </a:cxn>
                  <a:cxn ang="0">
                    <a:pos x="40" y="35"/>
                  </a:cxn>
                </a:cxnLst>
                <a:rect l="0" t="0" r="r" b="b"/>
                <a:pathLst>
                  <a:path w="112" h="56">
                    <a:moveTo>
                      <a:pt x="40" y="35"/>
                    </a:moveTo>
                    <a:lnTo>
                      <a:pt x="41" y="0"/>
                    </a:lnTo>
                    <a:lnTo>
                      <a:pt x="0" y="20"/>
                    </a:lnTo>
                    <a:lnTo>
                      <a:pt x="34" y="56"/>
                    </a:lnTo>
                    <a:lnTo>
                      <a:pt x="76" y="37"/>
                    </a:lnTo>
                    <a:lnTo>
                      <a:pt x="78" y="2"/>
                    </a:lnTo>
                    <a:lnTo>
                      <a:pt x="76" y="37"/>
                    </a:lnTo>
                    <a:lnTo>
                      <a:pt x="112" y="19"/>
                    </a:lnTo>
                    <a:lnTo>
                      <a:pt x="78" y="2"/>
                    </a:ln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8" name="Freeform 130"/>
              <p:cNvSpPr>
                <a:spLocks/>
              </p:cNvSpPr>
              <p:nvPr/>
            </p:nvSpPr>
            <p:spPr bwMode="auto">
              <a:xfrm>
                <a:off x="3493" y="2576"/>
                <a:ext cx="102" cy="2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6" y="35"/>
                  </a:cxn>
                  <a:cxn ang="0">
                    <a:pos x="65" y="50"/>
                  </a:cxn>
                  <a:cxn ang="0">
                    <a:pos x="103" y="17"/>
                  </a:cxn>
                  <a:cxn ang="0">
                    <a:pos x="74" y="1"/>
                  </a:cxn>
                  <a:cxn ang="0">
                    <a:pos x="70" y="36"/>
                  </a:cxn>
                  <a:cxn ang="0">
                    <a:pos x="40" y="0"/>
                  </a:cxn>
                  <a:cxn ang="0">
                    <a:pos x="0" y="15"/>
                  </a:cxn>
                  <a:cxn ang="0">
                    <a:pos x="36" y="35"/>
                  </a:cxn>
                  <a:cxn ang="0">
                    <a:pos x="40" y="0"/>
                  </a:cxn>
                </a:cxnLst>
                <a:rect l="0" t="0" r="r" b="b"/>
                <a:pathLst>
                  <a:path w="103" h="50">
                    <a:moveTo>
                      <a:pt x="40" y="0"/>
                    </a:moveTo>
                    <a:lnTo>
                      <a:pt x="36" y="35"/>
                    </a:lnTo>
                    <a:lnTo>
                      <a:pt x="65" y="50"/>
                    </a:lnTo>
                    <a:lnTo>
                      <a:pt x="103" y="17"/>
                    </a:lnTo>
                    <a:lnTo>
                      <a:pt x="74" y="1"/>
                    </a:lnTo>
                    <a:lnTo>
                      <a:pt x="70" y="36"/>
                    </a:lnTo>
                    <a:lnTo>
                      <a:pt x="40" y="0"/>
                    </a:lnTo>
                    <a:lnTo>
                      <a:pt x="0" y="15"/>
                    </a:lnTo>
                    <a:lnTo>
                      <a:pt x="36" y="3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19" name="Freeform 131"/>
              <p:cNvSpPr>
                <a:spLocks/>
              </p:cNvSpPr>
              <p:nvPr/>
            </p:nvSpPr>
            <p:spPr bwMode="auto">
              <a:xfrm>
                <a:off x="3531" y="2566"/>
                <a:ext cx="107" cy="29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46" y="0"/>
                  </a:cxn>
                  <a:cxn ang="0">
                    <a:pos x="0" y="18"/>
                  </a:cxn>
                  <a:cxn ang="0">
                    <a:pos x="30" y="54"/>
                  </a:cxn>
                  <a:cxn ang="0">
                    <a:pos x="76" y="36"/>
                  </a:cxn>
                  <a:cxn ang="0">
                    <a:pos x="89" y="9"/>
                  </a:cxn>
                  <a:cxn ang="0">
                    <a:pos x="76" y="36"/>
                  </a:cxn>
                  <a:cxn ang="0">
                    <a:pos x="103" y="26"/>
                  </a:cxn>
                  <a:cxn ang="0">
                    <a:pos x="89" y="9"/>
                  </a:cxn>
                  <a:cxn ang="0">
                    <a:pos x="32" y="27"/>
                  </a:cxn>
                </a:cxnLst>
                <a:rect l="0" t="0" r="r" b="b"/>
                <a:pathLst>
                  <a:path w="103" h="54">
                    <a:moveTo>
                      <a:pt x="32" y="27"/>
                    </a:moveTo>
                    <a:lnTo>
                      <a:pt x="46" y="0"/>
                    </a:lnTo>
                    <a:lnTo>
                      <a:pt x="0" y="18"/>
                    </a:lnTo>
                    <a:lnTo>
                      <a:pt x="30" y="54"/>
                    </a:lnTo>
                    <a:lnTo>
                      <a:pt x="76" y="36"/>
                    </a:lnTo>
                    <a:lnTo>
                      <a:pt x="89" y="9"/>
                    </a:lnTo>
                    <a:lnTo>
                      <a:pt x="76" y="36"/>
                    </a:lnTo>
                    <a:lnTo>
                      <a:pt x="103" y="26"/>
                    </a:lnTo>
                    <a:lnTo>
                      <a:pt x="89" y="9"/>
                    </a:lnTo>
                    <a:lnTo>
                      <a:pt x="32" y="2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20" name="Freeform 132"/>
              <p:cNvSpPr>
                <a:spLocks/>
              </p:cNvSpPr>
              <p:nvPr/>
            </p:nvSpPr>
            <p:spPr bwMode="auto">
              <a:xfrm>
                <a:off x="3522" y="2620"/>
                <a:ext cx="296" cy="140"/>
              </a:xfrm>
              <a:custGeom>
                <a:avLst/>
                <a:gdLst/>
                <a:ahLst/>
                <a:cxnLst>
                  <a:cxn ang="0">
                    <a:pos x="79" y="28"/>
                  </a:cxn>
                  <a:cxn ang="0">
                    <a:pos x="75" y="61"/>
                  </a:cxn>
                  <a:cxn ang="0">
                    <a:pos x="63" y="91"/>
                  </a:cxn>
                  <a:cxn ang="0">
                    <a:pos x="46" y="121"/>
                  </a:cxn>
                  <a:cxn ang="0">
                    <a:pos x="29" y="150"/>
                  </a:cxn>
                  <a:cxn ang="0">
                    <a:pos x="12" y="180"/>
                  </a:cxn>
                  <a:cxn ang="0">
                    <a:pos x="0" y="212"/>
                  </a:cxn>
                  <a:cxn ang="0">
                    <a:pos x="0" y="243"/>
                  </a:cxn>
                  <a:cxn ang="0">
                    <a:pos x="12" y="276"/>
                  </a:cxn>
                  <a:cxn ang="0">
                    <a:pos x="21" y="256"/>
                  </a:cxn>
                  <a:cxn ang="0">
                    <a:pos x="39" y="235"/>
                  </a:cxn>
                  <a:cxn ang="0">
                    <a:pos x="58" y="217"/>
                  </a:cxn>
                  <a:cxn ang="0">
                    <a:pos x="81" y="200"/>
                  </a:cxn>
                  <a:cxn ang="0">
                    <a:pos x="100" y="184"/>
                  </a:cxn>
                  <a:cxn ang="0">
                    <a:pos x="117" y="169"/>
                  </a:cxn>
                  <a:cxn ang="0">
                    <a:pos x="128" y="156"/>
                  </a:cxn>
                  <a:cxn ang="0">
                    <a:pos x="130" y="144"/>
                  </a:cxn>
                  <a:cxn ang="0">
                    <a:pos x="134" y="154"/>
                  </a:cxn>
                  <a:cxn ang="0">
                    <a:pos x="130" y="163"/>
                  </a:cxn>
                  <a:cxn ang="0">
                    <a:pos x="128" y="175"/>
                  </a:cxn>
                  <a:cxn ang="0">
                    <a:pos x="132" y="192"/>
                  </a:cxn>
                  <a:cxn ang="0">
                    <a:pos x="138" y="204"/>
                  </a:cxn>
                  <a:cxn ang="0">
                    <a:pos x="143" y="214"/>
                  </a:cxn>
                  <a:cxn ang="0">
                    <a:pos x="149" y="223"/>
                  </a:cxn>
                  <a:cxn ang="0">
                    <a:pos x="157" y="231"/>
                  </a:cxn>
                  <a:cxn ang="0">
                    <a:pos x="166" y="239"/>
                  </a:cxn>
                  <a:cxn ang="0">
                    <a:pos x="176" y="245"/>
                  </a:cxn>
                  <a:cxn ang="0">
                    <a:pos x="191" y="252"/>
                  </a:cxn>
                  <a:cxn ang="0">
                    <a:pos x="208" y="258"/>
                  </a:cxn>
                  <a:cxn ang="0">
                    <a:pos x="203" y="223"/>
                  </a:cxn>
                  <a:cxn ang="0">
                    <a:pos x="208" y="191"/>
                  </a:cxn>
                  <a:cxn ang="0">
                    <a:pos x="222" y="160"/>
                  </a:cxn>
                  <a:cxn ang="0">
                    <a:pos x="241" y="130"/>
                  </a:cxn>
                  <a:cxn ang="0">
                    <a:pos x="262" y="98"/>
                  </a:cxn>
                  <a:cxn ang="0">
                    <a:pos x="281" y="69"/>
                  </a:cxn>
                  <a:cxn ang="0">
                    <a:pos x="294" y="36"/>
                  </a:cxn>
                  <a:cxn ang="0">
                    <a:pos x="298" y="2"/>
                  </a:cxn>
                  <a:cxn ang="0">
                    <a:pos x="271" y="2"/>
                  </a:cxn>
                  <a:cxn ang="0">
                    <a:pos x="243" y="1"/>
                  </a:cxn>
                  <a:cxn ang="0">
                    <a:pos x="216" y="1"/>
                  </a:cxn>
                  <a:cxn ang="0">
                    <a:pos x="189" y="0"/>
                  </a:cxn>
                  <a:cxn ang="0">
                    <a:pos x="163" y="0"/>
                  </a:cxn>
                  <a:cxn ang="0">
                    <a:pos x="134" y="1"/>
                  </a:cxn>
                  <a:cxn ang="0">
                    <a:pos x="107" y="2"/>
                  </a:cxn>
                  <a:cxn ang="0">
                    <a:pos x="79" y="5"/>
                  </a:cxn>
                  <a:cxn ang="0">
                    <a:pos x="77" y="8"/>
                  </a:cxn>
                  <a:cxn ang="0">
                    <a:pos x="77" y="13"/>
                  </a:cxn>
                  <a:cxn ang="0">
                    <a:pos x="77" y="21"/>
                  </a:cxn>
                  <a:cxn ang="0">
                    <a:pos x="79" y="28"/>
                  </a:cxn>
                </a:cxnLst>
                <a:rect l="0" t="0" r="r" b="b"/>
                <a:pathLst>
                  <a:path w="298" h="276">
                    <a:moveTo>
                      <a:pt x="79" y="28"/>
                    </a:moveTo>
                    <a:lnTo>
                      <a:pt x="75" y="61"/>
                    </a:lnTo>
                    <a:lnTo>
                      <a:pt x="63" y="91"/>
                    </a:lnTo>
                    <a:lnTo>
                      <a:pt x="46" y="121"/>
                    </a:lnTo>
                    <a:lnTo>
                      <a:pt x="29" y="150"/>
                    </a:lnTo>
                    <a:lnTo>
                      <a:pt x="12" y="180"/>
                    </a:lnTo>
                    <a:lnTo>
                      <a:pt x="0" y="212"/>
                    </a:lnTo>
                    <a:lnTo>
                      <a:pt x="0" y="243"/>
                    </a:lnTo>
                    <a:lnTo>
                      <a:pt x="12" y="276"/>
                    </a:lnTo>
                    <a:lnTo>
                      <a:pt x="21" y="256"/>
                    </a:lnTo>
                    <a:lnTo>
                      <a:pt x="39" y="235"/>
                    </a:lnTo>
                    <a:lnTo>
                      <a:pt x="58" y="217"/>
                    </a:lnTo>
                    <a:lnTo>
                      <a:pt x="81" y="200"/>
                    </a:lnTo>
                    <a:lnTo>
                      <a:pt x="100" y="184"/>
                    </a:lnTo>
                    <a:lnTo>
                      <a:pt x="117" y="169"/>
                    </a:lnTo>
                    <a:lnTo>
                      <a:pt x="128" y="156"/>
                    </a:lnTo>
                    <a:lnTo>
                      <a:pt x="130" y="144"/>
                    </a:lnTo>
                    <a:lnTo>
                      <a:pt x="134" y="154"/>
                    </a:lnTo>
                    <a:lnTo>
                      <a:pt x="130" y="163"/>
                    </a:lnTo>
                    <a:lnTo>
                      <a:pt x="128" y="175"/>
                    </a:lnTo>
                    <a:lnTo>
                      <a:pt x="132" y="192"/>
                    </a:lnTo>
                    <a:lnTo>
                      <a:pt x="138" y="204"/>
                    </a:lnTo>
                    <a:lnTo>
                      <a:pt x="143" y="214"/>
                    </a:lnTo>
                    <a:lnTo>
                      <a:pt x="149" y="223"/>
                    </a:lnTo>
                    <a:lnTo>
                      <a:pt x="157" y="231"/>
                    </a:lnTo>
                    <a:lnTo>
                      <a:pt x="166" y="239"/>
                    </a:lnTo>
                    <a:lnTo>
                      <a:pt x="176" y="245"/>
                    </a:lnTo>
                    <a:lnTo>
                      <a:pt x="191" y="252"/>
                    </a:lnTo>
                    <a:lnTo>
                      <a:pt x="208" y="258"/>
                    </a:lnTo>
                    <a:lnTo>
                      <a:pt x="203" y="223"/>
                    </a:lnTo>
                    <a:lnTo>
                      <a:pt x="208" y="191"/>
                    </a:lnTo>
                    <a:lnTo>
                      <a:pt x="222" y="160"/>
                    </a:lnTo>
                    <a:lnTo>
                      <a:pt x="241" y="130"/>
                    </a:lnTo>
                    <a:lnTo>
                      <a:pt x="262" y="98"/>
                    </a:lnTo>
                    <a:lnTo>
                      <a:pt x="281" y="69"/>
                    </a:lnTo>
                    <a:lnTo>
                      <a:pt x="294" y="36"/>
                    </a:lnTo>
                    <a:lnTo>
                      <a:pt x="298" y="2"/>
                    </a:lnTo>
                    <a:lnTo>
                      <a:pt x="271" y="2"/>
                    </a:lnTo>
                    <a:lnTo>
                      <a:pt x="243" y="1"/>
                    </a:lnTo>
                    <a:lnTo>
                      <a:pt x="216" y="1"/>
                    </a:lnTo>
                    <a:lnTo>
                      <a:pt x="189" y="0"/>
                    </a:lnTo>
                    <a:lnTo>
                      <a:pt x="163" y="0"/>
                    </a:lnTo>
                    <a:lnTo>
                      <a:pt x="134" y="1"/>
                    </a:lnTo>
                    <a:lnTo>
                      <a:pt x="107" y="2"/>
                    </a:lnTo>
                    <a:lnTo>
                      <a:pt x="79" y="5"/>
                    </a:lnTo>
                    <a:lnTo>
                      <a:pt x="77" y="8"/>
                    </a:lnTo>
                    <a:lnTo>
                      <a:pt x="77" y="13"/>
                    </a:lnTo>
                    <a:lnTo>
                      <a:pt x="77" y="21"/>
                    </a:lnTo>
                    <a:lnTo>
                      <a:pt x="79" y="28"/>
                    </a:lnTo>
                    <a:close/>
                  </a:path>
                </a:pathLst>
              </a:custGeom>
              <a:solidFill>
                <a:srgbClr val="007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21" name="Freeform 133"/>
              <p:cNvSpPr>
                <a:spLocks/>
              </p:cNvSpPr>
              <p:nvPr/>
            </p:nvSpPr>
            <p:spPr bwMode="auto">
              <a:xfrm>
                <a:off x="3565" y="2558"/>
                <a:ext cx="257" cy="88"/>
              </a:xfrm>
              <a:custGeom>
                <a:avLst/>
                <a:gdLst/>
                <a:ahLst/>
                <a:cxnLst>
                  <a:cxn ang="0">
                    <a:pos x="130" y="175"/>
                  </a:cxn>
                  <a:cxn ang="0">
                    <a:pos x="157" y="174"/>
                  </a:cxn>
                  <a:cxn ang="0">
                    <a:pos x="180" y="169"/>
                  </a:cxn>
                  <a:cxn ang="0">
                    <a:pos x="201" y="161"/>
                  </a:cxn>
                  <a:cxn ang="0">
                    <a:pos x="220" y="149"/>
                  </a:cxn>
                  <a:cxn ang="0">
                    <a:pos x="237" y="136"/>
                  </a:cxn>
                  <a:cxn ang="0">
                    <a:pos x="248" y="122"/>
                  </a:cxn>
                  <a:cxn ang="0">
                    <a:pos x="256" y="106"/>
                  </a:cxn>
                  <a:cxn ang="0">
                    <a:pos x="258" y="88"/>
                  </a:cxn>
                  <a:cxn ang="0">
                    <a:pos x="256" y="70"/>
                  </a:cxn>
                  <a:cxn ang="0">
                    <a:pos x="248" y="54"/>
                  </a:cxn>
                  <a:cxn ang="0">
                    <a:pos x="237" y="39"/>
                  </a:cxn>
                  <a:cxn ang="0">
                    <a:pos x="220" y="26"/>
                  </a:cxn>
                  <a:cxn ang="0">
                    <a:pos x="201" y="15"/>
                  </a:cxn>
                  <a:cxn ang="0">
                    <a:pos x="180" y="6"/>
                  </a:cxn>
                  <a:cxn ang="0">
                    <a:pos x="157" y="1"/>
                  </a:cxn>
                  <a:cxn ang="0">
                    <a:pos x="130" y="0"/>
                  </a:cxn>
                  <a:cxn ang="0">
                    <a:pos x="103" y="1"/>
                  </a:cxn>
                  <a:cxn ang="0">
                    <a:pos x="78" y="6"/>
                  </a:cxn>
                  <a:cxn ang="0">
                    <a:pos x="57" y="15"/>
                  </a:cxn>
                  <a:cxn ang="0">
                    <a:pos x="38" y="26"/>
                  </a:cxn>
                  <a:cxn ang="0">
                    <a:pos x="21" y="39"/>
                  </a:cxn>
                  <a:cxn ang="0">
                    <a:pos x="10" y="54"/>
                  </a:cxn>
                  <a:cxn ang="0">
                    <a:pos x="2" y="70"/>
                  </a:cxn>
                  <a:cxn ang="0">
                    <a:pos x="0" y="88"/>
                  </a:cxn>
                  <a:cxn ang="0">
                    <a:pos x="2" y="106"/>
                  </a:cxn>
                  <a:cxn ang="0">
                    <a:pos x="10" y="122"/>
                  </a:cxn>
                  <a:cxn ang="0">
                    <a:pos x="21" y="136"/>
                  </a:cxn>
                  <a:cxn ang="0">
                    <a:pos x="38" y="149"/>
                  </a:cxn>
                  <a:cxn ang="0">
                    <a:pos x="57" y="161"/>
                  </a:cxn>
                  <a:cxn ang="0">
                    <a:pos x="78" y="169"/>
                  </a:cxn>
                  <a:cxn ang="0">
                    <a:pos x="103" y="174"/>
                  </a:cxn>
                  <a:cxn ang="0">
                    <a:pos x="130" y="175"/>
                  </a:cxn>
                </a:cxnLst>
                <a:rect l="0" t="0" r="r" b="b"/>
                <a:pathLst>
                  <a:path w="258" h="175">
                    <a:moveTo>
                      <a:pt x="130" y="175"/>
                    </a:moveTo>
                    <a:lnTo>
                      <a:pt x="157" y="174"/>
                    </a:lnTo>
                    <a:lnTo>
                      <a:pt x="180" y="169"/>
                    </a:lnTo>
                    <a:lnTo>
                      <a:pt x="201" y="161"/>
                    </a:lnTo>
                    <a:lnTo>
                      <a:pt x="220" y="149"/>
                    </a:lnTo>
                    <a:lnTo>
                      <a:pt x="237" y="136"/>
                    </a:lnTo>
                    <a:lnTo>
                      <a:pt x="248" y="122"/>
                    </a:lnTo>
                    <a:lnTo>
                      <a:pt x="256" y="106"/>
                    </a:lnTo>
                    <a:lnTo>
                      <a:pt x="258" y="88"/>
                    </a:lnTo>
                    <a:lnTo>
                      <a:pt x="256" y="70"/>
                    </a:lnTo>
                    <a:lnTo>
                      <a:pt x="248" y="54"/>
                    </a:lnTo>
                    <a:lnTo>
                      <a:pt x="237" y="39"/>
                    </a:lnTo>
                    <a:lnTo>
                      <a:pt x="220" y="26"/>
                    </a:lnTo>
                    <a:lnTo>
                      <a:pt x="201" y="15"/>
                    </a:lnTo>
                    <a:lnTo>
                      <a:pt x="180" y="6"/>
                    </a:lnTo>
                    <a:lnTo>
                      <a:pt x="157" y="1"/>
                    </a:lnTo>
                    <a:lnTo>
                      <a:pt x="130" y="0"/>
                    </a:lnTo>
                    <a:lnTo>
                      <a:pt x="103" y="1"/>
                    </a:lnTo>
                    <a:lnTo>
                      <a:pt x="78" y="6"/>
                    </a:lnTo>
                    <a:lnTo>
                      <a:pt x="57" y="15"/>
                    </a:lnTo>
                    <a:lnTo>
                      <a:pt x="38" y="26"/>
                    </a:lnTo>
                    <a:lnTo>
                      <a:pt x="21" y="39"/>
                    </a:lnTo>
                    <a:lnTo>
                      <a:pt x="10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10" y="122"/>
                    </a:lnTo>
                    <a:lnTo>
                      <a:pt x="21" y="136"/>
                    </a:lnTo>
                    <a:lnTo>
                      <a:pt x="38" y="149"/>
                    </a:lnTo>
                    <a:lnTo>
                      <a:pt x="57" y="161"/>
                    </a:lnTo>
                    <a:lnTo>
                      <a:pt x="78" y="169"/>
                    </a:lnTo>
                    <a:lnTo>
                      <a:pt x="103" y="174"/>
                    </a:lnTo>
                    <a:lnTo>
                      <a:pt x="130" y="175"/>
                    </a:lnTo>
                    <a:close/>
                  </a:path>
                </a:pathLst>
              </a:custGeom>
              <a:solidFill>
                <a:srgbClr val="E0B7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22" name="Freeform 134"/>
              <p:cNvSpPr>
                <a:spLocks/>
              </p:cNvSpPr>
              <p:nvPr/>
            </p:nvSpPr>
            <p:spPr bwMode="auto">
              <a:xfrm>
                <a:off x="3696" y="2602"/>
                <a:ext cx="136" cy="47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20" y="0"/>
                  </a:cxn>
                  <a:cxn ang="0">
                    <a:pos x="120" y="18"/>
                  </a:cxn>
                  <a:cxn ang="0">
                    <a:pos x="112" y="33"/>
                  </a:cxn>
                  <a:cxn ang="0">
                    <a:pos x="101" y="46"/>
                  </a:cxn>
                  <a:cxn ang="0">
                    <a:pos x="86" y="59"/>
                  </a:cxn>
                  <a:cxn ang="0">
                    <a:pos x="67" y="69"/>
                  </a:cxn>
                  <a:cxn ang="0">
                    <a:pos x="48" y="77"/>
                  </a:cxn>
                  <a:cxn ang="0">
                    <a:pos x="27" y="82"/>
                  </a:cxn>
                  <a:cxn ang="0">
                    <a:pos x="0" y="82"/>
                  </a:cxn>
                  <a:cxn ang="0">
                    <a:pos x="0" y="92"/>
                  </a:cxn>
                  <a:cxn ang="0">
                    <a:pos x="27" y="90"/>
                  </a:cxn>
                  <a:cxn ang="0">
                    <a:pos x="51" y="85"/>
                  </a:cxn>
                  <a:cxn ang="0">
                    <a:pos x="74" y="77"/>
                  </a:cxn>
                  <a:cxn ang="0">
                    <a:pos x="93" y="64"/>
                  </a:cxn>
                  <a:cxn ang="0">
                    <a:pos x="112" y="51"/>
                  </a:cxn>
                  <a:cxn ang="0">
                    <a:pos x="124" y="35"/>
                  </a:cxn>
                  <a:cxn ang="0">
                    <a:pos x="132" y="18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120" y="0"/>
                  </a:cxn>
                </a:cxnLst>
                <a:rect l="0" t="0" r="r" b="b"/>
                <a:pathLst>
                  <a:path w="135" h="92">
                    <a:moveTo>
                      <a:pt x="120" y="0"/>
                    </a:moveTo>
                    <a:lnTo>
                      <a:pt x="120" y="0"/>
                    </a:lnTo>
                    <a:lnTo>
                      <a:pt x="120" y="18"/>
                    </a:lnTo>
                    <a:lnTo>
                      <a:pt x="112" y="33"/>
                    </a:lnTo>
                    <a:lnTo>
                      <a:pt x="101" y="46"/>
                    </a:lnTo>
                    <a:lnTo>
                      <a:pt x="86" y="59"/>
                    </a:lnTo>
                    <a:lnTo>
                      <a:pt x="67" y="69"/>
                    </a:lnTo>
                    <a:lnTo>
                      <a:pt x="48" y="77"/>
                    </a:lnTo>
                    <a:lnTo>
                      <a:pt x="27" y="8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27" y="90"/>
                    </a:lnTo>
                    <a:lnTo>
                      <a:pt x="51" y="85"/>
                    </a:lnTo>
                    <a:lnTo>
                      <a:pt x="74" y="77"/>
                    </a:lnTo>
                    <a:lnTo>
                      <a:pt x="93" y="64"/>
                    </a:lnTo>
                    <a:lnTo>
                      <a:pt x="112" y="51"/>
                    </a:lnTo>
                    <a:lnTo>
                      <a:pt x="124" y="35"/>
                    </a:lnTo>
                    <a:lnTo>
                      <a:pt x="132" y="18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23" name="Freeform 135"/>
              <p:cNvSpPr>
                <a:spLocks/>
              </p:cNvSpPr>
              <p:nvPr/>
            </p:nvSpPr>
            <p:spPr bwMode="auto">
              <a:xfrm>
                <a:off x="3696" y="2555"/>
                <a:ext cx="136" cy="4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7" y="10"/>
                  </a:cxn>
                  <a:cxn ang="0">
                    <a:pos x="48" y="15"/>
                  </a:cxn>
                  <a:cxn ang="0">
                    <a:pos x="67" y="24"/>
                  </a:cxn>
                  <a:cxn ang="0">
                    <a:pos x="86" y="33"/>
                  </a:cxn>
                  <a:cxn ang="0">
                    <a:pos x="101" y="46"/>
                  </a:cxn>
                  <a:cxn ang="0">
                    <a:pos x="112" y="61"/>
                  </a:cxn>
                  <a:cxn ang="0">
                    <a:pos x="120" y="75"/>
                  </a:cxn>
                  <a:cxn ang="0">
                    <a:pos x="120" y="93"/>
                  </a:cxn>
                  <a:cxn ang="0">
                    <a:pos x="135" y="93"/>
                  </a:cxn>
                  <a:cxn ang="0">
                    <a:pos x="132" y="75"/>
                  </a:cxn>
                  <a:cxn ang="0">
                    <a:pos x="124" y="58"/>
                  </a:cxn>
                  <a:cxn ang="0">
                    <a:pos x="112" y="41"/>
                  </a:cxn>
                  <a:cxn ang="0">
                    <a:pos x="93" y="28"/>
                  </a:cxn>
                  <a:cxn ang="0">
                    <a:pos x="74" y="16"/>
                  </a:cxn>
                  <a:cxn ang="0">
                    <a:pos x="51" y="7"/>
                  </a:cxn>
                  <a:cxn ang="0">
                    <a:pos x="27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35" h="93">
                    <a:moveTo>
                      <a:pt x="0" y="10"/>
                    </a:moveTo>
                    <a:lnTo>
                      <a:pt x="0" y="10"/>
                    </a:lnTo>
                    <a:lnTo>
                      <a:pt x="27" y="10"/>
                    </a:lnTo>
                    <a:lnTo>
                      <a:pt x="48" y="15"/>
                    </a:lnTo>
                    <a:lnTo>
                      <a:pt x="67" y="24"/>
                    </a:lnTo>
                    <a:lnTo>
                      <a:pt x="86" y="33"/>
                    </a:lnTo>
                    <a:lnTo>
                      <a:pt x="101" y="46"/>
                    </a:lnTo>
                    <a:lnTo>
                      <a:pt x="112" y="61"/>
                    </a:lnTo>
                    <a:lnTo>
                      <a:pt x="120" y="75"/>
                    </a:lnTo>
                    <a:lnTo>
                      <a:pt x="120" y="93"/>
                    </a:lnTo>
                    <a:lnTo>
                      <a:pt x="135" y="93"/>
                    </a:lnTo>
                    <a:lnTo>
                      <a:pt x="132" y="75"/>
                    </a:lnTo>
                    <a:lnTo>
                      <a:pt x="124" y="58"/>
                    </a:lnTo>
                    <a:lnTo>
                      <a:pt x="112" y="41"/>
                    </a:lnTo>
                    <a:lnTo>
                      <a:pt x="93" y="28"/>
                    </a:lnTo>
                    <a:lnTo>
                      <a:pt x="74" y="16"/>
                    </a:lnTo>
                    <a:lnTo>
                      <a:pt x="51" y="7"/>
                    </a:lnTo>
                    <a:lnTo>
                      <a:pt x="27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24" name="Freeform 136"/>
              <p:cNvSpPr>
                <a:spLocks/>
              </p:cNvSpPr>
              <p:nvPr/>
            </p:nvSpPr>
            <p:spPr bwMode="auto">
              <a:xfrm>
                <a:off x="3560" y="2555"/>
                <a:ext cx="136" cy="47"/>
              </a:xfrm>
              <a:custGeom>
                <a:avLst/>
                <a:gdLst/>
                <a:ahLst/>
                <a:cxnLst>
                  <a:cxn ang="0">
                    <a:pos x="15" y="93"/>
                  </a:cxn>
                  <a:cxn ang="0">
                    <a:pos x="15" y="93"/>
                  </a:cxn>
                  <a:cxn ang="0">
                    <a:pos x="15" y="75"/>
                  </a:cxn>
                  <a:cxn ang="0">
                    <a:pos x="22" y="61"/>
                  </a:cxn>
                  <a:cxn ang="0">
                    <a:pos x="34" y="46"/>
                  </a:cxn>
                  <a:cxn ang="0">
                    <a:pos x="49" y="33"/>
                  </a:cxn>
                  <a:cxn ang="0">
                    <a:pos x="68" y="24"/>
                  </a:cxn>
                  <a:cxn ang="0">
                    <a:pos x="87" y="15"/>
                  </a:cxn>
                  <a:cxn ang="0">
                    <a:pos x="110" y="10"/>
                  </a:cxn>
                  <a:cxn ang="0">
                    <a:pos x="137" y="10"/>
                  </a:cxn>
                  <a:cxn ang="0">
                    <a:pos x="137" y="0"/>
                  </a:cxn>
                  <a:cxn ang="0">
                    <a:pos x="110" y="2"/>
                  </a:cxn>
                  <a:cxn ang="0">
                    <a:pos x="84" y="7"/>
                  </a:cxn>
                  <a:cxn ang="0">
                    <a:pos x="61" y="16"/>
                  </a:cxn>
                  <a:cxn ang="0">
                    <a:pos x="42" y="28"/>
                  </a:cxn>
                  <a:cxn ang="0">
                    <a:pos x="22" y="41"/>
                  </a:cxn>
                  <a:cxn ang="0">
                    <a:pos x="11" y="58"/>
                  </a:cxn>
                  <a:cxn ang="0">
                    <a:pos x="3" y="75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15" y="93"/>
                  </a:cxn>
                </a:cxnLst>
                <a:rect l="0" t="0" r="r" b="b"/>
                <a:pathLst>
                  <a:path w="137" h="93">
                    <a:moveTo>
                      <a:pt x="15" y="93"/>
                    </a:moveTo>
                    <a:lnTo>
                      <a:pt x="15" y="93"/>
                    </a:lnTo>
                    <a:lnTo>
                      <a:pt x="15" y="75"/>
                    </a:lnTo>
                    <a:lnTo>
                      <a:pt x="22" y="61"/>
                    </a:lnTo>
                    <a:lnTo>
                      <a:pt x="34" y="46"/>
                    </a:lnTo>
                    <a:lnTo>
                      <a:pt x="49" y="33"/>
                    </a:lnTo>
                    <a:lnTo>
                      <a:pt x="68" y="24"/>
                    </a:lnTo>
                    <a:lnTo>
                      <a:pt x="87" y="15"/>
                    </a:lnTo>
                    <a:lnTo>
                      <a:pt x="110" y="10"/>
                    </a:lnTo>
                    <a:lnTo>
                      <a:pt x="137" y="10"/>
                    </a:lnTo>
                    <a:lnTo>
                      <a:pt x="137" y="0"/>
                    </a:lnTo>
                    <a:lnTo>
                      <a:pt x="110" y="2"/>
                    </a:lnTo>
                    <a:lnTo>
                      <a:pt x="84" y="7"/>
                    </a:lnTo>
                    <a:lnTo>
                      <a:pt x="61" y="16"/>
                    </a:lnTo>
                    <a:lnTo>
                      <a:pt x="42" y="28"/>
                    </a:lnTo>
                    <a:lnTo>
                      <a:pt x="22" y="41"/>
                    </a:lnTo>
                    <a:lnTo>
                      <a:pt x="11" y="58"/>
                    </a:lnTo>
                    <a:lnTo>
                      <a:pt x="3" y="7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5" y="9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8425" name="Freeform 137"/>
              <p:cNvSpPr>
                <a:spLocks/>
              </p:cNvSpPr>
              <p:nvPr/>
            </p:nvSpPr>
            <p:spPr bwMode="auto">
              <a:xfrm>
                <a:off x="3560" y="2602"/>
                <a:ext cx="136" cy="47"/>
              </a:xfrm>
              <a:custGeom>
                <a:avLst/>
                <a:gdLst/>
                <a:ahLst/>
                <a:cxnLst>
                  <a:cxn ang="0">
                    <a:pos x="137" y="82"/>
                  </a:cxn>
                  <a:cxn ang="0">
                    <a:pos x="137" y="82"/>
                  </a:cxn>
                  <a:cxn ang="0">
                    <a:pos x="110" y="82"/>
                  </a:cxn>
                  <a:cxn ang="0">
                    <a:pos x="87" y="77"/>
                  </a:cxn>
                  <a:cxn ang="0">
                    <a:pos x="68" y="69"/>
                  </a:cxn>
                  <a:cxn ang="0">
                    <a:pos x="49" y="59"/>
                  </a:cxn>
                  <a:cxn ang="0">
                    <a:pos x="34" y="46"/>
                  </a:cxn>
                  <a:cxn ang="0">
                    <a:pos x="22" y="33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3" y="18"/>
                  </a:cxn>
                  <a:cxn ang="0">
                    <a:pos x="11" y="35"/>
                  </a:cxn>
                  <a:cxn ang="0">
                    <a:pos x="22" y="51"/>
                  </a:cxn>
                  <a:cxn ang="0">
                    <a:pos x="42" y="64"/>
                  </a:cxn>
                  <a:cxn ang="0">
                    <a:pos x="61" y="77"/>
                  </a:cxn>
                  <a:cxn ang="0">
                    <a:pos x="84" y="85"/>
                  </a:cxn>
                  <a:cxn ang="0">
                    <a:pos x="110" y="90"/>
                  </a:cxn>
                  <a:cxn ang="0">
                    <a:pos x="137" y="92"/>
                  </a:cxn>
                  <a:cxn ang="0">
                    <a:pos x="137" y="92"/>
                  </a:cxn>
                  <a:cxn ang="0">
                    <a:pos x="137" y="82"/>
                  </a:cxn>
                </a:cxnLst>
                <a:rect l="0" t="0" r="r" b="b"/>
                <a:pathLst>
                  <a:path w="137" h="92">
                    <a:moveTo>
                      <a:pt x="137" y="82"/>
                    </a:moveTo>
                    <a:lnTo>
                      <a:pt x="137" y="82"/>
                    </a:lnTo>
                    <a:lnTo>
                      <a:pt x="110" y="82"/>
                    </a:lnTo>
                    <a:lnTo>
                      <a:pt x="87" y="77"/>
                    </a:lnTo>
                    <a:lnTo>
                      <a:pt x="68" y="69"/>
                    </a:lnTo>
                    <a:lnTo>
                      <a:pt x="49" y="59"/>
                    </a:lnTo>
                    <a:lnTo>
                      <a:pt x="34" y="46"/>
                    </a:lnTo>
                    <a:lnTo>
                      <a:pt x="22" y="33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3" y="18"/>
                    </a:lnTo>
                    <a:lnTo>
                      <a:pt x="11" y="35"/>
                    </a:lnTo>
                    <a:lnTo>
                      <a:pt x="22" y="51"/>
                    </a:lnTo>
                    <a:lnTo>
                      <a:pt x="42" y="64"/>
                    </a:lnTo>
                    <a:lnTo>
                      <a:pt x="61" y="77"/>
                    </a:lnTo>
                    <a:lnTo>
                      <a:pt x="84" y="85"/>
                    </a:lnTo>
                    <a:lnTo>
                      <a:pt x="110" y="90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48426" name="Text Box 138"/>
          <p:cNvSpPr txBox="1">
            <a:spLocks noChangeArrowheads="1"/>
          </p:cNvSpPr>
          <p:nvPr/>
        </p:nvSpPr>
        <p:spPr bwMode="auto">
          <a:xfrm>
            <a:off x="309563" y="5414963"/>
            <a:ext cx="9699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req</a:t>
            </a:r>
            <a:endParaRPr lang="en-AU" altLang="en-US" b="0">
              <a:solidFill>
                <a:srgbClr val="0099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188913"/>
            <a:ext cx="7367588" cy="762000"/>
          </a:xfrm>
        </p:spPr>
        <p:txBody>
          <a:bodyPr/>
          <a:lstStyle/>
          <a:p>
            <a:r>
              <a:rPr kumimoji="0" lang="en-US" altLang="en-US" smtClean="0"/>
              <a:t>Capturing potential conflicts among goals</a:t>
            </a:r>
            <a:endParaRPr kumimoji="0" lang="en-US" altLang="en-US" smtClean="0">
              <a:solidFill>
                <a:schemeClr val="tx1"/>
              </a:solidFill>
            </a:endParaRPr>
          </a:p>
        </p:txBody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858838"/>
            <a:ext cx="8851900" cy="198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80000"/>
              </a:spcBef>
            </a:pPr>
            <a:r>
              <a:rPr lang="en-US" altLang="en-US" smtClean="0"/>
              <a:t>Goals</a:t>
            </a:r>
            <a:r>
              <a:rPr lang="fr-FR" altLang="en-US" smtClean="0"/>
              <a:t> </a:t>
            </a:r>
            <a:r>
              <a:rPr lang="fr-FR" altLang="en-US" i="1" smtClean="0"/>
              <a:t>G</a:t>
            </a:r>
            <a:r>
              <a:rPr lang="fr-FR" altLang="en-US" i="1" baseline="-25000" smtClean="0"/>
              <a:t>1</a:t>
            </a:r>
            <a:r>
              <a:rPr lang="fr-FR" altLang="en-US" i="1" smtClean="0"/>
              <a:t>, ..., G</a:t>
            </a:r>
            <a:r>
              <a:rPr lang="fr-FR" altLang="en-US" i="1" baseline="-25000" smtClean="0"/>
              <a:t>n</a:t>
            </a:r>
            <a:r>
              <a:rPr lang="fr-FR" altLang="en-US" smtClean="0"/>
              <a:t> are </a:t>
            </a: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divergent</a:t>
            </a:r>
            <a:r>
              <a:rPr lang="fr-FR" altLang="en-US" smtClean="0"/>
              <a:t> in </a:t>
            </a:r>
            <a:r>
              <a:rPr lang="fr-FR" altLang="en-US" i="1" smtClean="0"/>
              <a:t>Dom</a:t>
            </a:r>
            <a:r>
              <a:rPr lang="fr-FR" altLang="en-US" smtClean="0"/>
              <a:t> if boundary condition </a:t>
            </a:r>
            <a:r>
              <a:rPr lang="fr-FR" altLang="en-US" i="1" smtClean="0"/>
              <a:t>B</a:t>
            </a:r>
            <a:r>
              <a:rPr lang="fr-FR" altLang="en-US" smtClean="0"/>
              <a:t> can be found making them unsatisfiable together:</a:t>
            </a:r>
            <a:endParaRPr lang="fr-FR" altLang="en-US" sz="2000" smtClean="0"/>
          </a:p>
          <a:p>
            <a:pPr lvl="2">
              <a:lnSpc>
                <a:spcPct val="100000"/>
              </a:lnSpc>
            </a:pPr>
            <a:r>
              <a:rPr lang="en-US" altLang="en-US" sz="1800" smtClean="0"/>
              <a:t>		          </a:t>
            </a:r>
            <a:r>
              <a:rPr lang="en-US" altLang="en-US" sz="2200" smtClean="0"/>
              <a:t>{</a:t>
            </a:r>
            <a:r>
              <a:rPr lang="en-US" altLang="en-US" sz="22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200" smtClean="0"/>
              <a:t>, </a:t>
            </a:r>
            <a:r>
              <a:rPr lang="fr-FR" altLang="en-US" sz="2200" i="1" smtClean="0"/>
              <a:t>G</a:t>
            </a:r>
            <a:r>
              <a:rPr lang="fr-FR" altLang="en-US" sz="2200" i="1" baseline="-25000" smtClean="0"/>
              <a:t>1</a:t>
            </a:r>
            <a:r>
              <a:rPr lang="fr-FR" altLang="en-US" sz="2200" i="1" smtClean="0"/>
              <a:t>, ..., G</a:t>
            </a:r>
            <a:r>
              <a:rPr lang="fr-FR" altLang="en-US" sz="2200" i="1" baseline="-25000" smtClean="0"/>
              <a:t>n</a:t>
            </a:r>
            <a:r>
              <a:rPr lang="fr-FR" altLang="en-US" sz="2200" i="1" smtClean="0"/>
              <a:t>,</a:t>
            </a:r>
            <a:r>
              <a:rPr lang="en-US" altLang="en-US" sz="2200" smtClean="0"/>
              <a:t> Dom} </a:t>
            </a:r>
            <a:r>
              <a:rPr lang="en-US" altLang="en-US" sz="2200" b="1" smtClean="0">
                <a:latin typeface="Symbol" pitchFamily="18" charset="2"/>
              </a:rPr>
              <a:t>|=</a:t>
            </a:r>
            <a:r>
              <a:rPr lang="en-US" altLang="en-US" smtClean="0">
                <a:latin typeface="MS Shell Dlg" charset="0"/>
              </a:rPr>
              <a:t>  </a:t>
            </a:r>
            <a:r>
              <a:rPr lang="en-US" altLang="en-US" b="1" smtClean="0"/>
              <a:t>false</a:t>
            </a:r>
            <a:endParaRPr lang="en-US" altLang="en-US" smtClean="0"/>
          </a:p>
          <a:p>
            <a:pPr>
              <a:lnSpc>
                <a:spcPct val="50000"/>
              </a:lnSpc>
              <a:spcBef>
                <a:spcPct val="80000"/>
              </a:spcBef>
            </a:pPr>
            <a:r>
              <a:rPr lang="en-US" altLang="en-US" smtClean="0"/>
              <a:t>Can be captured for later analysis </a:t>
            </a:r>
            <a:r>
              <a:rPr lang="en-US" altLang="en-US" sz="1800" smtClean="0"/>
              <a:t>(cf. Chap. 3, 16, 18)</a:t>
            </a:r>
            <a:endParaRPr lang="en-US" alt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5100"/>
            <a:ext cx="8985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100013" y="2927350"/>
          <a:ext cx="9043987" cy="36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Picture" r:id="rId5" imgW="5592600" imgH="2089080" progId="Word.Picture.8">
                  <p:embed/>
                </p:oleObj>
              </mc:Choice>
              <mc:Fallback>
                <p:oleObj name="Picture" r:id="rId5" imgW="5592600" imgH="208908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2927350"/>
                        <a:ext cx="9043987" cy="36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1450"/>
            <a:ext cx="8653463" cy="762000"/>
          </a:xfrm>
        </p:spPr>
        <p:txBody>
          <a:bodyPr/>
          <a:lstStyle/>
          <a:p>
            <a:r>
              <a:rPr lang="en-US" altLang="en-US" smtClean="0"/>
              <a:t>Connecting the goal model with </a:t>
            </a:r>
            <a:br>
              <a:rPr lang="en-US" altLang="en-US" smtClean="0"/>
            </a:br>
            <a:r>
              <a:rPr lang="en-US" altLang="en-US" smtClean="0"/>
              <a:t>other system views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300163"/>
            <a:ext cx="8810625" cy="4679950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Interface links</a:t>
            </a:r>
            <a:r>
              <a:rPr lang="fr-FR" altLang="en-US" smtClean="0"/>
              <a:t> relate goals to</a:t>
            </a:r>
            <a:r>
              <a:rPr lang="fr-FR" altLang="en-US" sz="1800" smtClean="0"/>
              <a:t> </a:t>
            </a:r>
            <a:r>
              <a:rPr lang="fr-FR" altLang="en-US" smtClean="0"/>
              <a:t>other sub-models   </a:t>
            </a:r>
            <a:r>
              <a:rPr lang="en-US" altLang="en-US" b="1" smtClean="0">
                <a:solidFill>
                  <a:schemeClr val="tx2"/>
                </a:solidFill>
                <a:latin typeface="Symbol" pitchFamily="18" charset="2"/>
              </a:rPr>
              <a:t>Þ</a:t>
            </a:r>
            <a:r>
              <a:rPr lang="en-US" altLang="en-US" smtClean="0">
                <a:solidFill>
                  <a:srgbClr val="009999"/>
                </a:solidFill>
                <a:latin typeface="Symbol" pitchFamily="18" charset="2"/>
              </a:rPr>
              <a:t>  </a:t>
            </a:r>
            <a:r>
              <a:rPr lang="fr-FR" altLang="en-US" i="1" smtClean="0">
                <a:solidFill>
                  <a:srgbClr val="009999"/>
                </a:solidFill>
              </a:rPr>
              <a:t>traceability</a:t>
            </a:r>
            <a:endParaRPr lang="fr-FR" altLang="en-US" sz="2000" smtClean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Responsibility</a:t>
            </a:r>
            <a:r>
              <a:rPr lang="fr-FR" altLang="en-US" smtClean="0"/>
              <a:t>: </a:t>
            </a:r>
            <a:r>
              <a:rPr lang="fr-FR" altLang="en-US" sz="2000" smtClean="0"/>
              <a:t>instances of </a:t>
            </a:r>
            <a:r>
              <a:rPr lang="fr-FR" altLang="en-US" sz="2000" i="1" smtClean="0"/>
              <a:t>Agent</a:t>
            </a:r>
            <a:r>
              <a:rPr lang="fr-FR" altLang="en-US" sz="2000" smtClean="0"/>
              <a:t> are the only ones to restrict behaviors to satisfy </a:t>
            </a:r>
            <a:r>
              <a:rPr lang="fr-FR" altLang="en-US" sz="2000" i="1" smtClean="0"/>
              <a:t>Goal</a:t>
            </a:r>
            <a:endParaRPr lang="en-US" altLang="en-US" i="1" smtClean="0"/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Obstruction</a:t>
            </a:r>
            <a:r>
              <a:rPr lang="fr-FR" altLang="en-US" smtClean="0"/>
              <a:t>: </a:t>
            </a:r>
            <a:r>
              <a:rPr lang="en-US" altLang="en-US" sz="2000" smtClean="0"/>
              <a:t>satisfaction of </a:t>
            </a:r>
            <a:r>
              <a:rPr lang="en-US" altLang="en-US" sz="2000" i="1" smtClean="0"/>
              <a:t>Obstacle</a:t>
            </a:r>
            <a:r>
              <a:rPr lang="en-US" altLang="en-US" sz="2000" smtClean="0"/>
              <a:t> inhibits satisfaction of </a:t>
            </a:r>
            <a:r>
              <a:rPr lang="en-US" altLang="en-US" sz="2000" i="1" smtClean="0"/>
              <a:t>Goal</a:t>
            </a:r>
            <a:endParaRPr lang="en-US" altLang="en-US" sz="2000" smtClean="0"/>
          </a:p>
          <a:p>
            <a:pPr>
              <a:lnSpc>
                <a:spcPct val="150000"/>
              </a:lnSpc>
              <a:spcBef>
                <a:spcPct val="120000"/>
              </a:spcBef>
            </a:pP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Concern</a:t>
            </a:r>
            <a:r>
              <a:rPr lang="fr-FR" altLang="en-US" smtClean="0"/>
              <a:t>: </a:t>
            </a:r>
            <a:r>
              <a:rPr lang="en-US" altLang="en-US" sz="2000" smtClean="0"/>
              <a:t>specification of </a:t>
            </a:r>
            <a:r>
              <a:rPr lang="en-US" altLang="en-US" sz="2000" i="1" smtClean="0"/>
              <a:t>Goal</a:t>
            </a:r>
            <a:r>
              <a:rPr lang="en-US" altLang="en-US" sz="2000" smtClean="0"/>
              <a:t> refers to</a:t>
            </a:r>
            <a:r>
              <a:rPr lang="fr-FR" altLang="en-US" sz="2000" smtClean="0"/>
              <a:t> </a:t>
            </a:r>
            <a:r>
              <a:rPr lang="en-US" altLang="en-US" sz="2000" i="1" smtClean="0"/>
              <a:t>Object</a:t>
            </a:r>
          </a:p>
          <a:p>
            <a:pPr>
              <a:spcBef>
                <a:spcPct val="120000"/>
              </a:spcBef>
            </a:pP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0perationalization</a:t>
            </a:r>
            <a:r>
              <a:rPr lang="fr-FR" altLang="en-US" smtClean="0"/>
              <a:t>: </a:t>
            </a:r>
            <a:r>
              <a:rPr lang="en-US" altLang="en-US" sz="2000" smtClean="0"/>
              <a:t>spec</a:t>
            </a:r>
            <a:r>
              <a:rPr lang="fr-FR" altLang="en-US" sz="2000" smtClean="0"/>
              <a:t> of </a:t>
            </a:r>
            <a:r>
              <a:rPr lang="en-US" altLang="en-US" sz="2000" i="1" smtClean="0"/>
              <a:t>Operations </a:t>
            </a:r>
            <a:r>
              <a:rPr lang="en-US" altLang="en-US" sz="2000" smtClean="0"/>
              <a:t>ensures satisfaction of </a:t>
            </a:r>
            <a:r>
              <a:rPr lang="en-US" altLang="en-US" sz="2000" i="1" smtClean="0"/>
              <a:t>Goal</a:t>
            </a:r>
            <a:endParaRPr lang="en-US" altLang="en-US" sz="2000" smtClean="0"/>
          </a:p>
          <a:p>
            <a:pPr>
              <a:lnSpc>
                <a:spcPct val="370000"/>
              </a:lnSpc>
              <a:spcBef>
                <a:spcPct val="130000"/>
              </a:spcBef>
            </a:pP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Coverage</a:t>
            </a:r>
            <a:r>
              <a:rPr lang="fr-FR" altLang="en-US" smtClean="0"/>
              <a:t>: </a:t>
            </a:r>
            <a:r>
              <a:rPr lang="fr-FR" altLang="en-US" sz="2000" smtClean="0"/>
              <a:t>behaviors prescribed by Goal cover</a:t>
            </a:r>
            <a:r>
              <a:rPr lang="en-US" altLang="en-US" sz="2000" smtClean="0"/>
              <a:t> </a:t>
            </a:r>
            <a:r>
              <a:rPr lang="en-US" altLang="en-US" sz="2000" i="1" smtClean="0"/>
              <a:t>Scenario</a:t>
            </a:r>
          </a:p>
        </p:txBody>
      </p:sp>
      <p:grpSp>
        <p:nvGrpSpPr>
          <p:cNvPr id="35844" name="Group 86"/>
          <p:cNvGrpSpPr>
            <a:grpSpLocks/>
          </p:cNvGrpSpPr>
          <p:nvPr/>
        </p:nvGrpSpPr>
        <p:grpSpPr bwMode="auto">
          <a:xfrm>
            <a:off x="4991100" y="2038350"/>
            <a:ext cx="3070225" cy="334963"/>
            <a:chOff x="3144" y="1284"/>
            <a:chExt cx="1934" cy="211"/>
          </a:xfrm>
        </p:grpSpPr>
        <p:grpSp>
          <p:nvGrpSpPr>
            <p:cNvPr id="35892" name="Group 39"/>
            <p:cNvGrpSpPr>
              <a:grpSpLocks/>
            </p:cNvGrpSpPr>
            <p:nvPr/>
          </p:nvGrpSpPr>
          <p:grpSpPr bwMode="auto">
            <a:xfrm>
              <a:off x="3144" y="1284"/>
              <a:ext cx="540" cy="211"/>
              <a:chOff x="1799" y="1675"/>
              <a:chExt cx="540" cy="211"/>
            </a:xfrm>
          </p:grpSpPr>
          <p:sp>
            <p:nvSpPr>
              <p:cNvPr id="35898" name="AutoShape 12"/>
              <p:cNvSpPr>
                <a:spLocks noChangeArrowheads="1"/>
              </p:cNvSpPr>
              <p:nvPr/>
            </p:nvSpPr>
            <p:spPr bwMode="auto">
              <a:xfrm>
                <a:off x="1799" y="1675"/>
                <a:ext cx="540" cy="211"/>
              </a:xfrm>
              <a:prstGeom prst="parallelogram">
                <a:avLst>
                  <a:gd name="adj" fmla="val 29100"/>
                </a:avLst>
              </a:prstGeom>
              <a:solidFill>
                <a:srgbClr val="E2E5F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2004" tIns="16002" rIns="32004" bIns="16002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en-AU" altLang="en-US" sz="600" b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99" name="Text Box 7"/>
              <p:cNvSpPr txBox="1">
                <a:spLocks noChangeArrowheads="1"/>
              </p:cNvSpPr>
              <p:nvPr/>
            </p:nvSpPr>
            <p:spPr bwMode="auto">
              <a:xfrm>
                <a:off x="1818" y="1684"/>
                <a:ext cx="476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0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spcBef>
                    <a:spcPts val="100"/>
                  </a:spcBef>
                </a:pPr>
                <a:r>
                  <a:rPr lang="en-US" altLang="en-US" sz="1800" b="0">
                    <a:solidFill>
                      <a:srgbClr val="000080"/>
                    </a:solidFill>
                    <a:latin typeface="Arial" pitchFamily="34" charset="0"/>
                  </a:rPr>
                  <a:t>Goal</a:t>
                </a: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451016" name="AutoShape 8"/>
            <p:cNvSpPr>
              <a:spLocks noChangeArrowheads="1"/>
            </p:cNvSpPr>
            <p:nvPr/>
          </p:nvSpPr>
          <p:spPr bwMode="auto">
            <a:xfrm>
              <a:off x="4432" y="1297"/>
              <a:ext cx="646" cy="176"/>
            </a:xfrm>
            <a:prstGeom prst="flowChartPreparation">
              <a:avLst/>
            </a:prstGeom>
            <a:solidFill>
              <a:srgbClr val="E2E5F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894" name="Text Box 9"/>
            <p:cNvSpPr txBox="1">
              <a:spLocks noChangeArrowheads="1"/>
            </p:cNvSpPr>
            <p:nvPr/>
          </p:nvSpPr>
          <p:spPr bwMode="auto">
            <a:xfrm>
              <a:off x="4550" y="1292"/>
              <a:ext cx="42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8000" rIns="18000" bIns="0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just">
                <a:spcBef>
                  <a:spcPts val="100"/>
                </a:spcBef>
              </a:pPr>
              <a:r>
                <a:rPr lang="en-US" altLang="en-US" sz="1800" b="0">
                  <a:solidFill>
                    <a:srgbClr val="000080"/>
                  </a:solidFill>
                  <a:latin typeface="Arial" pitchFamily="34" charset="0"/>
                </a:rPr>
                <a:t>Agent</a:t>
              </a:r>
            </a:p>
            <a:p>
              <a:pPr algn="l">
                <a:spcBef>
                  <a:spcPct val="0"/>
                </a:spcBef>
              </a:pPr>
              <a:endParaRPr lang="en-AU" altLang="en-US" sz="1000" b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>
                <a:spcBef>
                  <a:spcPct val="0"/>
                </a:spcBef>
              </a:pPr>
              <a:endParaRPr lang="en-AU" altLang="en-US" sz="1000" b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>
                <a:spcBef>
                  <a:spcPct val="0"/>
                </a:spcBef>
              </a:pPr>
              <a:endParaRPr lang="en-AU" altLang="en-US" sz="10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51014" name="Line 6"/>
            <p:cNvSpPr>
              <a:spLocks noChangeShapeType="1"/>
            </p:cNvSpPr>
            <p:nvPr/>
          </p:nvSpPr>
          <p:spPr bwMode="auto">
            <a:xfrm rot="5400000" flipH="1">
              <a:off x="3824" y="1243"/>
              <a:ext cx="0" cy="3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018" name="Line 10"/>
            <p:cNvSpPr>
              <a:spLocks noChangeShapeType="1"/>
            </p:cNvSpPr>
            <p:nvPr/>
          </p:nvSpPr>
          <p:spPr bwMode="auto">
            <a:xfrm rot="5400000">
              <a:off x="4266" y="1210"/>
              <a:ext cx="0" cy="35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tIns="18000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019" name="Oval 11"/>
            <p:cNvSpPr>
              <a:spLocks noChangeArrowheads="1"/>
            </p:cNvSpPr>
            <p:nvPr/>
          </p:nvSpPr>
          <p:spPr bwMode="auto">
            <a:xfrm rot="5400000">
              <a:off x="3969" y="1325"/>
              <a:ext cx="126" cy="1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18000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5845" name="Group 38"/>
          <p:cNvGrpSpPr>
            <a:grpSpLocks/>
          </p:cNvGrpSpPr>
          <p:nvPr/>
        </p:nvGrpSpPr>
        <p:grpSpPr bwMode="auto">
          <a:xfrm>
            <a:off x="5099050" y="2913063"/>
            <a:ext cx="2819400" cy="377825"/>
            <a:chOff x="3403" y="3872"/>
            <a:chExt cx="1776" cy="238"/>
          </a:xfrm>
        </p:grpSpPr>
        <p:sp>
          <p:nvSpPr>
            <p:cNvPr id="1451039" name="Line 31"/>
            <p:cNvSpPr>
              <a:spLocks noChangeShapeType="1"/>
            </p:cNvSpPr>
            <p:nvPr/>
          </p:nvSpPr>
          <p:spPr bwMode="auto">
            <a:xfrm rot="5400000" flipH="1">
              <a:off x="4366" y="3680"/>
              <a:ext cx="0" cy="5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tIns="18000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885" name="Group 35"/>
            <p:cNvGrpSpPr>
              <a:grpSpLocks/>
            </p:cNvGrpSpPr>
            <p:nvPr/>
          </p:nvGrpSpPr>
          <p:grpSpPr bwMode="auto">
            <a:xfrm>
              <a:off x="4639" y="3872"/>
              <a:ext cx="540" cy="238"/>
              <a:chOff x="4803" y="3908"/>
              <a:chExt cx="540" cy="238"/>
            </a:xfrm>
          </p:grpSpPr>
          <p:sp>
            <p:nvSpPr>
              <p:cNvPr id="35890" name="AutoShape 20"/>
              <p:cNvSpPr>
                <a:spLocks noChangeArrowheads="1"/>
              </p:cNvSpPr>
              <p:nvPr/>
            </p:nvSpPr>
            <p:spPr bwMode="auto">
              <a:xfrm>
                <a:off x="4803" y="3908"/>
                <a:ext cx="540" cy="211"/>
              </a:xfrm>
              <a:prstGeom prst="parallelogram">
                <a:avLst>
                  <a:gd name="adj" fmla="val 29100"/>
                </a:avLst>
              </a:prstGeom>
              <a:solidFill>
                <a:srgbClr val="DDDDDD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2004" tIns="16002" rIns="32004" bIns="16002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en-AU" altLang="en-US" sz="600" b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91" name="Text Box 21"/>
              <p:cNvSpPr txBox="1">
                <a:spLocks noChangeArrowheads="1"/>
              </p:cNvSpPr>
              <p:nvPr/>
            </p:nvSpPr>
            <p:spPr bwMode="auto">
              <a:xfrm>
                <a:off x="4831" y="3917"/>
                <a:ext cx="45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0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spcBef>
                    <a:spcPts val="100"/>
                  </a:spcBef>
                </a:pPr>
                <a:r>
                  <a:rPr lang="en-US" altLang="en-US" sz="1800" b="0">
                    <a:solidFill>
                      <a:srgbClr val="000080"/>
                    </a:solidFill>
                    <a:latin typeface="Arial" pitchFamily="34" charset="0"/>
                  </a:rPr>
                  <a:t>Goal</a:t>
                </a: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451040" name="Line 32"/>
            <p:cNvSpPr>
              <a:spLocks noChangeShapeType="1"/>
            </p:cNvSpPr>
            <p:nvPr/>
          </p:nvSpPr>
          <p:spPr bwMode="auto">
            <a:xfrm rot="16200000" flipH="1">
              <a:off x="4373" y="3959"/>
              <a:ext cx="163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tIns="18000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887" name="Group 37"/>
            <p:cNvGrpSpPr>
              <a:grpSpLocks/>
            </p:cNvGrpSpPr>
            <p:nvPr/>
          </p:nvGrpSpPr>
          <p:grpSpPr bwMode="auto">
            <a:xfrm>
              <a:off x="3403" y="3873"/>
              <a:ext cx="742" cy="233"/>
              <a:chOff x="3367" y="3873"/>
              <a:chExt cx="742" cy="233"/>
            </a:xfrm>
          </p:grpSpPr>
          <p:sp>
            <p:nvSpPr>
              <p:cNvPr id="1451037" name="AutoShape 29"/>
              <p:cNvSpPr>
                <a:spLocks noChangeArrowheads="1"/>
              </p:cNvSpPr>
              <p:nvPr/>
            </p:nvSpPr>
            <p:spPr bwMode="auto">
              <a:xfrm flipH="1">
                <a:off x="3367" y="3873"/>
                <a:ext cx="742" cy="208"/>
              </a:xfrm>
              <a:prstGeom prst="parallelogram">
                <a:avLst>
                  <a:gd name="adj" fmla="val 55558"/>
                </a:avLst>
              </a:prstGeom>
              <a:solidFill>
                <a:srgbClr val="E2E5F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889" name="Text Box 33"/>
              <p:cNvSpPr txBox="1">
                <a:spLocks noChangeArrowheads="1"/>
              </p:cNvSpPr>
              <p:nvPr/>
            </p:nvSpPr>
            <p:spPr bwMode="auto">
              <a:xfrm>
                <a:off x="3427" y="3877"/>
                <a:ext cx="64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0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spcBef>
                    <a:spcPts val="100"/>
                  </a:spcBef>
                </a:pPr>
                <a:r>
                  <a:rPr lang="en-US" altLang="en-US" sz="1800" b="0">
                    <a:solidFill>
                      <a:srgbClr val="000080"/>
                    </a:solidFill>
                    <a:latin typeface="Arial" pitchFamily="34" charset="0"/>
                  </a:rPr>
                  <a:t>Obstacle</a:t>
                </a: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5846" name="Group 84"/>
          <p:cNvGrpSpPr>
            <a:grpSpLocks/>
          </p:cNvGrpSpPr>
          <p:nvPr/>
        </p:nvGrpSpPr>
        <p:grpSpPr bwMode="auto">
          <a:xfrm>
            <a:off x="5275263" y="3794125"/>
            <a:ext cx="2459037" cy="349250"/>
            <a:chOff x="1814" y="2635"/>
            <a:chExt cx="1549" cy="220"/>
          </a:xfrm>
        </p:grpSpPr>
        <p:grpSp>
          <p:nvGrpSpPr>
            <p:cNvPr id="35877" name="Group 67"/>
            <p:cNvGrpSpPr>
              <a:grpSpLocks/>
            </p:cNvGrpSpPr>
            <p:nvPr/>
          </p:nvGrpSpPr>
          <p:grpSpPr bwMode="auto">
            <a:xfrm>
              <a:off x="1814" y="2635"/>
              <a:ext cx="540" cy="211"/>
              <a:chOff x="1814" y="2635"/>
              <a:chExt cx="540" cy="211"/>
            </a:xfrm>
          </p:grpSpPr>
          <p:sp>
            <p:nvSpPr>
              <p:cNvPr id="35882" name="AutoShape 41"/>
              <p:cNvSpPr>
                <a:spLocks noChangeArrowheads="1"/>
              </p:cNvSpPr>
              <p:nvPr/>
            </p:nvSpPr>
            <p:spPr bwMode="auto">
              <a:xfrm>
                <a:off x="1814" y="2635"/>
                <a:ext cx="540" cy="211"/>
              </a:xfrm>
              <a:prstGeom prst="parallelogram">
                <a:avLst>
                  <a:gd name="adj" fmla="val 29100"/>
                </a:avLst>
              </a:prstGeom>
              <a:solidFill>
                <a:srgbClr val="E2E5F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2004" tIns="16002" rIns="32004" bIns="16002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en-AU" altLang="en-US" sz="600" b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83" name="Text Box 42"/>
              <p:cNvSpPr txBox="1">
                <a:spLocks noChangeArrowheads="1"/>
              </p:cNvSpPr>
              <p:nvPr/>
            </p:nvSpPr>
            <p:spPr bwMode="auto">
              <a:xfrm>
                <a:off x="1833" y="2644"/>
                <a:ext cx="476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0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spcBef>
                    <a:spcPts val="100"/>
                  </a:spcBef>
                </a:pPr>
                <a:r>
                  <a:rPr lang="en-US" altLang="en-US" sz="1800" b="0">
                    <a:solidFill>
                      <a:srgbClr val="000080"/>
                    </a:solidFill>
                    <a:latin typeface="Arial" pitchFamily="34" charset="0"/>
                  </a:rPr>
                  <a:t>Goal</a:t>
                </a: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451052" name="Line 44"/>
            <p:cNvSpPr>
              <a:spLocks noChangeShapeType="1"/>
            </p:cNvSpPr>
            <p:nvPr/>
          </p:nvSpPr>
          <p:spPr bwMode="auto">
            <a:xfrm rot="5400000" flipH="1">
              <a:off x="2584" y="2504"/>
              <a:ext cx="0" cy="4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879" name="Group 49"/>
            <p:cNvGrpSpPr>
              <a:grpSpLocks/>
            </p:cNvGrpSpPr>
            <p:nvPr/>
          </p:nvGrpSpPr>
          <p:grpSpPr bwMode="auto">
            <a:xfrm>
              <a:off x="2818" y="2637"/>
              <a:ext cx="545" cy="218"/>
              <a:chOff x="3400" y="3891"/>
              <a:chExt cx="545" cy="218"/>
            </a:xfrm>
          </p:grpSpPr>
          <p:sp>
            <p:nvSpPr>
              <p:cNvPr id="1451055" name="Rectangle 47"/>
              <p:cNvSpPr>
                <a:spLocks noChangeArrowheads="1"/>
              </p:cNvSpPr>
              <p:nvPr/>
            </p:nvSpPr>
            <p:spPr bwMode="auto">
              <a:xfrm>
                <a:off x="3400" y="3891"/>
                <a:ext cx="545" cy="218"/>
              </a:xfrm>
              <a:prstGeom prst="rect">
                <a:avLst/>
              </a:prstGeom>
              <a:solidFill>
                <a:srgbClr val="E2E5FA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881" name="Text Box 48"/>
              <p:cNvSpPr txBox="1">
                <a:spLocks noChangeArrowheads="1"/>
              </p:cNvSpPr>
              <p:nvPr/>
            </p:nvSpPr>
            <p:spPr bwMode="auto">
              <a:xfrm>
                <a:off x="3447" y="3903"/>
                <a:ext cx="476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0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spcBef>
                    <a:spcPts val="100"/>
                  </a:spcBef>
                </a:pPr>
                <a:r>
                  <a:rPr lang="en-US" altLang="en-US" sz="1800" b="0">
                    <a:solidFill>
                      <a:srgbClr val="000080"/>
                    </a:solidFill>
                    <a:latin typeface="Arial" pitchFamily="34" charset="0"/>
                  </a:rPr>
                  <a:t>Object</a:t>
                </a: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5847" name="Group 66"/>
          <p:cNvGrpSpPr>
            <a:grpSpLocks/>
          </p:cNvGrpSpPr>
          <p:nvPr/>
        </p:nvGrpSpPr>
        <p:grpSpPr bwMode="auto">
          <a:xfrm>
            <a:off x="5343525" y="4591050"/>
            <a:ext cx="2084388" cy="1042988"/>
            <a:chOff x="3968" y="3663"/>
            <a:chExt cx="1313" cy="657"/>
          </a:xfrm>
        </p:grpSpPr>
        <p:sp>
          <p:nvSpPr>
            <p:cNvPr id="1451061" name="Line 53"/>
            <p:cNvSpPr>
              <a:spLocks noChangeShapeType="1"/>
            </p:cNvSpPr>
            <p:nvPr/>
          </p:nvSpPr>
          <p:spPr bwMode="auto">
            <a:xfrm flipH="1">
              <a:off x="4332" y="4089"/>
              <a:ext cx="234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18000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062" name="Line 54"/>
            <p:cNvSpPr>
              <a:spLocks noChangeShapeType="1"/>
            </p:cNvSpPr>
            <p:nvPr/>
          </p:nvSpPr>
          <p:spPr bwMode="auto">
            <a:xfrm>
              <a:off x="4657" y="4081"/>
              <a:ext cx="575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18000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063" name="Line 55"/>
            <p:cNvSpPr>
              <a:spLocks noChangeShapeType="1"/>
            </p:cNvSpPr>
            <p:nvPr/>
          </p:nvSpPr>
          <p:spPr bwMode="auto">
            <a:xfrm>
              <a:off x="4596" y="3868"/>
              <a:ext cx="8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tIns="18000"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064" name="Oval 56"/>
            <p:cNvSpPr>
              <a:spLocks noChangeArrowheads="1"/>
            </p:cNvSpPr>
            <p:nvPr/>
          </p:nvSpPr>
          <p:spPr bwMode="auto">
            <a:xfrm>
              <a:off x="4554" y="3996"/>
              <a:ext cx="106" cy="9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18000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51066" name="AutoShape 58"/>
            <p:cNvSpPr>
              <a:spLocks noChangeArrowheads="1"/>
            </p:cNvSpPr>
            <p:nvPr/>
          </p:nvSpPr>
          <p:spPr bwMode="auto">
            <a:xfrm>
              <a:off x="4364" y="3663"/>
              <a:ext cx="521" cy="216"/>
            </a:xfrm>
            <a:prstGeom prst="parallelogram">
              <a:avLst>
                <a:gd name="adj" fmla="val 55633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870" name="Text Box 59"/>
            <p:cNvSpPr txBox="1">
              <a:spLocks noChangeArrowheads="1"/>
            </p:cNvSpPr>
            <p:nvPr/>
          </p:nvSpPr>
          <p:spPr bwMode="auto">
            <a:xfrm>
              <a:off x="4415" y="3685"/>
              <a:ext cx="40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8000" rIns="18000" bIns="0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ts val="3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Arial" pitchFamily="34" charset="0"/>
                </a:rPr>
                <a:t>Goal</a:t>
              </a:r>
              <a:endParaRPr lang="en-US" altLang="en-US" sz="1000" b="0">
                <a:solidFill>
                  <a:srgbClr val="000000"/>
                </a:solidFill>
                <a:latin typeface="Arial" pitchFamily="34" charset="0"/>
              </a:endParaRPr>
            </a:p>
            <a:p>
              <a:pPr algn="l">
                <a:spcBef>
                  <a:spcPct val="0"/>
                </a:spcBef>
              </a:pPr>
              <a:endParaRPr lang="en-AU" altLang="en-US" sz="1000" b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>
                <a:spcBef>
                  <a:spcPct val="0"/>
                </a:spcBef>
              </a:pPr>
              <a:endParaRPr lang="en-AU" altLang="en-US" sz="10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35871" name="Group 60"/>
            <p:cNvGrpSpPr>
              <a:grpSpLocks/>
            </p:cNvGrpSpPr>
            <p:nvPr/>
          </p:nvGrpSpPr>
          <p:grpSpPr bwMode="auto">
            <a:xfrm>
              <a:off x="3968" y="4117"/>
              <a:ext cx="558" cy="202"/>
              <a:chOff x="10531" y="12991"/>
              <a:chExt cx="816" cy="350"/>
            </a:xfrm>
          </p:grpSpPr>
          <p:sp>
            <p:nvSpPr>
              <p:cNvPr id="1451069" name="Oval 61"/>
              <p:cNvSpPr>
                <a:spLocks noChangeArrowheads="1"/>
              </p:cNvSpPr>
              <p:nvPr/>
            </p:nvSpPr>
            <p:spPr bwMode="auto">
              <a:xfrm>
                <a:off x="10531" y="12991"/>
                <a:ext cx="816" cy="350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876" name="Text Box 62"/>
              <p:cNvSpPr txBox="1">
                <a:spLocks noChangeArrowheads="1"/>
              </p:cNvSpPr>
              <p:nvPr/>
            </p:nvSpPr>
            <p:spPr bwMode="auto">
              <a:xfrm>
                <a:off x="10545" y="13007"/>
                <a:ext cx="77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0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spcBef>
                    <a:spcPts val="300"/>
                  </a:spcBef>
                </a:pPr>
                <a:r>
                  <a:rPr lang="en-US" altLang="en-US" sz="1800" b="0">
                    <a:solidFill>
                      <a:schemeClr val="tx1"/>
                    </a:solidFill>
                    <a:latin typeface="Arial" pitchFamily="34" charset="0"/>
                  </a:rPr>
                  <a:t>Oper1</a:t>
                </a:r>
                <a:endParaRPr lang="en-US" altLang="en-US" sz="1000" b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5872" name="Group 63"/>
            <p:cNvGrpSpPr>
              <a:grpSpLocks/>
            </p:cNvGrpSpPr>
            <p:nvPr/>
          </p:nvGrpSpPr>
          <p:grpSpPr bwMode="auto">
            <a:xfrm>
              <a:off x="4723" y="4118"/>
              <a:ext cx="558" cy="202"/>
              <a:chOff x="10531" y="12991"/>
              <a:chExt cx="816" cy="350"/>
            </a:xfrm>
          </p:grpSpPr>
          <p:sp>
            <p:nvSpPr>
              <p:cNvPr id="1451072" name="Oval 64"/>
              <p:cNvSpPr>
                <a:spLocks noChangeArrowheads="1"/>
              </p:cNvSpPr>
              <p:nvPr/>
            </p:nvSpPr>
            <p:spPr bwMode="auto">
              <a:xfrm>
                <a:off x="10531" y="12991"/>
                <a:ext cx="816" cy="350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874" name="Text Box 65"/>
              <p:cNvSpPr txBox="1">
                <a:spLocks noChangeArrowheads="1"/>
              </p:cNvSpPr>
              <p:nvPr/>
            </p:nvSpPr>
            <p:spPr bwMode="auto">
              <a:xfrm>
                <a:off x="10545" y="13007"/>
                <a:ext cx="775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0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spcBef>
                    <a:spcPts val="300"/>
                  </a:spcBef>
                </a:pPr>
                <a:r>
                  <a:rPr lang="en-US" altLang="en-US" sz="1800" b="0">
                    <a:solidFill>
                      <a:schemeClr val="tx1"/>
                    </a:solidFill>
                    <a:latin typeface="Arial" pitchFamily="34" charset="0"/>
                  </a:rPr>
                  <a:t>Oper2</a:t>
                </a:r>
                <a:endParaRPr lang="en-US" altLang="en-US" sz="1000" b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5848" name="Group 88"/>
          <p:cNvGrpSpPr>
            <a:grpSpLocks/>
          </p:cNvGrpSpPr>
          <p:nvPr/>
        </p:nvGrpSpPr>
        <p:grpSpPr bwMode="auto">
          <a:xfrm>
            <a:off x="5451475" y="6097588"/>
            <a:ext cx="2160588" cy="539750"/>
            <a:chOff x="3434" y="3841"/>
            <a:chExt cx="1361" cy="340"/>
          </a:xfrm>
        </p:grpSpPr>
        <p:sp>
          <p:nvSpPr>
            <p:cNvPr id="1451079" name="Line 71"/>
            <p:cNvSpPr>
              <a:spLocks noChangeShapeType="1"/>
            </p:cNvSpPr>
            <p:nvPr/>
          </p:nvSpPr>
          <p:spPr bwMode="auto">
            <a:xfrm rot="5400000" flipH="1">
              <a:off x="4158" y="3762"/>
              <a:ext cx="0" cy="4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851" name="Group 68"/>
            <p:cNvGrpSpPr>
              <a:grpSpLocks/>
            </p:cNvGrpSpPr>
            <p:nvPr/>
          </p:nvGrpSpPr>
          <p:grpSpPr bwMode="auto">
            <a:xfrm>
              <a:off x="3434" y="3884"/>
              <a:ext cx="540" cy="211"/>
              <a:chOff x="1814" y="2635"/>
              <a:chExt cx="540" cy="211"/>
            </a:xfrm>
          </p:grpSpPr>
          <p:sp>
            <p:nvSpPr>
              <p:cNvPr id="35863" name="AutoShape 69"/>
              <p:cNvSpPr>
                <a:spLocks noChangeArrowheads="1"/>
              </p:cNvSpPr>
              <p:nvPr/>
            </p:nvSpPr>
            <p:spPr bwMode="auto">
              <a:xfrm>
                <a:off x="1814" y="2635"/>
                <a:ext cx="540" cy="211"/>
              </a:xfrm>
              <a:prstGeom prst="parallelogram">
                <a:avLst>
                  <a:gd name="adj" fmla="val 29100"/>
                </a:avLst>
              </a:prstGeom>
              <a:solidFill>
                <a:srgbClr val="E2E5F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2004" tIns="16002" rIns="32004" bIns="16002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en-AU" altLang="en-US" sz="600" b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64" name="Text Box 70"/>
              <p:cNvSpPr txBox="1">
                <a:spLocks noChangeArrowheads="1"/>
              </p:cNvSpPr>
              <p:nvPr/>
            </p:nvSpPr>
            <p:spPr bwMode="auto">
              <a:xfrm>
                <a:off x="1833" y="2644"/>
                <a:ext cx="476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8000" rIns="18000" bIns="0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spcBef>
                    <a:spcPts val="100"/>
                  </a:spcBef>
                </a:pPr>
                <a:r>
                  <a:rPr lang="en-US" altLang="en-US" sz="1800" b="0">
                    <a:solidFill>
                      <a:srgbClr val="000080"/>
                    </a:solidFill>
                    <a:latin typeface="Arial" pitchFamily="34" charset="0"/>
                  </a:rPr>
                  <a:t>Goal</a:t>
                </a: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endParaRPr lang="en-AU" altLang="en-US" sz="10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5852" name="Group 72"/>
            <p:cNvGrpSpPr>
              <a:grpSpLocks/>
            </p:cNvGrpSpPr>
            <p:nvPr/>
          </p:nvGrpSpPr>
          <p:grpSpPr bwMode="auto">
            <a:xfrm>
              <a:off x="4409" y="3841"/>
              <a:ext cx="386" cy="340"/>
              <a:chOff x="4993" y="508"/>
              <a:chExt cx="727" cy="677"/>
            </a:xfrm>
          </p:grpSpPr>
          <p:sp>
            <p:nvSpPr>
              <p:cNvPr id="1451081" name="Rectangle 73"/>
              <p:cNvSpPr>
                <a:spLocks noChangeArrowheads="1"/>
              </p:cNvSpPr>
              <p:nvPr/>
            </p:nvSpPr>
            <p:spPr bwMode="auto">
              <a:xfrm>
                <a:off x="4993" y="508"/>
                <a:ext cx="727" cy="6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miter lim="800000"/>
                <a:headEnd type="none" w="lg" len="lg"/>
                <a:tailEnd type="none" w="med" len="lg"/>
              </a:ln>
              <a:effectLst/>
            </p:spPr>
            <p:txBody>
              <a:bodyPr wrap="none" anchor="ctr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35854" name="Group 74"/>
              <p:cNvGrpSpPr>
                <a:grpSpLocks noChangeAspect="1"/>
              </p:cNvGrpSpPr>
              <p:nvPr/>
            </p:nvGrpSpPr>
            <p:grpSpPr bwMode="auto">
              <a:xfrm>
                <a:off x="5404" y="567"/>
                <a:ext cx="262" cy="602"/>
                <a:chOff x="-1644" y="2229"/>
                <a:chExt cx="773" cy="1778"/>
              </a:xfrm>
            </p:grpSpPr>
            <p:sp>
              <p:nvSpPr>
                <p:cNvPr id="1451083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-1645" y="2231"/>
                  <a:ext cx="772" cy="3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miter lim="800000"/>
                  <a:headEnd type="none" w="lg" len="lg"/>
                  <a:tailEnd type="none" w="med" len="lg"/>
                </a:ln>
                <a:effectLst/>
              </p:spPr>
              <p:txBody>
                <a:bodyPr wrap="none" anchor="ctr"/>
                <a:lstStyle>
                  <a:lvl1pPr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1pPr>
                  <a:lvl2pPr marL="742950" indent="-285750"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2pPr>
                  <a:lvl3pPr marL="1143000" indent="-228600"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3pPr>
                  <a:lvl4pPr marL="1600200" indent="-228600"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4pPr>
                  <a:lvl5pPr marL="2057400" indent="-228600"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5pPr>
                  <a:lvl6pPr marL="2514600" indent="-228600" algn="ctr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6pPr>
                  <a:lvl7pPr marL="2971800" indent="-228600" algn="ctr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7pPr>
                  <a:lvl8pPr marL="3429000" indent="-228600" algn="ctr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8pPr>
                  <a:lvl9pPr marL="3886200" indent="-228600" algn="ctr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9pPr>
                </a:lstStyle>
                <a:p>
                  <a:endParaRPr lang="en-GB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451084" name="Line 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1273" y="2625"/>
                  <a:ext cx="11" cy="138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lg" len="lg"/>
                  <a:tailEnd type="none" w="med" len="lg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55" name="Group 77"/>
              <p:cNvGrpSpPr>
                <a:grpSpLocks noChangeAspect="1"/>
              </p:cNvGrpSpPr>
              <p:nvPr/>
            </p:nvGrpSpPr>
            <p:grpSpPr bwMode="auto">
              <a:xfrm>
                <a:off x="5054" y="567"/>
                <a:ext cx="262" cy="602"/>
                <a:chOff x="-1644" y="2229"/>
                <a:chExt cx="773" cy="1778"/>
              </a:xfrm>
            </p:grpSpPr>
            <p:sp>
              <p:nvSpPr>
                <p:cNvPr id="1451086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-1646" y="2231"/>
                  <a:ext cx="772" cy="3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2"/>
                  </a:solidFill>
                  <a:miter lim="800000"/>
                  <a:headEnd type="none" w="lg" len="lg"/>
                  <a:tailEnd type="none" w="med" len="lg"/>
                </a:ln>
                <a:effectLst/>
              </p:spPr>
              <p:txBody>
                <a:bodyPr wrap="none" anchor="ctr"/>
                <a:lstStyle>
                  <a:lvl1pPr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1pPr>
                  <a:lvl2pPr marL="742950" indent="-285750"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2pPr>
                  <a:lvl3pPr marL="1143000" indent="-228600"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3pPr>
                  <a:lvl4pPr marL="1600200" indent="-228600"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4pPr>
                  <a:lvl5pPr marL="2057400" indent="-228600"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5pPr>
                  <a:lvl6pPr marL="2514600" indent="-228600" algn="ctr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6pPr>
                  <a:lvl7pPr marL="2971800" indent="-228600" algn="ctr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7pPr>
                  <a:lvl8pPr marL="3429000" indent="-228600" algn="ctr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8pPr>
                  <a:lvl9pPr marL="3886200" indent="-228600" algn="ctr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bg1"/>
                      </a:solidFill>
                      <a:latin typeface="Symbol" pitchFamily="18" charset="2"/>
                    </a:defRPr>
                  </a:lvl9pPr>
                </a:lstStyle>
                <a:p>
                  <a:endParaRPr lang="en-GB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451087" name="Line 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1274" y="2625"/>
                  <a:ext cx="11" cy="138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 type="none" w="lg" len="lg"/>
                  <a:tailEnd type="none" w="med" len="lg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51088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5193" y="924"/>
                <a:ext cx="341" cy="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triangle" w="sm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1089" name="Line 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193" y="1032"/>
                <a:ext cx="341" cy="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triangle" w="sm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1090" name="Line 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193" y="823"/>
                <a:ext cx="341" cy="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lg" len="lg"/>
                <a:tailEnd type="triangle" w="sm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35849" name="Picture 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793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209550"/>
            <a:ext cx="7315200" cy="609600"/>
          </a:xfrm>
        </p:spPr>
        <p:txBody>
          <a:bodyPr/>
          <a:lstStyle/>
          <a:p>
            <a:r>
              <a:rPr lang="en-US" altLang="en-US" smtClean="0"/>
              <a:t>Intentional view of the modeled system</a:t>
            </a:r>
            <a:endParaRPr lang="en-AU" altLang="en-US" smtClean="0"/>
          </a:p>
        </p:txBody>
      </p:sp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1590675" y="1001713"/>
            <a:ext cx="2482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  <a:buFont typeface="Webdings" pitchFamily="18" charset="2"/>
              <a:buNone/>
            </a:pPr>
            <a:r>
              <a:rPr lang="fr-BE" altLang="en-US" sz="2800" b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Chap.8:  Goals</a:t>
            </a:r>
            <a:endParaRPr lang="fr-FR" altLang="en-US" sz="2000" b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84838" y="1065213"/>
            <a:ext cx="213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  <a:buFont typeface="Webdings" pitchFamily="18" charset="2"/>
              <a:buNone/>
            </a:pPr>
            <a:r>
              <a:rPr lang="fr-BE" altLang="en-US" b="0">
                <a:solidFill>
                  <a:srgbClr val="5F5F5F"/>
                </a:solidFill>
                <a:latin typeface="Comic Sans MS" pitchFamily="66" charset="0"/>
              </a:rPr>
              <a:t>Chap.9:  Risks</a:t>
            </a:r>
            <a:endParaRPr lang="fr-FR" altLang="en-US" b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1813" y="3709988"/>
            <a:ext cx="414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  <a:buFont typeface="Webdings" pitchFamily="18" charset="2"/>
              <a:buNone/>
            </a:pPr>
            <a:r>
              <a:rPr lang="fr-BE" altLang="en-US" b="0">
                <a:solidFill>
                  <a:srgbClr val="5F5F5F"/>
                </a:solidFill>
                <a:latin typeface="Comic Sans MS" pitchFamily="66" charset="0"/>
              </a:rPr>
              <a:t>Chap.10: Conceptual objects</a:t>
            </a:r>
            <a:endParaRPr lang="fr-FR" alt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81650" y="3752850"/>
            <a:ext cx="239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  <a:buFont typeface="Webdings" pitchFamily="18" charset="2"/>
              <a:buNone/>
            </a:pPr>
            <a:r>
              <a:rPr lang="fr-BE" altLang="en-US" b="0">
                <a:solidFill>
                  <a:srgbClr val="5F5F5F"/>
                </a:solidFill>
                <a:latin typeface="Comic Sans MS" pitchFamily="66" charset="0"/>
              </a:rPr>
              <a:t>Chap.11: Agents</a:t>
            </a:r>
            <a:endParaRPr lang="fr-FR" altLang="en-US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1518599" name="Line 7"/>
          <p:cNvSpPr>
            <a:spLocks noChangeShapeType="1"/>
          </p:cNvSpPr>
          <p:nvPr/>
        </p:nvSpPr>
        <p:spPr bwMode="auto">
          <a:xfrm flipH="1">
            <a:off x="4730750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8600" name="Line 8"/>
          <p:cNvSpPr>
            <a:spLocks noChangeShapeType="1"/>
          </p:cNvSpPr>
          <p:nvPr/>
        </p:nvSpPr>
        <p:spPr bwMode="auto">
          <a:xfrm>
            <a:off x="533400" y="3702050"/>
            <a:ext cx="8258175" cy="1588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8601" name="Rectangle 9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151313"/>
            <a:ext cx="40243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992313" y="5889625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fr-BE" altLang="en-US" b="0">
                <a:solidFill>
                  <a:schemeClr val="folHlink"/>
                </a:solidFill>
                <a:latin typeface="Verdana" pitchFamily="34" charset="0"/>
              </a:rPr>
              <a:t>on what?</a:t>
            </a:r>
            <a:endParaRPr lang="fr-BE" altLang="en-US" i="1">
              <a:solidFill>
                <a:srgbClr val="808080"/>
              </a:solidFill>
              <a:latin typeface="Verdana" pitchFamily="34" charset="0"/>
            </a:endParaRPr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98600"/>
            <a:ext cx="4064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8605" name="Text Box 13"/>
          <p:cNvSpPr txBox="1">
            <a:spLocks noChangeArrowheads="1"/>
          </p:cNvSpPr>
          <p:nvPr/>
        </p:nvSpPr>
        <p:spPr bwMode="auto">
          <a:xfrm>
            <a:off x="1901825" y="2879725"/>
            <a:ext cx="164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fr-BE" altLang="en-US" sz="2800" b="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why</a:t>
            </a:r>
            <a:r>
              <a:rPr lang="fr-BE" altLang="en-US" sz="1800" b="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 altLang="en-US" sz="2800" b="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  <a:endParaRPr lang="fr-FR" altLang="en-US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536700"/>
            <a:ext cx="3905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211638"/>
            <a:ext cx="377983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8608" name="Text Box 16"/>
          <p:cNvSpPr txBox="1">
            <a:spLocks noChangeArrowheads="1"/>
          </p:cNvSpPr>
          <p:nvPr/>
        </p:nvSpPr>
        <p:spPr bwMode="auto">
          <a:xfrm>
            <a:off x="6021388" y="5888038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fr-BE" altLang="en-US" b="0">
                <a:solidFill>
                  <a:schemeClr val="hlink"/>
                </a:solidFill>
                <a:latin typeface="Verdana" pitchFamily="34" charset="0"/>
              </a:rPr>
              <a:t>who</a:t>
            </a:r>
            <a:r>
              <a:rPr lang="fr-BE" altLang="en-US" sz="1600" b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fr-BE" altLang="en-US" b="0">
                <a:solidFill>
                  <a:schemeClr val="hlink"/>
                </a:solidFill>
                <a:latin typeface="Verdana" pitchFamily="34" charset="0"/>
              </a:rPr>
              <a:t>?</a:t>
            </a:r>
            <a:endParaRPr lang="fr-BE" altLang="en-US" sz="2000" b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2863"/>
            <a:ext cx="819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>
            <p:ph type="title"/>
          </p:nvPr>
        </p:nvSpPr>
        <p:spPr>
          <a:xfrm>
            <a:off x="304800" y="317500"/>
            <a:ext cx="8653463" cy="76200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Goal modeling:  outline</a:t>
            </a:r>
          </a:p>
        </p:txBody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>
          <a:xfrm>
            <a:off x="400050" y="1244600"/>
            <a:ext cx="8861425" cy="5080000"/>
          </a:xfrm>
          <a:noFill/>
        </p:spPr>
        <p:txBody>
          <a:bodyPr/>
          <a:lstStyle/>
          <a:p>
            <a:r>
              <a:rPr kumimoji="0" lang="en-US" altLang="en-US" sz="2400" smtClean="0">
                <a:solidFill>
                  <a:srgbClr val="808080"/>
                </a:solidFill>
              </a:rPr>
              <a:t>Goal features as model annotations</a:t>
            </a:r>
            <a:endParaRPr lang="en-US" altLang="en-US" sz="2400" smtClean="0">
              <a:solidFill>
                <a:srgbClr val="808080"/>
              </a:solidFill>
            </a:endParaRPr>
          </a:p>
          <a:p>
            <a:pPr>
              <a:spcBef>
                <a:spcPct val="60000"/>
              </a:spcBef>
            </a:pPr>
            <a:r>
              <a:rPr kumimoji="0" lang="en-US" altLang="en-US" sz="2400" smtClean="0">
                <a:solidFill>
                  <a:srgbClr val="808080"/>
                </a:solidFill>
              </a:rPr>
              <a:t>Goal refinement</a:t>
            </a:r>
            <a:endParaRPr lang="en-US" altLang="en-US" sz="2400" smtClean="0">
              <a:solidFill>
                <a:srgbClr val="808080"/>
              </a:solidFill>
            </a:endParaRPr>
          </a:p>
          <a:p>
            <a:pPr algn="just">
              <a:lnSpc>
                <a:spcPct val="170000"/>
              </a:lnSpc>
              <a:spcBef>
                <a:spcPts val="300"/>
              </a:spcBef>
            </a:pPr>
            <a:r>
              <a:rPr kumimoji="0" lang="en-US" altLang="en-US" sz="2400" smtClean="0">
                <a:solidFill>
                  <a:srgbClr val="808080"/>
                </a:solidFill>
              </a:rPr>
              <a:t>Capturing conflicts among goals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>
                <a:solidFill>
                  <a:srgbClr val="808080"/>
                </a:solidFill>
              </a:rPr>
              <a:t>Connecting the goal model with other system views</a:t>
            </a:r>
            <a:endParaRPr kumimoji="0" lang="en-US" altLang="en-US" sz="2400" smtClean="0"/>
          </a:p>
          <a:p>
            <a:pPr>
              <a:spcBef>
                <a:spcPct val="60000"/>
              </a:spcBef>
            </a:pPr>
            <a:r>
              <a:rPr kumimoji="0" lang="en-US" altLang="en-US" sz="2400" smtClean="0"/>
              <a:t>Capturing alternative options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/>
              <a:t>Goal diagrams as AND/OR graphs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/>
              <a:t>Documenting goal refinements &amp; assignments with annotations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kumimoji="0" lang="en-US" altLang="en-US" sz="2400" smtClean="0"/>
              <a:t>Building goal models:  heuristic rules &amp; reusable patterns</a:t>
            </a:r>
            <a:endParaRPr kumimoji="0" lang="en-US" altLang="en-US" b="1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627438"/>
            <a:ext cx="6683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550" y="119063"/>
            <a:ext cx="7874000" cy="762000"/>
          </a:xfrm>
        </p:spPr>
        <p:txBody>
          <a:bodyPr/>
          <a:lstStyle/>
          <a:p>
            <a:r>
              <a:rPr lang="en-US" altLang="en-US" smtClean="0"/>
              <a:t>Capturing options:  alternative refinements</a:t>
            </a:r>
          </a:p>
        </p:txBody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844550"/>
            <a:ext cx="8851900" cy="3084513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fr-FR" altLang="en-US" smtClean="0"/>
              <a:t>An </a:t>
            </a: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OR-refinement</a:t>
            </a:r>
            <a:r>
              <a:rPr lang="fr-FR" altLang="en-US" i="1" smtClean="0"/>
              <a:t> </a:t>
            </a:r>
            <a:r>
              <a:rPr lang="fr-FR" altLang="en-US" smtClean="0"/>
              <a:t>of goal</a:t>
            </a:r>
            <a:r>
              <a:rPr lang="fr-FR" altLang="en-US" i="1" smtClean="0"/>
              <a:t> G</a:t>
            </a:r>
            <a:r>
              <a:rPr lang="fr-FR" altLang="en-US" smtClean="0"/>
              <a:t> into refinements </a:t>
            </a:r>
            <a:r>
              <a:rPr lang="fr-FR" altLang="en-US" i="1" smtClean="0"/>
              <a:t>R</a:t>
            </a:r>
            <a:r>
              <a:rPr lang="fr-FR" altLang="en-US" i="1" baseline="-25000" smtClean="0"/>
              <a:t>1</a:t>
            </a:r>
            <a:r>
              <a:rPr lang="fr-FR" altLang="en-US" i="1" smtClean="0"/>
              <a:t>, ..., R</a:t>
            </a:r>
            <a:r>
              <a:rPr lang="fr-FR" altLang="en-US" i="1" baseline="-25000" smtClean="0"/>
              <a:t>m</a:t>
            </a:r>
            <a:r>
              <a:rPr lang="fr-FR" altLang="en-US" smtClean="0"/>
              <a:t>  states that </a:t>
            </a:r>
            <a:r>
              <a:rPr lang="fr-FR" altLang="en-US" i="1" smtClean="0"/>
              <a:t>G</a:t>
            </a:r>
            <a:r>
              <a:rPr lang="fr-FR" altLang="en-US" smtClean="0"/>
              <a:t> can be satisfied by satisfying all subgoals from any of the alternative refinements </a:t>
            </a:r>
            <a:r>
              <a:rPr lang="fr-FR" altLang="en-US" i="1" smtClean="0"/>
              <a:t>R</a:t>
            </a:r>
            <a:r>
              <a:rPr lang="fr-FR" altLang="en-US" i="1" baseline="-25000" smtClean="0"/>
              <a:t>i</a:t>
            </a:r>
            <a:endParaRPr lang="fr-FR" altLang="en-US" sz="2000" i="1" smtClean="0"/>
          </a:p>
          <a:p>
            <a:pPr>
              <a:lnSpc>
                <a:spcPct val="100000"/>
              </a:lnSpc>
            </a:pPr>
            <a:r>
              <a:rPr lang="en-US" altLang="en-US" smtClean="0"/>
              <a:t>Alternative goal refinements yield different system proposals </a:t>
            </a:r>
            <a:r>
              <a:rPr lang="en-US" altLang="en-US" sz="2000" smtClean="0"/>
              <a:t>(variants)</a:t>
            </a:r>
            <a:endParaRPr lang="en-US" altLang="en-US" smtClean="0"/>
          </a:p>
          <a:p>
            <a:pPr>
              <a:lnSpc>
                <a:spcPct val="100000"/>
              </a:lnSpc>
            </a:pPr>
            <a:r>
              <a:rPr lang="en-US" altLang="en-US" smtClean="0"/>
              <a:t>Pros/cons to be evaluated against soft goals for selection of best option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0488"/>
            <a:ext cx="9159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0" y="4087813"/>
          <a:ext cx="9144000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Picture" r:id="rId5" imgW="4860360" imgH="1190160" progId="Word.Picture.8">
                  <p:embed/>
                </p:oleObj>
              </mc:Choice>
              <mc:Fallback>
                <p:oleObj name="Picture" r:id="rId5" imgW="4860360" imgH="11901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87813"/>
                        <a:ext cx="9144000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838" y="119063"/>
            <a:ext cx="7859712" cy="762000"/>
          </a:xfrm>
        </p:spPr>
        <p:txBody>
          <a:bodyPr/>
          <a:lstStyle/>
          <a:p>
            <a:r>
              <a:rPr lang="en-US" altLang="en-US" smtClean="0"/>
              <a:t>Capturing options:  alternative assignments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0488"/>
            <a:ext cx="9159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3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7163" y="873125"/>
            <a:ext cx="8851900" cy="3084513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fr-FR" altLang="en-US" smtClean="0"/>
              <a:t>An </a:t>
            </a: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OR-assignment</a:t>
            </a:r>
            <a:r>
              <a:rPr lang="fr-FR" altLang="en-US" i="1" smtClean="0"/>
              <a:t> </a:t>
            </a:r>
            <a:r>
              <a:rPr lang="fr-FR" altLang="en-US" smtClean="0"/>
              <a:t>of goal</a:t>
            </a:r>
            <a:r>
              <a:rPr lang="fr-FR" altLang="en-US" i="1" smtClean="0"/>
              <a:t> G</a:t>
            </a:r>
            <a:r>
              <a:rPr lang="fr-FR" altLang="en-US" smtClean="0"/>
              <a:t> to agents </a:t>
            </a:r>
            <a:r>
              <a:rPr lang="fr-FR" altLang="en-US" i="1" smtClean="0"/>
              <a:t>A</a:t>
            </a:r>
            <a:r>
              <a:rPr lang="fr-FR" altLang="en-US" i="1" baseline="-25000" smtClean="0"/>
              <a:t>1</a:t>
            </a:r>
            <a:r>
              <a:rPr lang="fr-FR" altLang="en-US" i="1" smtClean="0"/>
              <a:t>, ..., A</a:t>
            </a:r>
            <a:r>
              <a:rPr lang="fr-FR" altLang="en-US" i="1" baseline="-25000" smtClean="0"/>
              <a:t>m</a:t>
            </a:r>
            <a:r>
              <a:rPr lang="fr-FR" altLang="en-US" smtClean="0"/>
              <a:t>  states that </a:t>
            </a:r>
            <a:r>
              <a:rPr lang="fr-FR" altLang="en-US" i="1" smtClean="0"/>
              <a:t>G</a:t>
            </a:r>
            <a:r>
              <a:rPr lang="fr-FR" altLang="en-US" smtClean="0"/>
              <a:t> can be satisfied by behavioral restrictions of any of the alternative agents </a:t>
            </a:r>
            <a:r>
              <a:rPr lang="fr-FR" altLang="en-US" i="1" smtClean="0"/>
              <a:t>A</a:t>
            </a:r>
            <a:r>
              <a:rPr lang="fr-FR" altLang="en-US" i="1" baseline="-25000" smtClean="0"/>
              <a:t>i</a:t>
            </a:r>
            <a:endParaRPr lang="fr-FR" altLang="en-US" sz="2000" i="1" smtClean="0"/>
          </a:p>
          <a:p>
            <a:pPr>
              <a:lnSpc>
                <a:spcPct val="100000"/>
              </a:lnSpc>
            </a:pPr>
            <a:r>
              <a:rPr lang="en-US" altLang="en-US" smtClean="0"/>
              <a:t>Alternative assignments yield different system proposals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000" smtClean="0"/>
              <a:t>     (</a:t>
            </a:r>
            <a:r>
              <a:rPr lang="en-US" altLang="en-US" sz="1800" smtClean="0"/>
              <a:t>e.g.</a:t>
            </a:r>
            <a:r>
              <a:rPr lang="en-US" altLang="en-US" sz="2000" smtClean="0"/>
              <a:t> different degrees of automation)</a:t>
            </a:r>
          </a:p>
          <a:p>
            <a:r>
              <a:rPr lang="en-US" altLang="en-US" smtClean="0"/>
              <a:t>Pros/cons to be evaluated against soft goals for selection of best option</a:t>
            </a:r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0" y="3854450"/>
          <a:ext cx="9115425" cy="27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Picture" r:id="rId5" imgW="5412240" imgH="1549440" progId="Word.Picture.8">
                  <p:embed/>
                </p:oleObj>
              </mc:Choice>
              <mc:Fallback>
                <p:oleObj name="Picture" r:id="rId5" imgW="5412240" imgH="154944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4450"/>
                        <a:ext cx="9115425" cy="278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85738"/>
            <a:ext cx="8653463" cy="762000"/>
          </a:xfrm>
        </p:spPr>
        <p:txBody>
          <a:bodyPr/>
          <a:lstStyle/>
          <a:p>
            <a:r>
              <a:rPr lang="en-US" altLang="en-US" smtClean="0"/>
              <a:t>Goal diagrams as </a:t>
            </a:r>
            <a:r>
              <a:rPr lang="en-US" altLang="en-US" sz="2400" smtClean="0"/>
              <a:t>AND/OR</a:t>
            </a:r>
            <a:r>
              <a:rPr lang="en-US" altLang="en-US" smtClean="0"/>
              <a:t> graphs</a:t>
            </a:r>
          </a:p>
        </p:txBody>
      </p:sp>
      <p:sp>
        <p:nvSpPr>
          <p:cNvPr id="14817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5575" y="1109663"/>
            <a:ext cx="8916988" cy="5340350"/>
          </a:xfrm>
        </p:spPr>
        <p:txBody>
          <a:bodyPr/>
          <a:lstStyle/>
          <a:p>
            <a:r>
              <a:rPr lang="en-US" altLang="en-US" smtClean="0"/>
              <a:t>AND/OR graph shows how goal nodes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contribute</a:t>
            </a:r>
            <a:r>
              <a:rPr lang="en-US" altLang="en-US" smtClean="0"/>
              <a:t> to each other</a:t>
            </a:r>
          </a:p>
          <a:p>
            <a:pPr lvl="1"/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roots</a:t>
            </a:r>
            <a:r>
              <a:rPr lang="en-US" altLang="en-US" sz="2000" smtClean="0"/>
              <a:t> </a:t>
            </a:r>
            <a:r>
              <a:rPr lang="en-US" altLang="en-US" sz="2000" smtClean="0">
                <a:solidFill>
                  <a:schemeClr val="tx2"/>
                </a:solidFill>
              </a:rPr>
              <a:t>=</a:t>
            </a:r>
            <a:r>
              <a:rPr lang="en-US" altLang="en-US" sz="2000" smtClean="0"/>
              <a:t>  high-level system goals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mtClean="0"/>
              <a:t>functional or non-functional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mtClean="0"/>
              <a:t>behavioral or soft</a:t>
            </a:r>
          </a:p>
          <a:p>
            <a:pPr lvl="1"/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leaves</a:t>
            </a:r>
            <a:r>
              <a:rPr lang="en-US" altLang="en-US" sz="2000" smtClean="0"/>
              <a:t> </a:t>
            </a:r>
            <a:r>
              <a:rPr lang="en-US" altLang="en-US" sz="2000" smtClean="0">
                <a:solidFill>
                  <a:schemeClr val="tx2"/>
                </a:solidFill>
              </a:rPr>
              <a:t>=</a:t>
            </a:r>
            <a:r>
              <a:rPr lang="en-US" altLang="en-US" sz="2000" smtClean="0"/>
              <a:t>  requirements or expectations</a:t>
            </a:r>
          </a:p>
          <a:p>
            <a:pPr lvl="2">
              <a:buFontTx/>
              <a:buChar char="•"/>
            </a:pPr>
            <a:r>
              <a:rPr lang="en-US" altLang="en-US" smtClean="0"/>
              <a:t>assignable to single agents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en-US" sz="2000" smtClean="0"/>
              <a:t>an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AND-refinement</a:t>
            </a:r>
            <a:r>
              <a:rPr lang="en-US" altLang="en-US" sz="2000" smtClean="0"/>
              <a:t> links a parent goal to set of conjoined subgoals</a:t>
            </a:r>
          </a:p>
          <a:p>
            <a:pPr lvl="1">
              <a:spcBef>
                <a:spcPct val="40000"/>
              </a:spcBef>
            </a:pPr>
            <a:r>
              <a:rPr lang="en-US" altLang="en-US" sz="2000" smtClean="0"/>
              <a:t>an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OR-refinement</a:t>
            </a:r>
            <a:r>
              <a:rPr lang="en-US" altLang="en-US" sz="2000" smtClean="0"/>
              <a:t> links a parent goal to a set of alternative AND-refinements   </a:t>
            </a:r>
            <a:r>
              <a:rPr lang="en-US" altLang="en-US" sz="2000" smtClean="0">
                <a:solidFill>
                  <a:schemeClr val="tx2"/>
                </a:solidFill>
              </a:rPr>
              <a:t>=&gt;</a:t>
            </a:r>
            <a:r>
              <a:rPr lang="en-US" altLang="en-US" sz="2000" smtClean="0"/>
              <a:t>  alternative system options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en-US" altLang="en-US" smtClean="0"/>
              <a:t>soft goals in the graph are used to select preferred options</a:t>
            </a:r>
          </a:p>
          <a:p>
            <a:pPr>
              <a:lnSpc>
                <a:spcPct val="130000"/>
              </a:lnSpc>
            </a:pPr>
            <a:r>
              <a:rPr lang="en-US" altLang="en-US" smtClean="0"/>
              <a:t>Generally a directed acyclic graph, not a tree</a:t>
            </a:r>
          </a:p>
          <a:p>
            <a:pPr lvl="1"/>
            <a:r>
              <a:rPr lang="en-US" altLang="en-US" sz="2000" smtClean="0"/>
              <a:t>multiple roots  (e.g. functional, non-functional goals)</a:t>
            </a:r>
          </a:p>
          <a:p>
            <a:pPr lvl="1"/>
            <a:r>
              <a:rPr lang="en-US" altLang="en-US" sz="2000" smtClean="0"/>
              <a:t>a goal may contribute to multiple parent goals</a:t>
            </a:r>
            <a:endParaRPr lang="en-US" altLang="en-US" smtClean="0"/>
          </a:p>
        </p:txBody>
      </p:sp>
      <p:graphicFrame>
        <p:nvGraphicFramePr>
          <p:cNvPr id="13314" name="Object 1024"/>
          <p:cNvGraphicFramePr>
            <a:graphicFrameLocks noChangeAspect="1"/>
          </p:cNvGraphicFramePr>
          <p:nvPr/>
        </p:nvGraphicFramePr>
        <p:xfrm>
          <a:off x="179388" y="80963"/>
          <a:ext cx="7254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7254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11150"/>
            <a:ext cx="8794750" cy="812800"/>
          </a:xfrm>
        </p:spPr>
        <p:txBody>
          <a:bodyPr/>
          <a:lstStyle/>
          <a:p>
            <a:r>
              <a:rPr lang="en-US" altLang="en-US" smtClean="0"/>
              <a:t>Goal diagrams as </a:t>
            </a:r>
            <a:r>
              <a:rPr lang="en-US" altLang="en-US" sz="2400" smtClean="0"/>
              <a:t>AND/OR</a:t>
            </a:r>
            <a:r>
              <a:rPr lang="en-US" altLang="en-US" smtClean="0"/>
              <a:t> graphs  </a:t>
            </a:r>
            <a:r>
              <a:rPr lang="en-US" altLang="en-US" sz="2000" smtClean="0"/>
              <a:t>(2)</a:t>
            </a:r>
            <a:endParaRPr lang="en-US" altLang="en-US" smtClean="0"/>
          </a:p>
        </p:txBody>
      </p:sp>
      <p:sp>
        <p:nvSpPr>
          <p:cNvPr id="1453059" name="Line 3"/>
          <p:cNvSpPr>
            <a:spLocks noChangeShapeType="1"/>
          </p:cNvSpPr>
          <p:nvPr/>
        </p:nvSpPr>
        <p:spPr bwMode="auto">
          <a:xfrm>
            <a:off x="3094038" y="4551363"/>
            <a:ext cx="692150" cy="273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60" name="Oval 4"/>
          <p:cNvSpPr>
            <a:spLocks noChangeArrowheads="1"/>
          </p:cNvSpPr>
          <p:nvPr/>
        </p:nvSpPr>
        <p:spPr bwMode="auto">
          <a:xfrm>
            <a:off x="3781425" y="4768850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3061" name="Line 5"/>
          <p:cNvSpPr>
            <a:spLocks noChangeShapeType="1"/>
          </p:cNvSpPr>
          <p:nvPr/>
        </p:nvSpPr>
        <p:spPr bwMode="auto">
          <a:xfrm>
            <a:off x="6219825" y="4862513"/>
            <a:ext cx="919163" cy="428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3822700" y="3990975"/>
            <a:ext cx="1822450" cy="508000"/>
          </a:xfrm>
          <a:prstGeom prst="parallelogram">
            <a:avLst>
              <a:gd name="adj" fmla="val 16509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3803650" y="4067175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NoTrainCollision</a:t>
            </a:r>
          </a:p>
        </p:txBody>
      </p:sp>
      <p:sp>
        <p:nvSpPr>
          <p:cNvPr id="1453064" name="Line 8"/>
          <p:cNvSpPr>
            <a:spLocks noChangeShapeType="1"/>
          </p:cNvSpPr>
          <p:nvPr/>
        </p:nvSpPr>
        <p:spPr bwMode="auto">
          <a:xfrm>
            <a:off x="2705100" y="3695700"/>
            <a:ext cx="64770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65" name="Line 9"/>
          <p:cNvSpPr>
            <a:spLocks noChangeShapeType="1"/>
          </p:cNvSpPr>
          <p:nvPr/>
        </p:nvSpPr>
        <p:spPr bwMode="auto">
          <a:xfrm>
            <a:off x="2654300" y="32639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66" name="Line 10"/>
          <p:cNvSpPr>
            <a:spLocks noChangeShapeType="1"/>
          </p:cNvSpPr>
          <p:nvPr/>
        </p:nvSpPr>
        <p:spPr bwMode="auto">
          <a:xfrm flipH="1">
            <a:off x="1712913" y="3708400"/>
            <a:ext cx="865187" cy="279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8" name="AutoShape 11"/>
          <p:cNvSpPr>
            <a:spLocks noChangeArrowheads="1"/>
          </p:cNvSpPr>
          <p:nvPr/>
        </p:nvSpPr>
        <p:spPr bwMode="auto">
          <a:xfrm>
            <a:off x="1676400" y="2124075"/>
            <a:ext cx="2082800" cy="508000"/>
          </a:xfrm>
          <a:prstGeom prst="parallelogram">
            <a:avLst>
              <a:gd name="adj" fmla="val 188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3068" name="Line 12"/>
          <p:cNvSpPr>
            <a:spLocks noChangeShapeType="1"/>
          </p:cNvSpPr>
          <p:nvPr/>
        </p:nvSpPr>
        <p:spPr bwMode="auto">
          <a:xfrm>
            <a:off x="3975100" y="2451100"/>
            <a:ext cx="64770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69" name="Line 13"/>
          <p:cNvSpPr>
            <a:spLocks noChangeShapeType="1"/>
          </p:cNvSpPr>
          <p:nvPr/>
        </p:nvSpPr>
        <p:spPr bwMode="auto">
          <a:xfrm flipH="1">
            <a:off x="3906838" y="2019300"/>
            <a:ext cx="17462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70" name="Line 14"/>
          <p:cNvSpPr>
            <a:spLocks noChangeShapeType="1"/>
          </p:cNvSpPr>
          <p:nvPr/>
        </p:nvSpPr>
        <p:spPr bwMode="auto">
          <a:xfrm flipH="1">
            <a:off x="3378200" y="2463800"/>
            <a:ext cx="469900" cy="266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2" name="AutoShape 15"/>
          <p:cNvSpPr>
            <a:spLocks noChangeArrowheads="1"/>
          </p:cNvSpPr>
          <p:nvPr/>
        </p:nvSpPr>
        <p:spPr bwMode="auto">
          <a:xfrm>
            <a:off x="3924300" y="2733675"/>
            <a:ext cx="2247900" cy="508000"/>
          </a:xfrm>
          <a:prstGeom prst="parallelogram">
            <a:avLst>
              <a:gd name="adj" fmla="val 20363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3994150" y="2809875"/>
            <a:ext cx="2170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SafeTransportation</a:t>
            </a: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54" name="AutoShape 17"/>
          <p:cNvSpPr>
            <a:spLocks noChangeArrowheads="1"/>
          </p:cNvSpPr>
          <p:nvPr/>
        </p:nvSpPr>
        <p:spPr bwMode="auto">
          <a:xfrm>
            <a:off x="2171700" y="1628775"/>
            <a:ext cx="3924300" cy="393700"/>
          </a:xfrm>
          <a:prstGeom prst="parallelogram">
            <a:avLst>
              <a:gd name="adj" fmla="val 45870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2293938" y="1687513"/>
            <a:ext cx="3786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EffectivePassengersTransportation</a:t>
            </a:r>
          </a:p>
        </p:txBody>
      </p:sp>
      <p:sp>
        <p:nvSpPr>
          <p:cNvPr id="14356" name="AutoShape 19"/>
          <p:cNvSpPr>
            <a:spLocks noChangeArrowheads="1"/>
          </p:cNvSpPr>
          <p:nvPr/>
        </p:nvSpPr>
        <p:spPr bwMode="auto">
          <a:xfrm>
            <a:off x="1409700" y="2733675"/>
            <a:ext cx="2413000" cy="508000"/>
          </a:xfrm>
          <a:prstGeom prst="parallelogram">
            <a:avLst>
              <a:gd name="adj" fmla="val 21859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1484313" y="2809875"/>
            <a:ext cx="2328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RapidTransportation</a:t>
            </a: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58" name="AutoShape 21"/>
          <p:cNvSpPr>
            <a:spLocks noChangeArrowheads="1"/>
          </p:cNvSpPr>
          <p:nvPr/>
        </p:nvSpPr>
        <p:spPr bwMode="auto">
          <a:xfrm>
            <a:off x="600075" y="4003675"/>
            <a:ext cx="1444625" cy="508000"/>
          </a:xfrm>
          <a:prstGeom prst="parallelogram">
            <a:avLst>
              <a:gd name="adj" fmla="val 13087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59" name="Text Box 22"/>
          <p:cNvSpPr txBox="1">
            <a:spLocks noChangeArrowheads="1"/>
          </p:cNvSpPr>
          <p:nvPr/>
        </p:nvSpPr>
        <p:spPr bwMode="auto">
          <a:xfrm>
            <a:off x="654050" y="4079875"/>
            <a:ext cx="142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FastJourney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60" name="AutoShape 23"/>
          <p:cNvSpPr>
            <a:spLocks noChangeArrowheads="1"/>
          </p:cNvSpPr>
          <p:nvPr/>
        </p:nvSpPr>
        <p:spPr bwMode="auto">
          <a:xfrm>
            <a:off x="5618163" y="3989388"/>
            <a:ext cx="1612900" cy="509587"/>
          </a:xfrm>
          <a:prstGeom prst="parallelogram">
            <a:avLst>
              <a:gd name="adj" fmla="val 25863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61" name="Text Box 24"/>
          <p:cNvSpPr txBox="1">
            <a:spLocks noChangeArrowheads="1"/>
          </p:cNvSpPr>
          <p:nvPr/>
        </p:nvSpPr>
        <p:spPr bwMode="auto">
          <a:xfrm>
            <a:off x="5702300" y="3992563"/>
            <a:ext cx="15208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DoorsClosed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WhileMoving</a:t>
            </a:r>
          </a:p>
        </p:txBody>
      </p:sp>
      <p:sp>
        <p:nvSpPr>
          <p:cNvPr id="1453081" name="Line 25"/>
          <p:cNvSpPr>
            <a:spLocks noChangeShapeType="1"/>
          </p:cNvSpPr>
          <p:nvPr/>
        </p:nvSpPr>
        <p:spPr bwMode="auto">
          <a:xfrm>
            <a:off x="3943350" y="4914900"/>
            <a:ext cx="341313" cy="382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AutoShape 26"/>
          <p:cNvSpPr>
            <a:spLocks noChangeArrowheads="1"/>
          </p:cNvSpPr>
          <p:nvPr/>
        </p:nvSpPr>
        <p:spPr bwMode="auto">
          <a:xfrm>
            <a:off x="468313" y="5273675"/>
            <a:ext cx="1814512" cy="558800"/>
          </a:xfrm>
          <a:prstGeom prst="parallelogram">
            <a:avLst>
              <a:gd name="adj" fmla="val 26533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64" name="Text Box 27"/>
          <p:cNvSpPr txBox="1">
            <a:spLocks noChangeArrowheads="1"/>
          </p:cNvSpPr>
          <p:nvPr/>
        </p:nvSpPr>
        <p:spPr bwMode="auto">
          <a:xfrm>
            <a:off x="577850" y="5294313"/>
            <a:ext cx="17113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FastRunWhen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     GoSignal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65" name="AutoShape 28"/>
          <p:cNvSpPr>
            <a:spLocks noChangeArrowheads="1"/>
          </p:cNvSpPr>
          <p:nvPr/>
        </p:nvSpPr>
        <p:spPr bwMode="auto">
          <a:xfrm>
            <a:off x="2293938" y="5273675"/>
            <a:ext cx="1517650" cy="546100"/>
          </a:xfrm>
          <a:prstGeom prst="parallelogram">
            <a:avLst>
              <a:gd name="adj" fmla="val 22709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66" name="Text Box 29"/>
          <p:cNvSpPr txBox="1">
            <a:spLocks noChangeArrowheads="1"/>
          </p:cNvSpPr>
          <p:nvPr/>
        </p:nvSpPr>
        <p:spPr bwMode="auto">
          <a:xfrm>
            <a:off x="2368550" y="5294313"/>
            <a:ext cx="14287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SignalSetToGoPromptly</a:t>
            </a:r>
          </a:p>
        </p:txBody>
      </p:sp>
      <p:sp>
        <p:nvSpPr>
          <p:cNvPr id="14367" name="AutoShape 30"/>
          <p:cNvSpPr>
            <a:spLocks noChangeArrowheads="1"/>
          </p:cNvSpPr>
          <p:nvPr/>
        </p:nvSpPr>
        <p:spPr bwMode="auto">
          <a:xfrm>
            <a:off x="1447800" y="1565275"/>
            <a:ext cx="787400" cy="546100"/>
          </a:xfrm>
          <a:prstGeom prst="parallelogram">
            <a:avLst>
              <a:gd name="adj" fmla="val 663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3087" name="Line 31"/>
          <p:cNvSpPr>
            <a:spLocks noChangeShapeType="1"/>
          </p:cNvSpPr>
          <p:nvPr/>
        </p:nvSpPr>
        <p:spPr bwMode="auto">
          <a:xfrm flipH="1">
            <a:off x="4660900" y="5084763"/>
            <a:ext cx="4763" cy="4365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9" name="AutoShape 32"/>
          <p:cNvSpPr>
            <a:spLocks noChangeArrowheads="1"/>
          </p:cNvSpPr>
          <p:nvPr/>
        </p:nvSpPr>
        <p:spPr bwMode="auto">
          <a:xfrm>
            <a:off x="7231063" y="3978275"/>
            <a:ext cx="1485900" cy="522288"/>
          </a:xfrm>
          <a:prstGeom prst="parallelogram">
            <a:avLst>
              <a:gd name="adj" fmla="val 19269"/>
            </a:avLst>
          </a:prstGeom>
          <a:solidFill>
            <a:srgbClr val="CECF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70" name="Text Box 33"/>
          <p:cNvSpPr txBox="1">
            <a:spLocks noChangeArrowheads="1"/>
          </p:cNvSpPr>
          <p:nvPr/>
        </p:nvSpPr>
        <p:spPr bwMode="auto">
          <a:xfrm>
            <a:off x="7277100" y="4005263"/>
            <a:ext cx="14335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BlockSpeed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  Limited</a:t>
            </a:r>
          </a:p>
        </p:txBody>
      </p:sp>
      <p:sp>
        <p:nvSpPr>
          <p:cNvPr id="1453090" name="Oval 34"/>
          <p:cNvSpPr>
            <a:spLocks noChangeArrowheads="1"/>
          </p:cNvSpPr>
          <p:nvPr/>
        </p:nvSpPr>
        <p:spPr bwMode="auto">
          <a:xfrm>
            <a:off x="3833813" y="2341563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3091" name="Oval 35"/>
          <p:cNvSpPr>
            <a:spLocks noChangeArrowheads="1"/>
          </p:cNvSpPr>
          <p:nvPr/>
        </p:nvSpPr>
        <p:spPr bwMode="auto">
          <a:xfrm>
            <a:off x="2568575" y="3568700"/>
            <a:ext cx="165100" cy="1524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3092" name="Line 36"/>
          <p:cNvSpPr>
            <a:spLocks noChangeShapeType="1"/>
          </p:cNvSpPr>
          <p:nvPr/>
        </p:nvSpPr>
        <p:spPr bwMode="auto">
          <a:xfrm>
            <a:off x="5267325" y="3709988"/>
            <a:ext cx="1011238" cy="2524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93" name="Line 37"/>
          <p:cNvSpPr>
            <a:spLocks noChangeShapeType="1"/>
          </p:cNvSpPr>
          <p:nvPr/>
        </p:nvSpPr>
        <p:spPr bwMode="auto">
          <a:xfrm>
            <a:off x="5194300" y="32639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94" name="Line 38"/>
          <p:cNvSpPr>
            <a:spLocks noChangeShapeType="1"/>
          </p:cNvSpPr>
          <p:nvPr/>
        </p:nvSpPr>
        <p:spPr bwMode="auto">
          <a:xfrm flipH="1">
            <a:off x="4648200" y="3708400"/>
            <a:ext cx="469900" cy="266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95" name="Oval 39"/>
          <p:cNvSpPr>
            <a:spLocks noChangeArrowheads="1"/>
          </p:cNvSpPr>
          <p:nvPr/>
        </p:nvSpPr>
        <p:spPr bwMode="auto">
          <a:xfrm>
            <a:off x="5121275" y="3581400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3096" name="Line 40"/>
          <p:cNvSpPr>
            <a:spLocks noChangeShapeType="1"/>
          </p:cNvSpPr>
          <p:nvPr/>
        </p:nvSpPr>
        <p:spPr bwMode="auto">
          <a:xfrm>
            <a:off x="5300663" y="3648075"/>
            <a:ext cx="2306637" cy="31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97" name="Line 41"/>
          <p:cNvSpPr>
            <a:spLocks noChangeShapeType="1"/>
          </p:cNvSpPr>
          <p:nvPr/>
        </p:nvSpPr>
        <p:spPr bwMode="auto">
          <a:xfrm>
            <a:off x="1930400" y="4978400"/>
            <a:ext cx="88900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98" name="Line 42"/>
          <p:cNvSpPr>
            <a:spLocks noChangeShapeType="1"/>
          </p:cNvSpPr>
          <p:nvPr/>
        </p:nvSpPr>
        <p:spPr bwMode="auto">
          <a:xfrm>
            <a:off x="1582738" y="4546600"/>
            <a:ext cx="27305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099" name="Line 43"/>
          <p:cNvSpPr>
            <a:spLocks noChangeShapeType="1"/>
          </p:cNvSpPr>
          <p:nvPr/>
        </p:nvSpPr>
        <p:spPr bwMode="auto">
          <a:xfrm flipH="1">
            <a:off x="1333500" y="4973638"/>
            <a:ext cx="552450" cy="284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100" name="Oval 44"/>
          <p:cNvSpPr>
            <a:spLocks noChangeArrowheads="1"/>
          </p:cNvSpPr>
          <p:nvPr/>
        </p:nvSpPr>
        <p:spPr bwMode="auto">
          <a:xfrm>
            <a:off x="1793875" y="4864100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3101" name="Oval 45"/>
          <p:cNvSpPr>
            <a:spLocks noChangeArrowheads="1"/>
          </p:cNvSpPr>
          <p:nvPr/>
        </p:nvSpPr>
        <p:spPr bwMode="auto">
          <a:xfrm>
            <a:off x="4575175" y="4914900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3102" name="Line 46"/>
          <p:cNvSpPr>
            <a:spLocks noChangeShapeType="1"/>
          </p:cNvSpPr>
          <p:nvPr/>
        </p:nvSpPr>
        <p:spPr bwMode="auto">
          <a:xfrm flipH="1">
            <a:off x="4648200" y="4495800"/>
            <a:ext cx="0" cy="419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3103" name="Oval 47"/>
          <p:cNvSpPr>
            <a:spLocks noChangeArrowheads="1"/>
          </p:cNvSpPr>
          <p:nvPr/>
        </p:nvSpPr>
        <p:spPr bwMode="auto">
          <a:xfrm>
            <a:off x="6097588" y="4730750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3104" name="Line 48"/>
          <p:cNvSpPr>
            <a:spLocks noChangeShapeType="1"/>
          </p:cNvSpPr>
          <p:nvPr/>
        </p:nvSpPr>
        <p:spPr bwMode="auto">
          <a:xfrm>
            <a:off x="5100638" y="4551363"/>
            <a:ext cx="1008062" cy="242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86" name="Text Box 49"/>
          <p:cNvSpPr txBox="1">
            <a:spLocks noChangeArrowheads="1"/>
          </p:cNvSpPr>
          <p:nvPr/>
        </p:nvSpPr>
        <p:spPr bwMode="auto">
          <a:xfrm>
            <a:off x="6232525" y="4567238"/>
            <a:ext cx="21399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rgbClr val="009999"/>
                </a:solidFill>
                <a:latin typeface="Comic Sans MS" pitchFamily="66" charset="0"/>
              </a:rPr>
              <a:t>system-as-is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87" name="Text Box 50"/>
          <p:cNvSpPr txBox="1">
            <a:spLocks noChangeArrowheads="1"/>
          </p:cNvSpPr>
          <p:nvPr/>
        </p:nvSpPr>
        <p:spPr bwMode="auto">
          <a:xfrm>
            <a:off x="4618038" y="4646613"/>
            <a:ext cx="8890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rgbClr val="009999"/>
                </a:solidFill>
                <a:latin typeface="Comic Sans MS" pitchFamily="66" charset="0"/>
              </a:rPr>
              <a:t>to-be</a:t>
            </a:r>
            <a:endParaRPr lang="fr-BE" altLang="en-US" sz="1800" b="0" i="1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4388" name="Group 51"/>
          <p:cNvGrpSpPr>
            <a:grpSpLocks/>
          </p:cNvGrpSpPr>
          <p:nvPr/>
        </p:nvGrpSpPr>
        <p:grpSpPr bwMode="auto">
          <a:xfrm>
            <a:off x="3821113" y="5305425"/>
            <a:ext cx="2443162" cy="517525"/>
            <a:chOff x="3310" y="3489"/>
            <a:chExt cx="1539" cy="326"/>
          </a:xfrm>
        </p:grpSpPr>
        <p:sp>
          <p:nvSpPr>
            <p:cNvPr id="14396" name="AutoShape 52"/>
            <p:cNvSpPr>
              <a:spLocks noChangeArrowheads="1"/>
            </p:cNvSpPr>
            <p:nvPr/>
          </p:nvSpPr>
          <p:spPr bwMode="auto">
            <a:xfrm>
              <a:off x="3310" y="3489"/>
              <a:ext cx="1534" cy="326"/>
            </a:xfrm>
            <a:prstGeom prst="parallelogram">
              <a:avLst>
                <a:gd name="adj" fmla="val 29693"/>
              </a:avLst>
            </a:prstGeom>
            <a:solidFill>
              <a:srgbClr val="CECFF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397" name="Text Box 53"/>
            <p:cNvSpPr txBox="1">
              <a:spLocks noChangeArrowheads="1"/>
            </p:cNvSpPr>
            <p:nvPr/>
          </p:nvSpPr>
          <p:spPr bwMode="auto">
            <a:xfrm>
              <a:off x="3403" y="3493"/>
              <a:ext cx="14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WorstCaseStopping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DistanceMaintained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89" name="Group 54"/>
          <p:cNvGrpSpPr>
            <a:grpSpLocks/>
          </p:cNvGrpSpPr>
          <p:nvPr/>
        </p:nvGrpSpPr>
        <p:grpSpPr bwMode="auto">
          <a:xfrm>
            <a:off x="6267450" y="5311775"/>
            <a:ext cx="1573213" cy="523875"/>
            <a:chOff x="2366" y="3494"/>
            <a:chExt cx="928" cy="330"/>
          </a:xfrm>
        </p:grpSpPr>
        <p:sp>
          <p:nvSpPr>
            <p:cNvPr id="14394" name="AutoShape 55"/>
            <p:cNvSpPr>
              <a:spLocks noChangeArrowheads="1"/>
            </p:cNvSpPr>
            <p:nvPr/>
          </p:nvSpPr>
          <p:spPr bwMode="auto">
            <a:xfrm>
              <a:off x="2366" y="3494"/>
              <a:ext cx="928" cy="330"/>
            </a:xfrm>
            <a:prstGeom prst="parallelogram">
              <a:avLst>
                <a:gd name="adj" fmla="val 22979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395" name="Text Box 56"/>
            <p:cNvSpPr txBox="1">
              <a:spLocks noChangeArrowheads="1"/>
            </p:cNvSpPr>
            <p:nvPr/>
          </p:nvSpPr>
          <p:spPr bwMode="auto">
            <a:xfrm>
              <a:off x="2413" y="3505"/>
              <a:ext cx="87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NoTrainsOn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SameBlock</a:t>
              </a:r>
            </a:p>
          </p:txBody>
        </p:sp>
      </p:grpSp>
      <p:sp>
        <p:nvSpPr>
          <p:cNvPr id="14390" name="AutoShape 57"/>
          <p:cNvSpPr>
            <a:spLocks noChangeArrowheads="1"/>
          </p:cNvSpPr>
          <p:nvPr/>
        </p:nvSpPr>
        <p:spPr bwMode="auto">
          <a:xfrm>
            <a:off x="2125663" y="4021138"/>
            <a:ext cx="1662112" cy="508000"/>
          </a:xfrm>
          <a:prstGeom prst="parallelogram">
            <a:avLst>
              <a:gd name="adj" fmla="val 15057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91" name="Text Box 58"/>
          <p:cNvSpPr txBox="1">
            <a:spLocks noChangeArrowheads="1"/>
          </p:cNvSpPr>
          <p:nvPr/>
        </p:nvSpPr>
        <p:spPr bwMode="auto">
          <a:xfrm>
            <a:off x="2187575" y="4097338"/>
            <a:ext cx="163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HighFrequency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92" name="Text Box 59"/>
          <p:cNvSpPr txBox="1">
            <a:spLocks noChangeArrowheads="1"/>
          </p:cNvSpPr>
          <p:nvPr/>
        </p:nvSpPr>
        <p:spPr bwMode="auto">
          <a:xfrm>
            <a:off x="5541963" y="3332163"/>
            <a:ext cx="255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en-US" sz="1800" b="0" i="1">
                <a:solidFill>
                  <a:schemeClr val="tx2"/>
                </a:solidFill>
                <a:latin typeface="Comic Sans MS" pitchFamily="66" charset="0"/>
              </a:rPr>
              <a:t>AND-refinement</a:t>
            </a:r>
            <a:endParaRPr lang="en-GB" altLang="en-US" sz="2000" b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393" name="Text Box 60"/>
          <p:cNvSpPr txBox="1">
            <a:spLocks noChangeArrowheads="1"/>
          </p:cNvSpPr>
          <p:nvPr/>
        </p:nvSpPr>
        <p:spPr bwMode="auto">
          <a:xfrm>
            <a:off x="4732338" y="4968875"/>
            <a:ext cx="2155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en-US" sz="1800" b="0" i="1">
                <a:solidFill>
                  <a:schemeClr val="tx2"/>
                </a:solidFill>
                <a:latin typeface="Comic Sans MS" pitchFamily="66" charset="0"/>
              </a:rPr>
              <a:t>OR-refinement</a:t>
            </a:r>
            <a:endParaRPr lang="en-GB" altLang="en-US" sz="2000" b="0">
              <a:solidFill>
                <a:srgbClr val="CC00FF"/>
              </a:solidFill>
              <a:latin typeface="Arial" pitchFamily="34" charset="0"/>
            </a:endParaRP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179388" y="80963"/>
          <a:ext cx="81597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15975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9" name="Line 3"/>
          <p:cNvSpPr>
            <a:spLocks noChangeShapeType="1"/>
          </p:cNvSpPr>
          <p:nvPr/>
        </p:nvSpPr>
        <p:spPr bwMode="auto">
          <a:xfrm>
            <a:off x="6475413" y="3951288"/>
            <a:ext cx="1265237" cy="157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771650" y="1638300"/>
            <a:ext cx="2082800" cy="508000"/>
          </a:xfrm>
          <a:prstGeom prst="parallelogram">
            <a:avLst>
              <a:gd name="adj" fmla="val 188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8661" name="Line 5"/>
          <p:cNvSpPr>
            <a:spLocks noChangeShapeType="1"/>
          </p:cNvSpPr>
          <p:nvPr/>
        </p:nvSpPr>
        <p:spPr bwMode="auto">
          <a:xfrm>
            <a:off x="4070350" y="1889125"/>
            <a:ext cx="9525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662" name="Line 6"/>
          <p:cNvSpPr>
            <a:spLocks noChangeShapeType="1"/>
          </p:cNvSpPr>
          <p:nvPr/>
        </p:nvSpPr>
        <p:spPr bwMode="auto">
          <a:xfrm>
            <a:off x="4019550" y="15335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663" name="Line 7"/>
          <p:cNvSpPr>
            <a:spLocks noChangeShapeType="1"/>
          </p:cNvSpPr>
          <p:nvPr/>
        </p:nvSpPr>
        <p:spPr bwMode="auto">
          <a:xfrm flipH="1">
            <a:off x="3321050" y="1901825"/>
            <a:ext cx="62230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019550" y="2019300"/>
            <a:ext cx="3213100" cy="508000"/>
          </a:xfrm>
          <a:prstGeom prst="parallelogram">
            <a:avLst>
              <a:gd name="adj" fmla="val 29107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089400" y="2095500"/>
            <a:ext cx="312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EffectiveBiblioSearchSystem</a:t>
            </a: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2266950" y="1143000"/>
            <a:ext cx="3670300" cy="393700"/>
          </a:xfrm>
          <a:prstGeom prst="parallelogram">
            <a:avLst>
              <a:gd name="adj" fmla="val 42901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338388" y="1201738"/>
            <a:ext cx="3659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EffectiveAccessToStateOfTheArt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1504950" y="2019300"/>
            <a:ext cx="2413000" cy="508000"/>
          </a:xfrm>
          <a:prstGeom prst="parallelogram">
            <a:avLst>
              <a:gd name="adj" fmla="val 21859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516063" y="2095500"/>
            <a:ext cx="2392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EffectiveLoanSystem</a:t>
            </a: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8670" name="Line 14"/>
          <p:cNvSpPr>
            <a:spLocks noChangeShapeType="1"/>
          </p:cNvSpPr>
          <p:nvPr/>
        </p:nvSpPr>
        <p:spPr bwMode="auto">
          <a:xfrm>
            <a:off x="2851150" y="2955925"/>
            <a:ext cx="723900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671" name="Line 15"/>
          <p:cNvSpPr>
            <a:spLocks noChangeShapeType="1"/>
          </p:cNvSpPr>
          <p:nvPr/>
        </p:nvSpPr>
        <p:spPr bwMode="auto">
          <a:xfrm flipH="1">
            <a:off x="2343150" y="2981325"/>
            <a:ext cx="330200" cy="168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882650" y="3151188"/>
            <a:ext cx="2514600" cy="404812"/>
          </a:xfrm>
          <a:prstGeom prst="parallelogram">
            <a:avLst>
              <a:gd name="adj" fmla="val 28586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949325" y="3163888"/>
            <a:ext cx="2441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BookRequestSatisfied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78" name="AutoShape 19"/>
          <p:cNvSpPr>
            <a:spLocks noChangeArrowheads="1"/>
          </p:cNvSpPr>
          <p:nvPr/>
        </p:nvSpPr>
        <p:spPr bwMode="auto">
          <a:xfrm>
            <a:off x="4260850" y="3097213"/>
            <a:ext cx="1358900" cy="534987"/>
          </a:xfrm>
          <a:prstGeom prst="parallelogram">
            <a:avLst>
              <a:gd name="adj" fmla="val 20756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4344988" y="3108325"/>
            <a:ext cx="1190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Extensive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Coverage</a:t>
            </a:r>
          </a:p>
        </p:txBody>
      </p:sp>
      <p:sp>
        <p:nvSpPr>
          <p:cNvPr id="15380" name="AutoShape 21"/>
          <p:cNvSpPr>
            <a:spLocks noChangeArrowheads="1"/>
          </p:cNvSpPr>
          <p:nvPr/>
        </p:nvSpPr>
        <p:spPr bwMode="auto">
          <a:xfrm>
            <a:off x="4832350" y="4210050"/>
            <a:ext cx="1562100" cy="523875"/>
          </a:xfrm>
          <a:prstGeom prst="parallelogram">
            <a:avLst>
              <a:gd name="adj" fmla="val 24365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4932363" y="4252913"/>
            <a:ext cx="14652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Effective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BookSupply</a:t>
            </a:r>
          </a:p>
        </p:txBody>
      </p:sp>
      <p:sp>
        <p:nvSpPr>
          <p:cNvPr id="15382" name="AutoShape 23"/>
          <p:cNvSpPr>
            <a:spLocks noChangeArrowheads="1"/>
          </p:cNvSpPr>
          <p:nvPr/>
        </p:nvSpPr>
        <p:spPr bwMode="auto">
          <a:xfrm>
            <a:off x="6991350" y="4138613"/>
            <a:ext cx="1876425" cy="374650"/>
          </a:xfrm>
          <a:prstGeom prst="parallelogram">
            <a:avLst>
              <a:gd name="adj" fmla="val 31604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7138988" y="4191000"/>
            <a:ext cx="1749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E-bookAccess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84" name="AutoShape 26"/>
          <p:cNvSpPr>
            <a:spLocks noChangeArrowheads="1"/>
          </p:cNvSpPr>
          <p:nvPr/>
        </p:nvSpPr>
        <p:spPr bwMode="auto">
          <a:xfrm>
            <a:off x="517525" y="4089400"/>
            <a:ext cx="1814513" cy="558800"/>
          </a:xfrm>
          <a:prstGeom prst="parallelogram">
            <a:avLst>
              <a:gd name="adj" fmla="val 26534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576263" y="4135438"/>
            <a:ext cx="17113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CopyBorrowed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WhenAvailable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86" name="AutoShape 29"/>
          <p:cNvSpPr>
            <a:spLocks noChangeArrowheads="1"/>
          </p:cNvSpPr>
          <p:nvPr/>
        </p:nvSpPr>
        <p:spPr bwMode="auto">
          <a:xfrm>
            <a:off x="1187450" y="5270500"/>
            <a:ext cx="1231900" cy="546100"/>
          </a:xfrm>
          <a:prstGeom prst="parallelogram">
            <a:avLst>
              <a:gd name="adj" fmla="val 18433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87" name="Text Box 30"/>
          <p:cNvSpPr txBox="1">
            <a:spLocks noChangeArrowheads="1"/>
          </p:cNvSpPr>
          <p:nvPr/>
        </p:nvSpPr>
        <p:spPr bwMode="auto">
          <a:xfrm>
            <a:off x="1262063" y="5265738"/>
            <a:ext cx="11620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Copy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Reserved</a:t>
            </a:r>
          </a:p>
        </p:txBody>
      </p:sp>
      <p:sp>
        <p:nvSpPr>
          <p:cNvPr id="1478687" name="Line 31"/>
          <p:cNvSpPr>
            <a:spLocks noChangeShapeType="1"/>
          </p:cNvSpPr>
          <p:nvPr/>
        </p:nvSpPr>
        <p:spPr bwMode="auto">
          <a:xfrm>
            <a:off x="5103813" y="4052888"/>
            <a:ext cx="490537" cy="157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9" name="AutoShape 33"/>
          <p:cNvSpPr>
            <a:spLocks noChangeArrowheads="1"/>
          </p:cNvSpPr>
          <p:nvPr/>
        </p:nvSpPr>
        <p:spPr bwMode="auto">
          <a:xfrm>
            <a:off x="5937250" y="3111500"/>
            <a:ext cx="1638300" cy="522288"/>
          </a:xfrm>
          <a:prstGeom prst="parallelogram">
            <a:avLst>
              <a:gd name="adj" fmla="val 21246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90" name="Text Box 34"/>
          <p:cNvSpPr txBox="1">
            <a:spLocks noChangeArrowheads="1"/>
          </p:cNvSpPr>
          <p:nvPr/>
        </p:nvSpPr>
        <p:spPr bwMode="auto">
          <a:xfrm>
            <a:off x="5992813" y="3125788"/>
            <a:ext cx="1535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Accurate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Classification</a:t>
            </a:r>
          </a:p>
        </p:txBody>
      </p:sp>
      <p:sp>
        <p:nvSpPr>
          <p:cNvPr id="1478691" name="Oval 35"/>
          <p:cNvSpPr>
            <a:spLocks noChangeArrowheads="1"/>
          </p:cNvSpPr>
          <p:nvPr/>
        </p:nvSpPr>
        <p:spPr bwMode="auto">
          <a:xfrm>
            <a:off x="3946525" y="1762125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392" name="Group 36"/>
          <p:cNvGrpSpPr>
            <a:grpSpLocks/>
          </p:cNvGrpSpPr>
          <p:nvPr/>
        </p:nvGrpSpPr>
        <p:grpSpPr bwMode="auto">
          <a:xfrm>
            <a:off x="2663825" y="2549525"/>
            <a:ext cx="165100" cy="457200"/>
            <a:chOff x="1616" y="1728"/>
            <a:chExt cx="104" cy="288"/>
          </a:xfrm>
        </p:grpSpPr>
        <p:sp>
          <p:nvSpPr>
            <p:cNvPr id="1478693" name="Line 37"/>
            <p:cNvSpPr>
              <a:spLocks noChangeShapeType="1"/>
            </p:cNvSpPr>
            <p:nvPr/>
          </p:nvSpPr>
          <p:spPr bwMode="auto">
            <a:xfrm>
              <a:off x="1670" y="1728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8694" name="Oval 38"/>
            <p:cNvSpPr>
              <a:spLocks noChangeArrowheads="1"/>
            </p:cNvSpPr>
            <p:nvPr/>
          </p:nvSpPr>
          <p:spPr bwMode="auto">
            <a:xfrm>
              <a:off x="1616" y="1920"/>
              <a:ext cx="104" cy="96"/>
            </a:xfrm>
            <a:prstGeom prst="ellipse">
              <a:avLst/>
            </a:prstGeom>
            <a:noFill/>
            <a:ln w="19050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478695" name="Line 39"/>
          <p:cNvSpPr>
            <a:spLocks noChangeShapeType="1"/>
          </p:cNvSpPr>
          <p:nvPr/>
        </p:nvSpPr>
        <p:spPr bwMode="auto">
          <a:xfrm flipH="1">
            <a:off x="4756150" y="2968625"/>
            <a:ext cx="431800" cy="131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696" name="Line 40"/>
          <p:cNvSpPr>
            <a:spLocks noChangeShapeType="1"/>
          </p:cNvSpPr>
          <p:nvPr/>
        </p:nvSpPr>
        <p:spPr bwMode="auto">
          <a:xfrm>
            <a:off x="5289550" y="254952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697" name="Oval 41"/>
          <p:cNvSpPr>
            <a:spLocks noChangeArrowheads="1"/>
          </p:cNvSpPr>
          <p:nvPr/>
        </p:nvSpPr>
        <p:spPr bwMode="auto">
          <a:xfrm>
            <a:off x="5216525" y="2867025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8698" name="Line 42"/>
          <p:cNvSpPr>
            <a:spLocks noChangeShapeType="1"/>
          </p:cNvSpPr>
          <p:nvPr/>
        </p:nvSpPr>
        <p:spPr bwMode="auto">
          <a:xfrm>
            <a:off x="5403850" y="2955925"/>
            <a:ext cx="13589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699" name="Line 43"/>
          <p:cNvSpPr>
            <a:spLocks noChangeShapeType="1"/>
          </p:cNvSpPr>
          <p:nvPr/>
        </p:nvSpPr>
        <p:spPr bwMode="auto">
          <a:xfrm>
            <a:off x="2101850" y="3921125"/>
            <a:ext cx="116840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700" name="Line 44"/>
          <p:cNvSpPr>
            <a:spLocks noChangeShapeType="1"/>
          </p:cNvSpPr>
          <p:nvPr/>
        </p:nvSpPr>
        <p:spPr bwMode="auto">
          <a:xfrm flipH="1">
            <a:off x="2051050" y="35782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701" name="Line 45"/>
          <p:cNvSpPr>
            <a:spLocks noChangeShapeType="1"/>
          </p:cNvSpPr>
          <p:nvPr/>
        </p:nvSpPr>
        <p:spPr bwMode="auto">
          <a:xfrm flipH="1">
            <a:off x="1606550" y="3933825"/>
            <a:ext cx="36830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702" name="Oval 46"/>
          <p:cNvSpPr>
            <a:spLocks noChangeArrowheads="1"/>
          </p:cNvSpPr>
          <p:nvPr/>
        </p:nvSpPr>
        <p:spPr bwMode="auto">
          <a:xfrm>
            <a:off x="1965325" y="3806825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78703" name="Oval 47"/>
          <p:cNvSpPr>
            <a:spLocks noChangeArrowheads="1"/>
          </p:cNvSpPr>
          <p:nvPr/>
        </p:nvSpPr>
        <p:spPr bwMode="auto">
          <a:xfrm>
            <a:off x="4949825" y="3908425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8704" name="Line 48"/>
          <p:cNvSpPr>
            <a:spLocks noChangeShapeType="1"/>
          </p:cNvSpPr>
          <p:nvPr/>
        </p:nvSpPr>
        <p:spPr bwMode="auto">
          <a:xfrm>
            <a:off x="4806950" y="3654425"/>
            <a:ext cx="15240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705" name="Oval 49"/>
          <p:cNvSpPr>
            <a:spLocks noChangeArrowheads="1"/>
          </p:cNvSpPr>
          <p:nvPr/>
        </p:nvSpPr>
        <p:spPr bwMode="auto">
          <a:xfrm>
            <a:off x="6283325" y="3857625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8706" name="Line 50"/>
          <p:cNvSpPr>
            <a:spLocks noChangeShapeType="1"/>
          </p:cNvSpPr>
          <p:nvPr/>
        </p:nvSpPr>
        <p:spPr bwMode="auto">
          <a:xfrm>
            <a:off x="5276850" y="3629025"/>
            <a:ext cx="977900" cy="2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05" name="AutoShape 51"/>
          <p:cNvSpPr>
            <a:spLocks noChangeArrowheads="1"/>
          </p:cNvSpPr>
          <p:nvPr/>
        </p:nvSpPr>
        <p:spPr bwMode="auto">
          <a:xfrm>
            <a:off x="3930650" y="3797300"/>
            <a:ext cx="965200" cy="457200"/>
          </a:xfrm>
          <a:prstGeom prst="parallelogram">
            <a:avLst>
              <a:gd name="adj" fmla="val 97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06" name="Text Box 52"/>
          <p:cNvSpPr txBox="1">
            <a:spLocks noChangeArrowheads="1"/>
          </p:cNvSpPr>
          <p:nvPr/>
        </p:nvSpPr>
        <p:spPr bwMode="auto">
          <a:xfrm>
            <a:off x="3914775" y="3684588"/>
            <a:ext cx="1146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rgbClr val="009999"/>
                </a:solidFill>
                <a:latin typeface="Comic Sans MS" pitchFamily="66" charset="0"/>
              </a:rPr>
              <a:t>physLib</a:t>
            </a:r>
            <a:endParaRPr lang="fr-BE" altLang="en-US" sz="1800" b="0" i="1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07" name="Text Box 53"/>
          <p:cNvSpPr txBox="1">
            <a:spLocks noChangeArrowheads="1"/>
          </p:cNvSpPr>
          <p:nvPr/>
        </p:nvSpPr>
        <p:spPr bwMode="auto">
          <a:xfrm>
            <a:off x="6437313" y="3648075"/>
            <a:ext cx="91916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rgbClr val="009999"/>
                </a:solidFill>
                <a:latin typeface="Comic Sans MS" pitchFamily="66" charset="0"/>
              </a:rPr>
              <a:t>E-Lib</a:t>
            </a:r>
            <a:endParaRPr lang="fr-BE" altLang="en-US" sz="1800" b="0" i="1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08" name="Text Box 54"/>
          <p:cNvSpPr txBox="1">
            <a:spLocks noChangeArrowheads="1"/>
          </p:cNvSpPr>
          <p:nvPr/>
        </p:nvSpPr>
        <p:spPr bwMode="auto">
          <a:xfrm>
            <a:off x="3516313" y="2874963"/>
            <a:ext cx="37306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bg2"/>
                </a:solidFill>
                <a:latin typeface="Arial" pitchFamily="34" charset="0"/>
              </a:rPr>
              <a:t>...</a:t>
            </a:r>
            <a:endParaRPr lang="fr-BE" altLang="en-US" sz="1800" b="0" i="1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09" name="AutoShape 56"/>
          <p:cNvSpPr>
            <a:spLocks noChangeArrowheads="1"/>
          </p:cNvSpPr>
          <p:nvPr/>
        </p:nvSpPr>
        <p:spPr bwMode="auto">
          <a:xfrm>
            <a:off x="2397125" y="4089400"/>
            <a:ext cx="2220913" cy="558800"/>
          </a:xfrm>
          <a:prstGeom prst="parallelogram">
            <a:avLst>
              <a:gd name="adj" fmla="val 32476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10" name="Text Box 57"/>
          <p:cNvSpPr txBox="1">
            <a:spLocks noChangeArrowheads="1"/>
          </p:cNvSpPr>
          <p:nvPr/>
        </p:nvSpPr>
        <p:spPr bwMode="auto">
          <a:xfrm>
            <a:off x="2468563" y="4135438"/>
            <a:ext cx="2095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CopyDueSoon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WhenNotAvailable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11" name="AutoShape 59"/>
          <p:cNvSpPr>
            <a:spLocks noChangeArrowheads="1"/>
          </p:cNvSpPr>
          <p:nvPr/>
        </p:nvSpPr>
        <p:spPr bwMode="auto">
          <a:xfrm>
            <a:off x="3956050" y="5243513"/>
            <a:ext cx="1485900" cy="534987"/>
          </a:xfrm>
          <a:prstGeom prst="parallelogram">
            <a:avLst>
              <a:gd name="adj" fmla="val 22695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12" name="Text Box 60"/>
          <p:cNvSpPr txBox="1">
            <a:spLocks noChangeArrowheads="1"/>
          </p:cNvSpPr>
          <p:nvPr/>
        </p:nvSpPr>
        <p:spPr bwMode="auto">
          <a:xfrm>
            <a:off x="4048125" y="5254625"/>
            <a:ext cx="1301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Availability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Enforced</a:t>
            </a:r>
          </a:p>
        </p:txBody>
      </p:sp>
      <p:sp>
        <p:nvSpPr>
          <p:cNvPr id="15413" name="AutoShape 62"/>
          <p:cNvSpPr>
            <a:spLocks noChangeArrowheads="1"/>
          </p:cNvSpPr>
          <p:nvPr/>
        </p:nvSpPr>
        <p:spPr bwMode="auto">
          <a:xfrm>
            <a:off x="2470150" y="5257800"/>
            <a:ext cx="1409700" cy="546100"/>
          </a:xfrm>
          <a:prstGeom prst="parallelogram">
            <a:avLst>
              <a:gd name="adj" fmla="val 21093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14" name="Text Box 63"/>
          <p:cNvSpPr txBox="1">
            <a:spLocks noChangeArrowheads="1"/>
          </p:cNvSpPr>
          <p:nvPr/>
        </p:nvSpPr>
        <p:spPr bwMode="auto">
          <a:xfrm>
            <a:off x="2555875" y="5253038"/>
            <a:ext cx="13287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Availability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Notified</a:t>
            </a:r>
          </a:p>
        </p:txBody>
      </p:sp>
      <p:grpSp>
        <p:nvGrpSpPr>
          <p:cNvPr id="15415" name="Group 64"/>
          <p:cNvGrpSpPr>
            <a:grpSpLocks/>
          </p:cNvGrpSpPr>
          <p:nvPr/>
        </p:nvGrpSpPr>
        <p:grpSpPr bwMode="auto">
          <a:xfrm>
            <a:off x="3171825" y="4657725"/>
            <a:ext cx="152400" cy="355600"/>
            <a:chOff x="1616" y="1728"/>
            <a:chExt cx="104" cy="288"/>
          </a:xfrm>
        </p:grpSpPr>
        <p:sp>
          <p:nvSpPr>
            <p:cNvPr id="1478721" name="Line 65"/>
            <p:cNvSpPr>
              <a:spLocks noChangeShapeType="1"/>
            </p:cNvSpPr>
            <p:nvPr/>
          </p:nvSpPr>
          <p:spPr bwMode="auto">
            <a:xfrm>
              <a:off x="1670" y="1728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8722" name="Oval 66"/>
            <p:cNvSpPr>
              <a:spLocks noChangeArrowheads="1"/>
            </p:cNvSpPr>
            <p:nvPr/>
          </p:nvSpPr>
          <p:spPr bwMode="auto">
            <a:xfrm>
              <a:off x="1616" y="1920"/>
              <a:ext cx="104" cy="96"/>
            </a:xfrm>
            <a:prstGeom prst="ellipse">
              <a:avLst/>
            </a:prstGeom>
            <a:noFill/>
            <a:ln w="19050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478723" name="Line 67"/>
          <p:cNvSpPr>
            <a:spLocks noChangeShapeType="1"/>
          </p:cNvSpPr>
          <p:nvPr/>
        </p:nvSpPr>
        <p:spPr bwMode="auto">
          <a:xfrm>
            <a:off x="3363913" y="4967288"/>
            <a:ext cx="1239837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724" name="Line 68"/>
          <p:cNvSpPr>
            <a:spLocks noChangeShapeType="1"/>
          </p:cNvSpPr>
          <p:nvPr/>
        </p:nvSpPr>
        <p:spPr bwMode="auto">
          <a:xfrm flipH="1">
            <a:off x="3105150" y="5030788"/>
            <a:ext cx="106363" cy="20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725" name="Line 69"/>
          <p:cNvSpPr>
            <a:spLocks noChangeShapeType="1"/>
          </p:cNvSpPr>
          <p:nvPr/>
        </p:nvSpPr>
        <p:spPr bwMode="auto">
          <a:xfrm flipH="1">
            <a:off x="2012950" y="4979988"/>
            <a:ext cx="1147763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19" name="AutoShape 71"/>
          <p:cNvSpPr>
            <a:spLocks noChangeArrowheads="1"/>
          </p:cNvSpPr>
          <p:nvPr/>
        </p:nvSpPr>
        <p:spPr bwMode="auto">
          <a:xfrm>
            <a:off x="3257550" y="6234113"/>
            <a:ext cx="1651000" cy="534987"/>
          </a:xfrm>
          <a:prstGeom prst="parallelogram">
            <a:avLst>
              <a:gd name="adj" fmla="val 25217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20" name="Text Box 72"/>
          <p:cNvSpPr txBox="1">
            <a:spLocks noChangeArrowheads="1"/>
          </p:cNvSpPr>
          <p:nvPr/>
        </p:nvSpPr>
        <p:spPr bwMode="auto">
          <a:xfrm>
            <a:off x="3359150" y="6245225"/>
            <a:ext cx="14478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LimitedLoan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   Amount</a:t>
            </a:r>
          </a:p>
        </p:txBody>
      </p:sp>
      <p:sp>
        <p:nvSpPr>
          <p:cNvPr id="15421" name="AutoShape 74"/>
          <p:cNvSpPr>
            <a:spLocks noChangeArrowheads="1"/>
          </p:cNvSpPr>
          <p:nvPr/>
        </p:nvSpPr>
        <p:spPr bwMode="auto">
          <a:xfrm>
            <a:off x="4997450" y="6246813"/>
            <a:ext cx="1638300" cy="534987"/>
          </a:xfrm>
          <a:prstGeom prst="parallelogram">
            <a:avLst>
              <a:gd name="adj" fmla="val 25023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22" name="Text Box 75"/>
          <p:cNvSpPr txBox="1">
            <a:spLocks noChangeArrowheads="1"/>
          </p:cNvSpPr>
          <p:nvPr/>
        </p:nvSpPr>
        <p:spPr bwMode="auto">
          <a:xfrm>
            <a:off x="5099050" y="6257925"/>
            <a:ext cx="14351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LimitedLoan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   Periods</a:t>
            </a:r>
          </a:p>
        </p:txBody>
      </p:sp>
      <p:grpSp>
        <p:nvGrpSpPr>
          <p:cNvPr id="15423" name="Group 76"/>
          <p:cNvGrpSpPr>
            <a:grpSpLocks/>
          </p:cNvGrpSpPr>
          <p:nvPr/>
        </p:nvGrpSpPr>
        <p:grpSpPr bwMode="auto">
          <a:xfrm>
            <a:off x="4594225" y="5775325"/>
            <a:ext cx="139700" cy="317500"/>
            <a:chOff x="1616" y="1728"/>
            <a:chExt cx="104" cy="288"/>
          </a:xfrm>
        </p:grpSpPr>
        <p:sp>
          <p:nvSpPr>
            <p:cNvPr id="1478733" name="Line 77"/>
            <p:cNvSpPr>
              <a:spLocks noChangeShapeType="1"/>
            </p:cNvSpPr>
            <p:nvPr/>
          </p:nvSpPr>
          <p:spPr bwMode="auto">
            <a:xfrm>
              <a:off x="1670" y="1728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8734" name="Oval 78"/>
            <p:cNvSpPr>
              <a:spLocks noChangeArrowheads="1"/>
            </p:cNvSpPr>
            <p:nvPr/>
          </p:nvSpPr>
          <p:spPr bwMode="auto">
            <a:xfrm>
              <a:off x="1616" y="1920"/>
              <a:ext cx="104" cy="96"/>
            </a:xfrm>
            <a:prstGeom prst="ellipse">
              <a:avLst/>
            </a:prstGeom>
            <a:noFill/>
            <a:ln w="19050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478735" name="Line 79"/>
          <p:cNvSpPr>
            <a:spLocks noChangeShapeType="1"/>
          </p:cNvSpPr>
          <p:nvPr/>
        </p:nvSpPr>
        <p:spPr bwMode="auto">
          <a:xfrm flipH="1">
            <a:off x="4311650" y="6097588"/>
            <a:ext cx="322263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8736" name="Line 80"/>
          <p:cNvSpPr>
            <a:spLocks noChangeShapeType="1"/>
          </p:cNvSpPr>
          <p:nvPr/>
        </p:nvSpPr>
        <p:spPr bwMode="auto">
          <a:xfrm flipH="1" flipV="1">
            <a:off x="4718050" y="6089650"/>
            <a:ext cx="855663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26" name="Rectangle 82"/>
          <p:cNvSpPr>
            <a:spLocks noGrp="1" noChangeArrowheads="1"/>
          </p:cNvSpPr>
          <p:nvPr>
            <p:ph type="title"/>
          </p:nvPr>
        </p:nvSpPr>
        <p:spPr>
          <a:xfrm>
            <a:off x="304800" y="157163"/>
            <a:ext cx="8653463" cy="762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Goal diagrams as </a:t>
            </a:r>
            <a:r>
              <a:rPr lang="en-US" altLang="en-US" sz="2400" smtClean="0"/>
              <a:t>AND/OR</a:t>
            </a:r>
            <a:r>
              <a:rPr lang="en-US" altLang="en-US" smtClean="0"/>
              <a:t> graphs  </a:t>
            </a:r>
            <a:r>
              <a:rPr lang="en-US" altLang="en-US" sz="2000" smtClean="0"/>
              <a:t>(3)</a:t>
            </a:r>
          </a:p>
        </p:txBody>
      </p:sp>
      <p:graphicFrame>
        <p:nvGraphicFramePr>
          <p:cNvPr id="15362" name="Object 0"/>
          <p:cNvGraphicFramePr>
            <a:graphicFrameLocks noChangeAspect="1"/>
          </p:cNvGraphicFramePr>
          <p:nvPr/>
        </p:nvGraphicFramePr>
        <p:xfrm>
          <a:off x="179388" y="80963"/>
          <a:ext cx="81597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15975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228600"/>
            <a:ext cx="7932738" cy="762000"/>
          </a:xfrm>
        </p:spPr>
        <p:txBody>
          <a:bodyPr/>
          <a:lstStyle/>
          <a:p>
            <a:r>
              <a:rPr lang="en-US" altLang="en-US" smtClean="0"/>
              <a:t>Annotating goal refinements &amp; assignments</a:t>
            </a:r>
          </a:p>
        </p:txBody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209675"/>
            <a:ext cx="8916987" cy="1774825"/>
          </a:xfrm>
        </p:spPr>
        <p:txBody>
          <a:bodyPr/>
          <a:lstStyle/>
          <a:p>
            <a:r>
              <a:rPr lang="en-US" altLang="en-US" smtClean="0"/>
              <a:t>Optional features</a:t>
            </a:r>
          </a:p>
          <a:p>
            <a:pPr lvl="1"/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Name</a:t>
            </a:r>
            <a:r>
              <a:rPr lang="en-US" altLang="en-US" smtClean="0"/>
              <a:t>: for unambiguous reference</a:t>
            </a:r>
          </a:p>
          <a:p>
            <a:pPr lvl="1"/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SysRef</a:t>
            </a:r>
            <a:r>
              <a:rPr lang="en-US" altLang="en-US" smtClean="0"/>
              <a:t>:  for associating alternatives to system versions</a:t>
            </a:r>
          </a:p>
          <a:p>
            <a:pPr lvl="1"/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Tactic</a:t>
            </a:r>
            <a:r>
              <a:rPr lang="en-US" altLang="en-US" smtClean="0"/>
              <a:t>: for documenting refinement tactic </a:t>
            </a:r>
            <a:r>
              <a:rPr lang="en-US" altLang="en-US" sz="2000" smtClean="0"/>
              <a:t>(cf. ref. patterns)</a:t>
            </a:r>
            <a:endParaRPr lang="en-US" altLang="en-US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80975"/>
            <a:ext cx="8096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42863" y="3475038"/>
          <a:ext cx="914400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Picture" r:id="rId5" imgW="5952600" imgH="1729080" progId="Word.Picture.8">
                  <p:embed/>
                </p:oleObj>
              </mc:Choice>
              <mc:Fallback>
                <p:oleObj name="Picture" r:id="rId5" imgW="5952600" imgH="172908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3475038"/>
                        <a:ext cx="9144000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>
            <p:ph type="title"/>
          </p:nvPr>
        </p:nvSpPr>
        <p:spPr>
          <a:xfrm>
            <a:off x="304800" y="317500"/>
            <a:ext cx="8653463" cy="76200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Goal modeling:  outline</a:t>
            </a:r>
          </a:p>
        </p:txBody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>
          <a:xfrm>
            <a:off x="385763" y="1244600"/>
            <a:ext cx="8861425" cy="5080000"/>
          </a:xfrm>
          <a:noFill/>
        </p:spPr>
        <p:txBody>
          <a:bodyPr/>
          <a:lstStyle/>
          <a:p>
            <a:r>
              <a:rPr kumimoji="0" lang="en-US" altLang="en-US" sz="2400" smtClean="0">
                <a:solidFill>
                  <a:srgbClr val="808080"/>
                </a:solidFill>
              </a:rPr>
              <a:t>Goal features as model annotations</a:t>
            </a:r>
            <a:endParaRPr lang="en-US" altLang="en-US" sz="2400" smtClean="0">
              <a:solidFill>
                <a:srgbClr val="808080"/>
              </a:solidFill>
            </a:endParaRPr>
          </a:p>
          <a:p>
            <a:pPr>
              <a:spcBef>
                <a:spcPct val="60000"/>
              </a:spcBef>
            </a:pPr>
            <a:r>
              <a:rPr kumimoji="0" lang="en-US" altLang="en-US" sz="2400" smtClean="0">
                <a:solidFill>
                  <a:srgbClr val="808080"/>
                </a:solidFill>
              </a:rPr>
              <a:t>Goal refinement</a:t>
            </a:r>
            <a:endParaRPr lang="en-US" altLang="en-US" sz="2400" smtClean="0">
              <a:solidFill>
                <a:srgbClr val="808080"/>
              </a:solidFill>
            </a:endParaRPr>
          </a:p>
          <a:p>
            <a:pPr algn="just">
              <a:lnSpc>
                <a:spcPct val="170000"/>
              </a:lnSpc>
              <a:spcBef>
                <a:spcPts val="300"/>
              </a:spcBef>
            </a:pPr>
            <a:r>
              <a:rPr kumimoji="0" lang="en-US" altLang="en-US" sz="2400" smtClean="0">
                <a:solidFill>
                  <a:srgbClr val="808080"/>
                </a:solidFill>
              </a:rPr>
              <a:t>Capturing conflicts among goals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>
                <a:solidFill>
                  <a:srgbClr val="808080"/>
                </a:solidFill>
              </a:rPr>
              <a:t>Connecting the goal model with other system views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>
                <a:solidFill>
                  <a:srgbClr val="808080"/>
                </a:solidFill>
              </a:rPr>
              <a:t>Capturing alternative options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>
                <a:solidFill>
                  <a:srgbClr val="808080"/>
                </a:solidFill>
              </a:rPr>
              <a:t>Goal diagrams as AND/OR graphs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>
                <a:solidFill>
                  <a:srgbClr val="808080"/>
                </a:solidFill>
              </a:rPr>
              <a:t>Documenting goal refinements &amp; assignments with annotations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kumimoji="0" lang="en-US" altLang="en-US" sz="2400" smtClean="0"/>
              <a:t>Building goal models:  heuristic rules &amp; reusable patterns</a:t>
            </a:r>
            <a:endParaRPr kumimoji="0" lang="en-US" altLang="en-US" b="1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861050"/>
            <a:ext cx="6969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813" y="257175"/>
            <a:ext cx="7918450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Heuristic rules for early discovery of goals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193800"/>
            <a:ext cx="9043987" cy="48212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Analyze current objectives &amp; problems in system-</a:t>
            </a:r>
            <a:r>
              <a:rPr lang="en-US" altLang="en-US" i="1" smtClean="0"/>
              <a:t>as-is</a:t>
            </a:r>
            <a:r>
              <a:rPr lang="en-US" altLang="en-US" smtClean="0"/>
              <a:t> ...</a:t>
            </a:r>
          </a:p>
          <a:p>
            <a:pPr lvl="1"/>
            <a:r>
              <a:rPr lang="en-US" altLang="en-US" smtClean="0"/>
              <a:t>preserve strategic, organization-specific objectives &amp; policies</a:t>
            </a:r>
          </a:p>
          <a:p>
            <a:pPr lvl="2"/>
            <a:r>
              <a:rPr lang="fr-FR" altLang="fr-FR" sz="2200" b="1" smtClean="0">
                <a:solidFill>
                  <a:schemeClr val="tx2"/>
                </a:solidFill>
                <a:latin typeface="Symbol" pitchFamily="18" charset="2"/>
              </a:rPr>
              <a:t>    Þ </a:t>
            </a:r>
            <a:r>
              <a:rPr lang="en-US" altLang="en-US" sz="2200" smtClean="0"/>
              <a:t> high-level goals for system-to-be</a:t>
            </a:r>
          </a:p>
          <a:p>
            <a:pPr lvl="2">
              <a:lnSpc>
                <a:spcPct val="130000"/>
              </a:lnSpc>
            </a:pPr>
            <a:r>
              <a:rPr lang="en-US" altLang="en-US" smtClean="0"/>
              <a:t>         e.g.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Effective access to state-of-the-art knowledge</a:t>
            </a:r>
            <a:endParaRPr lang="en-US" altLang="en-US" sz="2200" smtClean="0"/>
          </a:p>
          <a:p>
            <a:pPr lvl="1">
              <a:spcBef>
                <a:spcPct val="50000"/>
              </a:spcBef>
            </a:pPr>
            <a:r>
              <a:rPr lang="en-US" altLang="en-US" smtClean="0"/>
              <a:t>preserve application-specific objectives to be found in any system version</a:t>
            </a:r>
          </a:p>
          <a:p>
            <a:pPr lvl="2"/>
            <a:r>
              <a:rPr lang="en-US" altLang="en-US" smtClean="0"/>
              <a:t>         e.g.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Accurate book classification</a:t>
            </a:r>
            <a:endParaRPr lang="en-US" altLang="en-US" sz="2200" smtClean="0"/>
          </a:p>
          <a:p>
            <a:pPr lvl="1">
              <a:lnSpc>
                <a:spcPct val="150000"/>
              </a:lnSpc>
            </a:pPr>
            <a:r>
              <a:rPr lang="en-US" altLang="en-US" smtClean="0"/>
              <a:t>analyze problems &amp; deficiencies in system-</a:t>
            </a:r>
            <a:r>
              <a:rPr lang="en-US" altLang="en-US" i="1" smtClean="0"/>
              <a:t>as-is</a:t>
            </a:r>
            <a:endParaRPr lang="en-US" altLang="en-US" smtClean="0"/>
          </a:p>
          <a:p>
            <a:pPr lvl="2">
              <a:lnSpc>
                <a:spcPct val="100000"/>
              </a:lnSpc>
            </a:pPr>
            <a:r>
              <a:rPr lang="fr-FR" altLang="fr-FR" sz="2200" b="1" smtClean="0">
                <a:solidFill>
                  <a:schemeClr val="tx2"/>
                </a:solidFill>
                <a:latin typeface="Symbol" pitchFamily="18" charset="2"/>
              </a:rPr>
              <a:t>   Þ</a:t>
            </a:r>
            <a:r>
              <a:rPr lang="en-US" altLang="en-US" sz="2200" smtClean="0"/>
              <a:t>  goals of system-</a:t>
            </a:r>
            <a:r>
              <a:rPr lang="en-US" altLang="en-US" sz="2200" i="1" smtClean="0"/>
              <a:t>to-be</a:t>
            </a:r>
            <a:r>
              <a:rPr lang="en-US" altLang="en-US" sz="2200" smtClean="0"/>
              <a:t>:  </a:t>
            </a:r>
            <a:r>
              <a:rPr lang="en-US" altLang="en-US" sz="2200" smtClean="0">
                <a:solidFill>
                  <a:schemeClr val="tx2"/>
                </a:solidFill>
                <a:latin typeface="Arial" pitchFamily="34" charset="0"/>
              </a:rPr>
              <a:t>Avoid</a:t>
            </a:r>
            <a:r>
              <a:rPr lang="en-US" altLang="en-US" sz="2200" smtClean="0">
                <a:solidFill>
                  <a:schemeClr val="tx1"/>
                </a:solidFill>
              </a:rPr>
              <a:t> / </a:t>
            </a:r>
            <a:r>
              <a:rPr lang="en-US" altLang="en-US" sz="2200" smtClean="0">
                <a:solidFill>
                  <a:schemeClr val="tx2"/>
                </a:solidFill>
                <a:latin typeface="Arial" pitchFamily="34" charset="0"/>
              </a:rPr>
              <a:t>Reduce</a:t>
            </a:r>
            <a:r>
              <a:rPr lang="en-US" altLang="en-US" sz="2200" smtClean="0">
                <a:solidFill>
                  <a:schemeClr val="tx1"/>
                </a:solidFill>
              </a:rPr>
              <a:t> / </a:t>
            </a:r>
            <a:r>
              <a:rPr lang="en-US" altLang="en-US" sz="2200" smtClean="0">
                <a:solidFill>
                  <a:schemeClr val="tx2"/>
                </a:solidFill>
                <a:latin typeface="Arial" pitchFamily="34" charset="0"/>
              </a:rPr>
              <a:t>Improve</a:t>
            </a:r>
            <a:r>
              <a:rPr lang="en-US" altLang="en-US" sz="2200" smtClean="0"/>
              <a:t> them</a:t>
            </a:r>
          </a:p>
          <a:p>
            <a:pPr lvl="2">
              <a:lnSpc>
                <a:spcPct val="160000"/>
              </a:lnSpc>
            </a:pPr>
            <a:r>
              <a:rPr lang="en-US" altLang="en-US" smtClean="0"/>
              <a:t>         e.g.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Anywhere anytime biblio search</a:t>
            </a:r>
          </a:p>
        </p:txBody>
      </p:sp>
      <p:pic>
        <p:nvPicPr>
          <p:cNvPr id="38916" name="Picture 2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42875"/>
            <a:ext cx="7977187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Heuristic rules for early discovery of goals  </a:t>
            </a:r>
            <a:r>
              <a:rPr lang="en-US" altLang="en-US" sz="2000" smtClean="0"/>
              <a:t>(2)</a:t>
            </a:r>
            <a:endParaRPr lang="en-US" altLang="en-US" smtClean="0"/>
          </a:p>
        </p:txBody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479550"/>
            <a:ext cx="8913812" cy="456088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en-US" altLang="en-US" smtClean="0"/>
              <a:t>Search for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goal-related keywords</a:t>
            </a:r>
            <a:r>
              <a:rPr lang="en-US" altLang="en-US" smtClean="0"/>
              <a:t> in elicitation material </a:t>
            </a:r>
            <a:r>
              <a:rPr lang="en-US" altLang="en-US" sz="2000" smtClean="0"/>
              <a:t>(documents available, interview transcripts, etc.)</a:t>
            </a:r>
          </a:p>
          <a:p>
            <a:pPr lvl="1">
              <a:lnSpc>
                <a:spcPct val="120000"/>
              </a:lnSpc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intentional: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 </a:t>
            </a:r>
            <a:r>
              <a:rPr lang="en-US" altLang="en-US" sz="2000" i="1" smtClean="0">
                <a:solidFill>
                  <a:srgbClr val="5F5F5F"/>
                </a:solidFill>
                <a:latin typeface="Arial" pitchFamily="34" charset="0"/>
              </a:rPr>
              <a:t>in order to, so as to, so that, purpose, objective, aim,  achieve, maintain, avoid, ensure, guarantee, want, motivate, expect,</a:t>
            </a:r>
            <a:r>
              <a:rPr lang="en-US" altLang="en-US" sz="1800" i="1" smtClean="0">
                <a:solidFill>
                  <a:srgbClr val="5F5F5F"/>
                </a:solidFill>
                <a:latin typeface="Arial" pitchFamily="34" charset="0"/>
              </a:rPr>
              <a:t>...</a:t>
            </a:r>
            <a:endParaRPr lang="en-US" altLang="en-US" sz="2000" smtClean="0">
              <a:solidFill>
                <a:srgbClr val="5F5F5F"/>
              </a:solidFill>
              <a:latin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prescriptive: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en-US" altLang="en-US" sz="2000" i="1" smtClean="0">
                <a:solidFill>
                  <a:srgbClr val="5F5F5F"/>
                </a:solidFill>
                <a:latin typeface="Arial" pitchFamily="34" charset="0"/>
              </a:rPr>
              <a:t>shall, should, must, has to, to be, may not, may never,</a:t>
            </a:r>
            <a:r>
              <a:rPr lang="en-US" altLang="en-US" sz="1600" i="1" smtClean="0">
                <a:solidFill>
                  <a:srgbClr val="5F5F5F"/>
                </a:solidFill>
                <a:latin typeface="Arial" pitchFamily="34" charset="0"/>
              </a:rPr>
              <a:t>...</a:t>
            </a:r>
            <a:endParaRPr lang="en-US" altLang="en-US" sz="2000" i="1" smtClean="0">
              <a:solidFill>
                <a:srgbClr val="5F5F5F"/>
              </a:solidFill>
              <a:latin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amelioration: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en-US" altLang="en-US" i="1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en-US" altLang="en-US" sz="2000" i="1" smtClean="0">
                <a:solidFill>
                  <a:srgbClr val="5F5F5F"/>
                </a:solidFill>
                <a:latin typeface="Arial" pitchFamily="34" charset="0"/>
              </a:rPr>
              <a:t>improve, increase, decrease, reduce, enhance, enable, support, provide, </a:t>
            </a:r>
            <a:r>
              <a:rPr lang="en-US" altLang="en-US" sz="1800" i="1" smtClean="0">
                <a:solidFill>
                  <a:srgbClr val="5F5F5F"/>
                </a:solidFill>
                <a:latin typeface="Arial" pitchFamily="34" charset="0"/>
              </a:rPr>
              <a:t>..</a:t>
            </a:r>
            <a:r>
              <a:rPr lang="en-US" altLang="en-US" sz="1800" i="1" smtClean="0">
                <a:solidFill>
                  <a:schemeClr val="bg2"/>
                </a:solidFill>
                <a:latin typeface="Arial" pitchFamily="34" charset="0"/>
              </a:rPr>
              <a:t>.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+</a:t>
            </a:r>
            <a:r>
              <a:rPr lang="en-US" altLang="en-US" i="1" smtClean="0"/>
              <a:t> refinement links:</a:t>
            </a:r>
            <a:r>
              <a:rPr lang="en-US" altLang="en-US" smtClean="0">
                <a:solidFill>
                  <a:schemeClr val="bg2"/>
                </a:solidFill>
                <a:latin typeface="Arial" pitchFamily="34" charset="0"/>
              </a:rPr>
              <a:t>   </a:t>
            </a:r>
            <a:r>
              <a:rPr lang="en-US" altLang="en-US" sz="2000" smtClean="0">
                <a:solidFill>
                  <a:schemeClr val="bg2"/>
                </a:solidFill>
                <a:latin typeface="Arial" pitchFamily="34" charset="0"/>
              </a:rPr>
              <a:t>“</a:t>
            </a:r>
            <a:r>
              <a:rPr lang="en-US" altLang="en-US" sz="2000" i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order to</a:t>
            </a:r>
            <a:r>
              <a:rPr lang="en-US" altLang="en-US" sz="200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altLang="en-US" sz="2000" i="1" smtClean="0">
                <a:solidFill>
                  <a:schemeClr val="tx2"/>
                </a:solidFill>
                <a:latin typeface="Arial" pitchFamily="34" charset="0"/>
              </a:rPr>
              <a:t>X</a:t>
            </a:r>
            <a:r>
              <a:rPr lang="en-US" altLang="en-US" sz="200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the system</a:t>
            </a:r>
            <a:r>
              <a:rPr lang="en-US" altLang="en-US" sz="2000" b="1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en-US" altLang="en-US" sz="2000" i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has to</a:t>
            </a:r>
            <a:r>
              <a:rPr lang="en-US" altLang="en-US" sz="200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altLang="en-US" sz="2000" i="1" smtClean="0">
                <a:solidFill>
                  <a:schemeClr val="tx2"/>
                </a:solidFill>
                <a:latin typeface="Arial" pitchFamily="34" charset="0"/>
              </a:rPr>
              <a:t>Y</a:t>
            </a:r>
            <a:r>
              <a:rPr lang="en-US" altLang="en-US" sz="2000" i="1" smtClean="0">
                <a:latin typeface="Arial" pitchFamily="34" charset="0"/>
              </a:rPr>
              <a:t> </a:t>
            </a:r>
            <a:r>
              <a:rPr lang="en-US" altLang="en-US" sz="2000" smtClean="0">
                <a:solidFill>
                  <a:schemeClr val="bg2"/>
                </a:solidFill>
                <a:latin typeface="Arial" pitchFamily="34" charset="0"/>
              </a:rPr>
              <a:t>“,  ...</a:t>
            </a:r>
            <a:endParaRPr lang="en-US" altLang="en-US" smtClean="0">
              <a:solidFill>
                <a:schemeClr val="bg2"/>
              </a:solidFill>
              <a:latin typeface="Arial" pitchFamily="34" charset="0"/>
            </a:endParaRPr>
          </a:p>
          <a:p>
            <a:pPr lvl="1">
              <a:lnSpc>
                <a:spcPct val="140000"/>
              </a:lnSpc>
              <a:buFontTx/>
              <a:buNone/>
            </a:pPr>
            <a:endParaRPr lang="en-US" altLang="en-US" smtClean="0">
              <a:solidFill>
                <a:schemeClr val="tx1"/>
              </a:solidFill>
            </a:endParaRPr>
          </a:p>
          <a:p>
            <a:pPr lvl="1">
              <a:lnSpc>
                <a:spcPct val="140000"/>
              </a:lnSpc>
              <a:buFontTx/>
              <a:buNone/>
            </a:pPr>
            <a:endParaRPr lang="en-US" altLang="en-US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mtClean="0">
              <a:solidFill>
                <a:schemeClr val="tx1"/>
              </a:solidFill>
            </a:endParaRPr>
          </a:p>
          <a:p>
            <a:pPr lvl="1">
              <a:lnSpc>
                <a:spcPct val="160000"/>
              </a:lnSpc>
              <a:buFontTx/>
              <a:buNone/>
            </a:pPr>
            <a:r>
              <a:rPr lang="en-US" altLang="en-US" sz="2000" smtClean="0">
                <a:solidFill>
                  <a:schemeClr val="tx1"/>
                </a:solidFill>
              </a:rPr>
              <a:t>(to be checked against false positives)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grpSp>
        <p:nvGrpSpPr>
          <p:cNvPr id="39940" name="Group 17"/>
          <p:cNvGrpSpPr>
            <a:grpSpLocks/>
          </p:cNvGrpSpPr>
          <p:nvPr/>
        </p:nvGrpSpPr>
        <p:grpSpPr bwMode="auto">
          <a:xfrm>
            <a:off x="5106988" y="4538663"/>
            <a:ext cx="1720850" cy="1387475"/>
            <a:chOff x="3217" y="2859"/>
            <a:chExt cx="1084" cy="874"/>
          </a:xfrm>
        </p:grpSpPr>
        <p:sp>
          <p:nvSpPr>
            <p:cNvPr id="1534981" name="Line 5"/>
            <p:cNvSpPr>
              <a:spLocks noChangeShapeType="1"/>
            </p:cNvSpPr>
            <p:nvPr/>
          </p:nvSpPr>
          <p:spPr bwMode="auto">
            <a:xfrm>
              <a:off x="3765" y="3138"/>
              <a:ext cx="0" cy="16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4982" name="Line 6"/>
            <p:cNvSpPr>
              <a:spLocks noChangeShapeType="1"/>
            </p:cNvSpPr>
            <p:nvPr/>
          </p:nvSpPr>
          <p:spPr bwMode="auto">
            <a:xfrm flipH="1">
              <a:off x="3454" y="3364"/>
              <a:ext cx="290" cy="1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3554" y="2859"/>
              <a:ext cx="438" cy="274"/>
            </a:xfrm>
            <a:prstGeom prst="parallelogram">
              <a:avLst>
                <a:gd name="adj" fmla="val 50361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34985" name="Text Box 9"/>
            <p:cNvSpPr txBox="1">
              <a:spLocks noChangeArrowheads="1"/>
            </p:cNvSpPr>
            <p:nvPr/>
          </p:nvSpPr>
          <p:spPr bwMode="auto">
            <a:xfrm>
              <a:off x="3664" y="2880"/>
              <a:ext cx="21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X</a:t>
              </a:r>
              <a:endParaRPr lang="fr-BE" altLang="en-US" sz="1800" b="0">
                <a:solidFill>
                  <a:schemeClr val="tx1"/>
                </a:solidFill>
                <a:latin typeface="Arial" pitchFamily="34" charset="0"/>
              </a:endParaRPr>
            </a:p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39946" name="Group 10"/>
            <p:cNvGrpSpPr>
              <a:grpSpLocks/>
            </p:cNvGrpSpPr>
            <p:nvPr/>
          </p:nvGrpSpPr>
          <p:grpSpPr bwMode="auto">
            <a:xfrm>
              <a:off x="3217" y="3459"/>
              <a:ext cx="382" cy="274"/>
              <a:chOff x="3407" y="1213"/>
              <a:chExt cx="382" cy="274"/>
            </a:xfrm>
          </p:grpSpPr>
          <p:sp>
            <p:nvSpPr>
              <p:cNvPr id="39950" name="AutoShape 11"/>
              <p:cNvSpPr>
                <a:spLocks noChangeArrowheads="1"/>
              </p:cNvSpPr>
              <p:nvPr/>
            </p:nvSpPr>
            <p:spPr bwMode="auto">
              <a:xfrm>
                <a:off x="3407" y="1213"/>
                <a:ext cx="382" cy="274"/>
              </a:xfrm>
              <a:prstGeom prst="parallelogram">
                <a:avLst>
                  <a:gd name="adj" fmla="val 43174"/>
                </a:avLst>
              </a:prstGeom>
              <a:solidFill>
                <a:srgbClr val="CECF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en-AU" altLang="en-US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4988" name="Text Box 12"/>
              <p:cNvSpPr txBox="1">
                <a:spLocks noChangeArrowheads="1"/>
              </p:cNvSpPr>
              <p:nvPr/>
            </p:nvSpPr>
            <p:spPr bwMode="auto">
              <a:xfrm>
                <a:off x="3504" y="1243"/>
                <a:ext cx="222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4000" rIns="54000"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fr-BE" altLang="en-US" sz="2000" b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Y</a:t>
                </a:r>
                <a:endParaRPr lang="en-AU" altLang="en-US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4989" name="Oval 13"/>
            <p:cNvSpPr>
              <a:spLocks noChangeArrowheads="1"/>
            </p:cNvSpPr>
            <p:nvPr/>
          </p:nvSpPr>
          <p:spPr bwMode="auto">
            <a:xfrm>
              <a:off x="3711" y="3285"/>
              <a:ext cx="104" cy="96"/>
            </a:xfrm>
            <a:prstGeom prst="ellips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4990" name="Line 14"/>
            <p:cNvSpPr>
              <a:spLocks noChangeShapeType="1"/>
            </p:cNvSpPr>
            <p:nvPr/>
          </p:nvSpPr>
          <p:spPr bwMode="auto">
            <a:xfrm flipH="1" flipV="1">
              <a:off x="3813" y="3354"/>
              <a:ext cx="199" cy="17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49" name="Text Box 15"/>
            <p:cNvSpPr txBox="1">
              <a:spLocks noChangeArrowheads="1"/>
            </p:cNvSpPr>
            <p:nvPr/>
          </p:nvSpPr>
          <p:spPr bwMode="auto">
            <a:xfrm>
              <a:off x="4015" y="3377"/>
              <a:ext cx="28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2000" b="0">
                  <a:solidFill>
                    <a:schemeClr val="tx2"/>
                  </a:solidFill>
                  <a:latin typeface="Arial" pitchFamily="34" charset="0"/>
                </a:rPr>
                <a:t>...</a:t>
              </a:r>
              <a:endParaRPr lang="fr-BE" altLang="en-US" sz="1800" b="0">
                <a:solidFill>
                  <a:schemeClr val="tx1"/>
                </a:solidFill>
                <a:latin typeface="Arial" pitchFamily="34" charset="0"/>
              </a:endParaRPr>
            </a:p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9941" name="Picture 16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as seen in Chapter 7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181100"/>
            <a:ext cx="8751887" cy="497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Prescriptive statements of intent</a:t>
            </a:r>
            <a:r>
              <a:rPr lang="fr-BE" altLang="en-US" smtClean="0"/>
              <a:t> the</a:t>
            </a:r>
            <a:r>
              <a:rPr lang="en-US" altLang="en-US" smtClean="0"/>
              <a:t> system</a:t>
            </a:r>
            <a:r>
              <a:rPr lang="fr-BE" altLang="en-US" smtClean="0"/>
              <a:t> should satisfy through cooperation of its agents</a:t>
            </a:r>
          </a:p>
          <a:p>
            <a:pPr lvl="1">
              <a:lnSpc>
                <a:spcPct val="120000"/>
              </a:lnSpc>
            </a:pPr>
            <a:r>
              <a:rPr lang="en-US" altLang="en-US" smtClean="0"/>
              <a:t>formulated in terms of problem world phenomena</a:t>
            </a:r>
          </a:p>
          <a:p>
            <a:pPr lvl="1"/>
            <a:r>
              <a:rPr lang="en-US" altLang="en-US" smtClean="0"/>
              <a:t>at various levels of abstraction/granularity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altLang="en-US" smtClean="0"/>
              <a:t>Can be negotiated, weakened,</a:t>
            </a:r>
            <a:r>
              <a:rPr lang="fr-BE" altLang="en-US" smtClean="0"/>
              <a:t> prioritized (unlike domain props)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altLang="en-US" smtClean="0"/>
              <a:t>The finer-grained  a goal</a:t>
            </a:r>
            <a:r>
              <a:rPr lang="fr-BE" altLang="en-US" smtClean="0"/>
              <a:t>, </a:t>
            </a:r>
            <a:r>
              <a:rPr lang="en-US" altLang="en-US" smtClean="0"/>
              <a:t>the fewer agents required for its satisfaction</a:t>
            </a:r>
          </a:p>
          <a:p>
            <a:pPr lvl="1">
              <a:lnSpc>
                <a:spcPct val="100000"/>
              </a:lnSpc>
            </a:pPr>
            <a:r>
              <a:rPr lang="en-US" altLang="en-US" smtClean="0"/>
              <a:t>requirements, expectations:  single-agent goals</a:t>
            </a:r>
          </a:p>
          <a:p>
            <a:pPr>
              <a:spcBef>
                <a:spcPct val="60000"/>
              </a:spcBef>
            </a:pPr>
            <a:r>
              <a:rPr lang="en-US" altLang="en-US" smtClean="0"/>
              <a:t>Behavioral (Achieve/Maintain) goals,  soft goals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en-US" altLang="en-US" smtClean="0"/>
              <a:t>Functional, quality, development goals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14313" y="157163"/>
          <a:ext cx="7683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163"/>
                        <a:ext cx="7683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28588"/>
            <a:ext cx="7977187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Heuristic rules for early discovery of goals  </a:t>
            </a:r>
            <a:r>
              <a:rPr lang="en-US" altLang="en-US" sz="2000" smtClean="0"/>
              <a:t>(3)</a:t>
            </a:r>
            <a:endParaRPr lang="en-US" altLang="en-US" smtClean="0"/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933450"/>
            <a:ext cx="8913813" cy="25685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en-US" altLang="en-US" smtClean="0"/>
              <a:t>Instantiate goal categories</a:t>
            </a:r>
          </a:p>
          <a:p>
            <a:pPr lvl="1"/>
            <a:r>
              <a:rPr lang="en-US" altLang="en-US" smtClean="0"/>
              <a:t>Browse leaves of taxonomies of functional &amp; non-functional goals, looking for system-specific instances</a:t>
            </a: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e.g.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  Any </a:t>
            </a:r>
            <a:r>
              <a:rPr lang="en-US" altLang="en-US" sz="20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Information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goal concerning train passengers?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1800" smtClean="0">
                <a:solidFill>
                  <a:srgbClr val="5F5F5F"/>
                </a:solidFill>
                <a:latin typeface="Arial" pitchFamily="34" charset="0"/>
              </a:rPr>
              <a:t>              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Any </a:t>
            </a:r>
            <a:r>
              <a:rPr lang="en-US" altLang="en-US" sz="20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Accuracy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goal about train information?</a:t>
            </a:r>
          </a:p>
          <a:p>
            <a:pPr lvl="1">
              <a:buFontTx/>
              <a:buNone/>
            </a:pP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		      Any </a:t>
            </a:r>
            <a:r>
              <a:rPr lang="en-US" altLang="en-US" sz="20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Confidentiality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goal about meeting participants?</a:t>
            </a:r>
            <a:endParaRPr lang="en-US" altLang="en-US" sz="1800" smtClean="0">
              <a:solidFill>
                <a:srgbClr val="5F5F5F"/>
              </a:solidFill>
              <a:latin typeface="Arial" pitchFamily="34" charset="0"/>
            </a:endParaRPr>
          </a:p>
        </p:txBody>
      </p:sp>
      <p:pic>
        <p:nvPicPr>
          <p:cNvPr id="17413" name="Picture 16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0" name="Object 62"/>
          <p:cNvGraphicFramePr>
            <a:graphicFrameLocks noChangeAspect="1"/>
          </p:cNvGraphicFramePr>
          <p:nvPr/>
        </p:nvGraphicFramePr>
        <p:xfrm>
          <a:off x="819150" y="3540125"/>
          <a:ext cx="7626350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Picture" r:id="rId5" imgW="6480720" imgH="2629440" progId="Word.Picture.8">
                  <p:embed/>
                </p:oleObj>
              </mc:Choice>
              <mc:Fallback>
                <p:oleObj name="Picture" r:id="rId5" imgW="6480720" imgH="2629440" progId="Word.Picture.8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3540125"/>
                        <a:ext cx="7626350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3" name="Oval 63"/>
          <p:cNvSpPr>
            <a:spLocks noChangeArrowheads="1"/>
          </p:cNvSpPr>
          <p:nvPr/>
        </p:nvSpPr>
        <p:spPr bwMode="auto">
          <a:xfrm>
            <a:off x="779463" y="5788025"/>
            <a:ext cx="1023937" cy="346075"/>
          </a:xfrm>
          <a:prstGeom prst="ellips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064" name="Oval 64"/>
          <p:cNvSpPr>
            <a:spLocks noChangeArrowheads="1"/>
          </p:cNvSpPr>
          <p:nvPr/>
        </p:nvSpPr>
        <p:spPr bwMode="auto">
          <a:xfrm>
            <a:off x="3817938" y="4957763"/>
            <a:ext cx="1023937" cy="346075"/>
          </a:xfrm>
          <a:prstGeom prst="ellips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065" name="Oval 65"/>
          <p:cNvSpPr>
            <a:spLocks noChangeArrowheads="1"/>
          </p:cNvSpPr>
          <p:nvPr/>
        </p:nvSpPr>
        <p:spPr bwMode="auto">
          <a:xfrm>
            <a:off x="1603375" y="4244975"/>
            <a:ext cx="1023938" cy="346075"/>
          </a:xfrm>
          <a:prstGeom prst="ellips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214313"/>
            <a:ext cx="809625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Heuristic rules for later discovery of goals</a:t>
            </a:r>
          </a:p>
        </p:txBody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966788"/>
            <a:ext cx="8337550" cy="5562600"/>
          </a:xfrm>
        </p:spPr>
        <p:txBody>
          <a:bodyPr/>
          <a:lstStyle/>
          <a:p>
            <a:r>
              <a:rPr lang="en-US" altLang="en-US" smtClean="0"/>
              <a:t>By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abstraction</a:t>
            </a:r>
            <a:r>
              <a:rPr lang="en-US" altLang="en-US" smtClean="0"/>
              <a:t>  </a:t>
            </a:r>
            <a:r>
              <a:rPr lang="en-US" altLang="en-US" sz="2000" smtClean="0"/>
              <a:t>(bottom-up)</a:t>
            </a:r>
            <a:r>
              <a:rPr lang="en-US" altLang="en-US" smtClean="0"/>
              <a:t>:  ask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WHY?</a:t>
            </a:r>
            <a:r>
              <a:rPr lang="en-US" altLang="en-US" smtClean="0"/>
              <a:t> questions about... 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rgbClr val="009999"/>
                </a:solidFill>
              </a:rPr>
              <a:t>		- </a:t>
            </a:r>
            <a:r>
              <a:rPr lang="en-US" altLang="en-US" sz="2000" smtClean="0">
                <a:solidFill>
                  <a:srgbClr val="009999"/>
                </a:solidFill>
              </a:rPr>
              <a:t>lower-level goals	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009999"/>
                </a:solidFill>
              </a:rPr>
              <a:t>		- interaction scenarios being elicited</a:t>
            </a:r>
            <a:endParaRPr lang="en-US" altLang="en-US" sz="1800" smtClean="0">
              <a:solidFill>
                <a:srgbClr val="009999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 smtClean="0">
                <a:solidFill>
                  <a:srgbClr val="009999"/>
                </a:solidFill>
              </a:rPr>
              <a:t>	  	- </a:t>
            </a:r>
            <a:r>
              <a:rPr lang="en-US" altLang="en-US" sz="2000" smtClean="0">
                <a:solidFill>
                  <a:srgbClr val="009999"/>
                </a:solidFill>
              </a:rPr>
              <a:t>other operational material available</a:t>
            </a:r>
            <a:endParaRPr lang="en-US" altLang="en-US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	</a:t>
            </a:r>
            <a:r>
              <a:rPr lang="en-US" altLang="en-US" smtClean="0">
                <a:solidFill>
                  <a:schemeClr val="tx2"/>
                </a:solidFill>
              </a:rPr>
              <a:t>=&gt;</a:t>
            </a:r>
            <a:r>
              <a:rPr lang="en-US" altLang="en-US" smtClean="0"/>
              <a:t>  parent goals</a:t>
            </a:r>
            <a:endParaRPr lang="en-US" altLang="en-US" sz="2000" smtClean="0"/>
          </a:p>
          <a:p>
            <a:pPr>
              <a:lnSpc>
                <a:spcPct val="130000"/>
              </a:lnSpc>
            </a:pPr>
            <a:r>
              <a:rPr lang="en-US" altLang="en-US" smtClean="0"/>
              <a:t>By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refinement</a:t>
            </a:r>
            <a:r>
              <a:rPr lang="en-US" altLang="en-US" smtClean="0"/>
              <a:t>  </a:t>
            </a:r>
            <a:r>
              <a:rPr lang="en-US" altLang="en-US" sz="2000" smtClean="0"/>
              <a:t>(top-down)</a:t>
            </a:r>
            <a:r>
              <a:rPr lang="en-US" altLang="en-US" smtClean="0"/>
              <a:t>:  ask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HOW?</a:t>
            </a:r>
            <a:r>
              <a:rPr lang="en-US" altLang="en-US" smtClean="0"/>
              <a:t> questions about ... </a:t>
            </a:r>
            <a:endParaRPr lang="en-US" altLang="en-US" smtClean="0">
              <a:solidFill>
                <a:srgbClr val="009999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altLang="en-US" smtClean="0"/>
              <a:t>- higher-level-goals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	 </a:t>
            </a:r>
            <a:r>
              <a:rPr lang="en-US" altLang="en-US" smtClean="0">
                <a:solidFill>
                  <a:schemeClr val="tx2"/>
                </a:solidFill>
              </a:rPr>
              <a:t>=&gt;</a:t>
            </a:r>
            <a:r>
              <a:rPr lang="en-US" altLang="en-US" smtClean="0"/>
              <a:t>  subgoals</a:t>
            </a:r>
          </a:p>
          <a:p>
            <a:pPr>
              <a:lnSpc>
                <a:spcPct val="130000"/>
              </a:lnSpc>
            </a:pPr>
            <a:r>
              <a:rPr lang="en-US" altLang="en-US" smtClean="0"/>
              <a:t>Frequent questioning patterns </a:t>
            </a:r>
          </a:p>
          <a:p>
            <a:pPr lvl="1"/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WHY?</a:t>
            </a:r>
            <a:r>
              <a:rPr lang="en-US" altLang="en-US" smtClean="0"/>
              <a:t> directly followed by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HOW?</a:t>
            </a:r>
            <a:r>
              <a:rPr lang="en-US" altLang="en-US" smtClean="0"/>
              <a:t> on parent goal, to elicit missing “brothers”</a:t>
            </a:r>
          </a:p>
          <a:p>
            <a:pPr lvl="1">
              <a:lnSpc>
                <a:spcPct val="120000"/>
              </a:lnSpc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ELSE?</a:t>
            </a:r>
            <a:r>
              <a:rPr lang="en-US" altLang="en-US" smtClean="0"/>
              <a:t>  to explore alternatives</a:t>
            </a:r>
          </a:p>
        </p:txBody>
      </p:sp>
      <p:pic>
        <p:nvPicPr>
          <p:cNvPr id="40964" name="Picture 10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80"/>
          <p:cNvGrpSpPr>
            <a:grpSpLocks/>
          </p:cNvGrpSpPr>
          <p:nvPr/>
        </p:nvGrpSpPr>
        <p:grpSpPr bwMode="auto">
          <a:xfrm>
            <a:off x="1484313" y="1881188"/>
            <a:ext cx="6118225" cy="3630612"/>
            <a:chOff x="835" y="1676"/>
            <a:chExt cx="3854" cy="2287"/>
          </a:xfrm>
        </p:grpSpPr>
        <p:sp>
          <p:nvSpPr>
            <p:cNvPr id="41993" name="AutoShape 15"/>
            <p:cNvSpPr>
              <a:spLocks noChangeArrowheads="1"/>
            </p:cNvSpPr>
            <p:nvPr/>
          </p:nvSpPr>
          <p:spPr bwMode="auto">
            <a:xfrm>
              <a:off x="1065" y="1676"/>
              <a:ext cx="1584" cy="255"/>
            </a:xfrm>
            <a:prstGeom prst="parallelogram">
              <a:avLst>
                <a:gd name="adj" fmla="val 28586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994" name="Text Box 16"/>
            <p:cNvSpPr txBox="1">
              <a:spLocks noChangeArrowheads="1"/>
            </p:cNvSpPr>
            <p:nvPr/>
          </p:nvSpPr>
          <p:spPr bwMode="auto">
            <a:xfrm>
              <a:off x="1107" y="1684"/>
              <a:ext cx="15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BookRequestSatisfied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995" name="AutoShape 23"/>
            <p:cNvSpPr>
              <a:spLocks noChangeArrowheads="1"/>
            </p:cNvSpPr>
            <p:nvPr/>
          </p:nvSpPr>
          <p:spPr bwMode="auto">
            <a:xfrm>
              <a:off x="835" y="2267"/>
              <a:ext cx="1143" cy="352"/>
            </a:xfrm>
            <a:prstGeom prst="parallelogram">
              <a:avLst>
                <a:gd name="adj" fmla="val 2653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996" name="Text Box 24"/>
            <p:cNvSpPr txBox="1">
              <a:spLocks noChangeArrowheads="1"/>
            </p:cNvSpPr>
            <p:nvPr/>
          </p:nvSpPr>
          <p:spPr bwMode="auto">
            <a:xfrm>
              <a:off x="872" y="2296"/>
              <a:ext cx="107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CopyBorrowed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WhenAvailable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997" name="AutoShape 25"/>
            <p:cNvSpPr>
              <a:spLocks noChangeArrowheads="1"/>
            </p:cNvSpPr>
            <p:nvPr/>
          </p:nvSpPr>
          <p:spPr bwMode="auto">
            <a:xfrm>
              <a:off x="1257" y="3011"/>
              <a:ext cx="776" cy="344"/>
            </a:xfrm>
            <a:prstGeom prst="parallelogram">
              <a:avLst>
                <a:gd name="adj" fmla="val 1843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998" name="Text Box 26"/>
            <p:cNvSpPr txBox="1">
              <a:spLocks noChangeArrowheads="1"/>
            </p:cNvSpPr>
            <p:nvPr/>
          </p:nvSpPr>
          <p:spPr bwMode="auto">
            <a:xfrm>
              <a:off x="1304" y="3008"/>
              <a:ext cx="73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Copy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Reserved</a:t>
              </a:r>
            </a:p>
          </p:txBody>
        </p:sp>
        <p:sp>
          <p:nvSpPr>
            <p:cNvPr id="1537062" name="Line 38"/>
            <p:cNvSpPr>
              <a:spLocks noChangeShapeType="1"/>
            </p:cNvSpPr>
            <p:nvPr/>
          </p:nvSpPr>
          <p:spPr bwMode="auto">
            <a:xfrm>
              <a:off x="1833" y="2161"/>
              <a:ext cx="736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063" name="Line 39"/>
            <p:cNvSpPr>
              <a:spLocks noChangeShapeType="1"/>
            </p:cNvSpPr>
            <p:nvPr/>
          </p:nvSpPr>
          <p:spPr bwMode="auto">
            <a:xfrm flipH="1">
              <a:off x="1801" y="1945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064" name="Line 40"/>
            <p:cNvSpPr>
              <a:spLocks noChangeShapeType="1"/>
            </p:cNvSpPr>
            <p:nvPr/>
          </p:nvSpPr>
          <p:spPr bwMode="auto">
            <a:xfrm flipH="1">
              <a:off x="1521" y="2169"/>
              <a:ext cx="232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065" name="Oval 41"/>
            <p:cNvSpPr>
              <a:spLocks noChangeArrowheads="1"/>
            </p:cNvSpPr>
            <p:nvPr/>
          </p:nvSpPr>
          <p:spPr bwMode="auto">
            <a:xfrm>
              <a:off x="1747" y="2089"/>
              <a:ext cx="104" cy="96"/>
            </a:xfrm>
            <a:prstGeom prst="ellipse">
              <a:avLst/>
            </a:prstGeom>
            <a:solidFill>
              <a:schemeClr val="bg2"/>
            </a:solidFill>
            <a:ln w="19050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2003" name="AutoShape 46"/>
            <p:cNvSpPr>
              <a:spLocks noChangeArrowheads="1"/>
            </p:cNvSpPr>
            <p:nvPr/>
          </p:nvSpPr>
          <p:spPr bwMode="auto">
            <a:xfrm>
              <a:off x="2985" y="2083"/>
              <a:ext cx="608" cy="288"/>
            </a:xfrm>
            <a:prstGeom prst="parallelogram">
              <a:avLst>
                <a:gd name="adj" fmla="val 971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04" name="AutoShape 50"/>
            <p:cNvSpPr>
              <a:spLocks noChangeArrowheads="1"/>
            </p:cNvSpPr>
            <p:nvPr/>
          </p:nvSpPr>
          <p:spPr bwMode="auto">
            <a:xfrm>
              <a:off x="2019" y="2267"/>
              <a:ext cx="1399" cy="352"/>
            </a:xfrm>
            <a:prstGeom prst="parallelogram">
              <a:avLst>
                <a:gd name="adj" fmla="val 32476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05" name="Text Box 51"/>
            <p:cNvSpPr txBox="1">
              <a:spLocks noChangeArrowheads="1"/>
            </p:cNvSpPr>
            <p:nvPr/>
          </p:nvSpPr>
          <p:spPr bwMode="auto">
            <a:xfrm>
              <a:off x="2064" y="2296"/>
              <a:ext cx="132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CopyDueSoon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WhenNotAvailable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06" name="AutoShape 52"/>
            <p:cNvSpPr>
              <a:spLocks noChangeArrowheads="1"/>
            </p:cNvSpPr>
            <p:nvPr/>
          </p:nvSpPr>
          <p:spPr bwMode="auto">
            <a:xfrm>
              <a:off x="3001" y="2994"/>
              <a:ext cx="936" cy="337"/>
            </a:xfrm>
            <a:prstGeom prst="parallelogram">
              <a:avLst>
                <a:gd name="adj" fmla="val 22695"/>
              </a:avLst>
            </a:prstGeom>
            <a:solidFill>
              <a:srgbClr val="CECFF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07" name="Text Box 53"/>
            <p:cNvSpPr txBox="1">
              <a:spLocks noChangeArrowheads="1"/>
            </p:cNvSpPr>
            <p:nvPr/>
          </p:nvSpPr>
          <p:spPr bwMode="auto">
            <a:xfrm>
              <a:off x="3059" y="3001"/>
              <a:ext cx="82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Availability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Enforced</a:t>
              </a:r>
            </a:p>
          </p:txBody>
        </p:sp>
        <p:sp>
          <p:nvSpPr>
            <p:cNvPr id="42008" name="AutoShape 54"/>
            <p:cNvSpPr>
              <a:spLocks noChangeArrowheads="1"/>
            </p:cNvSpPr>
            <p:nvPr/>
          </p:nvSpPr>
          <p:spPr bwMode="auto">
            <a:xfrm>
              <a:off x="2065" y="3003"/>
              <a:ext cx="888" cy="344"/>
            </a:xfrm>
            <a:prstGeom prst="parallelogram">
              <a:avLst>
                <a:gd name="adj" fmla="val 2109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09" name="Text Box 55"/>
            <p:cNvSpPr txBox="1">
              <a:spLocks noChangeArrowheads="1"/>
            </p:cNvSpPr>
            <p:nvPr/>
          </p:nvSpPr>
          <p:spPr bwMode="auto">
            <a:xfrm>
              <a:off x="2119" y="3000"/>
              <a:ext cx="83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Availability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Notified</a:t>
              </a:r>
            </a:p>
          </p:txBody>
        </p:sp>
        <p:grpSp>
          <p:nvGrpSpPr>
            <p:cNvPr id="42010" name="Group 56"/>
            <p:cNvGrpSpPr>
              <a:grpSpLocks/>
            </p:cNvGrpSpPr>
            <p:nvPr/>
          </p:nvGrpSpPr>
          <p:grpSpPr bwMode="auto">
            <a:xfrm>
              <a:off x="2507" y="2625"/>
              <a:ext cx="96" cy="224"/>
              <a:chOff x="1616" y="1728"/>
              <a:chExt cx="104" cy="288"/>
            </a:xfrm>
          </p:grpSpPr>
          <p:sp>
            <p:nvSpPr>
              <p:cNvPr id="1537081" name="Line 57"/>
              <p:cNvSpPr>
                <a:spLocks noChangeShapeType="1"/>
              </p:cNvSpPr>
              <p:nvPr/>
            </p:nvSpPr>
            <p:spPr bwMode="auto">
              <a:xfrm>
                <a:off x="1670" y="1728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7082" name="Oval 58"/>
              <p:cNvSpPr>
                <a:spLocks noChangeArrowheads="1"/>
              </p:cNvSpPr>
              <p:nvPr/>
            </p:nvSpPr>
            <p:spPr bwMode="auto">
              <a:xfrm>
                <a:off x="1616" y="1920"/>
                <a:ext cx="104" cy="96"/>
              </a:xfrm>
              <a:prstGeom prst="ellipse">
                <a:avLst/>
              </a:prstGeom>
              <a:noFill/>
              <a:ln w="19050" cap="sq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537083" name="Line 59"/>
            <p:cNvSpPr>
              <a:spLocks noChangeShapeType="1"/>
            </p:cNvSpPr>
            <p:nvPr/>
          </p:nvSpPr>
          <p:spPr bwMode="auto">
            <a:xfrm>
              <a:off x="2628" y="2820"/>
              <a:ext cx="781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084" name="Line 60"/>
            <p:cNvSpPr>
              <a:spLocks noChangeShapeType="1"/>
            </p:cNvSpPr>
            <p:nvPr/>
          </p:nvSpPr>
          <p:spPr bwMode="auto">
            <a:xfrm flipH="1">
              <a:off x="2465" y="2860"/>
              <a:ext cx="67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085" name="Line 61"/>
            <p:cNvSpPr>
              <a:spLocks noChangeShapeType="1"/>
            </p:cNvSpPr>
            <p:nvPr/>
          </p:nvSpPr>
          <p:spPr bwMode="auto">
            <a:xfrm flipH="1">
              <a:off x="1777" y="2828"/>
              <a:ext cx="723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014" name="AutoShape 62"/>
            <p:cNvSpPr>
              <a:spLocks noChangeArrowheads="1"/>
            </p:cNvSpPr>
            <p:nvPr/>
          </p:nvSpPr>
          <p:spPr bwMode="auto">
            <a:xfrm>
              <a:off x="2561" y="3618"/>
              <a:ext cx="1040" cy="337"/>
            </a:xfrm>
            <a:prstGeom prst="parallelogram">
              <a:avLst>
                <a:gd name="adj" fmla="val 25217"/>
              </a:avLst>
            </a:prstGeom>
            <a:solidFill>
              <a:srgbClr val="CECFF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15" name="Text Box 63"/>
            <p:cNvSpPr txBox="1">
              <a:spLocks noChangeArrowheads="1"/>
            </p:cNvSpPr>
            <p:nvPr/>
          </p:nvSpPr>
          <p:spPr bwMode="auto">
            <a:xfrm>
              <a:off x="2625" y="3625"/>
              <a:ext cx="912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LimitedLoan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   Amount</a:t>
              </a:r>
            </a:p>
          </p:txBody>
        </p:sp>
        <p:sp>
          <p:nvSpPr>
            <p:cNvPr id="42016" name="AutoShape 64"/>
            <p:cNvSpPr>
              <a:spLocks noChangeArrowheads="1"/>
            </p:cNvSpPr>
            <p:nvPr/>
          </p:nvSpPr>
          <p:spPr bwMode="auto">
            <a:xfrm>
              <a:off x="3657" y="3626"/>
              <a:ext cx="1032" cy="337"/>
            </a:xfrm>
            <a:prstGeom prst="parallelogram">
              <a:avLst>
                <a:gd name="adj" fmla="val 25023"/>
              </a:avLst>
            </a:prstGeom>
            <a:solidFill>
              <a:srgbClr val="CECFF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17" name="Text Box 65"/>
            <p:cNvSpPr txBox="1">
              <a:spLocks noChangeArrowheads="1"/>
            </p:cNvSpPr>
            <p:nvPr/>
          </p:nvSpPr>
          <p:spPr bwMode="auto">
            <a:xfrm>
              <a:off x="3721" y="3633"/>
              <a:ext cx="90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LimitedLoan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   Periods</a:t>
              </a:r>
            </a:p>
          </p:txBody>
        </p:sp>
        <p:grpSp>
          <p:nvGrpSpPr>
            <p:cNvPr id="42018" name="Group 66"/>
            <p:cNvGrpSpPr>
              <a:grpSpLocks/>
            </p:cNvGrpSpPr>
            <p:nvPr/>
          </p:nvGrpSpPr>
          <p:grpSpPr bwMode="auto">
            <a:xfrm>
              <a:off x="3403" y="3329"/>
              <a:ext cx="88" cy="200"/>
              <a:chOff x="1616" y="1728"/>
              <a:chExt cx="104" cy="288"/>
            </a:xfrm>
          </p:grpSpPr>
          <p:sp>
            <p:nvSpPr>
              <p:cNvPr id="1537091" name="Line 67"/>
              <p:cNvSpPr>
                <a:spLocks noChangeShapeType="1"/>
              </p:cNvSpPr>
              <p:nvPr/>
            </p:nvSpPr>
            <p:spPr bwMode="auto">
              <a:xfrm>
                <a:off x="1670" y="1728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7092" name="Oval 68"/>
              <p:cNvSpPr>
                <a:spLocks noChangeArrowheads="1"/>
              </p:cNvSpPr>
              <p:nvPr/>
            </p:nvSpPr>
            <p:spPr bwMode="auto">
              <a:xfrm>
                <a:off x="1616" y="1920"/>
                <a:ext cx="104" cy="96"/>
              </a:xfrm>
              <a:prstGeom prst="ellipse">
                <a:avLst/>
              </a:prstGeom>
              <a:noFill/>
              <a:ln w="19050" cap="sq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537093" name="Line 69"/>
            <p:cNvSpPr>
              <a:spLocks noChangeShapeType="1"/>
            </p:cNvSpPr>
            <p:nvPr/>
          </p:nvSpPr>
          <p:spPr bwMode="auto">
            <a:xfrm flipH="1">
              <a:off x="3225" y="3532"/>
              <a:ext cx="203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094" name="Line 70"/>
            <p:cNvSpPr>
              <a:spLocks noChangeShapeType="1"/>
            </p:cNvSpPr>
            <p:nvPr/>
          </p:nvSpPr>
          <p:spPr bwMode="auto">
            <a:xfrm flipH="1" flipV="1">
              <a:off x="3481" y="3527"/>
              <a:ext cx="539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37097" name="Line 73"/>
          <p:cNvSpPr>
            <a:spLocks noChangeShapeType="1"/>
          </p:cNvSpPr>
          <p:nvPr/>
        </p:nvSpPr>
        <p:spPr bwMode="auto">
          <a:xfrm flipH="1">
            <a:off x="342900" y="2114550"/>
            <a:ext cx="12700" cy="32893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98" name="Line 74"/>
          <p:cNvSpPr>
            <a:spLocks noChangeShapeType="1"/>
          </p:cNvSpPr>
          <p:nvPr/>
        </p:nvSpPr>
        <p:spPr bwMode="auto">
          <a:xfrm>
            <a:off x="8755063" y="1974850"/>
            <a:ext cx="4762" cy="32893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9" name="Text Box 75"/>
          <p:cNvSpPr txBox="1">
            <a:spLocks noChangeArrowheads="1"/>
          </p:cNvSpPr>
          <p:nvPr/>
        </p:nvSpPr>
        <p:spPr bwMode="auto">
          <a:xfrm>
            <a:off x="258763" y="2068513"/>
            <a:ext cx="1331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i="1">
                <a:solidFill>
                  <a:schemeClr val="tx2"/>
                </a:solidFill>
                <a:latin typeface="Comic Sans MS" pitchFamily="66" charset="0"/>
              </a:rPr>
              <a:t>HOW?</a:t>
            </a:r>
            <a:endParaRPr lang="fr-BE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90" name="Text Box 76"/>
          <p:cNvSpPr txBox="1">
            <a:spLocks noChangeArrowheads="1"/>
          </p:cNvSpPr>
          <p:nvPr/>
        </p:nvSpPr>
        <p:spPr bwMode="auto">
          <a:xfrm>
            <a:off x="7577138" y="4772025"/>
            <a:ext cx="119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i="1">
                <a:solidFill>
                  <a:schemeClr val="tx2"/>
                </a:solidFill>
                <a:latin typeface="Comic Sans MS" pitchFamily="66" charset="0"/>
              </a:rPr>
              <a:t>WHY?</a:t>
            </a:r>
            <a:endParaRPr lang="fr-BE" altLang="en-US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7102" name="Rectangle 78"/>
          <p:cNvSpPr>
            <a:spLocks noGrp="1" noChangeArrowheads="1"/>
          </p:cNvSpPr>
          <p:nvPr>
            <p:ph type="title"/>
          </p:nvPr>
        </p:nvSpPr>
        <p:spPr>
          <a:xfrm>
            <a:off x="177800" y="354013"/>
            <a:ext cx="8794750" cy="81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Building goal models:  </a:t>
            </a:r>
            <a:br>
              <a:rPr lang="en-US" altLang="en-US" smtClean="0"/>
            </a:b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</a:t>
            </a:r>
            <a:r>
              <a:rPr lang="en-US" altLang="en-US" smtClean="0"/>
              <a:t> </a:t>
            </a:r>
            <a:r>
              <a:rPr lang="en-US" altLang="en-US" sz="2400" smtClean="0"/>
              <a:t>and</a:t>
            </a:r>
            <a:r>
              <a:rPr lang="en-US" altLang="en-US" smtClean="0"/>
              <a:t> </a:t>
            </a: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</a:t>
            </a:r>
            <a:r>
              <a:rPr lang="en-US" altLang="en-US" smtClean="0"/>
              <a:t> questions</a:t>
            </a:r>
            <a:endParaRPr lang="en-US" altLang="en-US" sz="2000" smtClean="0"/>
          </a:p>
        </p:txBody>
      </p:sp>
      <p:pic>
        <p:nvPicPr>
          <p:cNvPr id="41992" name="Picture 79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39725"/>
            <a:ext cx="8794750" cy="81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Building goal models:  </a:t>
            </a:r>
            <a:br>
              <a:rPr lang="en-US" altLang="en-US" smtClean="0"/>
            </a:b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</a:t>
            </a:r>
            <a:r>
              <a:rPr lang="en-US" altLang="en-US" smtClean="0"/>
              <a:t> </a:t>
            </a:r>
            <a:r>
              <a:rPr lang="en-US" altLang="en-US" sz="2400" smtClean="0"/>
              <a:t>and</a:t>
            </a:r>
            <a:r>
              <a:rPr lang="en-US" altLang="en-US" smtClean="0"/>
              <a:t> </a:t>
            </a: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</a:t>
            </a:r>
            <a:r>
              <a:rPr lang="en-US" altLang="en-US" smtClean="0"/>
              <a:t> questions</a:t>
            </a:r>
            <a:endParaRPr lang="en-US" altLang="en-US" sz="2000" smtClean="0"/>
          </a:p>
        </p:txBody>
      </p:sp>
      <p:sp>
        <p:nvSpPr>
          <p:cNvPr id="1458179" name="Line 3"/>
          <p:cNvSpPr>
            <a:spLocks noChangeShapeType="1"/>
          </p:cNvSpPr>
          <p:nvPr/>
        </p:nvSpPr>
        <p:spPr bwMode="auto">
          <a:xfrm>
            <a:off x="2951163" y="4665663"/>
            <a:ext cx="692150" cy="273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180" name="Oval 4"/>
          <p:cNvSpPr>
            <a:spLocks noChangeArrowheads="1"/>
          </p:cNvSpPr>
          <p:nvPr/>
        </p:nvSpPr>
        <p:spPr bwMode="auto">
          <a:xfrm>
            <a:off x="3638550" y="4883150"/>
            <a:ext cx="165100" cy="1524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8181" name="Line 5"/>
          <p:cNvSpPr>
            <a:spLocks noChangeShapeType="1"/>
          </p:cNvSpPr>
          <p:nvPr/>
        </p:nvSpPr>
        <p:spPr bwMode="auto">
          <a:xfrm>
            <a:off x="5807075" y="5110163"/>
            <a:ext cx="1189038" cy="295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679825" y="4105275"/>
            <a:ext cx="1822450" cy="508000"/>
          </a:xfrm>
          <a:prstGeom prst="parallelogram">
            <a:avLst>
              <a:gd name="adj" fmla="val 16509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660775" y="4181475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NoTrainCollision</a:t>
            </a:r>
          </a:p>
        </p:txBody>
      </p:sp>
      <p:sp>
        <p:nvSpPr>
          <p:cNvPr id="1458184" name="Line 8"/>
          <p:cNvSpPr>
            <a:spLocks noChangeShapeType="1"/>
          </p:cNvSpPr>
          <p:nvPr/>
        </p:nvSpPr>
        <p:spPr bwMode="auto">
          <a:xfrm>
            <a:off x="2562225" y="3810000"/>
            <a:ext cx="64770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185" name="Line 9"/>
          <p:cNvSpPr>
            <a:spLocks noChangeShapeType="1"/>
          </p:cNvSpPr>
          <p:nvPr/>
        </p:nvSpPr>
        <p:spPr bwMode="auto">
          <a:xfrm>
            <a:off x="2511425" y="33782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186" name="Line 10"/>
          <p:cNvSpPr>
            <a:spLocks noChangeShapeType="1"/>
          </p:cNvSpPr>
          <p:nvPr/>
        </p:nvSpPr>
        <p:spPr bwMode="auto">
          <a:xfrm flipH="1">
            <a:off x="1570038" y="3822700"/>
            <a:ext cx="865187" cy="279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1533525" y="2238375"/>
            <a:ext cx="2082800" cy="508000"/>
          </a:xfrm>
          <a:prstGeom prst="parallelogram">
            <a:avLst>
              <a:gd name="adj" fmla="val 188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8188" name="Line 12"/>
          <p:cNvSpPr>
            <a:spLocks noChangeShapeType="1"/>
          </p:cNvSpPr>
          <p:nvPr/>
        </p:nvSpPr>
        <p:spPr bwMode="auto">
          <a:xfrm>
            <a:off x="3832225" y="2565400"/>
            <a:ext cx="64770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189" name="Line 13"/>
          <p:cNvSpPr>
            <a:spLocks noChangeShapeType="1"/>
          </p:cNvSpPr>
          <p:nvPr/>
        </p:nvSpPr>
        <p:spPr bwMode="auto">
          <a:xfrm flipH="1">
            <a:off x="3763963" y="2133600"/>
            <a:ext cx="17462" cy="322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190" name="Line 14"/>
          <p:cNvSpPr>
            <a:spLocks noChangeShapeType="1"/>
          </p:cNvSpPr>
          <p:nvPr/>
        </p:nvSpPr>
        <p:spPr bwMode="auto">
          <a:xfrm flipH="1">
            <a:off x="3235325" y="2578100"/>
            <a:ext cx="469900" cy="266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3781425" y="2847975"/>
            <a:ext cx="2247900" cy="508000"/>
          </a:xfrm>
          <a:prstGeom prst="parallelogram">
            <a:avLst>
              <a:gd name="adj" fmla="val 20363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3851275" y="2924175"/>
            <a:ext cx="2170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SafeTransportation</a:t>
            </a: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2028825" y="1743075"/>
            <a:ext cx="3924300" cy="393700"/>
          </a:xfrm>
          <a:prstGeom prst="parallelogram">
            <a:avLst>
              <a:gd name="adj" fmla="val 45870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151063" y="1801813"/>
            <a:ext cx="3786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EffectivePassengersTransportation</a:t>
            </a:r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1266825" y="2847975"/>
            <a:ext cx="2413000" cy="508000"/>
          </a:xfrm>
          <a:prstGeom prst="parallelogram">
            <a:avLst>
              <a:gd name="adj" fmla="val 21859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1341438" y="2924175"/>
            <a:ext cx="2328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RapidTransportation</a:t>
            </a: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457200" y="4117975"/>
            <a:ext cx="1444625" cy="508000"/>
          </a:xfrm>
          <a:prstGeom prst="parallelogram">
            <a:avLst>
              <a:gd name="adj" fmla="val 13087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11175" y="4194175"/>
            <a:ext cx="142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FastJourney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5475288" y="4103688"/>
            <a:ext cx="1612900" cy="509587"/>
          </a:xfrm>
          <a:prstGeom prst="parallelogram">
            <a:avLst>
              <a:gd name="adj" fmla="val 25863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559425" y="4106863"/>
            <a:ext cx="15208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DoorsClosed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WhileMoving</a:t>
            </a:r>
          </a:p>
        </p:txBody>
      </p:sp>
      <p:sp>
        <p:nvSpPr>
          <p:cNvPr id="1458201" name="Line 25"/>
          <p:cNvSpPr>
            <a:spLocks noChangeShapeType="1"/>
          </p:cNvSpPr>
          <p:nvPr/>
        </p:nvSpPr>
        <p:spPr bwMode="auto">
          <a:xfrm>
            <a:off x="3800475" y="5029200"/>
            <a:ext cx="341313" cy="382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482600" y="5387975"/>
            <a:ext cx="1814513" cy="558800"/>
          </a:xfrm>
          <a:prstGeom prst="parallelogram">
            <a:avLst>
              <a:gd name="adj" fmla="val 26534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592138" y="5408613"/>
            <a:ext cx="17113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FastRunWhen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     GoSignal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36" name="AutoShape 28"/>
          <p:cNvSpPr>
            <a:spLocks noChangeArrowheads="1"/>
          </p:cNvSpPr>
          <p:nvPr/>
        </p:nvSpPr>
        <p:spPr bwMode="auto">
          <a:xfrm>
            <a:off x="2308225" y="5387975"/>
            <a:ext cx="1517650" cy="546100"/>
          </a:xfrm>
          <a:prstGeom prst="parallelogram">
            <a:avLst>
              <a:gd name="adj" fmla="val 22709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2382838" y="5408613"/>
            <a:ext cx="14287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SignalSetToGoPromptly</a:t>
            </a:r>
          </a:p>
        </p:txBody>
      </p:sp>
      <p:sp>
        <p:nvSpPr>
          <p:cNvPr id="43038" name="AutoShape 30"/>
          <p:cNvSpPr>
            <a:spLocks noChangeArrowheads="1"/>
          </p:cNvSpPr>
          <p:nvPr/>
        </p:nvSpPr>
        <p:spPr bwMode="auto">
          <a:xfrm>
            <a:off x="1304925" y="1679575"/>
            <a:ext cx="787400" cy="546100"/>
          </a:xfrm>
          <a:prstGeom prst="parallelogram">
            <a:avLst>
              <a:gd name="adj" fmla="val 663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8207" name="Line 31"/>
          <p:cNvSpPr>
            <a:spLocks noChangeShapeType="1"/>
          </p:cNvSpPr>
          <p:nvPr/>
        </p:nvSpPr>
        <p:spPr bwMode="auto">
          <a:xfrm flipH="1">
            <a:off x="4518025" y="5199063"/>
            <a:ext cx="4763" cy="436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7088188" y="4092575"/>
            <a:ext cx="1485900" cy="522288"/>
          </a:xfrm>
          <a:prstGeom prst="parallelogram">
            <a:avLst>
              <a:gd name="adj" fmla="val 19269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7134225" y="4119563"/>
            <a:ext cx="14335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BlockSpeed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  Limited</a:t>
            </a:r>
          </a:p>
        </p:txBody>
      </p:sp>
      <p:sp>
        <p:nvSpPr>
          <p:cNvPr id="1458210" name="Oval 34"/>
          <p:cNvSpPr>
            <a:spLocks noChangeArrowheads="1"/>
          </p:cNvSpPr>
          <p:nvPr/>
        </p:nvSpPr>
        <p:spPr bwMode="auto">
          <a:xfrm>
            <a:off x="3690938" y="2455863"/>
            <a:ext cx="165100" cy="1524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8211" name="Oval 35"/>
          <p:cNvSpPr>
            <a:spLocks noChangeArrowheads="1"/>
          </p:cNvSpPr>
          <p:nvPr/>
        </p:nvSpPr>
        <p:spPr bwMode="auto">
          <a:xfrm>
            <a:off x="2425700" y="3683000"/>
            <a:ext cx="165100" cy="1524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8212" name="Line 36"/>
          <p:cNvSpPr>
            <a:spLocks noChangeShapeType="1"/>
          </p:cNvSpPr>
          <p:nvPr/>
        </p:nvSpPr>
        <p:spPr bwMode="auto">
          <a:xfrm>
            <a:off x="5091113" y="3806825"/>
            <a:ext cx="1044575" cy="269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213" name="Line 37"/>
          <p:cNvSpPr>
            <a:spLocks noChangeShapeType="1"/>
          </p:cNvSpPr>
          <p:nvPr/>
        </p:nvSpPr>
        <p:spPr bwMode="auto">
          <a:xfrm>
            <a:off x="5051425" y="33782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214" name="Line 38"/>
          <p:cNvSpPr>
            <a:spLocks noChangeShapeType="1"/>
          </p:cNvSpPr>
          <p:nvPr/>
        </p:nvSpPr>
        <p:spPr bwMode="auto">
          <a:xfrm flipH="1">
            <a:off x="4505325" y="3822700"/>
            <a:ext cx="469900" cy="266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215" name="Oval 39"/>
          <p:cNvSpPr>
            <a:spLocks noChangeArrowheads="1"/>
          </p:cNvSpPr>
          <p:nvPr/>
        </p:nvSpPr>
        <p:spPr bwMode="auto">
          <a:xfrm>
            <a:off x="4978400" y="3695700"/>
            <a:ext cx="165100" cy="1524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8216" name="Line 40"/>
          <p:cNvSpPr>
            <a:spLocks noChangeShapeType="1"/>
          </p:cNvSpPr>
          <p:nvPr/>
        </p:nvSpPr>
        <p:spPr bwMode="auto">
          <a:xfrm>
            <a:off x="5140325" y="3746500"/>
            <a:ext cx="2324100" cy="33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217" name="Line 41"/>
          <p:cNvSpPr>
            <a:spLocks noChangeShapeType="1"/>
          </p:cNvSpPr>
          <p:nvPr/>
        </p:nvSpPr>
        <p:spPr bwMode="auto">
          <a:xfrm>
            <a:off x="1787525" y="5092700"/>
            <a:ext cx="889000" cy="292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218" name="Line 42"/>
          <p:cNvSpPr>
            <a:spLocks noChangeShapeType="1"/>
          </p:cNvSpPr>
          <p:nvPr/>
        </p:nvSpPr>
        <p:spPr bwMode="auto">
          <a:xfrm>
            <a:off x="1439863" y="4660900"/>
            <a:ext cx="27305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219" name="Line 43"/>
          <p:cNvSpPr>
            <a:spLocks noChangeShapeType="1"/>
          </p:cNvSpPr>
          <p:nvPr/>
        </p:nvSpPr>
        <p:spPr bwMode="auto">
          <a:xfrm flipH="1">
            <a:off x="1190625" y="5105400"/>
            <a:ext cx="469900" cy="266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220" name="Oval 44"/>
          <p:cNvSpPr>
            <a:spLocks noChangeArrowheads="1"/>
          </p:cNvSpPr>
          <p:nvPr/>
        </p:nvSpPr>
        <p:spPr bwMode="auto">
          <a:xfrm>
            <a:off x="1651000" y="4978400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58221" name="Oval 45"/>
          <p:cNvSpPr>
            <a:spLocks noChangeArrowheads="1"/>
          </p:cNvSpPr>
          <p:nvPr/>
        </p:nvSpPr>
        <p:spPr bwMode="auto">
          <a:xfrm>
            <a:off x="4432300" y="5029200"/>
            <a:ext cx="165100" cy="1524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8222" name="Line 46"/>
          <p:cNvSpPr>
            <a:spLocks noChangeShapeType="1"/>
          </p:cNvSpPr>
          <p:nvPr/>
        </p:nvSpPr>
        <p:spPr bwMode="auto">
          <a:xfrm flipH="1">
            <a:off x="4505325" y="4610100"/>
            <a:ext cx="0" cy="419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223" name="Oval 47"/>
          <p:cNvSpPr>
            <a:spLocks noChangeArrowheads="1"/>
          </p:cNvSpPr>
          <p:nvPr/>
        </p:nvSpPr>
        <p:spPr bwMode="auto">
          <a:xfrm>
            <a:off x="5637213" y="4962525"/>
            <a:ext cx="165100" cy="1524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8224" name="Line 48"/>
          <p:cNvSpPr>
            <a:spLocks noChangeShapeType="1"/>
          </p:cNvSpPr>
          <p:nvPr/>
        </p:nvSpPr>
        <p:spPr bwMode="auto">
          <a:xfrm>
            <a:off x="4899025" y="4622800"/>
            <a:ext cx="715963" cy="368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5761038" y="4843463"/>
            <a:ext cx="93186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bg2"/>
                </a:solidFill>
                <a:latin typeface="Arial" pitchFamily="34" charset="0"/>
              </a:rPr>
              <a:t>current</a:t>
            </a:r>
            <a:endParaRPr lang="fr-BE" altLang="en-US" sz="1800" b="0" i="1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4530725" y="4946650"/>
            <a:ext cx="6731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bg2"/>
                </a:solidFill>
                <a:latin typeface="Arial" pitchFamily="34" charset="0"/>
              </a:rPr>
              <a:t>S2B</a:t>
            </a:r>
            <a:endParaRPr lang="fr-BE" altLang="en-US" sz="1800" b="0" i="1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8227" name="Line 51"/>
          <p:cNvSpPr>
            <a:spLocks noChangeShapeType="1"/>
          </p:cNvSpPr>
          <p:nvPr/>
        </p:nvSpPr>
        <p:spPr bwMode="auto">
          <a:xfrm flipH="1">
            <a:off x="342900" y="2286000"/>
            <a:ext cx="12700" cy="32893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8228" name="Line 52"/>
          <p:cNvSpPr>
            <a:spLocks noChangeShapeType="1"/>
          </p:cNvSpPr>
          <p:nvPr/>
        </p:nvSpPr>
        <p:spPr bwMode="auto">
          <a:xfrm>
            <a:off x="8755063" y="2146300"/>
            <a:ext cx="4762" cy="32893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258763" y="2239963"/>
            <a:ext cx="1331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i="1">
                <a:solidFill>
                  <a:schemeClr val="tx2"/>
                </a:solidFill>
                <a:latin typeface="Comic Sans MS" pitchFamily="66" charset="0"/>
              </a:rPr>
              <a:t>HOW?</a:t>
            </a:r>
            <a:endParaRPr lang="fr-BE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7577138" y="4943475"/>
            <a:ext cx="119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i="1">
                <a:solidFill>
                  <a:schemeClr val="tx2"/>
                </a:solidFill>
                <a:latin typeface="Comic Sans MS" pitchFamily="66" charset="0"/>
              </a:rPr>
              <a:t>WHY?</a:t>
            </a:r>
            <a:endParaRPr lang="fr-BE" altLang="en-US" sz="1800" b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43063" name="Group 55"/>
          <p:cNvGrpSpPr>
            <a:grpSpLocks/>
          </p:cNvGrpSpPr>
          <p:nvPr/>
        </p:nvGrpSpPr>
        <p:grpSpPr bwMode="auto">
          <a:xfrm>
            <a:off x="3800475" y="5419725"/>
            <a:ext cx="2443163" cy="517525"/>
            <a:chOff x="3310" y="3489"/>
            <a:chExt cx="1539" cy="326"/>
          </a:xfrm>
        </p:grpSpPr>
        <p:sp>
          <p:nvSpPr>
            <p:cNvPr id="43070" name="AutoShape 56"/>
            <p:cNvSpPr>
              <a:spLocks noChangeArrowheads="1"/>
            </p:cNvSpPr>
            <p:nvPr/>
          </p:nvSpPr>
          <p:spPr bwMode="auto">
            <a:xfrm>
              <a:off x="3310" y="3489"/>
              <a:ext cx="1534" cy="326"/>
            </a:xfrm>
            <a:prstGeom prst="parallelogram">
              <a:avLst>
                <a:gd name="adj" fmla="val 29693"/>
              </a:avLst>
            </a:prstGeom>
            <a:solidFill>
              <a:srgbClr val="CECFF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071" name="Text Box 57"/>
            <p:cNvSpPr txBox="1">
              <a:spLocks noChangeArrowheads="1"/>
            </p:cNvSpPr>
            <p:nvPr/>
          </p:nvSpPr>
          <p:spPr bwMode="auto">
            <a:xfrm>
              <a:off x="3403" y="3493"/>
              <a:ext cx="14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WorstCaseStopping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DistanceMaintained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64" name="Group 58"/>
          <p:cNvGrpSpPr>
            <a:grpSpLocks/>
          </p:cNvGrpSpPr>
          <p:nvPr/>
        </p:nvGrpSpPr>
        <p:grpSpPr bwMode="auto">
          <a:xfrm>
            <a:off x="6246813" y="5426075"/>
            <a:ext cx="1573212" cy="523875"/>
            <a:chOff x="2366" y="3494"/>
            <a:chExt cx="928" cy="330"/>
          </a:xfrm>
        </p:grpSpPr>
        <p:sp>
          <p:nvSpPr>
            <p:cNvPr id="43068" name="AutoShape 59"/>
            <p:cNvSpPr>
              <a:spLocks noChangeArrowheads="1"/>
            </p:cNvSpPr>
            <p:nvPr/>
          </p:nvSpPr>
          <p:spPr bwMode="auto">
            <a:xfrm>
              <a:off x="2366" y="3494"/>
              <a:ext cx="928" cy="330"/>
            </a:xfrm>
            <a:prstGeom prst="parallelogram">
              <a:avLst>
                <a:gd name="adj" fmla="val 22979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3069" name="Text Box 60"/>
            <p:cNvSpPr txBox="1">
              <a:spLocks noChangeArrowheads="1"/>
            </p:cNvSpPr>
            <p:nvPr/>
          </p:nvSpPr>
          <p:spPr bwMode="auto">
            <a:xfrm>
              <a:off x="2413" y="3505"/>
              <a:ext cx="87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NoTrainsOn</a:t>
              </a:r>
            </a:p>
            <a:p>
              <a:pPr algn="l">
                <a:lnSpc>
                  <a:spcPct val="75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SameBlock</a:t>
              </a:r>
            </a:p>
          </p:txBody>
        </p:sp>
      </p:grpSp>
      <p:sp>
        <p:nvSpPr>
          <p:cNvPr id="43065" name="AutoShape 61"/>
          <p:cNvSpPr>
            <a:spLocks noChangeArrowheads="1"/>
          </p:cNvSpPr>
          <p:nvPr/>
        </p:nvSpPr>
        <p:spPr bwMode="auto">
          <a:xfrm>
            <a:off x="1982788" y="4135438"/>
            <a:ext cx="1662112" cy="508000"/>
          </a:xfrm>
          <a:prstGeom prst="parallelogram">
            <a:avLst>
              <a:gd name="adj" fmla="val 15057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66" name="Text Box 62"/>
          <p:cNvSpPr txBox="1">
            <a:spLocks noChangeArrowheads="1"/>
          </p:cNvSpPr>
          <p:nvPr/>
        </p:nvSpPr>
        <p:spPr bwMode="auto">
          <a:xfrm>
            <a:off x="2044700" y="4211638"/>
            <a:ext cx="163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HighFrequency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3067" name="Picture 64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11150"/>
            <a:ext cx="8794750" cy="812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Identifying goals from </a:t>
            </a: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</a:t>
            </a:r>
            <a:r>
              <a:rPr lang="en-US" altLang="en-US" smtClean="0"/>
              <a:t> questions</a:t>
            </a:r>
            <a:br>
              <a:rPr lang="en-US" altLang="en-US" smtClean="0"/>
            </a:br>
            <a:r>
              <a:rPr lang="en-US" altLang="en-US" smtClean="0"/>
              <a:t>about scenario episodes</a:t>
            </a:r>
            <a:endParaRPr lang="en-US" altLang="en-US" sz="2000" smtClean="0"/>
          </a:p>
        </p:txBody>
      </p:sp>
      <p:pic>
        <p:nvPicPr>
          <p:cNvPr id="18436" name="Picture 6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4" name="Object 64"/>
          <p:cNvGraphicFramePr>
            <a:graphicFrameLocks/>
          </p:cNvGraphicFramePr>
          <p:nvPr/>
        </p:nvGraphicFramePr>
        <p:xfrm>
          <a:off x="85725" y="1776413"/>
          <a:ext cx="9144000" cy="449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Picture" r:id="rId5" imgW="4950360" imgH="2004120" progId="Word.Picture.8">
                  <p:embed/>
                </p:oleObj>
              </mc:Choice>
              <mc:Fallback>
                <p:oleObj name="Picture" r:id="rId5" imgW="4950360" imgH="2004120" progId="Word.Picture.8">
                  <p:embed/>
                  <p:pic>
                    <p:nvPicPr>
                      <p:cNvPr id="0" name="Object 6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776413"/>
                        <a:ext cx="9144000" cy="449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3775" y="214313"/>
            <a:ext cx="809625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Heuristic rules for later discovery of goals  </a:t>
            </a:r>
            <a:r>
              <a:rPr lang="en-US" altLang="en-US" sz="2000" smtClean="0"/>
              <a:t>(2)</a:t>
            </a:r>
            <a:endParaRPr lang="en-US" altLang="en-US" smtClean="0"/>
          </a:p>
        </p:txBody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73063" y="895350"/>
            <a:ext cx="8337550" cy="1595438"/>
          </a:xfrm>
        </p:spPr>
        <p:txBody>
          <a:bodyPr/>
          <a:lstStyle/>
          <a:p>
            <a:r>
              <a:rPr lang="en-US" altLang="en-US" smtClean="0"/>
              <a:t>Split responsibilities among agents</a:t>
            </a:r>
          </a:p>
          <a:p>
            <a:pPr lvl="1"/>
            <a:r>
              <a:rPr lang="en-US" altLang="en-US" smtClean="0"/>
              <a:t>to get subgoals involving fewer agents 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mtClean="0"/>
              <a:t>           and move towards requirements and expectations</a:t>
            </a:r>
          </a:p>
        </p:txBody>
      </p:sp>
      <p:pic>
        <p:nvPicPr>
          <p:cNvPr id="19461" name="Picture 1028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8" name="Object 1029"/>
          <p:cNvGraphicFramePr>
            <a:graphicFrameLocks noChangeAspect="1"/>
          </p:cNvGraphicFramePr>
          <p:nvPr/>
        </p:nvGraphicFramePr>
        <p:xfrm>
          <a:off x="855663" y="2833688"/>
          <a:ext cx="7431087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Picture" r:id="rId5" imgW="3240360" imgH="1639440" progId="Word.Picture.8">
                  <p:embed/>
                </p:oleObj>
              </mc:Choice>
              <mc:Fallback>
                <p:oleObj name="Picture" r:id="rId5" imgW="3240360" imgH="1639440" progId="Word.Picture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2833688"/>
                        <a:ext cx="7431087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214313"/>
            <a:ext cx="809625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Heuristic rules for later discovery of goals  </a:t>
            </a:r>
            <a:r>
              <a:rPr lang="en-US" altLang="en-US" sz="2000" smtClean="0"/>
              <a:t>(3)</a:t>
            </a:r>
            <a:endParaRPr lang="en-US" altLang="en-US" smtClean="0"/>
          </a:p>
        </p:txBody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009650"/>
            <a:ext cx="8337550" cy="1595438"/>
          </a:xfrm>
        </p:spPr>
        <p:txBody>
          <a:bodyPr/>
          <a:lstStyle/>
          <a:p>
            <a:pPr>
              <a:defRPr/>
            </a:pPr>
            <a:r>
              <a:rPr lang="en-US" smtClean="0"/>
              <a:t>Identify soft goals from pros &amp; cons of alternative options</a:t>
            </a:r>
          </a:p>
          <a:p>
            <a:pPr lvl="1">
              <a:defRPr/>
            </a:pPr>
            <a:r>
              <a:rPr lang="en-US" smtClean="0"/>
              <a:t>pro </a:t>
            </a:r>
            <a:r>
              <a:rPr lang="en-US" smtClean="0">
                <a:solidFill>
                  <a:schemeClr val="tx2"/>
                </a:solidFill>
              </a:rPr>
              <a:t>=&gt;</a:t>
            </a:r>
            <a:r>
              <a:rPr lang="en-US" smtClean="0"/>
              <a:t>  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refinement</a:t>
            </a:r>
            <a:r>
              <a:rPr lang="en-US" smtClean="0"/>
              <a:t> link to missing parent soft goal ?</a:t>
            </a:r>
          </a:p>
          <a:p>
            <a:pPr lvl="1">
              <a:defRPr/>
            </a:pPr>
            <a:r>
              <a:rPr lang="en-US" smtClean="0"/>
              <a:t>con </a:t>
            </a:r>
            <a:r>
              <a:rPr lang="en-US" smtClean="0">
                <a:solidFill>
                  <a:schemeClr val="tx2"/>
                </a:solidFill>
              </a:rPr>
              <a:t>=&gt;</a:t>
            </a:r>
            <a:r>
              <a:rPr lang="en-US" smtClean="0"/>
              <a:t>  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conflict</a:t>
            </a:r>
            <a:r>
              <a:rPr lang="en-US" smtClean="0"/>
              <a:t> link to missing parent soft goal ?</a:t>
            </a:r>
          </a:p>
        </p:txBody>
      </p:sp>
      <p:pic>
        <p:nvPicPr>
          <p:cNvPr id="20485" name="Picture 4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30163" y="3076575"/>
          <a:ext cx="9136062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Picture" r:id="rId5" imgW="5130000" imgH="1190160" progId="Word.Picture.8">
                  <p:embed/>
                </p:oleObj>
              </mc:Choice>
              <mc:Fallback>
                <p:oleObj name="Picture" r:id="rId5" imgW="5130000" imgH="11901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076575"/>
                        <a:ext cx="9136062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71463"/>
            <a:ext cx="7959725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Heuristic rules for later discovery of goals  </a:t>
            </a:r>
            <a:r>
              <a:rPr lang="en-US" altLang="en-US" sz="2000" smtClean="0"/>
              <a:t>(4)</a:t>
            </a:r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1139825"/>
            <a:ext cx="8801100" cy="5287963"/>
          </a:xfrm>
        </p:spPr>
        <p:txBody>
          <a:bodyPr/>
          <a:lstStyle/>
          <a:p>
            <a:r>
              <a:rPr lang="en-US" altLang="en-US" smtClean="0"/>
              <a:t>Identify wishes of human agents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smtClean="0"/>
              <a:t>      e.g.</a:t>
            </a:r>
            <a:r>
              <a:rPr lang="en-US" altLang="en-US" smtClean="0"/>
              <a:t> 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MinimalRequirementsOnParticipants</a:t>
            </a:r>
            <a:endParaRPr lang="en-US" altLang="en-US" smtClean="0"/>
          </a:p>
          <a:p>
            <a:pPr>
              <a:lnSpc>
                <a:spcPct val="170000"/>
              </a:lnSpc>
            </a:pPr>
            <a:r>
              <a:rPr lang="en-US" altLang="en-US" smtClean="0"/>
              <a:t>Check the converse of </a:t>
            </a:r>
            <a:r>
              <a:rPr lang="en-US" altLang="en-US" i="1" smtClean="0"/>
              <a:t>Achieve</a:t>
            </a:r>
            <a:r>
              <a:rPr lang="en-US" altLang="en-US" smtClean="0"/>
              <a:t> goal for missing </a:t>
            </a:r>
            <a:r>
              <a:rPr lang="en-US" altLang="en-US" i="1" smtClean="0"/>
              <a:t>Maintain</a:t>
            </a:r>
            <a:r>
              <a:rPr lang="en-US" altLang="en-US" smtClean="0"/>
              <a:t> goal</a:t>
            </a:r>
          </a:p>
          <a:p>
            <a:pPr lvl="2"/>
            <a:r>
              <a:rPr lang="en-US" altLang="en-US" smtClean="0"/>
              <a:t>Achieve [Target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</a:t>
            </a:r>
            <a:r>
              <a:rPr lang="en-US" altLang="en-US" smtClean="0"/>
              <a:t>Condition]:</a:t>
            </a:r>
          </a:p>
          <a:p>
            <a:pPr lvl="2">
              <a:lnSpc>
                <a:spcPct val="90000"/>
              </a:lnSpc>
            </a:pPr>
            <a:r>
              <a:rPr kumimoji="0" lang="en-GB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 if</a:t>
            </a:r>
            <a:r>
              <a:rPr kumimoji="0" lang="en-GB" altLang="en-US" smtClean="0">
                <a:latin typeface="Arial" pitchFamily="34" charset="0"/>
              </a:rPr>
              <a:t> Condition </a:t>
            </a:r>
            <a:r>
              <a:rPr kumimoji="0" lang="en-GB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</a:t>
            </a:r>
            <a:r>
              <a:rPr kumimoji="0" lang="en-GB" altLang="en-US" smtClean="0">
                <a:latin typeface="Arial" pitchFamily="34" charset="0"/>
              </a:rPr>
              <a:t> </a:t>
            </a:r>
            <a:r>
              <a:rPr kumimoji="0" lang="en-GB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sooner-or-later</a:t>
            </a:r>
            <a:r>
              <a:rPr kumimoji="0" lang="en-GB" altLang="en-US" smtClean="0">
                <a:latin typeface="Arial" pitchFamily="34" charset="0"/>
              </a:rPr>
              <a:t> Target</a:t>
            </a:r>
          </a:p>
          <a:p>
            <a:pPr lvl="2">
              <a:lnSpc>
                <a:spcPct val="90000"/>
              </a:lnSpc>
            </a:pPr>
            <a:r>
              <a:rPr kumimoji="0" lang="en-GB" altLang="en-US" sz="2400" smtClean="0">
                <a:solidFill>
                  <a:schemeClr val="tx2"/>
                </a:solidFill>
                <a:latin typeface="Arial" pitchFamily="34" charset="0"/>
              </a:rPr>
              <a:t>?</a:t>
            </a:r>
            <a:r>
              <a:rPr lang="en-US" altLang="en-US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¯</a:t>
            </a:r>
            <a:r>
              <a:rPr lang="en-US" altLang="en-US" smtClean="0">
                <a:latin typeface="Symbol" pitchFamily="18" charset="2"/>
              </a:rPr>
              <a:t>  </a:t>
            </a:r>
            <a:r>
              <a:rPr kumimoji="0" lang="en-GB" altLang="en-US" sz="2400" smtClean="0">
                <a:solidFill>
                  <a:schemeClr val="tx2"/>
                </a:solidFill>
                <a:latin typeface="Arial" pitchFamily="34" charset="0"/>
              </a:rPr>
              <a:t>?</a:t>
            </a:r>
            <a:endParaRPr kumimoji="0" lang="en-GB" altLang="en-US" smtClean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mtClean="0"/>
              <a:t>Maintain [Target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OnlyIf </a:t>
            </a:r>
            <a:r>
              <a:rPr lang="en-US" altLang="en-US" smtClean="0"/>
              <a:t>Condition]:</a:t>
            </a:r>
          </a:p>
          <a:p>
            <a:pPr lvl="2">
              <a:lnSpc>
                <a:spcPct val="90000"/>
              </a:lnSpc>
            </a:pPr>
            <a:r>
              <a:rPr kumimoji="0" lang="en-GB" alt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 always</a:t>
            </a:r>
            <a:r>
              <a:rPr kumimoji="0" lang="en-GB" altLang="en-US" smtClean="0">
                <a:latin typeface="Arial" pitchFamily="34" charset="0"/>
              </a:rPr>
              <a:t> (</a:t>
            </a:r>
            <a:r>
              <a:rPr kumimoji="0" lang="en-GB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kumimoji="0" lang="en-GB" altLang="en-US" smtClean="0">
                <a:latin typeface="Arial" pitchFamily="34" charset="0"/>
              </a:rPr>
              <a:t> Target </a:t>
            </a:r>
            <a:r>
              <a:rPr kumimoji="0" lang="en-GB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</a:t>
            </a:r>
            <a:r>
              <a:rPr kumimoji="0" lang="en-GB" altLang="en-US" smtClean="0">
                <a:latin typeface="Arial" pitchFamily="34" charset="0"/>
              </a:rPr>
              <a:t> Condition)</a:t>
            </a:r>
          </a:p>
          <a:p>
            <a:pPr lvl="2">
              <a:lnSpc>
                <a:spcPct val="130000"/>
              </a:lnSpc>
            </a:pPr>
            <a:r>
              <a:rPr lang="en-US" altLang="en-US" sz="1800" smtClean="0"/>
              <a:t>e.g.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 Achieve [ItemSent </a:t>
            </a:r>
            <a:r>
              <a:rPr lang="en-US" altLang="en-US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Paid]</a:t>
            </a:r>
            <a:r>
              <a:rPr lang="en-US" altLang="en-US" smtClean="0">
                <a:solidFill>
                  <a:srgbClr val="5F5F5F"/>
                </a:solidFill>
              </a:rPr>
              <a:t> </a:t>
            </a:r>
            <a:r>
              <a:rPr lang="en-US" altLang="en-US" sz="2400" b="1" smtClean="0">
                <a:solidFill>
                  <a:schemeClr val="tx2"/>
                </a:solidFill>
                <a:latin typeface="Symbol" pitchFamily="18" charset="2"/>
              </a:rPr>
              <a:t>®</a:t>
            </a:r>
            <a:r>
              <a:rPr lang="en-US" altLang="en-US" smtClean="0">
                <a:latin typeface="Symbol" pitchFamily="18" charset="2"/>
              </a:rPr>
              <a:t>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Maintain [ItemSent </a:t>
            </a:r>
            <a:r>
              <a:rPr lang="en-US" altLang="en-US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OnlyIf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Paid]</a:t>
            </a:r>
            <a:endParaRPr lang="en-US" altLang="en-US" smtClean="0">
              <a:solidFill>
                <a:srgbClr val="5F5F5F"/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      Achieve [reverseThrustEnabled </a:t>
            </a:r>
            <a:r>
              <a:rPr lang="en-US" altLang="en-US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PlaneOnGround]</a:t>
            </a:r>
            <a:r>
              <a:rPr lang="en-US" altLang="en-US" smtClean="0">
                <a:solidFill>
                  <a:srgbClr val="5F5F5F"/>
                </a:solidFill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altLang="en-US" smtClean="0">
                <a:solidFill>
                  <a:srgbClr val="5F5F5F"/>
                </a:solidFill>
              </a:rPr>
              <a:t>                </a:t>
            </a:r>
            <a:r>
              <a:rPr lang="en-US" altLang="en-US" sz="2400" b="1" smtClean="0">
                <a:solidFill>
                  <a:schemeClr val="tx2"/>
                </a:solidFill>
                <a:latin typeface="Symbol" pitchFamily="18" charset="2"/>
              </a:rPr>
              <a:t>®</a:t>
            </a:r>
            <a:r>
              <a:rPr lang="en-US" altLang="en-US" smtClean="0">
                <a:solidFill>
                  <a:srgbClr val="5F5F5F"/>
                </a:solidFill>
              </a:rPr>
              <a:t>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Maintain [reverseThrust </a:t>
            </a:r>
            <a:r>
              <a:rPr lang="en-US" altLang="en-US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OnlyIf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PlaneOnGround]</a:t>
            </a:r>
          </a:p>
        </p:txBody>
      </p:sp>
      <p:pic>
        <p:nvPicPr>
          <p:cNvPr id="44036" name="Picture 8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8538" y="271463"/>
            <a:ext cx="7959725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Building goal models:  delimiting their scope</a:t>
            </a:r>
            <a:endParaRPr lang="en-US" altLang="en-US" sz="2000" smtClean="0"/>
          </a:p>
        </p:txBody>
      </p:sp>
      <p:sp>
        <p:nvSpPr>
          <p:cNvPr id="14796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3038" y="1268413"/>
            <a:ext cx="8801100" cy="4995862"/>
          </a:xfrm>
        </p:spPr>
        <p:txBody>
          <a:bodyPr/>
          <a:lstStyle/>
          <a:p>
            <a:r>
              <a:rPr lang="en-US" altLang="en-US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Refine</a:t>
            </a:r>
            <a:r>
              <a:rPr lang="en-US" altLang="en-US" sz="2600" smtClean="0"/>
              <a:t> goals … </a:t>
            </a:r>
            <a:r>
              <a:rPr lang="en-US" altLang="en-US" sz="2600" i="1" smtClean="0"/>
              <a:t>until when ?</a:t>
            </a:r>
            <a:endParaRPr lang="en-US" altLang="en-US" i="1" smtClean="0"/>
          </a:p>
          <a:p>
            <a:pPr lvl="1">
              <a:lnSpc>
                <a:spcPct val="130000"/>
              </a:lnSpc>
              <a:buFontTx/>
              <a:buNone/>
            </a:pPr>
            <a:r>
              <a:rPr lang="en-US" altLang="en-US" smtClean="0"/>
              <a:t>... </a:t>
            </a:r>
            <a:r>
              <a:rPr lang="en-US" altLang="en-US" smtClean="0">
                <a:solidFill>
                  <a:schemeClr val="tx1"/>
                </a:solidFill>
              </a:rPr>
              <a:t>until</a:t>
            </a:r>
            <a:r>
              <a:rPr lang="en-US" altLang="en-US" smtClean="0"/>
              <a:t> assignable to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single</a:t>
            </a:r>
            <a:r>
              <a:rPr lang="en-US" altLang="en-US" smtClean="0"/>
              <a:t> agents as ...</a:t>
            </a:r>
          </a:p>
          <a:p>
            <a:pPr lvl="1">
              <a:lnSpc>
                <a:spcPct val="130000"/>
              </a:lnSpc>
              <a:spcBef>
                <a:spcPct val="30000"/>
              </a:spcBef>
            </a:pPr>
            <a:r>
              <a:rPr lang="en-US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</a:t>
            </a:r>
            <a:r>
              <a:rPr lang="en-US" altLang="en-US" smtClean="0"/>
              <a:t>  </a:t>
            </a:r>
            <a:r>
              <a:rPr lang="en-US" altLang="en-US" sz="2000" smtClean="0"/>
              <a:t> (software agent)</a:t>
            </a:r>
          </a:p>
          <a:p>
            <a:pPr lvl="1">
              <a:spcBef>
                <a:spcPct val="30000"/>
              </a:spcBef>
            </a:pPr>
            <a:r>
              <a:rPr lang="en-US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expectation</a:t>
            </a:r>
            <a:r>
              <a:rPr lang="en-US" altLang="en-US" smtClean="0"/>
              <a:t>   </a:t>
            </a:r>
            <a:r>
              <a:rPr lang="en-US" altLang="en-US" sz="2000" smtClean="0"/>
              <a:t>(environment agent)</a:t>
            </a:r>
          </a:p>
          <a:p>
            <a:pPr>
              <a:lnSpc>
                <a:spcPct val="210000"/>
              </a:lnSpc>
            </a:pP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Abstract</a:t>
            </a:r>
            <a:r>
              <a:rPr lang="en-US" altLang="en-US" sz="2400" smtClean="0"/>
              <a:t> goals … </a:t>
            </a:r>
            <a:r>
              <a:rPr lang="en-US" altLang="en-US" sz="2400" i="1" smtClean="0"/>
              <a:t>until when ?</a:t>
            </a:r>
            <a:endParaRPr lang="en-US" altLang="en-US" sz="2400" smtClean="0"/>
          </a:p>
          <a:p>
            <a:pPr lvl="1">
              <a:buFontTx/>
              <a:buNone/>
            </a:pPr>
            <a:r>
              <a:rPr lang="en-US" altLang="en-US" smtClean="0">
                <a:solidFill>
                  <a:schemeClr val="tx1"/>
                </a:solidFill>
              </a:rPr>
              <a:t>... until</a:t>
            </a:r>
            <a:r>
              <a:rPr lang="en-US" altLang="en-US" smtClean="0"/>
              <a:t> boundary of system capabilities</a:t>
            </a:r>
            <a:r>
              <a:rPr lang="en-US" altLang="en-US" smtClean="0">
                <a:solidFill>
                  <a:schemeClr val="tx1"/>
                </a:solidFill>
              </a:rPr>
              <a:t> is reached: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mtClean="0">
                <a:solidFill>
                  <a:schemeClr val="tx1"/>
                </a:solidFill>
              </a:rPr>
              <a:t>      goals that cannot be satisfied solely by system agents</a:t>
            </a:r>
          </a:p>
          <a:p>
            <a:pPr lvl="1">
              <a:lnSpc>
                <a:spcPct val="190000"/>
              </a:lnSpc>
              <a:buFontTx/>
              <a:buNone/>
            </a:pPr>
            <a:r>
              <a:rPr lang="en-US" altLang="en-US" sz="2000" smtClean="0">
                <a:solidFill>
                  <a:schemeClr val="tx2"/>
                </a:solidFill>
              </a:rPr>
              <a:t>	</a:t>
            </a:r>
            <a:r>
              <a:rPr lang="en-US" altLang="en-US" sz="2000" smtClean="0"/>
              <a:t>e.g.  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EliminateGreenhouseEffect</a:t>
            </a:r>
            <a:r>
              <a:rPr lang="en-US" altLang="en-US" sz="1800" smtClean="0">
                <a:solidFill>
                  <a:srgbClr val="663300"/>
                </a:solidFill>
              </a:rPr>
              <a:t> </a:t>
            </a:r>
            <a:r>
              <a:rPr lang="en-US" altLang="en-US" sz="180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tx1"/>
                </a:solidFill>
              </a:rPr>
              <a:t>			is beyond capabilities of train system</a:t>
            </a:r>
          </a:p>
        </p:txBody>
      </p:sp>
      <p:pic>
        <p:nvPicPr>
          <p:cNvPr id="45060" name="Picture 1031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7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refinement … until when ?</a:t>
            </a:r>
          </a:p>
        </p:txBody>
      </p:sp>
      <p:sp>
        <p:nvSpPr>
          <p:cNvPr id="1460227" name="Line 3"/>
          <p:cNvSpPr>
            <a:spLocks noChangeShapeType="1"/>
          </p:cNvSpPr>
          <p:nvPr/>
        </p:nvSpPr>
        <p:spPr bwMode="auto">
          <a:xfrm flipV="1">
            <a:off x="2352675" y="2044700"/>
            <a:ext cx="2292350" cy="1936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0228" name="Line 4"/>
          <p:cNvSpPr>
            <a:spLocks noChangeShapeType="1"/>
          </p:cNvSpPr>
          <p:nvPr/>
        </p:nvSpPr>
        <p:spPr bwMode="auto">
          <a:xfrm flipH="1" flipV="1">
            <a:off x="4722813" y="2044700"/>
            <a:ext cx="3155950" cy="2651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0229" name="Line 5"/>
          <p:cNvSpPr>
            <a:spLocks noChangeShapeType="1"/>
          </p:cNvSpPr>
          <p:nvPr/>
        </p:nvSpPr>
        <p:spPr bwMode="auto">
          <a:xfrm flipH="1" flipV="1">
            <a:off x="4645025" y="1684338"/>
            <a:ext cx="0" cy="36036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0230" name="AutoShape 6"/>
          <p:cNvSpPr>
            <a:spLocks noChangeArrowheads="1"/>
          </p:cNvSpPr>
          <p:nvPr/>
        </p:nvSpPr>
        <p:spPr bwMode="auto">
          <a:xfrm>
            <a:off x="66675" y="2232025"/>
            <a:ext cx="3160713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-77788" y="2232025"/>
            <a:ext cx="320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 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Speed/AccelCom'ed]</a:t>
            </a:r>
          </a:p>
        </p:txBody>
      </p:sp>
      <p:sp>
        <p:nvSpPr>
          <p:cNvPr id="1460232" name="Oval 8"/>
          <p:cNvSpPr>
            <a:spLocks noChangeArrowheads="1"/>
          </p:cNvSpPr>
          <p:nvPr/>
        </p:nvSpPr>
        <p:spPr bwMode="auto">
          <a:xfrm>
            <a:off x="4541838" y="1955800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0233" name="AutoShape 9"/>
          <p:cNvSpPr>
            <a:spLocks noChangeArrowheads="1"/>
          </p:cNvSpPr>
          <p:nvPr/>
        </p:nvSpPr>
        <p:spPr bwMode="auto">
          <a:xfrm>
            <a:off x="1870075" y="1227138"/>
            <a:ext cx="5761038" cy="457200"/>
          </a:xfrm>
          <a:prstGeom prst="parallelogram">
            <a:avLst>
              <a:gd name="adj" fmla="val 37744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011363" y="1227138"/>
            <a:ext cx="545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Maintain[WC-SafeDistanceBetwTrains]</a:t>
            </a:r>
          </a:p>
        </p:txBody>
      </p:sp>
      <p:sp>
        <p:nvSpPr>
          <p:cNvPr id="1460235" name="Line 11"/>
          <p:cNvSpPr>
            <a:spLocks noChangeShapeType="1"/>
          </p:cNvSpPr>
          <p:nvPr/>
        </p:nvSpPr>
        <p:spPr bwMode="auto">
          <a:xfrm flipH="1" flipV="1">
            <a:off x="4649788" y="2044700"/>
            <a:ext cx="0" cy="496888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0236" name="AutoShape 12"/>
          <p:cNvSpPr>
            <a:spLocks noChangeArrowheads="1"/>
          </p:cNvSpPr>
          <p:nvPr/>
        </p:nvSpPr>
        <p:spPr bwMode="auto">
          <a:xfrm>
            <a:off x="3121025" y="2243138"/>
            <a:ext cx="3094038" cy="752475"/>
          </a:xfrm>
          <a:prstGeom prst="parallelogram">
            <a:avLst>
              <a:gd name="adj" fmla="val 32076"/>
            </a:avLst>
          </a:prstGeom>
          <a:solidFill>
            <a:srgbClr val="B4B1ED"/>
          </a:solidFill>
          <a:ln w="19050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001963" y="2243138"/>
            <a:ext cx="30146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 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TrainRespToComd]</a:t>
            </a:r>
          </a:p>
        </p:txBody>
      </p:sp>
      <p:sp>
        <p:nvSpPr>
          <p:cNvPr id="1460238" name="AutoShape 14"/>
          <p:cNvSpPr>
            <a:spLocks noChangeArrowheads="1"/>
          </p:cNvSpPr>
          <p:nvPr/>
        </p:nvSpPr>
        <p:spPr bwMode="auto">
          <a:xfrm>
            <a:off x="6215063" y="2309813"/>
            <a:ext cx="2789237" cy="706437"/>
          </a:xfrm>
          <a:prstGeom prst="parallelogram">
            <a:avLst>
              <a:gd name="adj" fmla="val 30801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7361238" y="2417763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...</a:t>
            </a:r>
          </a:p>
        </p:txBody>
      </p:sp>
      <p:pic>
        <p:nvPicPr>
          <p:cNvPr id="46096" name="Picture 16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goal model shows contribution links </a:t>
            </a:r>
            <a:br>
              <a:rPr lang="en-US" altLang="en-US" smtClean="0"/>
            </a:br>
            <a:r>
              <a:rPr lang="en-US" altLang="en-US" sz="2400" smtClean="0"/>
              <a:t>and</a:t>
            </a:r>
            <a:r>
              <a:rPr lang="en-US" altLang="en-US" smtClean="0"/>
              <a:t> leafgoal assignments</a:t>
            </a:r>
            <a:endParaRPr lang="en-US" altLang="en-US" smtClean="0">
              <a:latin typeface="Arial" pitchFamily="34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16038"/>
            <a:ext cx="8956675" cy="5484812"/>
          </a:xfrm>
          <a:prstGeom prst="rect">
            <a:avLst/>
          </a:prstGeom>
          <a:noFill/>
          <a:ln w="12700" cap="sq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719638" y="2393950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en-US" i="1">
                <a:solidFill>
                  <a:srgbClr val="FFFF00"/>
                </a:solidFill>
                <a:latin typeface="Comic Sans MS" pitchFamily="66" charset="0"/>
              </a:rPr>
              <a:t>AND-refinement</a:t>
            </a:r>
            <a:endParaRPr lang="en-GB" altLang="en-US" b="0" i="1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400300" y="3273425"/>
            <a:ext cx="2132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en-US" i="1">
                <a:solidFill>
                  <a:srgbClr val="FFFF00"/>
                </a:solidFill>
                <a:latin typeface="Comic Sans MS" pitchFamily="66" charset="0"/>
              </a:rPr>
              <a:t>OR-</a:t>
            </a:r>
          </a:p>
          <a:p>
            <a:pPr algn="l">
              <a:spcBef>
                <a:spcPct val="0"/>
              </a:spcBef>
            </a:pPr>
            <a:r>
              <a:rPr lang="en-GB" altLang="en-US" i="1">
                <a:solidFill>
                  <a:srgbClr val="FFFF00"/>
                </a:solidFill>
                <a:latin typeface="Comic Sans MS" pitchFamily="66" charset="0"/>
              </a:rPr>
              <a:t> refinement</a:t>
            </a:r>
            <a:endParaRPr lang="en-GB" altLang="en-US" b="0" i="1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Freeform 2"/>
          <p:cNvSpPr>
            <a:spLocks/>
          </p:cNvSpPr>
          <p:nvPr/>
        </p:nvSpPr>
        <p:spPr bwMode="auto">
          <a:xfrm>
            <a:off x="5805488" y="2998788"/>
            <a:ext cx="1049337" cy="5524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06" y="215"/>
              </a:cxn>
              <a:cxn ang="0">
                <a:pos x="661" y="348"/>
              </a:cxn>
            </a:cxnLst>
            <a:rect l="0" t="0" r="r" b="b"/>
            <a:pathLst>
              <a:path w="661" h="348">
                <a:moveTo>
                  <a:pt x="24" y="0"/>
                </a:moveTo>
                <a:cubicBezTo>
                  <a:pt x="12" y="78"/>
                  <a:pt x="0" y="157"/>
                  <a:pt x="106" y="215"/>
                </a:cubicBezTo>
                <a:cubicBezTo>
                  <a:pt x="212" y="273"/>
                  <a:pt x="572" y="326"/>
                  <a:pt x="661" y="348"/>
                </a:cubicBezTo>
              </a:path>
            </a:pathLst>
          </a:custGeom>
          <a:noFill/>
          <a:ln w="38100" cap="sq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refinement … until when ?</a:t>
            </a:r>
          </a:p>
        </p:txBody>
      </p:sp>
      <p:sp>
        <p:nvSpPr>
          <p:cNvPr id="1461252" name="Line 4"/>
          <p:cNvSpPr>
            <a:spLocks noChangeShapeType="1"/>
          </p:cNvSpPr>
          <p:nvPr/>
        </p:nvSpPr>
        <p:spPr bwMode="auto">
          <a:xfrm flipV="1">
            <a:off x="2352675" y="2044700"/>
            <a:ext cx="2292350" cy="1936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1253" name="Line 5"/>
          <p:cNvSpPr>
            <a:spLocks noChangeShapeType="1"/>
          </p:cNvSpPr>
          <p:nvPr/>
        </p:nvSpPr>
        <p:spPr bwMode="auto">
          <a:xfrm flipH="1" flipV="1">
            <a:off x="4722813" y="2044700"/>
            <a:ext cx="3155950" cy="2651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1254" name="Line 6"/>
          <p:cNvSpPr>
            <a:spLocks noChangeShapeType="1"/>
          </p:cNvSpPr>
          <p:nvPr/>
        </p:nvSpPr>
        <p:spPr bwMode="auto">
          <a:xfrm flipH="1" flipV="1">
            <a:off x="4645025" y="1684338"/>
            <a:ext cx="0" cy="36036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1255" name="AutoShape 7"/>
          <p:cNvSpPr>
            <a:spLocks noChangeArrowheads="1"/>
          </p:cNvSpPr>
          <p:nvPr/>
        </p:nvSpPr>
        <p:spPr bwMode="auto">
          <a:xfrm>
            <a:off x="66675" y="2232025"/>
            <a:ext cx="3160713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-77788" y="2232025"/>
            <a:ext cx="320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Speed/AccelCom'ed]</a:t>
            </a:r>
          </a:p>
        </p:txBody>
      </p:sp>
      <p:sp>
        <p:nvSpPr>
          <p:cNvPr id="1461257" name="Oval 9"/>
          <p:cNvSpPr>
            <a:spLocks noChangeArrowheads="1"/>
          </p:cNvSpPr>
          <p:nvPr/>
        </p:nvSpPr>
        <p:spPr bwMode="auto">
          <a:xfrm>
            <a:off x="4541838" y="1955800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1258" name="AutoShape 10"/>
          <p:cNvSpPr>
            <a:spLocks noChangeArrowheads="1"/>
          </p:cNvSpPr>
          <p:nvPr/>
        </p:nvSpPr>
        <p:spPr bwMode="auto">
          <a:xfrm>
            <a:off x="1870075" y="1227138"/>
            <a:ext cx="5761038" cy="457200"/>
          </a:xfrm>
          <a:prstGeom prst="parallelogram">
            <a:avLst>
              <a:gd name="adj" fmla="val 37744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011363" y="1227138"/>
            <a:ext cx="545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Maintain[WC-SafeDistanceBetwTrains]</a:t>
            </a:r>
          </a:p>
        </p:txBody>
      </p:sp>
      <p:sp>
        <p:nvSpPr>
          <p:cNvPr id="1461260" name="Line 12"/>
          <p:cNvSpPr>
            <a:spLocks noChangeShapeType="1"/>
          </p:cNvSpPr>
          <p:nvPr/>
        </p:nvSpPr>
        <p:spPr bwMode="auto">
          <a:xfrm flipH="1" flipV="1">
            <a:off x="4649788" y="2044700"/>
            <a:ext cx="0" cy="496888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1261" name="AutoShape 13"/>
          <p:cNvSpPr>
            <a:spLocks noChangeArrowheads="1"/>
          </p:cNvSpPr>
          <p:nvPr/>
        </p:nvSpPr>
        <p:spPr bwMode="auto">
          <a:xfrm>
            <a:off x="3121025" y="2243138"/>
            <a:ext cx="3094038" cy="752475"/>
          </a:xfrm>
          <a:prstGeom prst="parallelogram">
            <a:avLst>
              <a:gd name="adj" fmla="val 32076"/>
            </a:avLst>
          </a:prstGeom>
          <a:solidFill>
            <a:srgbClr val="B4B1ED"/>
          </a:solidFill>
          <a:ln w="19050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01963" y="2243138"/>
            <a:ext cx="30146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TrainRespToComd]</a:t>
            </a:r>
          </a:p>
        </p:txBody>
      </p:sp>
      <p:sp>
        <p:nvSpPr>
          <p:cNvPr id="1461263" name="AutoShape 15"/>
          <p:cNvSpPr>
            <a:spLocks noChangeArrowheads="1"/>
          </p:cNvSpPr>
          <p:nvPr/>
        </p:nvSpPr>
        <p:spPr bwMode="auto">
          <a:xfrm>
            <a:off x="6215063" y="2309813"/>
            <a:ext cx="2789237" cy="706437"/>
          </a:xfrm>
          <a:prstGeom prst="parallelogram">
            <a:avLst>
              <a:gd name="adj" fmla="val 30801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7361238" y="2417763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...</a:t>
            </a:r>
          </a:p>
        </p:txBody>
      </p:sp>
      <p:sp>
        <p:nvSpPr>
          <p:cNvPr id="1461265" name="AutoShape 17"/>
          <p:cNvSpPr>
            <a:spLocks noChangeArrowheads="1"/>
          </p:cNvSpPr>
          <p:nvPr/>
        </p:nvSpPr>
        <p:spPr bwMode="auto">
          <a:xfrm>
            <a:off x="6832600" y="3276600"/>
            <a:ext cx="1863725" cy="674688"/>
          </a:xfrm>
          <a:prstGeom prst="hexagon">
            <a:avLst>
              <a:gd name="adj" fmla="val 20935"/>
              <a:gd name="vf" fmla="val 115470"/>
            </a:avLst>
          </a:prstGeom>
          <a:solidFill>
            <a:srgbClr val="33CCCC"/>
          </a:solidFill>
          <a:ln w="12700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821488" y="3246438"/>
            <a:ext cx="18637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OnBoard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TrainControl</a:t>
            </a:r>
          </a:p>
        </p:txBody>
      </p:sp>
      <p:pic>
        <p:nvPicPr>
          <p:cNvPr id="47123" name="Picture 19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Freeform 2"/>
          <p:cNvSpPr>
            <a:spLocks/>
          </p:cNvSpPr>
          <p:nvPr/>
        </p:nvSpPr>
        <p:spPr bwMode="auto">
          <a:xfrm>
            <a:off x="5805488" y="2998788"/>
            <a:ext cx="1049337" cy="5524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06" y="215"/>
              </a:cxn>
              <a:cxn ang="0">
                <a:pos x="661" y="348"/>
              </a:cxn>
            </a:cxnLst>
            <a:rect l="0" t="0" r="r" b="b"/>
            <a:pathLst>
              <a:path w="661" h="348">
                <a:moveTo>
                  <a:pt x="24" y="0"/>
                </a:moveTo>
                <a:cubicBezTo>
                  <a:pt x="12" y="78"/>
                  <a:pt x="0" y="157"/>
                  <a:pt x="106" y="215"/>
                </a:cubicBezTo>
                <a:cubicBezTo>
                  <a:pt x="212" y="273"/>
                  <a:pt x="572" y="326"/>
                  <a:pt x="661" y="348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2275" name="Line 3"/>
          <p:cNvSpPr>
            <a:spLocks noChangeShapeType="1"/>
          </p:cNvSpPr>
          <p:nvPr/>
        </p:nvSpPr>
        <p:spPr bwMode="auto">
          <a:xfrm flipH="1" flipV="1">
            <a:off x="2352675" y="3259138"/>
            <a:ext cx="2297113" cy="346075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2276" name="Line 4"/>
          <p:cNvSpPr>
            <a:spLocks noChangeShapeType="1"/>
          </p:cNvSpPr>
          <p:nvPr/>
        </p:nvSpPr>
        <p:spPr bwMode="auto">
          <a:xfrm flipH="1" flipV="1">
            <a:off x="2011363" y="3016250"/>
            <a:ext cx="341312" cy="219075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refinement … until when ?</a:t>
            </a:r>
          </a:p>
        </p:txBody>
      </p:sp>
      <p:sp>
        <p:nvSpPr>
          <p:cNvPr id="1462278" name="Line 6"/>
          <p:cNvSpPr>
            <a:spLocks noChangeShapeType="1"/>
          </p:cNvSpPr>
          <p:nvPr/>
        </p:nvSpPr>
        <p:spPr bwMode="auto">
          <a:xfrm flipV="1">
            <a:off x="2352675" y="2044700"/>
            <a:ext cx="2292350" cy="1936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2279" name="Line 7"/>
          <p:cNvSpPr>
            <a:spLocks noChangeShapeType="1"/>
          </p:cNvSpPr>
          <p:nvPr/>
        </p:nvSpPr>
        <p:spPr bwMode="auto">
          <a:xfrm flipH="1" flipV="1">
            <a:off x="4722813" y="2044700"/>
            <a:ext cx="3155950" cy="2651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2280" name="Line 8"/>
          <p:cNvSpPr>
            <a:spLocks noChangeShapeType="1"/>
          </p:cNvSpPr>
          <p:nvPr/>
        </p:nvSpPr>
        <p:spPr bwMode="auto">
          <a:xfrm flipH="1" flipV="1">
            <a:off x="4645025" y="1684338"/>
            <a:ext cx="0" cy="36036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2281" name="AutoShape 9"/>
          <p:cNvSpPr>
            <a:spLocks noChangeArrowheads="1"/>
          </p:cNvSpPr>
          <p:nvPr/>
        </p:nvSpPr>
        <p:spPr bwMode="auto">
          <a:xfrm>
            <a:off x="66675" y="2232025"/>
            <a:ext cx="3160713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-77788" y="2232025"/>
            <a:ext cx="320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Speed/AccelCom'ed]</a:t>
            </a:r>
          </a:p>
        </p:txBody>
      </p:sp>
      <p:sp>
        <p:nvSpPr>
          <p:cNvPr id="1462283" name="Oval 11"/>
          <p:cNvSpPr>
            <a:spLocks noChangeArrowheads="1"/>
          </p:cNvSpPr>
          <p:nvPr/>
        </p:nvSpPr>
        <p:spPr bwMode="auto">
          <a:xfrm>
            <a:off x="4541838" y="1955800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2284" name="AutoShape 12"/>
          <p:cNvSpPr>
            <a:spLocks noChangeArrowheads="1"/>
          </p:cNvSpPr>
          <p:nvPr/>
        </p:nvSpPr>
        <p:spPr bwMode="auto">
          <a:xfrm>
            <a:off x="1870075" y="1227138"/>
            <a:ext cx="5761038" cy="457200"/>
          </a:xfrm>
          <a:prstGeom prst="parallelogram">
            <a:avLst>
              <a:gd name="adj" fmla="val 37744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011363" y="1227138"/>
            <a:ext cx="545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Maintain[WC-SafeDistanceBetwTrains]</a:t>
            </a:r>
          </a:p>
        </p:txBody>
      </p:sp>
      <p:sp>
        <p:nvSpPr>
          <p:cNvPr id="1462286" name="Line 14"/>
          <p:cNvSpPr>
            <a:spLocks noChangeShapeType="1"/>
          </p:cNvSpPr>
          <p:nvPr/>
        </p:nvSpPr>
        <p:spPr bwMode="auto">
          <a:xfrm flipH="1" flipV="1">
            <a:off x="4649788" y="2044700"/>
            <a:ext cx="0" cy="496888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2287" name="AutoShape 15"/>
          <p:cNvSpPr>
            <a:spLocks noChangeArrowheads="1"/>
          </p:cNvSpPr>
          <p:nvPr/>
        </p:nvSpPr>
        <p:spPr bwMode="auto">
          <a:xfrm>
            <a:off x="3121025" y="2243138"/>
            <a:ext cx="3094038" cy="752475"/>
          </a:xfrm>
          <a:prstGeom prst="parallelogram">
            <a:avLst>
              <a:gd name="adj" fmla="val 32076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001963" y="2243138"/>
            <a:ext cx="30146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TrainRespToComd]</a:t>
            </a:r>
          </a:p>
        </p:txBody>
      </p:sp>
      <p:sp>
        <p:nvSpPr>
          <p:cNvPr id="1462289" name="AutoShape 17"/>
          <p:cNvSpPr>
            <a:spLocks noChangeArrowheads="1"/>
          </p:cNvSpPr>
          <p:nvPr/>
        </p:nvSpPr>
        <p:spPr bwMode="auto">
          <a:xfrm>
            <a:off x="6215063" y="2309813"/>
            <a:ext cx="2789237" cy="706437"/>
          </a:xfrm>
          <a:prstGeom prst="parallelogram">
            <a:avLst>
              <a:gd name="adj" fmla="val 30801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7361238" y="2417763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...</a:t>
            </a:r>
          </a:p>
        </p:txBody>
      </p:sp>
      <p:sp>
        <p:nvSpPr>
          <p:cNvPr id="1462291" name="AutoShape 19"/>
          <p:cNvSpPr>
            <a:spLocks noChangeArrowheads="1"/>
          </p:cNvSpPr>
          <p:nvPr/>
        </p:nvSpPr>
        <p:spPr bwMode="auto">
          <a:xfrm>
            <a:off x="55563" y="3582988"/>
            <a:ext cx="3160712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28575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63500" y="3571875"/>
            <a:ext cx="320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Mt[AccurateEstimate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OfSpeed/Position]</a:t>
            </a:r>
          </a:p>
        </p:txBody>
      </p:sp>
      <p:sp>
        <p:nvSpPr>
          <p:cNvPr id="1462293" name="AutoShape 21"/>
          <p:cNvSpPr>
            <a:spLocks noChangeArrowheads="1"/>
          </p:cNvSpPr>
          <p:nvPr/>
        </p:nvSpPr>
        <p:spPr bwMode="auto">
          <a:xfrm>
            <a:off x="3087688" y="3582988"/>
            <a:ext cx="3346450" cy="739775"/>
          </a:xfrm>
          <a:prstGeom prst="parallelogram">
            <a:avLst>
              <a:gd name="adj" fmla="val 35288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2935288" y="3582988"/>
            <a:ext cx="3389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Mt[SafeComdTo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NextTrainFromEstim]</a:t>
            </a:r>
          </a:p>
        </p:txBody>
      </p:sp>
      <p:sp>
        <p:nvSpPr>
          <p:cNvPr id="1462295" name="Oval 23"/>
          <p:cNvSpPr>
            <a:spLocks noChangeArrowheads="1"/>
          </p:cNvSpPr>
          <p:nvPr/>
        </p:nvSpPr>
        <p:spPr bwMode="auto">
          <a:xfrm>
            <a:off x="2352675" y="3190875"/>
            <a:ext cx="180975" cy="200025"/>
          </a:xfrm>
          <a:prstGeom prst="ellipse">
            <a:avLst/>
          </a:prstGeom>
          <a:solidFill>
            <a:schemeClr val="hlink"/>
          </a:solidFill>
          <a:ln w="12700" cap="sq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2296" name="Line 24"/>
          <p:cNvSpPr>
            <a:spLocks noChangeShapeType="1"/>
          </p:cNvSpPr>
          <p:nvPr/>
        </p:nvSpPr>
        <p:spPr bwMode="auto">
          <a:xfrm flipV="1">
            <a:off x="1870075" y="3236913"/>
            <a:ext cx="619125" cy="346075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6783388" y="3259138"/>
            <a:ext cx="1874837" cy="704850"/>
            <a:chOff x="4273" y="2053"/>
            <a:chExt cx="1181" cy="444"/>
          </a:xfrm>
        </p:grpSpPr>
        <p:sp>
          <p:nvSpPr>
            <p:cNvPr id="1462298" name="AutoShape 26"/>
            <p:cNvSpPr>
              <a:spLocks noChangeArrowheads="1"/>
            </p:cNvSpPr>
            <p:nvPr/>
          </p:nvSpPr>
          <p:spPr bwMode="auto">
            <a:xfrm>
              <a:off x="4280" y="2072"/>
              <a:ext cx="1174" cy="425"/>
            </a:xfrm>
            <a:prstGeom prst="hexagon">
              <a:avLst>
                <a:gd name="adj" fmla="val 20935"/>
                <a:gd name="vf" fmla="val 115470"/>
              </a:avLst>
            </a:prstGeom>
            <a:solidFill>
              <a:srgbClr val="33CCCC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156" name="Text Box 27"/>
            <p:cNvSpPr txBox="1">
              <a:spLocks noChangeArrowheads="1"/>
            </p:cNvSpPr>
            <p:nvPr/>
          </p:nvSpPr>
          <p:spPr bwMode="auto">
            <a:xfrm>
              <a:off x="4273" y="2053"/>
              <a:ext cx="117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OnBoard</a:t>
              </a:r>
            </a:p>
            <a:p>
              <a:pPr>
                <a:lnSpc>
                  <a:spcPct val="20000"/>
                </a:lnSpc>
              </a:pPr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TrainControl</a:t>
              </a:r>
            </a:p>
          </p:txBody>
        </p:sp>
      </p:grpSp>
      <p:pic>
        <p:nvPicPr>
          <p:cNvPr id="48154" name="Picture 28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Line 2"/>
          <p:cNvSpPr>
            <a:spLocks noChangeShapeType="1"/>
          </p:cNvSpPr>
          <p:nvPr/>
        </p:nvSpPr>
        <p:spPr bwMode="auto">
          <a:xfrm flipH="1" flipV="1">
            <a:off x="2011363" y="3016250"/>
            <a:ext cx="341312" cy="219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refinement … until when ?</a:t>
            </a:r>
          </a:p>
        </p:txBody>
      </p:sp>
      <p:sp>
        <p:nvSpPr>
          <p:cNvPr id="1463300" name="Line 4"/>
          <p:cNvSpPr>
            <a:spLocks noChangeShapeType="1"/>
          </p:cNvSpPr>
          <p:nvPr/>
        </p:nvSpPr>
        <p:spPr bwMode="auto">
          <a:xfrm flipV="1">
            <a:off x="2352675" y="2044700"/>
            <a:ext cx="2292350" cy="1936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3301" name="Line 5"/>
          <p:cNvSpPr>
            <a:spLocks noChangeShapeType="1"/>
          </p:cNvSpPr>
          <p:nvPr/>
        </p:nvSpPr>
        <p:spPr bwMode="auto">
          <a:xfrm flipH="1" flipV="1">
            <a:off x="4722813" y="2044700"/>
            <a:ext cx="3155950" cy="2651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3302" name="Line 6"/>
          <p:cNvSpPr>
            <a:spLocks noChangeShapeType="1"/>
          </p:cNvSpPr>
          <p:nvPr/>
        </p:nvSpPr>
        <p:spPr bwMode="auto">
          <a:xfrm flipH="1" flipV="1">
            <a:off x="4645025" y="1684338"/>
            <a:ext cx="0" cy="36036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3303" name="AutoShape 7"/>
          <p:cNvSpPr>
            <a:spLocks noChangeArrowheads="1"/>
          </p:cNvSpPr>
          <p:nvPr/>
        </p:nvSpPr>
        <p:spPr bwMode="auto">
          <a:xfrm>
            <a:off x="66675" y="2232025"/>
            <a:ext cx="3160713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-77788" y="2232025"/>
            <a:ext cx="320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Speed/AccelCom'ed]</a:t>
            </a:r>
          </a:p>
        </p:txBody>
      </p:sp>
      <p:sp>
        <p:nvSpPr>
          <p:cNvPr id="1463305" name="Oval 9"/>
          <p:cNvSpPr>
            <a:spLocks noChangeArrowheads="1"/>
          </p:cNvSpPr>
          <p:nvPr/>
        </p:nvSpPr>
        <p:spPr bwMode="auto">
          <a:xfrm>
            <a:off x="4541838" y="1955800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3306" name="AutoShape 10"/>
          <p:cNvSpPr>
            <a:spLocks noChangeArrowheads="1"/>
          </p:cNvSpPr>
          <p:nvPr/>
        </p:nvSpPr>
        <p:spPr bwMode="auto">
          <a:xfrm>
            <a:off x="1870075" y="1227138"/>
            <a:ext cx="5761038" cy="457200"/>
          </a:xfrm>
          <a:prstGeom prst="parallelogram">
            <a:avLst>
              <a:gd name="adj" fmla="val 37744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011363" y="1227138"/>
            <a:ext cx="545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Maintain[WC-SafeDistanceBetwTrains]</a:t>
            </a:r>
          </a:p>
        </p:txBody>
      </p:sp>
      <p:sp>
        <p:nvSpPr>
          <p:cNvPr id="1463308" name="Line 12"/>
          <p:cNvSpPr>
            <a:spLocks noChangeShapeType="1"/>
          </p:cNvSpPr>
          <p:nvPr/>
        </p:nvSpPr>
        <p:spPr bwMode="auto">
          <a:xfrm flipH="1" flipV="1">
            <a:off x="4649788" y="2044700"/>
            <a:ext cx="0" cy="496888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3309" name="AutoShape 13"/>
          <p:cNvSpPr>
            <a:spLocks noChangeArrowheads="1"/>
          </p:cNvSpPr>
          <p:nvPr/>
        </p:nvSpPr>
        <p:spPr bwMode="auto">
          <a:xfrm>
            <a:off x="3121025" y="2243138"/>
            <a:ext cx="3094038" cy="752475"/>
          </a:xfrm>
          <a:prstGeom prst="parallelogram">
            <a:avLst>
              <a:gd name="adj" fmla="val 32076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001963" y="2243138"/>
            <a:ext cx="30146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TrainRespToComd]</a:t>
            </a:r>
          </a:p>
        </p:txBody>
      </p:sp>
      <p:sp>
        <p:nvSpPr>
          <p:cNvPr id="1463311" name="AutoShape 15"/>
          <p:cNvSpPr>
            <a:spLocks noChangeArrowheads="1"/>
          </p:cNvSpPr>
          <p:nvPr/>
        </p:nvSpPr>
        <p:spPr bwMode="auto">
          <a:xfrm>
            <a:off x="6215063" y="2309813"/>
            <a:ext cx="2789237" cy="706437"/>
          </a:xfrm>
          <a:prstGeom prst="parallelogram">
            <a:avLst>
              <a:gd name="adj" fmla="val 30801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7361238" y="2417763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...</a:t>
            </a:r>
          </a:p>
        </p:txBody>
      </p:sp>
      <p:sp>
        <p:nvSpPr>
          <p:cNvPr id="1463313" name="AutoShape 17"/>
          <p:cNvSpPr>
            <a:spLocks noChangeArrowheads="1"/>
          </p:cNvSpPr>
          <p:nvPr/>
        </p:nvSpPr>
        <p:spPr bwMode="auto">
          <a:xfrm>
            <a:off x="55563" y="3582988"/>
            <a:ext cx="3160712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28575" cap="sq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5563" y="3582988"/>
            <a:ext cx="32019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Mt[AccurateEstimate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OfSpeed/Position]</a:t>
            </a:r>
          </a:p>
        </p:txBody>
      </p:sp>
      <p:sp>
        <p:nvSpPr>
          <p:cNvPr id="1463315" name="AutoShape 19"/>
          <p:cNvSpPr>
            <a:spLocks noChangeArrowheads="1"/>
          </p:cNvSpPr>
          <p:nvPr/>
        </p:nvSpPr>
        <p:spPr bwMode="auto">
          <a:xfrm>
            <a:off x="3087688" y="3582988"/>
            <a:ext cx="3346450" cy="739775"/>
          </a:xfrm>
          <a:prstGeom prst="parallelogram">
            <a:avLst>
              <a:gd name="adj" fmla="val 35288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935288" y="3582988"/>
            <a:ext cx="3389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Mt[SafeComdTo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NextTrainFromEstim]</a:t>
            </a:r>
          </a:p>
        </p:txBody>
      </p:sp>
      <p:sp>
        <p:nvSpPr>
          <p:cNvPr id="1463317" name="Oval 21"/>
          <p:cNvSpPr>
            <a:spLocks noChangeArrowheads="1"/>
          </p:cNvSpPr>
          <p:nvPr/>
        </p:nvSpPr>
        <p:spPr bwMode="auto">
          <a:xfrm>
            <a:off x="2352675" y="3190875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3318" name="Line 22"/>
          <p:cNvSpPr>
            <a:spLocks noChangeShapeType="1"/>
          </p:cNvSpPr>
          <p:nvPr/>
        </p:nvSpPr>
        <p:spPr bwMode="auto">
          <a:xfrm flipV="1">
            <a:off x="1870075" y="3236913"/>
            <a:ext cx="619125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3319" name="Line 23"/>
          <p:cNvSpPr>
            <a:spLocks noChangeShapeType="1"/>
          </p:cNvSpPr>
          <p:nvPr/>
        </p:nvSpPr>
        <p:spPr bwMode="auto">
          <a:xfrm flipH="1" flipV="1">
            <a:off x="2352675" y="3259138"/>
            <a:ext cx="2297113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3320" name="AutoShape 24"/>
          <p:cNvSpPr>
            <a:spLocks noChangeArrowheads="1"/>
          </p:cNvSpPr>
          <p:nvPr/>
        </p:nvSpPr>
        <p:spPr bwMode="auto">
          <a:xfrm>
            <a:off x="7938" y="4676775"/>
            <a:ext cx="1368425" cy="674688"/>
          </a:xfrm>
          <a:prstGeom prst="hexagon">
            <a:avLst>
              <a:gd name="adj" fmla="val 15371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14288" y="4646613"/>
            <a:ext cx="13541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Tracking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System</a:t>
            </a:r>
          </a:p>
        </p:txBody>
      </p:sp>
      <p:grpSp>
        <p:nvGrpSpPr>
          <p:cNvPr id="49178" name="Group 26"/>
          <p:cNvGrpSpPr>
            <a:grpSpLocks/>
          </p:cNvGrpSpPr>
          <p:nvPr/>
        </p:nvGrpSpPr>
        <p:grpSpPr bwMode="auto">
          <a:xfrm>
            <a:off x="6783388" y="3259138"/>
            <a:ext cx="1874837" cy="704850"/>
            <a:chOff x="4273" y="2053"/>
            <a:chExt cx="1181" cy="444"/>
          </a:xfrm>
        </p:grpSpPr>
        <p:sp>
          <p:nvSpPr>
            <p:cNvPr id="1463323" name="AutoShape 27"/>
            <p:cNvSpPr>
              <a:spLocks noChangeArrowheads="1"/>
            </p:cNvSpPr>
            <p:nvPr/>
          </p:nvSpPr>
          <p:spPr bwMode="auto">
            <a:xfrm>
              <a:off x="4280" y="2072"/>
              <a:ext cx="1174" cy="425"/>
            </a:xfrm>
            <a:prstGeom prst="hexagon">
              <a:avLst>
                <a:gd name="adj" fmla="val 20935"/>
                <a:gd name="vf" fmla="val 115470"/>
              </a:avLst>
            </a:prstGeom>
            <a:solidFill>
              <a:srgbClr val="33CCCC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83" name="Text Box 28"/>
            <p:cNvSpPr txBox="1">
              <a:spLocks noChangeArrowheads="1"/>
            </p:cNvSpPr>
            <p:nvPr/>
          </p:nvSpPr>
          <p:spPr bwMode="auto">
            <a:xfrm>
              <a:off x="4273" y="2053"/>
              <a:ext cx="117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OnBoard</a:t>
              </a:r>
            </a:p>
            <a:p>
              <a:pPr>
                <a:lnSpc>
                  <a:spcPct val="20000"/>
                </a:lnSpc>
              </a:pPr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TrainControl</a:t>
              </a:r>
            </a:p>
          </p:txBody>
        </p:sp>
      </p:grpSp>
      <p:sp>
        <p:nvSpPr>
          <p:cNvPr id="1463325" name="Freeform 29"/>
          <p:cNvSpPr>
            <a:spLocks/>
          </p:cNvSpPr>
          <p:nvPr/>
        </p:nvSpPr>
        <p:spPr bwMode="auto">
          <a:xfrm>
            <a:off x="5805488" y="2998788"/>
            <a:ext cx="1049337" cy="5524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06" y="215"/>
              </a:cxn>
              <a:cxn ang="0">
                <a:pos x="661" y="348"/>
              </a:cxn>
            </a:cxnLst>
            <a:rect l="0" t="0" r="r" b="b"/>
            <a:pathLst>
              <a:path w="661" h="348">
                <a:moveTo>
                  <a:pt x="24" y="0"/>
                </a:moveTo>
                <a:cubicBezTo>
                  <a:pt x="12" y="78"/>
                  <a:pt x="0" y="157"/>
                  <a:pt x="106" y="215"/>
                </a:cubicBezTo>
                <a:cubicBezTo>
                  <a:pt x="212" y="273"/>
                  <a:pt x="572" y="326"/>
                  <a:pt x="661" y="348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3326" name="Freeform 30"/>
          <p:cNvSpPr>
            <a:spLocks/>
          </p:cNvSpPr>
          <p:nvPr/>
        </p:nvSpPr>
        <p:spPr bwMode="auto">
          <a:xfrm>
            <a:off x="1317625" y="4316413"/>
            <a:ext cx="444500" cy="517525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237" y="215"/>
              </a:cxn>
              <a:cxn ang="0">
                <a:pos x="259" y="0"/>
              </a:cxn>
            </a:cxnLst>
            <a:rect l="0" t="0" r="r" b="b"/>
            <a:pathLst>
              <a:path w="280" h="326">
                <a:moveTo>
                  <a:pt x="0" y="326"/>
                </a:moveTo>
                <a:cubicBezTo>
                  <a:pt x="97" y="297"/>
                  <a:pt x="194" y="269"/>
                  <a:pt x="237" y="215"/>
                </a:cubicBezTo>
                <a:cubicBezTo>
                  <a:pt x="280" y="161"/>
                  <a:pt x="269" y="80"/>
                  <a:pt x="259" y="0"/>
                </a:cubicBezTo>
              </a:path>
            </a:pathLst>
          </a:custGeom>
          <a:noFill/>
          <a:ln w="38100" cap="sq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81" name="Picture 31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Line 2"/>
          <p:cNvSpPr>
            <a:spLocks noChangeShapeType="1"/>
          </p:cNvSpPr>
          <p:nvPr/>
        </p:nvSpPr>
        <p:spPr bwMode="auto">
          <a:xfrm flipH="1" flipV="1">
            <a:off x="5172075" y="4695825"/>
            <a:ext cx="3032125" cy="303213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23" name="Line 3"/>
          <p:cNvSpPr>
            <a:spLocks noChangeShapeType="1"/>
          </p:cNvSpPr>
          <p:nvPr/>
        </p:nvSpPr>
        <p:spPr bwMode="auto">
          <a:xfrm flipH="1">
            <a:off x="4452938" y="4692650"/>
            <a:ext cx="585787" cy="36830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24" name="Line 4"/>
          <p:cNvSpPr>
            <a:spLocks noChangeShapeType="1"/>
          </p:cNvSpPr>
          <p:nvPr/>
        </p:nvSpPr>
        <p:spPr bwMode="auto">
          <a:xfrm flipH="1">
            <a:off x="2513013" y="4668838"/>
            <a:ext cx="2562225" cy="344487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25" name="Line 5"/>
          <p:cNvSpPr>
            <a:spLocks noChangeShapeType="1"/>
          </p:cNvSpPr>
          <p:nvPr/>
        </p:nvSpPr>
        <p:spPr bwMode="auto">
          <a:xfrm flipH="1" flipV="1">
            <a:off x="5180013" y="4765675"/>
            <a:ext cx="1233487" cy="29210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26" name="Line 6"/>
          <p:cNvSpPr>
            <a:spLocks noChangeShapeType="1"/>
          </p:cNvSpPr>
          <p:nvPr/>
        </p:nvSpPr>
        <p:spPr bwMode="auto">
          <a:xfrm flipH="1" flipV="1">
            <a:off x="2011363" y="3016250"/>
            <a:ext cx="341312" cy="219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refinement … until when ?</a:t>
            </a:r>
          </a:p>
        </p:txBody>
      </p:sp>
      <p:sp>
        <p:nvSpPr>
          <p:cNvPr id="1464328" name="Line 8"/>
          <p:cNvSpPr>
            <a:spLocks noChangeShapeType="1"/>
          </p:cNvSpPr>
          <p:nvPr/>
        </p:nvSpPr>
        <p:spPr bwMode="auto">
          <a:xfrm flipV="1">
            <a:off x="2352675" y="2044700"/>
            <a:ext cx="2292350" cy="1936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29" name="Line 9"/>
          <p:cNvSpPr>
            <a:spLocks noChangeShapeType="1"/>
          </p:cNvSpPr>
          <p:nvPr/>
        </p:nvSpPr>
        <p:spPr bwMode="auto">
          <a:xfrm flipH="1" flipV="1">
            <a:off x="4722813" y="2044700"/>
            <a:ext cx="3155950" cy="2651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30" name="Line 10"/>
          <p:cNvSpPr>
            <a:spLocks noChangeShapeType="1"/>
          </p:cNvSpPr>
          <p:nvPr/>
        </p:nvSpPr>
        <p:spPr bwMode="auto">
          <a:xfrm flipH="1" flipV="1">
            <a:off x="4645025" y="1684338"/>
            <a:ext cx="0" cy="36036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31" name="AutoShape 11"/>
          <p:cNvSpPr>
            <a:spLocks noChangeArrowheads="1"/>
          </p:cNvSpPr>
          <p:nvPr/>
        </p:nvSpPr>
        <p:spPr bwMode="auto">
          <a:xfrm>
            <a:off x="66675" y="2232025"/>
            <a:ext cx="3160713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-77788" y="2232025"/>
            <a:ext cx="320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Speed/AccelCom'ed]</a:t>
            </a:r>
          </a:p>
        </p:txBody>
      </p:sp>
      <p:sp>
        <p:nvSpPr>
          <p:cNvPr id="1464333" name="Oval 13"/>
          <p:cNvSpPr>
            <a:spLocks noChangeArrowheads="1"/>
          </p:cNvSpPr>
          <p:nvPr/>
        </p:nvSpPr>
        <p:spPr bwMode="auto">
          <a:xfrm>
            <a:off x="4541838" y="1955800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34" name="AutoShape 14"/>
          <p:cNvSpPr>
            <a:spLocks noChangeArrowheads="1"/>
          </p:cNvSpPr>
          <p:nvPr/>
        </p:nvSpPr>
        <p:spPr bwMode="auto">
          <a:xfrm>
            <a:off x="1870075" y="1227138"/>
            <a:ext cx="5761038" cy="457200"/>
          </a:xfrm>
          <a:prstGeom prst="parallelogram">
            <a:avLst>
              <a:gd name="adj" fmla="val 37744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011363" y="1227138"/>
            <a:ext cx="545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Maintain[WC-SafeDistanceBetwTrains]</a:t>
            </a:r>
          </a:p>
        </p:txBody>
      </p:sp>
      <p:sp>
        <p:nvSpPr>
          <p:cNvPr id="1464336" name="Line 16"/>
          <p:cNvSpPr>
            <a:spLocks noChangeShapeType="1"/>
          </p:cNvSpPr>
          <p:nvPr/>
        </p:nvSpPr>
        <p:spPr bwMode="auto">
          <a:xfrm flipH="1" flipV="1">
            <a:off x="4649788" y="2044700"/>
            <a:ext cx="0" cy="496888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37" name="AutoShape 17"/>
          <p:cNvSpPr>
            <a:spLocks noChangeArrowheads="1"/>
          </p:cNvSpPr>
          <p:nvPr/>
        </p:nvSpPr>
        <p:spPr bwMode="auto">
          <a:xfrm>
            <a:off x="3121025" y="2243138"/>
            <a:ext cx="3094038" cy="752475"/>
          </a:xfrm>
          <a:prstGeom prst="parallelogram">
            <a:avLst>
              <a:gd name="adj" fmla="val 32076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001963" y="2243138"/>
            <a:ext cx="30146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TrainRespToComd]</a:t>
            </a:r>
          </a:p>
        </p:txBody>
      </p:sp>
      <p:sp>
        <p:nvSpPr>
          <p:cNvPr id="1464339" name="AutoShape 19"/>
          <p:cNvSpPr>
            <a:spLocks noChangeArrowheads="1"/>
          </p:cNvSpPr>
          <p:nvPr/>
        </p:nvSpPr>
        <p:spPr bwMode="auto">
          <a:xfrm>
            <a:off x="6215063" y="2309813"/>
            <a:ext cx="2789237" cy="706437"/>
          </a:xfrm>
          <a:prstGeom prst="parallelogram">
            <a:avLst>
              <a:gd name="adj" fmla="val 30801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7361238" y="2417763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...</a:t>
            </a:r>
          </a:p>
        </p:txBody>
      </p:sp>
      <p:sp>
        <p:nvSpPr>
          <p:cNvPr id="1464341" name="AutoShape 21"/>
          <p:cNvSpPr>
            <a:spLocks noChangeArrowheads="1"/>
          </p:cNvSpPr>
          <p:nvPr/>
        </p:nvSpPr>
        <p:spPr bwMode="auto">
          <a:xfrm>
            <a:off x="55563" y="3582988"/>
            <a:ext cx="3160712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55563" y="3582988"/>
            <a:ext cx="32019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Mt[AccurateEstimate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OfSpeed/Position]</a:t>
            </a:r>
          </a:p>
        </p:txBody>
      </p:sp>
      <p:sp>
        <p:nvSpPr>
          <p:cNvPr id="1464343" name="AutoShape 23"/>
          <p:cNvSpPr>
            <a:spLocks noChangeArrowheads="1"/>
          </p:cNvSpPr>
          <p:nvPr/>
        </p:nvSpPr>
        <p:spPr bwMode="auto">
          <a:xfrm>
            <a:off x="3087688" y="3582988"/>
            <a:ext cx="3346450" cy="739775"/>
          </a:xfrm>
          <a:prstGeom prst="parallelogram">
            <a:avLst>
              <a:gd name="adj" fmla="val 35288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2935288" y="3582988"/>
            <a:ext cx="3389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Mt[SafeComdTo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NextTrainFromEstim]</a:t>
            </a:r>
          </a:p>
        </p:txBody>
      </p:sp>
      <p:sp>
        <p:nvSpPr>
          <p:cNvPr id="1464345" name="Oval 25"/>
          <p:cNvSpPr>
            <a:spLocks noChangeArrowheads="1"/>
          </p:cNvSpPr>
          <p:nvPr/>
        </p:nvSpPr>
        <p:spPr bwMode="auto">
          <a:xfrm>
            <a:off x="2352675" y="3190875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46" name="Line 26"/>
          <p:cNvSpPr>
            <a:spLocks noChangeShapeType="1"/>
          </p:cNvSpPr>
          <p:nvPr/>
        </p:nvSpPr>
        <p:spPr bwMode="auto">
          <a:xfrm flipV="1">
            <a:off x="1870075" y="3236913"/>
            <a:ext cx="619125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47" name="Line 27"/>
          <p:cNvSpPr>
            <a:spLocks noChangeShapeType="1"/>
          </p:cNvSpPr>
          <p:nvPr/>
        </p:nvSpPr>
        <p:spPr bwMode="auto">
          <a:xfrm flipH="1" flipV="1">
            <a:off x="2352675" y="3259138"/>
            <a:ext cx="2297113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48" name="AutoShape 28"/>
          <p:cNvSpPr>
            <a:spLocks noChangeArrowheads="1"/>
          </p:cNvSpPr>
          <p:nvPr/>
        </p:nvSpPr>
        <p:spPr bwMode="auto">
          <a:xfrm>
            <a:off x="7938" y="4676775"/>
            <a:ext cx="1368425" cy="674688"/>
          </a:xfrm>
          <a:prstGeom prst="hexagon">
            <a:avLst>
              <a:gd name="adj" fmla="val 15371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14288" y="4646613"/>
            <a:ext cx="13541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Tracking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System</a:t>
            </a:r>
          </a:p>
        </p:txBody>
      </p: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6783388" y="3259138"/>
            <a:ext cx="1874837" cy="704850"/>
            <a:chOff x="4273" y="2053"/>
            <a:chExt cx="1181" cy="444"/>
          </a:xfrm>
        </p:grpSpPr>
        <p:sp>
          <p:nvSpPr>
            <p:cNvPr id="1464351" name="AutoShape 31"/>
            <p:cNvSpPr>
              <a:spLocks noChangeArrowheads="1"/>
            </p:cNvSpPr>
            <p:nvPr/>
          </p:nvSpPr>
          <p:spPr bwMode="auto">
            <a:xfrm>
              <a:off x="4280" y="2072"/>
              <a:ext cx="1174" cy="425"/>
            </a:xfrm>
            <a:prstGeom prst="hexagon">
              <a:avLst>
                <a:gd name="adj" fmla="val 20935"/>
                <a:gd name="vf" fmla="val 115470"/>
              </a:avLst>
            </a:prstGeom>
            <a:solidFill>
              <a:srgbClr val="33CCCC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221" name="Text Box 32"/>
            <p:cNvSpPr txBox="1">
              <a:spLocks noChangeArrowheads="1"/>
            </p:cNvSpPr>
            <p:nvPr/>
          </p:nvSpPr>
          <p:spPr bwMode="auto">
            <a:xfrm>
              <a:off x="4273" y="2053"/>
              <a:ext cx="117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OnBoard</a:t>
              </a:r>
            </a:p>
            <a:p>
              <a:pPr>
                <a:lnSpc>
                  <a:spcPct val="20000"/>
                </a:lnSpc>
              </a:pPr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TrainControl</a:t>
              </a:r>
            </a:p>
          </p:txBody>
        </p:sp>
      </p:grpSp>
      <p:sp>
        <p:nvSpPr>
          <p:cNvPr id="1464353" name="Freeform 33"/>
          <p:cNvSpPr>
            <a:spLocks/>
          </p:cNvSpPr>
          <p:nvPr/>
        </p:nvSpPr>
        <p:spPr bwMode="auto">
          <a:xfrm>
            <a:off x="5805488" y="2998788"/>
            <a:ext cx="1049337" cy="5524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06" y="215"/>
              </a:cxn>
              <a:cxn ang="0">
                <a:pos x="661" y="348"/>
              </a:cxn>
            </a:cxnLst>
            <a:rect l="0" t="0" r="r" b="b"/>
            <a:pathLst>
              <a:path w="661" h="348">
                <a:moveTo>
                  <a:pt x="24" y="0"/>
                </a:moveTo>
                <a:cubicBezTo>
                  <a:pt x="12" y="78"/>
                  <a:pt x="0" y="157"/>
                  <a:pt x="106" y="215"/>
                </a:cubicBezTo>
                <a:cubicBezTo>
                  <a:pt x="212" y="273"/>
                  <a:pt x="572" y="326"/>
                  <a:pt x="661" y="348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4" name="Freeform 34"/>
          <p:cNvSpPr>
            <a:spLocks/>
          </p:cNvSpPr>
          <p:nvPr/>
        </p:nvSpPr>
        <p:spPr bwMode="auto">
          <a:xfrm>
            <a:off x="1317625" y="4316413"/>
            <a:ext cx="444500" cy="517525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237" y="215"/>
              </a:cxn>
              <a:cxn ang="0">
                <a:pos x="259" y="0"/>
              </a:cxn>
            </a:cxnLst>
            <a:rect l="0" t="0" r="r" b="b"/>
            <a:pathLst>
              <a:path w="280" h="326">
                <a:moveTo>
                  <a:pt x="0" y="326"/>
                </a:moveTo>
                <a:cubicBezTo>
                  <a:pt x="97" y="297"/>
                  <a:pt x="194" y="269"/>
                  <a:pt x="237" y="215"/>
                </a:cubicBezTo>
                <a:cubicBezTo>
                  <a:pt x="280" y="161"/>
                  <a:pt x="269" y="80"/>
                  <a:pt x="259" y="0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5" name="Line 35"/>
          <p:cNvSpPr>
            <a:spLocks noChangeShapeType="1"/>
          </p:cNvSpPr>
          <p:nvPr/>
        </p:nvSpPr>
        <p:spPr bwMode="auto">
          <a:xfrm flipH="1" flipV="1">
            <a:off x="4913313" y="4365625"/>
            <a:ext cx="258762" cy="360363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6" name="Oval 36"/>
          <p:cNvSpPr>
            <a:spLocks noChangeArrowheads="1"/>
          </p:cNvSpPr>
          <p:nvPr/>
        </p:nvSpPr>
        <p:spPr bwMode="auto">
          <a:xfrm>
            <a:off x="5024438" y="4614863"/>
            <a:ext cx="180975" cy="200025"/>
          </a:xfrm>
          <a:prstGeom prst="ellipse">
            <a:avLst/>
          </a:prstGeom>
          <a:solidFill>
            <a:schemeClr val="hlink"/>
          </a:solidFill>
          <a:ln w="12700" cap="sq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57" name="AutoShape 37"/>
          <p:cNvSpPr>
            <a:spLocks noChangeArrowheads="1"/>
          </p:cNvSpPr>
          <p:nvPr/>
        </p:nvSpPr>
        <p:spPr bwMode="auto">
          <a:xfrm>
            <a:off x="1246188" y="5016500"/>
            <a:ext cx="2446337" cy="739775"/>
          </a:xfrm>
          <a:prstGeom prst="parallelogram">
            <a:avLst>
              <a:gd name="adj" fmla="val 25797"/>
            </a:avLst>
          </a:prstGeom>
          <a:solidFill>
            <a:srgbClr val="B4B1ED"/>
          </a:solidFill>
          <a:ln w="28575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12" name="Text Box 38"/>
          <p:cNvSpPr txBox="1">
            <a:spLocks noChangeArrowheads="1"/>
          </p:cNvSpPr>
          <p:nvPr/>
        </p:nvSpPr>
        <p:spPr bwMode="auto">
          <a:xfrm>
            <a:off x="1271588" y="5016500"/>
            <a:ext cx="2478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Achv[ComdMsg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SentInTime]</a:t>
            </a:r>
          </a:p>
        </p:txBody>
      </p:sp>
      <p:sp>
        <p:nvSpPr>
          <p:cNvPr id="1464359" name="AutoShape 39"/>
          <p:cNvSpPr>
            <a:spLocks noChangeArrowheads="1"/>
          </p:cNvSpPr>
          <p:nvPr/>
        </p:nvSpPr>
        <p:spPr bwMode="auto">
          <a:xfrm>
            <a:off x="3562350" y="5019675"/>
            <a:ext cx="1741488" cy="727075"/>
          </a:xfrm>
          <a:prstGeom prst="parallelogram">
            <a:avLst>
              <a:gd name="adj" fmla="val 26857"/>
            </a:avLst>
          </a:prstGeom>
          <a:solidFill>
            <a:srgbClr val="B4B1ED"/>
          </a:solidFill>
          <a:ln w="28575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14" name="Text Box 40"/>
          <p:cNvSpPr txBox="1">
            <a:spLocks noChangeArrowheads="1"/>
          </p:cNvSpPr>
          <p:nvPr/>
        </p:nvSpPr>
        <p:spPr bwMode="auto">
          <a:xfrm>
            <a:off x="3384550" y="4994275"/>
            <a:ext cx="1863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ComdMsg]</a:t>
            </a:r>
          </a:p>
        </p:txBody>
      </p:sp>
      <p:sp>
        <p:nvSpPr>
          <p:cNvPr id="1464361" name="AutoShape 41"/>
          <p:cNvSpPr>
            <a:spLocks noChangeArrowheads="1"/>
          </p:cNvSpPr>
          <p:nvPr/>
        </p:nvSpPr>
        <p:spPr bwMode="auto">
          <a:xfrm>
            <a:off x="5175250" y="5016500"/>
            <a:ext cx="2617788" cy="739775"/>
          </a:xfrm>
          <a:prstGeom prst="parallelogram">
            <a:avLst>
              <a:gd name="adj" fmla="val 27605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16" name="Text Box 42"/>
          <p:cNvSpPr txBox="1">
            <a:spLocks noChangeArrowheads="1"/>
          </p:cNvSpPr>
          <p:nvPr/>
        </p:nvSpPr>
        <p:spPr bwMode="auto">
          <a:xfrm>
            <a:off x="4976813" y="4994275"/>
            <a:ext cx="2759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Achv[SentMsg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DeliveredInTime]</a:t>
            </a:r>
          </a:p>
        </p:txBody>
      </p:sp>
      <p:sp>
        <p:nvSpPr>
          <p:cNvPr id="1464363" name="AutoShape 43"/>
          <p:cNvSpPr>
            <a:spLocks noChangeArrowheads="1"/>
          </p:cNvSpPr>
          <p:nvPr/>
        </p:nvSpPr>
        <p:spPr bwMode="auto">
          <a:xfrm>
            <a:off x="7642225" y="5005388"/>
            <a:ext cx="1436688" cy="739775"/>
          </a:xfrm>
          <a:prstGeom prst="parallelogram">
            <a:avLst>
              <a:gd name="adj" fmla="val 29616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18" name="Text Box 44"/>
          <p:cNvSpPr txBox="1">
            <a:spLocks noChangeArrowheads="1"/>
          </p:cNvSpPr>
          <p:nvPr/>
        </p:nvSpPr>
        <p:spPr bwMode="auto">
          <a:xfrm>
            <a:off x="7415213" y="5006975"/>
            <a:ext cx="1698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Mt[Msg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Implem]</a:t>
            </a:r>
          </a:p>
        </p:txBody>
      </p:sp>
      <p:pic>
        <p:nvPicPr>
          <p:cNvPr id="50219" name="Picture 45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Oval 2"/>
          <p:cNvSpPr>
            <a:spLocks noChangeArrowheads="1"/>
          </p:cNvSpPr>
          <p:nvPr/>
        </p:nvSpPr>
        <p:spPr bwMode="auto">
          <a:xfrm>
            <a:off x="5024438" y="4614863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5347" name="Line 3"/>
          <p:cNvSpPr>
            <a:spLocks noChangeShapeType="1"/>
          </p:cNvSpPr>
          <p:nvPr/>
        </p:nvSpPr>
        <p:spPr bwMode="auto">
          <a:xfrm flipH="1" flipV="1">
            <a:off x="5172075" y="4695825"/>
            <a:ext cx="3032125" cy="3032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48" name="Line 4"/>
          <p:cNvSpPr>
            <a:spLocks noChangeShapeType="1"/>
          </p:cNvSpPr>
          <p:nvPr/>
        </p:nvSpPr>
        <p:spPr bwMode="auto">
          <a:xfrm flipH="1">
            <a:off x="4452938" y="4692650"/>
            <a:ext cx="585787" cy="3683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 flipH="1">
            <a:off x="2513013" y="4668838"/>
            <a:ext cx="2562225" cy="344487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 flipH="1" flipV="1">
            <a:off x="5180013" y="4765675"/>
            <a:ext cx="1233487" cy="2921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 flipH="1" flipV="1">
            <a:off x="2011363" y="3016250"/>
            <a:ext cx="341312" cy="219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refinement … until when ?</a:t>
            </a: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 flipV="1">
            <a:off x="2352675" y="2044700"/>
            <a:ext cx="2292350" cy="1936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 flipH="1" flipV="1">
            <a:off x="4722813" y="2044700"/>
            <a:ext cx="3155950" cy="2651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 flipH="1" flipV="1">
            <a:off x="4645025" y="1684338"/>
            <a:ext cx="0" cy="36036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56" name="AutoShape 12"/>
          <p:cNvSpPr>
            <a:spLocks noChangeArrowheads="1"/>
          </p:cNvSpPr>
          <p:nvPr/>
        </p:nvSpPr>
        <p:spPr bwMode="auto">
          <a:xfrm>
            <a:off x="66675" y="2232025"/>
            <a:ext cx="3160713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-77788" y="2232025"/>
            <a:ext cx="320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Speed/AccelCom'ed]</a:t>
            </a:r>
          </a:p>
        </p:txBody>
      </p:sp>
      <p:sp>
        <p:nvSpPr>
          <p:cNvPr id="1465358" name="Oval 14"/>
          <p:cNvSpPr>
            <a:spLocks noChangeArrowheads="1"/>
          </p:cNvSpPr>
          <p:nvPr/>
        </p:nvSpPr>
        <p:spPr bwMode="auto">
          <a:xfrm>
            <a:off x="4541838" y="1955800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5359" name="AutoShape 15"/>
          <p:cNvSpPr>
            <a:spLocks noChangeArrowheads="1"/>
          </p:cNvSpPr>
          <p:nvPr/>
        </p:nvSpPr>
        <p:spPr bwMode="auto">
          <a:xfrm>
            <a:off x="1870075" y="1227138"/>
            <a:ext cx="5761038" cy="457200"/>
          </a:xfrm>
          <a:prstGeom prst="parallelogram">
            <a:avLst>
              <a:gd name="adj" fmla="val 37744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2011363" y="1227138"/>
            <a:ext cx="545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Maintain[WC-SafeDistanceBetwTrains]</a:t>
            </a:r>
          </a:p>
        </p:txBody>
      </p:sp>
      <p:sp>
        <p:nvSpPr>
          <p:cNvPr id="1465361" name="Line 17"/>
          <p:cNvSpPr>
            <a:spLocks noChangeShapeType="1"/>
          </p:cNvSpPr>
          <p:nvPr/>
        </p:nvSpPr>
        <p:spPr bwMode="auto">
          <a:xfrm flipH="1" flipV="1">
            <a:off x="4649788" y="2044700"/>
            <a:ext cx="0" cy="496888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62" name="AutoShape 18"/>
          <p:cNvSpPr>
            <a:spLocks noChangeArrowheads="1"/>
          </p:cNvSpPr>
          <p:nvPr/>
        </p:nvSpPr>
        <p:spPr bwMode="auto">
          <a:xfrm>
            <a:off x="3121025" y="2243138"/>
            <a:ext cx="3094038" cy="752475"/>
          </a:xfrm>
          <a:prstGeom prst="parallelogram">
            <a:avLst>
              <a:gd name="adj" fmla="val 32076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3001963" y="2243138"/>
            <a:ext cx="30146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TrainRespToComd]</a:t>
            </a:r>
          </a:p>
        </p:txBody>
      </p:sp>
      <p:sp>
        <p:nvSpPr>
          <p:cNvPr id="1465364" name="AutoShape 20"/>
          <p:cNvSpPr>
            <a:spLocks noChangeArrowheads="1"/>
          </p:cNvSpPr>
          <p:nvPr/>
        </p:nvSpPr>
        <p:spPr bwMode="auto">
          <a:xfrm>
            <a:off x="6215063" y="2309813"/>
            <a:ext cx="2789237" cy="706437"/>
          </a:xfrm>
          <a:prstGeom prst="parallelogram">
            <a:avLst>
              <a:gd name="adj" fmla="val 30801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361238" y="2417763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...</a:t>
            </a:r>
          </a:p>
        </p:txBody>
      </p:sp>
      <p:sp>
        <p:nvSpPr>
          <p:cNvPr id="1465366" name="AutoShape 22"/>
          <p:cNvSpPr>
            <a:spLocks noChangeArrowheads="1"/>
          </p:cNvSpPr>
          <p:nvPr/>
        </p:nvSpPr>
        <p:spPr bwMode="auto">
          <a:xfrm>
            <a:off x="55563" y="3582988"/>
            <a:ext cx="3160712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55563" y="3582988"/>
            <a:ext cx="32019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Mt[AccurateEstimate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OfSpeed/Position]</a:t>
            </a:r>
          </a:p>
        </p:txBody>
      </p:sp>
      <p:sp>
        <p:nvSpPr>
          <p:cNvPr id="1465368" name="AutoShape 24"/>
          <p:cNvSpPr>
            <a:spLocks noChangeArrowheads="1"/>
          </p:cNvSpPr>
          <p:nvPr/>
        </p:nvSpPr>
        <p:spPr bwMode="auto">
          <a:xfrm>
            <a:off x="3087688" y="3582988"/>
            <a:ext cx="3346450" cy="739775"/>
          </a:xfrm>
          <a:prstGeom prst="parallelogram">
            <a:avLst>
              <a:gd name="adj" fmla="val 35288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2935288" y="3582988"/>
            <a:ext cx="3389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Mt[SafeComdTo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NextTrainFromEstim]</a:t>
            </a:r>
          </a:p>
        </p:txBody>
      </p:sp>
      <p:sp>
        <p:nvSpPr>
          <p:cNvPr id="1465370" name="Oval 26"/>
          <p:cNvSpPr>
            <a:spLocks noChangeArrowheads="1"/>
          </p:cNvSpPr>
          <p:nvPr/>
        </p:nvSpPr>
        <p:spPr bwMode="auto">
          <a:xfrm>
            <a:off x="2352675" y="3190875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5371" name="Line 27"/>
          <p:cNvSpPr>
            <a:spLocks noChangeShapeType="1"/>
          </p:cNvSpPr>
          <p:nvPr/>
        </p:nvSpPr>
        <p:spPr bwMode="auto">
          <a:xfrm flipV="1">
            <a:off x="1870075" y="3236913"/>
            <a:ext cx="619125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72" name="Line 28"/>
          <p:cNvSpPr>
            <a:spLocks noChangeShapeType="1"/>
          </p:cNvSpPr>
          <p:nvPr/>
        </p:nvSpPr>
        <p:spPr bwMode="auto">
          <a:xfrm flipH="1" flipV="1">
            <a:off x="2352675" y="3259138"/>
            <a:ext cx="2297113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73" name="AutoShape 29"/>
          <p:cNvSpPr>
            <a:spLocks noChangeArrowheads="1"/>
          </p:cNvSpPr>
          <p:nvPr/>
        </p:nvSpPr>
        <p:spPr bwMode="auto">
          <a:xfrm>
            <a:off x="2281238" y="6043613"/>
            <a:ext cx="1922462" cy="674687"/>
          </a:xfrm>
          <a:prstGeom prst="hexagon">
            <a:avLst>
              <a:gd name="adj" fmla="val 21595"/>
              <a:gd name="vf" fmla="val 115470"/>
            </a:avLst>
          </a:prstGeom>
          <a:solidFill>
            <a:srgbClr val="33CCCC"/>
          </a:solidFill>
          <a:ln w="12700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2287588" y="6013450"/>
            <a:ext cx="18970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Speed/Accel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Control</a:t>
            </a:r>
          </a:p>
        </p:txBody>
      </p:sp>
      <p:sp>
        <p:nvSpPr>
          <p:cNvPr id="1465375" name="AutoShape 31"/>
          <p:cNvSpPr>
            <a:spLocks noChangeArrowheads="1"/>
          </p:cNvSpPr>
          <p:nvPr/>
        </p:nvSpPr>
        <p:spPr bwMode="auto">
          <a:xfrm>
            <a:off x="7938" y="4676775"/>
            <a:ext cx="1368425" cy="674688"/>
          </a:xfrm>
          <a:prstGeom prst="hexagon">
            <a:avLst>
              <a:gd name="adj" fmla="val 15371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4288" y="4646613"/>
            <a:ext cx="13541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Tracking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System</a:t>
            </a:r>
          </a:p>
        </p:txBody>
      </p:sp>
      <p:grpSp>
        <p:nvGrpSpPr>
          <p:cNvPr id="51233" name="Group 33"/>
          <p:cNvGrpSpPr>
            <a:grpSpLocks/>
          </p:cNvGrpSpPr>
          <p:nvPr/>
        </p:nvGrpSpPr>
        <p:grpSpPr bwMode="auto">
          <a:xfrm>
            <a:off x="6783388" y="3259138"/>
            <a:ext cx="1874837" cy="704850"/>
            <a:chOff x="4273" y="2053"/>
            <a:chExt cx="1181" cy="444"/>
          </a:xfrm>
        </p:grpSpPr>
        <p:sp>
          <p:nvSpPr>
            <p:cNvPr id="1465378" name="AutoShape 34"/>
            <p:cNvSpPr>
              <a:spLocks noChangeArrowheads="1"/>
            </p:cNvSpPr>
            <p:nvPr/>
          </p:nvSpPr>
          <p:spPr bwMode="auto">
            <a:xfrm>
              <a:off x="4280" y="2072"/>
              <a:ext cx="1174" cy="425"/>
            </a:xfrm>
            <a:prstGeom prst="hexagon">
              <a:avLst>
                <a:gd name="adj" fmla="val 20935"/>
                <a:gd name="vf" fmla="val 115470"/>
              </a:avLst>
            </a:prstGeom>
            <a:solidFill>
              <a:srgbClr val="33CCCC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249" name="Text Box 35"/>
            <p:cNvSpPr txBox="1">
              <a:spLocks noChangeArrowheads="1"/>
            </p:cNvSpPr>
            <p:nvPr/>
          </p:nvSpPr>
          <p:spPr bwMode="auto">
            <a:xfrm>
              <a:off x="4273" y="2053"/>
              <a:ext cx="117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OnBoard</a:t>
              </a:r>
            </a:p>
            <a:p>
              <a:pPr>
                <a:lnSpc>
                  <a:spcPct val="20000"/>
                </a:lnSpc>
              </a:pPr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TrainControl</a:t>
              </a:r>
            </a:p>
          </p:txBody>
        </p:sp>
      </p:grpSp>
      <p:sp>
        <p:nvSpPr>
          <p:cNvPr id="1465380" name="Freeform 36"/>
          <p:cNvSpPr>
            <a:spLocks/>
          </p:cNvSpPr>
          <p:nvPr/>
        </p:nvSpPr>
        <p:spPr bwMode="auto">
          <a:xfrm>
            <a:off x="5805488" y="2998788"/>
            <a:ext cx="1049337" cy="5524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06" y="215"/>
              </a:cxn>
              <a:cxn ang="0">
                <a:pos x="661" y="348"/>
              </a:cxn>
            </a:cxnLst>
            <a:rect l="0" t="0" r="r" b="b"/>
            <a:pathLst>
              <a:path w="661" h="348">
                <a:moveTo>
                  <a:pt x="24" y="0"/>
                </a:moveTo>
                <a:cubicBezTo>
                  <a:pt x="12" y="78"/>
                  <a:pt x="0" y="157"/>
                  <a:pt x="106" y="215"/>
                </a:cubicBezTo>
                <a:cubicBezTo>
                  <a:pt x="212" y="273"/>
                  <a:pt x="572" y="326"/>
                  <a:pt x="661" y="348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81" name="Freeform 37"/>
          <p:cNvSpPr>
            <a:spLocks/>
          </p:cNvSpPr>
          <p:nvPr/>
        </p:nvSpPr>
        <p:spPr bwMode="auto">
          <a:xfrm>
            <a:off x="1317625" y="4316413"/>
            <a:ext cx="444500" cy="517525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237" y="215"/>
              </a:cxn>
              <a:cxn ang="0">
                <a:pos x="259" y="0"/>
              </a:cxn>
            </a:cxnLst>
            <a:rect l="0" t="0" r="r" b="b"/>
            <a:pathLst>
              <a:path w="280" h="326">
                <a:moveTo>
                  <a:pt x="0" y="326"/>
                </a:moveTo>
                <a:cubicBezTo>
                  <a:pt x="97" y="297"/>
                  <a:pt x="194" y="269"/>
                  <a:pt x="237" y="215"/>
                </a:cubicBezTo>
                <a:cubicBezTo>
                  <a:pt x="280" y="161"/>
                  <a:pt x="269" y="80"/>
                  <a:pt x="259" y="0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82" name="Line 38"/>
          <p:cNvSpPr>
            <a:spLocks noChangeShapeType="1"/>
          </p:cNvSpPr>
          <p:nvPr/>
        </p:nvSpPr>
        <p:spPr bwMode="auto">
          <a:xfrm flipH="1" flipV="1">
            <a:off x="4913313" y="4365625"/>
            <a:ext cx="258762" cy="36036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83" name="AutoShape 39"/>
          <p:cNvSpPr>
            <a:spLocks noChangeArrowheads="1"/>
          </p:cNvSpPr>
          <p:nvPr/>
        </p:nvSpPr>
        <p:spPr bwMode="auto">
          <a:xfrm>
            <a:off x="1246188" y="5016500"/>
            <a:ext cx="2446337" cy="739775"/>
          </a:xfrm>
          <a:prstGeom prst="parallelogram">
            <a:avLst>
              <a:gd name="adj" fmla="val 25797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8" name="Text Box 40"/>
          <p:cNvSpPr txBox="1">
            <a:spLocks noChangeArrowheads="1"/>
          </p:cNvSpPr>
          <p:nvPr/>
        </p:nvSpPr>
        <p:spPr bwMode="auto">
          <a:xfrm>
            <a:off x="1235075" y="5016500"/>
            <a:ext cx="2478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Achv[ComdMsg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SentInTime]</a:t>
            </a:r>
          </a:p>
        </p:txBody>
      </p:sp>
      <p:sp>
        <p:nvSpPr>
          <p:cNvPr id="1465385" name="AutoShape 41"/>
          <p:cNvSpPr>
            <a:spLocks noChangeArrowheads="1"/>
          </p:cNvSpPr>
          <p:nvPr/>
        </p:nvSpPr>
        <p:spPr bwMode="auto">
          <a:xfrm>
            <a:off x="3562350" y="5019675"/>
            <a:ext cx="1741488" cy="727075"/>
          </a:xfrm>
          <a:prstGeom prst="parallelogram">
            <a:avLst>
              <a:gd name="adj" fmla="val 26857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0" name="Text Box 42"/>
          <p:cNvSpPr txBox="1">
            <a:spLocks noChangeArrowheads="1"/>
          </p:cNvSpPr>
          <p:nvPr/>
        </p:nvSpPr>
        <p:spPr bwMode="auto">
          <a:xfrm>
            <a:off x="3384550" y="4994275"/>
            <a:ext cx="1863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ComdMsg]</a:t>
            </a:r>
          </a:p>
        </p:txBody>
      </p:sp>
      <p:sp>
        <p:nvSpPr>
          <p:cNvPr id="1465387" name="AutoShape 43"/>
          <p:cNvSpPr>
            <a:spLocks noChangeArrowheads="1"/>
          </p:cNvSpPr>
          <p:nvPr/>
        </p:nvSpPr>
        <p:spPr bwMode="auto">
          <a:xfrm>
            <a:off x="5187950" y="5016500"/>
            <a:ext cx="2617788" cy="739775"/>
          </a:xfrm>
          <a:prstGeom prst="parallelogram">
            <a:avLst>
              <a:gd name="adj" fmla="val 27605"/>
            </a:avLst>
          </a:prstGeom>
          <a:solidFill>
            <a:srgbClr val="B4B1ED"/>
          </a:solidFill>
          <a:ln w="19050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2" name="Text Box 44"/>
          <p:cNvSpPr txBox="1">
            <a:spLocks noChangeArrowheads="1"/>
          </p:cNvSpPr>
          <p:nvPr/>
        </p:nvSpPr>
        <p:spPr bwMode="auto">
          <a:xfrm>
            <a:off x="4976813" y="4994275"/>
            <a:ext cx="2759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Achv[SentMsg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DeliveredInTime]</a:t>
            </a:r>
          </a:p>
        </p:txBody>
      </p:sp>
      <p:sp>
        <p:nvSpPr>
          <p:cNvPr id="1465389" name="AutoShape 45"/>
          <p:cNvSpPr>
            <a:spLocks noChangeArrowheads="1"/>
          </p:cNvSpPr>
          <p:nvPr/>
        </p:nvSpPr>
        <p:spPr bwMode="auto">
          <a:xfrm>
            <a:off x="7654925" y="5005388"/>
            <a:ext cx="1436688" cy="739775"/>
          </a:xfrm>
          <a:prstGeom prst="parallelogram">
            <a:avLst>
              <a:gd name="adj" fmla="val 29616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4" name="Text Box 46"/>
          <p:cNvSpPr txBox="1">
            <a:spLocks noChangeArrowheads="1"/>
          </p:cNvSpPr>
          <p:nvPr/>
        </p:nvSpPr>
        <p:spPr bwMode="auto">
          <a:xfrm>
            <a:off x="7415213" y="5006975"/>
            <a:ext cx="1698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Mt[Msg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Implem]</a:t>
            </a:r>
          </a:p>
        </p:txBody>
      </p:sp>
      <p:sp>
        <p:nvSpPr>
          <p:cNvPr id="1465391" name="Freeform 47"/>
          <p:cNvSpPr>
            <a:spLocks/>
          </p:cNvSpPr>
          <p:nvPr/>
        </p:nvSpPr>
        <p:spPr bwMode="auto">
          <a:xfrm>
            <a:off x="4140200" y="5735638"/>
            <a:ext cx="411163" cy="463550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178" y="244"/>
              </a:cxn>
              <a:cxn ang="0">
                <a:pos x="259" y="0"/>
              </a:cxn>
            </a:cxnLst>
            <a:rect l="0" t="0" r="r" b="b"/>
            <a:pathLst>
              <a:path w="259" h="292">
                <a:moveTo>
                  <a:pt x="0" y="289"/>
                </a:moveTo>
                <a:cubicBezTo>
                  <a:pt x="67" y="290"/>
                  <a:pt x="135" y="292"/>
                  <a:pt x="178" y="244"/>
                </a:cubicBezTo>
                <a:cubicBezTo>
                  <a:pt x="221" y="196"/>
                  <a:pt x="245" y="41"/>
                  <a:pt x="259" y="0"/>
                </a:cubicBezTo>
              </a:path>
            </a:pathLst>
          </a:custGeom>
          <a:noFill/>
          <a:ln w="38100" cap="sq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5392" name="Freeform 48"/>
          <p:cNvSpPr>
            <a:spLocks/>
          </p:cNvSpPr>
          <p:nvPr/>
        </p:nvSpPr>
        <p:spPr bwMode="auto">
          <a:xfrm flipH="1">
            <a:off x="1939925" y="5772150"/>
            <a:ext cx="411163" cy="463550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178" y="244"/>
              </a:cxn>
              <a:cxn ang="0">
                <a:pos x="259" y="0"/>
              </a:cxn>
            </a:cxnLst>
            <a:rect l="0" t="0" r="r" b="b"/>
            <a:pathLst>
              <a:path w="259" h="292">
                <a:moveTo>
                  <a:pt x="0" y="289"/>
                </a:moveTo>
                <a:cubicBezTo>
                  <a:pt x="67" y="290"/>
                  <a:pt x="135" y="292"/>
                  <a:pt x="178" y="244"/>
                </a:cubicBezTo>
                <a:cubicBezTo>
                  <a:pt x="221" y="196"/>
                  <a:pt x="245" y="41"/>
                  <a:pt x="259" y="0"/>
                </a:cubicBezTo>
              </a:path>
            </a:pathLst>
          </a:custGeom>
          <a:noFill/>
          <a:ln w="38100" cap="sq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7" name="Picture 49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Oval 2"/>
          <p:cNvSpPr>
            <a:spLocks noChangeArrowheads="1"/>
          </p:cNvSpPr>
          <p:nvPr/>
        </p:nvSpPr>
        <p:spPr bwMode="auto">
          <a:xfrm>
            <a:off x="5024438" y="4614863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6371" name="Line 3"/>
          <p:cNvSpPr>
            <a:spLocks noChangeShapeType="1"/>
          </p:cNvSpPr>
          <p:nvPr/>
        </p:nvSpPr>
        <p:spPr bwMode="auto">
          <a:xfrm flipH="1" flipV="1">
            <a:off x="5172075" y="4695825"/>
            <a:ext cx="3032125" cy="3032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372" name="Line 4"/>
          <p:cNvSpPr>
            <a:spLocks noChangeShapeType="1"/>
          </p:cNvSpPr>
          <p:nvPr/>
        </p:nvSpPr>
        <p:spPr bwMode="auto">
          <a:xfrm flipH="1">
            <a:off x="4452938" y="4692650"/>
            <a:ext cx="585787" cy="3683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373" name="Line 5"/>
          <p:cNvSpPr>
            <a:spLocks noChangeShapeType="1"/>
          </p:cNvSpPr>
          <p:nvPr/>
        </p:nvSpPr>
        <p:spPr bwMode="auto">
          <a:xfrm flipH="1">
            <a:off x="2513013" y="4668838"/>
            <a:ext cx="2562225" cy="344487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374" name="Line 6"/>
          <p:cNvSpPr>
            <a:spLocks noChangeShapeType="1"/>
          </p:cNvSpPr>
          <p:nvPr/>
        </p:nvSpPr>
        <p:spPr bwMode="auto">
          <a:xfrm flipH="1" flipV="1">
            <a:off x="5180013" y="4765675"/>
            <a:ext cx="1233487" cy="2921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375" name="Line 7"/>
          <p:cNvSpPr>
            <a:spLocks noChangeShapeType="1"/>
          </p:cNvSpPr>
          <p:nvPr/>
        </p:nvSpPr>
        <p:spPr bwMode="auto">
          <a:xfrm flipH="1" flipV="1">
            <a:off x="2011363" y="3016250"/>
            <a:ext cx="341312" cy="219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refinement … until when ?</a:t>
            </a:r>
          </a:p>
        </p:txBody>
      </p:sp>
      <p:sp>
        <p:nvSpPr>
          <p:cNvPr id="1466377" name="Line 9"/>
          <p:cNvSpPr>
            <a:spLocks noChangeShapeType="1"/>
          </p:cNvSpPr>
          <p:nvPr/>
        </p:nvSpPr>
        <p:spPr bwMode="auto">
          <a:xfrm flipV="1">
            <a:off x="2352675" y="2044700"/>
            <a:ext cx="2292350" cy="1936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378" name="Line 10"/>
          <p:cNvSpPr>
            <a:spLocks noChangeShapeType="1"/>
          </p:cNvSpPr>
          <p:nvPr/>
        </p:nvSpPr>
        <p:spPr bwMode="auto">
          <a:xfrm flipH="1" flipV="1">
            <a:off x="4722813" y="2044700"/>
            <a:ext cx="3155950" cy="2651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379" name="Line 11"/>
          <p:cNvSpPr>
            <a:spLocks noChangeShapeType="1"/>
          </p:cNvSpPr>
          <p:nvPr/>
        </p:nvSpPr>
        <p:spPr bwMode="auto">
          <a:xfrm flipH="1" flipV="1">
            <a:off x="4645025" y="1684338"/>
            <a:ext cx="0" cy="36036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380" name="AutoShape 12"/>
          <p:cNvSpPr>
            <a:spLocks noChangeArrowheads="1"/>
          </p:cNvSpPr>
          <p:nvPr/>
        </p:nvSpPr>
        <p:spPr bwMode="auto">
          <a:xfrm>
            <a:off x="66675" y="2232025"/>
            <a:ext cx="3160713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-77788" y="2232025"/>
            <a:ext cx="320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Speed/AccelCom'ed]</a:t>
            </a:r>
          </a:p>
        </p:txBody>
      </p:sp>
      <p:sp>
        <p:nvSpPr>
          <p:cNvPr id="1466382" name="Oval 14"/>
          <p:cNvSpPr>
            <a:spLocks noChangeArrowheads="1"/>
          </p:cNvSpPr>
          <p:nvPr/>
        </p:nvSpPr>
        <p:spPr bwMode="auto">
          <a:xfrm>
            <a:off x="4541838" y="1955800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6383" name="AutoShape 15"/>
          <p:cNvSpPr>
            <a:spLocks noChangeArrowheads="1"/>
          </p:cNvSpPr>
          <p:nvPr/>
        </p:nvSpPr>
        <p:spPr bwMode="auto">
          <a:xfrm>
            <a:off x="1870075" y="1227138"/>
            <a:ext cx="5761038" cy="457200"/>
          </a:xfrm>
          <a:prstGeom prst="parallelogram">
            <a:avLst>
              <a:gd name="adj" fmla="val 37744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2011363" y="1227138"/>
            <a:ext cx="545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Maintain[WC-SafeDistanceBetwTrains]</a:t>
            </a:r>
          </a:p>
        </p:txBody>
      </p:sp>
      <p:sp>
        <p:nvSpPr>
          <p:cNvPr id="1466385" name="Line 17"/>
          <p:cNvSpPr>
            <a:spLocks noChangeShapeType="1"/>
          </p:cNvSpPr>
          <p:nvPr/>
        </p:nvSpPr>
        <p:spPr bwMode="auto">
          <a:xfrm flipH="1" flipV="1">
            <a:off x="4649788" y="2044700"/>
            <a:ext cx="0" cy="496888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386" name="AutoShape 18"/>
          <p:cNvSpPr>
            <a:spLocks noChangeArrowheads="1"/>
          </p:cNvSpPr>
          <p:nvPr/>
        </p:nvSpPr>
        <p:spPr bwMode="auto">
          <a:xfrm>
            <a:off x="3121025" y="2243138"/>
            <a:ext cx="3094038" cy="752475"/>
          </a:xfrm>
          <a:prstGeom prst="parallelogram">
            <a:avLst>
              <a:gd name="adj" fmla="val 32076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001963" y="2243138"/>
            <a:ext cx="30146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TrainRespToComd]</a:t>
            </a:r>
          </a:p>
        </p:txBody>
      </p:sp>
      <p:sp>
        <p:nvSpPr>
          <p:cNvPr id="1466388" name="AutoShape 20"/>
          <p:cNvSpPr>
            <a:spLocks noChangeArrowheads="1"/>
          </p:cNvSpPr>
          <p:nvPr/>
        </p:nvSpPr>
        <p:spPr bwMode="auto">
          <a:xfrm>
            <a:off x="6215063" y="2309813"/>
            <a:ext cx="2789237" cy="706437"/>
          </a:xfrm>
          <a:prstGeom prst="parallelogram">
            <a:avLst>
              <a:gd name="adj" fmla="val 30801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7361238" y="2417763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...</a:t>
            </a:r>
          </a:p>
        </p:txBody>
      </p:sp>
      <p:sp>
        <p:nvSpPr>
          <p:cNvPr id="1466390" name="AutoShape 22"/>
          <p:cNvSpPr>
            <a:spLocks noChangeArrowheads="1"/>
          </p:cNvSpPr>
          <p:nvPr/>
        </p:nvSpPr>
        <p:spPr bwMode="auto">
          <a:xfrm>
            <a:off x="55563" y="3582988"/>
            <a:ext cx="3160712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5563" y="3582988"/>
            <a:ext cx="32019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Mt[AccurateEstimate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OfSpeed/Position]</a:t>
            </a:r>
          </a:p>
        </p:txBody>
      </p:sp>
      <p:sp>
        <p:nvSpPr>
          <p:cNvPr id="1466392" name="AutoShape 24"/>
          <p:cNvSpPr>
            <a:spLocks noChangeArrowheads="1"/>
          </p:cNvSpPr>
          <p:nvPr/>
        </p:nvSpPr>
        <p:spPr bwMode="auto">
          <a:xfrm>
            <a:off x="3087688" y="3582988"/>
            <a:ext cx="3346450" cy="739775"/>
          </a:xfrm>
          <a:prstGeom prst="parallelogram">
            <a:avLst>
              <a:gd name="adj" fmla="val 35288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2935288" y="3582988"/>
            <a:ext cx="3389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Mt[SafeComdTo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NextTrainFromEstim]</a:t>
            </a:r>
          </a:p>
        </p:txBody>
      </p:sp>
      <p:sp>
        <p:nvSpPr>
          <p:cNvPr id="1466394" name="Oval 26"/>
          <p:cNvSpPr>
            <a:spLocks noChangeArrowheads="1"/>
          </p:cNvSpPr>
          <p:nvPr/>
        </p:nvSpPr>
        <p:spPr bwMode="auto">
          <a:xfrm>
            <a:off x="2352675" y="3190875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6395" name="Line 27"/>
          <p:cNvSpPr>
            <a:spLocks noChangeShapeType="1"/>
          </p:cNvSpPr>
          <p:nvPr/>
        </p:nvSpPr>
        <p:spPr bwMode="auto">
          <a:xfrm flipV="1">
            <a:off x="1870075" y="3236913"/>
            <a:ext cx="619125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396" name="Line 28"/>
          <p:cNvSpPr>
            <a:spLocks noChangeShapeType="1"/>
          </p:cNvSpPr>
          <p:nvPr/>
        </p:nvSpPr>
        <p:spPr bwMode="auto">
          <a:xfrm flipH="1" flipV="1">
            <a:off x="2352675" y="3259138"/>
            <a:ext cx="2297113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253" name="Group 29"/>
          <p:cNvGrpSpPr>
            <a:grpSpLocks/>
          </p:cNvGrpSpPr>
          <p:nvPr/>
        </p:nvGrpSpPr>
        <p:grpSpPr bwMode="auto">
          <a:xfrm>
            <a:off x="2281238" y="6013450"/>
            <a:ext cx="1922462" cy="704850"/>
            <a:chOff x="1437" y="3788"/>
            <a:chExt cx="1211" cy="444"/>
          </a:xfrm>
        </p:grpSpPr>
        <p:sp>
          <p:nvSpPr>
            <p:cNvPr id="1466398" name="AutoShape 30"/>
            <p:cNvSpPr>
              <a:spLocks noChangeArrowheads="1"/>
            </p:cNvSpPr>
            <p:nvPr/>
          </p:nvSpPr>
          <p:spPr bwMode="auto">
            <a:xfrm>
              <a:off x="1437" y="3807"/>
              <a:ext cx="1211" cy="425"/>
            </a:xfrm>
            <a:prstGeom prst="hexagon">
              <a:avLst>
                <a:gd name="adj" fmla="val 21595"/>
                <a:gd name="vf" fmla="val 115470"/>
              </a:avLst>
            </a:prstGeom>
            <a:solidFill>
              <a:srgbClr val="33CCCC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77" name="Text Box 31"/>
            <p:cNvSpPr txBox="1">
              <a:spLocks noChangeArrowheads="1"/>
            </p:cNvSpPr>
            <p:nvPr/>
          </p:nvSpPr>
          <p:spPr bwMode="auto">
            <a:xfrm>
              <a:off x="1441" y="3788"/>
              <a:ext cx="119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Speed/Accel</a:t>
              </a:r>
            </a:p>
            <a:p>
              <a:pPr>
                <a:lnSpc>
                  <a:spcPct val="20000"/>
                </a:lnSpc>
              </a:pPr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Control</a:t>
              </a:r>
            </a:p>
          </p:txBody>
        </p:sp>
      </p:grpSp>
      <p:sp>
        <p:nvSpPr>
          <p:cNvPr id="1466400" name="AutoShape 32"/>
          <p:cNvSpPr>
            <a:spLocks noChangeArrowheads="1"/>
          </p:cNvSpPr>
          <p:nvPr/>
        </p:nvSpPr>
        <p:spPr bwMode="auto">
          <a:xfrm>
            <a:off x="7938" y="4676775"/>
            <a:ext cx="1368425" cy="674688"/>
          </a:xfrm>
          <a:prstGeom prst="hexagon">
            <a:avLst>
              <a:gd name="adj" fmla="val 15371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55" name="Text Box 33"/>
          <p:cNvSpPr txBox="1">
            <a:spLocks noChangeArrowheads="1"/>
          </p:cNvSpPr>
          <p:nvPr/>
        </p:nvSpPr>
        <p:spPr bwMode="auto">
          <a:xfrm>
            <a:off x="14288" y="4646613"/>
            <a:ext cx="13541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Tracking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System</a:t>
            </a:r>
          </a:p>
        </p:txBody>
      </p:sp>
      <p:sp>
        <p:nvSpPr>
          <p:cNvPr id="1466402" name="AutoShape 34"/>
          <p:cNvSpPr>
            <a:spLocks noChangeArrowheads="1"/>
          </p:cNvSpPr>
          <p:nvPr/>
        </p:nvSpPr>
        <p:spPr bwMode="auto">
          <a:xfrm>
            <a:off x="4714875" y="6015038"/>
            <a:ext cx="1733550" cy="674687"/>
          </a:xfrm>
          <a:prstGeom prst="hexagon">
            <a:avLst>
              <a:gd name="adj" fmla="val 19473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57" name="Text Box 35"/>
          <p:cNvSpPr txBox="1">
            <a:spLocks noChangeArrowheads="1"/>
          </p:cNvSpPr>
          <p:nvPr/>
        </p:nvSpPr>
        <p:spPr bwMode="auto">
          <a:xfrm>
            <a:off x="4730750" y="5995988"/>
            <a:ext cx="1643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Communic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Infrastruct</a:t>
            </a:r>
          </a:p>
        </p:txBody>
      </p:sp>
      <p:grpSp>
        <p:nvGrpSpPr>
          <p:cNvPr id="52258" name="Group 36"/>
          <p:cNvGrpSpPr>
            <a:grpSpLocks/>
          </p:cNvGrpSpPr>
          <p:nvPr/>
        </p:nvGrpSpPr>
        <p:grpSpPr bwMode="auto">
          <a:xfrm>
            <a:off x="6783388" y="3259138"/>
            <a:ext cx="1874837" cy="704850"/>
            <a:chOff x="4273" y="2053"/>
            <a:chExt cx="1181" cy="444"/>
          </a:xfrm>
        </p:grpSpPr>
        <p:sp>
          <p:nvSpPr>
            <p:cNvPr id="1466405" name="AutoShape 37"/>
            <p:cNvSpPr>
              <a:spLocks noChangeArrowheads="1"/>
            </p:cNvSpPr>
            <p:nvPr/>
          </p:nvSpPr>
          <p:spPr bwMode="auto">
            <a:xfrm>
              <a:off x="4280" y="2072"/>
              <a:ext cx="1174" cy="425"/>
            </a:xfrm>
            <a:prstGeom prst="hexagon">
              <a:avLst>
                <a:gd name="adj" fmla="val 20935"/>
                <a:gd name="vf" fmla="val 115470"/>
              </a:avLst>
            </a:prstGeom>
            <a:solidFill>
              <a:srgbClr val="33CCCC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75" name="Text Box 38"/>
            <p:cNvSpPr txBox="1">
              <a:spLocks noChangeArrowheads="1"/>
            </p:cNvSpPr>
            <p:nvPr/>
          </p:nvSpPr>
          <p:spPr bwMode="auto">
            <a:xfrm>
              <a:off x="4273" y="2053"/>
              <a:ext cx="117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OnBoard</a:t>
              </a:r>
            </a:p>
            <a:p>
              <a:pPr>
                <a:lnSpc>
                  <a:spcPct val="20000"/>
                </a:lnSpc>
              </a:pPr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TrainControl</a:t>
              </a:r>
            </a:p>
          </p:txBody>
        </p:sp>
      </p:grpSp>
      <p:sp>
        <p:nvSpPr>
          <p:cNvPr id="1466407" name="Freeform 39"/>
          <p:cNvSpPr>
            <a:spLocks/>
          </p:cNvSpPr>
          <p:nvPr/>
        </p:nvSpPr>
        <p:spPr bwMode="auto">
          <a:xfrm>
            <a:off x="5805488" y="2998788"/>
            <a:ext cx="1049337" cy="5524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06" y="215"/>
              </a:cxn>
              <a:cxn ang="0">
                <a:pos x="661" y="348"/>
              </a:cxn>
            </a:cxnLst>
            <a:rect l="0" t="0" r="r" b="b"/>
            <a:pathLst>
              <a:path w="661" h="348">
                <a:moveTo>
                  <a:pt x="24" y="0"/>
                </a:moveTo>
                <a:cubicBezTo>
                  <a:pt x="12" y="78"/>
                  <a:pt x="0" y="157"/>
                  <a:pt x="106" y="215"/>
                </a:cubicBezTo>
                <a:cubicBezTo>
                  <a:pt x="212" y="273"/>
                  <a:pt x="572" y="326"/>
                  <a:pt x="661" y="348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408" name="Freeform 40"/>
          <p:cNvSpPr>
            <a:spLocks/>
          </p:cNvSpPr>
          <p:nvPr/>
        </p:nvSpPr>
        <p:spPr bwMode="auto">
          <a:xfrm>
            <a:off x="1317625" y="4316413"/>
            <a:ext cx="444500" cy="517525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237" y="215"/>
              </a:cxn>
              <a:cxn ang="0">
                <a:pos x="259" y="0"/>
              </a:cxn>
            </a:cxnLst>
            <a:rect l="0" t="0" r="r" b="b"/>
            <a:pathLst>
              <a:path w="280" h="326">
                <a:moveTo>
                  <a:pt x="0" y="326"/>
                </a:moveTo>
                <a:cubicBezTo>
                  <a:pt x="97" y="297"/>
                  <a:pt x="194" y="269"/>
                  <a:pt x="237" y="215"/>
                </a:cubicBezTo>
                <a:cubicBezTo>
                  <a:pt x="280" y="161"/>
                  <a:pt x="269" y="80"/>
                  <a:pt x="259" y="0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409" name="Line 41"/>
          <p:cNvSpPr>
            <a:spLocks noChangeShapeType="1"/>
          </p:cNvSpPr>
          <p:nvPr/>
        </p:nvSpPr>
        <p:spPr bwMode="auto">
          <a:xfrm flipH="1" flipV="1">
            <a:off x="4913313" y="4365625"/>
            <a:ext cx="258762" cy="36036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410" name="AutoShape 42"/>
          <p:cNvSpPr>
            <a:spLocks noChangeArrowheads="1"/>
          </p:cNvSpPr>
          <p:nvPr/>
        </p:nvSpPr>
        <p:spPr bwMode="auto">
          <a:xfrm>
            <a:off x="1246188" y="5016500"/>
            <a:ext cx="2446337" cy="739775"/>
          </a:xfrm>
          <a:prstGeom prst="parallelogram">
            <a:avLst>
              <a:gd name="adj" fmla="val 25797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63" name="Text Box 43"/>
          <p:cNvSpPr txBox="1">
            <a:spLocks noChangeArrowheads="1"/>
          </p:cNvSpPr>
          <p:nvPr/>
        </p:nvSpPr>
        <p:spPr bwMode="auto">
          <a:xfrm>
            <a:off x="1235075" y="5016500"/>
            <a:ext cx="2478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Achv[ComdMsg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SentInTime]</a:t>
            </a:r>
          </a:p>
        </p:txBody>
      </p:sp>
      <p:sp>
        <p:nvSpPr>
          <p:cNvPr id="1466412" name="AutoShape 44"/>
          <p:cNvSpPr>
            <a:spLocks noChangeArrowheads="1"/>
          </p:cNvSpPr>
          <p:nvPr/>
        </p:nvSpPr>
        <p:spPr bwMode="auto">
          <a:xfrm>
            <a:off x="3562350" y="5019675"/>
            <a:ext cx="1741488" cy="727075"/>
          </a:xfrm>
          <a:prstGeom prst="parallelogram">
            <a:avLst>
              <a:gd name="adj" fmla="val 26857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65" name="Text Box 45"/>
          <p:cNvSpPr txBox="1">
            <a:spLocks noChangeArrowheads="1"/>
          </p:cNvSpPr>
          <p:nvPr/>
        </p:nvSpPr>
        <p:spPr bwMode="auto">
          <a:xfrm>
            <a:off x="3384550" y="4994275"/>
            <a:ext cx="1863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ComdMsg]</a:t>
            </a:r>
          </a:p>
        </p:txBody>
      </p:sp>
      <p:sp>
        <p:nvSpPr>
          <p:cNvPr id="1466414" name="AutoShape 46"/>
          <p:cNvSpPr>
            <a:spLocks noChangeArrowheads="1"/>
          </p:cNvSpPr>
          <p:nvPr/>
        </p:nvSpPr>
        <p:spPr bwMode="auto">
          <a:xfrm>
            <a:off x="5162550" y="5016500"/>
            <a:ext cx="2617788" cy="739775"/>
          </a:xfrm>
          <a:prstGeom prst="parallelogram">
            <a:avLst>
              <a:gd name="adj" fmla="val 27605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67" name="Text Box 47"/>
          <p:cNvSpPr txBox="1">
            <a:spLocks noChangeArrowheads="1"/>
          </p:cNvSpPr>
          <p:nvPr/>
        </p:nvSpPr>
        <p:spPr bwMode="auto">
          <a:xfrm>
            <a:off x="4976813" y="4994275"/>
            <a:ext cx="2759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Achv[SentMsg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DeliveredInTime]</a:t>
            </a:r>
          </a:p>
        </p:txBody>
      </p:sp>
      <p:sp>
        <p:nvSpPr>
          <p:cNvPr id="1466416" name="AutoShape 48"/>
          <p:cNvSpPr>
            <a:spLocks noChangeArrowheads="1"/>
          </p:cNvSpPr>
          <p:nvPr/>
        </p:nvSpPr>
        <p:spPr bwMode="auto">
          <a:xfrm>
            <a:off x="7642225" y="5005388"/>
            <a:ext cx="1436688" cy="739775"/>
          </a:xfrm>
          <a:prstGeom prst="parallelogram">
            <a:avLst>
              <a:gd name="adj" fmla="val 29616"/>
            </a:avLst>
          </a:prstGeom>
          <a:solidFill>
            <a:srgbClr val="B4B1ED"/>
          </a:solidFill>
          <a:ln w="28575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69" name="Text Box 49"/>
          <p:cNvSpPr txBox="1">
            <a:spLocks noChangeArrowheads="1"/>
          </p:cNvSpPr>
          <p:nvPr/>
        </p:nvSpPr>
        <p:spPr bwMode="auto">
          <a:xfrm>
            <a:off x="7519988" y="4989513"/>
            <a:ext cx="15351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Mt[Msg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Implem]</a:t>
            </a:r>
          </a:p>
        </p:txBody>
      </p:sp>
      <p:sp>
        <p:nvSpPr>
          <p:cNvPr id="1466418" name="Freeform 50"/>
          <p:cNvSpPr>
            <a:spLocks/>
          </p:cNvSpPr>
          <p:nvPr/>
        </p:nvSpPr>
        <p:spPr bwMode="auto">
          <a:xfrm>
            <a:off x="6384925" y="5738813"/>
            <a:ext cx="411163" cy="463550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178" y="244"/>
              </a:cxn>
              <a:cxn ang="0">
                <a:pos x="259" y="0"/>
              </a:cxn>
            </a:cxnLst>
            <a:rect l="0" t="0" r="r" b="b"/>
            <a:pathLst>
              <a:path w="259" h="292">
                <a:moveTo>
                  <a:pt x="0" y="289"/>
                </a:moveTo>
                <a:cubicBezTo>
                  <a:pt x="67" y="290"/>
                  <a:pt x="135" y="292"/>
                  <a:pt x="178" y="244"/>
                </a:cubicBezTo>
                <a:cubicBezTo>
                  <a:pt x="221" y="196"/>
                  <a:pt x="245" y="41"/>
                  <a:pt x="259" y="0"/>
                </a:cubicBezTo>
              </a:path>
            </a:pathLst>
          </a:custGeom>
          <a:noFill/>
          <a:ln w="38100" cap="sq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419" name="Freeform 51"/>
          <p:cNvSpPr>
            <a:spLocks/>
          </p:cNvSpPr>
          <p:nvPr/>
        </p:nvSpPr>
        <p:spPr bwMode="auto">
          <a:xfrm>
            <a:off x="4140200" y="5735638"/>
            <a:ext cx="411163" cy="463550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178" y="244"/>
              </a:cxn>
              <a:cxn ang="0">
                <a:pos x="259" y="0"/>
              </a:cxn>
            </a:cxnLst>
            <a:rect l="0" t="0" r="r" b="b"/>
            <a:pathLst>
              <a:path w="259" h="292">
                <a:moveTo>
                  <a:pt x="0" y="289"/>
                </a:moveTo>
                <a:cubicBezTo>
                  <a:pt x="67" y="290"/>
                  <a:pt x="135" y="292"/>
                  <a:pt x="178" y="244"/>
                </a:cubicBezTo>
                <a:cubicBezTo>
                  <a:pt x="221" y="196"/>
                  <a:pt x="245" y="41"/>
                  <a:pt x="259" y="0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420" name="Freeform 52"/>
          <p:cNvSpPr>
            <a:spLocks/>
          </p:cNvSpPr>
          <p:nvPr/>
        </p:nvSpPr>
        <p:spPr bwMode="auto">
          <a:xfrm flipH="1">
            <a:off x="1939925" y="5772150"/>
            <a:ext cx="411163" cy="463550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178" y="244"/>
              </a:cxn>
              <a:cxn ang="0">
                <a:pos x="259" y="0"/>
              </a:cxn>
            </a:cxnLst>
            <a:rect l="0" t="0" r="r" b="b"/>
            <a:pathLst>
              <a:path w="259" h="292">
                <a:moveTo>
                  <a:pt x="0" y="289"/>
                </a:moveTo>
                <a:cubicBezTo>
                  <a:pt x="67" y="290"/>
                  <a:pt x="135" y="292"/>
                  <a:pt x="178" y="244"/>
                </a:cubicBezTo>
                <a:cubicBezTo>
                  <a:pt x="221" y="196"/>
                  <a:pt x="245" y="41"/>
                  <a:pt x="259" y="0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73" name="Picture 5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Freeform 2"/>
          <p:cNvSpPr>
            <a:spLocks/>
          </p:cNvSpPr>
          <p:nvPr/>
        </p:nvSpPr>
        <p:spPr bwMode="auto">
          <a:xfrm>
            <a:off x="1317625" y="4316413"/>
            <a:ext cx="444500" cy="517525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237" y="215"/>
              </a:cxn>
              <a:cxn ang="0">
                <a:pos x="259" y="0"/>
              </a:cxn>
            </a:cxnLst>
            <a:rect l="0" t="0" r="r" b="b"/>
            <a:pathLst>
              <a:path w="280" h="326">
                <a:moveTo>
                  <a:pt x="0" y="326"/>
                </a:moveTo>
                <a:cubicBezTo>
                  <a:pt x="97" y="297"/>
                  <a:pt x="194" y="269"/>
                  <a:pt x="237" y="215"/>
                </a:cubicBezTo>
                <a:cubicBezTo>
                  <a:pt x="280" y="161"/>
                  <a:pt x="269" y="80"/>
                  <a:pt x="259" y="0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395" name="Line 3"/>
          <p:cNvSpPr>
            <a:spLocks noChangeShapeType="1"/>
          </p:cNvSpPr>
          <p:nvPr/>
        </p:nvSpPr>
        <p:spPr bwMode="auto">
          <a:xfrm flipH="1" flipV="1">
            <a:off x="4913313" y="4365625"/>
            <a:ext cx="258762" cy="36036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396" name="Oval 4"/>
          <p:cNvSpPr>
            <a:spLocks noChangeArrowheads="1"/>
          </p:cNvSpPr>
          <p:nvPr/>
        </p:nvSpPr>
        <p:spPr bwMode="auto">
          <a:xfrm>
            <a:off x="5024438" y="4614863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7397" name="Line 5"/>
          <p:cNvSpPr>
            <a:spLocks noChangeShapeType="1"/>
          </p:cNvSpPr>
          <p:nvPr/>
        </p:nvSpPr>
        <p:spPr bwMode="auto">
          <a:xfrm flipH="1">
            <a:off x="4452938" y="4692650"/>
            <a:ext cx="585787" cy="3683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398" name="Line 6"/>
          <p:cNvSpPr>
            <a:spLocks noChangeShapeType="1"/>
          </p:cNvSpPr>
          <p:nvPr/>
        </p:nvSpPr>
        <p:spPr bwMode="auto">
          <a:xfrm flipH="1">
            <a:off x="2513013" y="4668838"/>
            <a:ext cx="2562225" cy="344487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399" name="Line 7"/>
          <p:cNvSpPr>
            <a:spLocks noChangeShapeType="1"/>
          </p:cNvSpPr>
          <p:nvPr/>
        </p:nvSpPr>
        <p:spPr bwMode="auto">
          <a:xfrm flipH="1" flipV="1">
            <a:off x="5180013" y="4765675"/>
            <a:ext cx="1233487" cy="2921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00" name="Line 8"/>
          <p:cNvSpPr>
            <a:spLocks noChangeShapeType="1"/>
          </p:cNvSpPr>
          <p:nvPr/>
        </p:nvSpPr>
        <p:spPr bwMode="auto">
          <a:xfrm flipV="1">
            <a:off x="2352675" y="2044700"/>
            <a:ext cx="2292350" cy="1936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01" name="Line 9"/>
          <p:cNvSpPr>
            <a:spLocks noChangeShapeType="1"/>
          </p:cNvSpPr>
          <p:nvPr/>
        </p:nvSpPr>
        <p:spPr bwMode="auto">
          <a:xfrm flipH="1" flipV="1">
            <a:off x="4722813" y="2044700"/>
            <a:ext cx="3155950" cy="2651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02" name="Line 10"/>
          <p:cNvSpPr>
            <a:spLocks noChangeShapeType="1"/>
          </p:cNvSpPr>
          <p:nvPr/>
        </p:nvSpPr>
        <p:spPr bwMode="auto">
          <a:xfrm flipH="1" flipV="1">
            <a:off x="4645025" y="1684338"/>
            <a:ext cx="0" cy="36036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03" name="Oval 11"/>
          <p:cNvSpPr>
            <a:spLocks noChangeArrowheads="1"/>
          </p:cNvSpPr>
          <p:nvPr/>
        </p:nvSpPr>
        <p:spPr bwMode="auto">
          <a:xfrm>
            <a:off x="4541838" y="1955800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7404" name="Freeform 12"/>
          <p:cNvSpPr>
            <a:spLocks/>
          </p:cNvSpPr>
          <p:nvPr/>
        </p:nvSpPr>
        <p:spPr bwMode="auto">
          <a:xfrm flipV="1">
            <a:off x="8547100" y="3843338"/>
            <a:ext cx="531813" cy="1176337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303" y="437"/>
              </a:cxn>
              <a:cxn ang="0">
                <a:pos x="0" y="563"/>
              </a:cxn>
            </a:cxnLst>
            <a:rect l="0" t="0" r="r" b="b"/>
            <a:pathLst>
              <a:path w="335" h="563">
                <a:moveTo>
                  <a:pt x="192" y="0"/>
                </a:moveTo>
                <a:cubicBezTo>
                  <a:pt x="263" y="171"/>
                  <a:pt x="335" y="343"/>
                  <a:pt x="303" y="437"/>
                </a:cubicBezTo>
                <a:cubicBezTo>
                  <a:pt x="271" y="531"/>
                  <a:pt x="51" y="542"/>
                  <a:pt x="0" y="563"/>
                </a:cubicBezTo>
              </a:path>
            </a:pathLst>
          </a:custGeom>
          <a:noFill/>
          <a:ln w="38100" cap="sq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05" name="Line 13"/>
          <p:cNvSpPr>
            <a:spLocks noChangeShapeType="1"/>
          </p:cNvSpPr>
          <p:nvPr/>
        </p:nvSpPr>
        <p:spPr bwMode="auto">
          <a:xfrm flipH="1" flipV="1">
            <a:off x="2011363" y="3016250"/>
            <a:ext cx="341312" cy="219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refinement … until when ?</a:t>
            </a:r>
          </a:p>
        </p:txBody>
      </p:sp>
      <p:sp>
        <p:nvSpPr>
          <p:cNvPr id="1467407" name="AutoShape 15"/>
          <p:cNvSpPr>
            <a:spLocks noChangeArrowheads="1"/>
          </p:cNvSpPr>
          <p:nvPr/>
        </p:nvSpPr>
        <p:spPr bwMode="auto">
          <a:xfrm>
            <a:off x="66675" y="2232025"/>
            <a:ext cx="3160713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-77788" y="2232025"/>
            <a:ext cx="320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Speed/AccelCom'ed]</a:t>
            </a:r>
          </a:p>
        </p:txBody>
      </p:sp>
      <p:sp>
        <p:nvSpPr>
          <p:cNvPr id="1467409" name="AutoShape 17"/>
          <p:cNvSpPr>
            <a:spLocks noChangeArrowheads="1"/>
          </p:cNvSpPr>
          <p:nvPr/>
        </p:nvSpPr>
        <p:spPr bwMode="auto">
          <a:xfrm>
            <a:off x="1870075" y="1227138"/>
            <a:ext cx="5761038" cy="457200"/>
          </a:xfrm>
          <a:prstGeom prst="parallelogram">
            <a:avLst>
              <a:gd name="adj" fmla="val 37744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2011363" y="1227138"/>
            <a:ext cx="545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Maintain[WC-SafeDistanceBetwTrains]</a:t>
            </a:r>
          </a:p>
        </p:txBody>
      </p:sp>
      <p:sp>
        <p:nvSpPr>
          <p:cNvPr id="1467411" name="Line 19"/>
          <p:cNvSpPr>
            <a:spLocks noChangeShapeType="1"/>
          </p:cNvSpPr>
          <p:nvPr/>
        </p:nvSpPr>
        <p:spPr bwMode="auto">
          <a:xfrm flipH="1" flipV="1">
            <a:off x="4649788" y="2044700"/>
            <a:ext cx="0" cy="496888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12" name="AutoShape 20"/>
          <p:cNvSpPr>
            <a:spLocks noChangeArrowheads="1"/>
          </p:cNvSpPr>
          <p:nvPr/>
        </p:nvSpPr>
        <p:spPr bwMode="auto">
          <a:xfrm>
            <a:off x="3121025" y="2243138"/>
            <a:ext cx="3094038" cy="752475"/>
          </a:xfrm>
          <a:prstGeom prst="parallelogram">
            <a:avLst>
              <a:gd name="adj" fmla="val 32076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3001963" y="2243138"/>
            <a:ext cx="30146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Maintain[Safe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TrainRespToComd]</a:t>
            </a:r>
          </a:p>
        </p:txBody>
      </p:sp>
      <p:sp>
        <p:nvSpPr>
          <p:cNvPr id="1467414" name="AutoShape 22"/>
          <p:cNvSpPr>
            <a:spLocks noChangeArrowheads="1"/>
          </p:cNvSpPr>
          <p:nvPr/>
        </p:nvSpPr>
        <p:spPr bwMode="auto">
          <a:xfrm>
            <a:off x="6215063" y="2309813"/>
            <a:ext cx="2789237" cy="706437"/>
          </a:xfrm>
          <a:prstGeom prst="parallelogram">
            <a:avLst>
              <a:gd name="adj" fmla="val 30801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7361238" y="2417763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...</a:t>
            </a:r>
          </a:p>
        </p:txBody>
      </p:sp>
      <p:sp>
        <p:nvSpPr>
          <p:cNvPr id="1467416" name="AutoShape 24"/>
          <p:cNvSpPr>
            <a:spLocks noChangeArrowheads="1"/>
          </p:cNvSpPr>
          <p:nvPr/>
        </p:nvSpPr>
        <p:spPr bwMode="auto">
          <a:xfrm>
            <a:off x="55563" y="3582988"/>
            <a:ext cx="3160712" cy="739775"/>
          </a:xfrm>
          <a:prstGeom prst="parallelogram">
            <a:avLst>
              <a:gd name="adj" fmla="val 33330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55563" y="3582988"/>
            <a:ext cx="32019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Mt[AccurateEstimate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OfSpeed/Position]</a:t>
            </a:r>
          </a:p>
        </p:txBody>
      </p:sp>
      <p:sp>
        <p:nvSpPr>
          <p:cNvPr id="1467418" name="AutoShape 26"/>
          <p:cNvSpPr>
            <a:spLocks noChangeArrowheads="1"/>
          </p:cNvSpPr>
          <p:nvPr/>
        </p:nvSpPr>
        <p:spPr bwMode="auto">
          <a:xfrm>
            <a:off x="3087688" y="3582988"/>
            <a:ext cx="3346450" cy="739775"/>
          </a:xfrm>
          <a:prstGeom prst="parallelogram">
            <a:avLst>
              <a:gd name="adj" fmla="val 35288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2935288" y="3582988"/>
            <a:ext cx="3389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Mt[SafeComdTo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NextTrainFromEstim]</a:t>
            </a:r>
          </a:p>
        </p:txBody>
      </p:sp>
      <p:sp>
        <p:nvSpPr>
          <p:cNvPr id="1467420" name="Oval 28"/>
          <p:cNvSpPr>
            <a:spLocks noChangeArrowheads="1"/>
          </p:cNvSpPr>
          <p:nvPr/>
        </p:nvSpPr>
        <p:spPr bwMode="auto">
          <a:xfrm>
            <a:off x="2352675" y="3190875"/>
            <a:ext cx="180975" cy="200025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7421" name="Line 29"/>
          <p:cNvSpPr>
            <a:spLocks noChangeShapeType="1"/>
          </p:cNvSpPr>
          <p:nvPr/>
        </p:nvSpPr>
        <p:spPr bwMode="auto">
          <a:xfrm flipV="1">
            <a:off x="1870075" y="3236913"/>
            <a:ext cx="619125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22" name="Line 30"/>
          <p:cNvSpPr>
            <a:spLocks noChangeShapeType="1"/>
          </p:cNvSpPr>
          <p:nvPr/>
        </p:nvSpPr>
        <p:spPr bwMode="auto">
          <a:xfrm flipH="1" flipV="1">
            <a:off x="2352675" y="3259138"/>
            <a:ext cx="2297113" cy="346075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279" name="Group 31"/>
          <p:cNvGrpSpPr>
            <a:grpSpLocks/>
          </p:cNvGrpSpPr>
          <p:nvPr/>
        </p:nvGrpSpPr>
        <p:grpSpPr bwMode="auto">
          <a:xfrm>
            <a:off x="2281238" y="6013450"/>
            <a:ext cx="1922462" cy="704850"/>
            <a:chOff x="1437" y="3788"/>
            <a:chExt cx="1211" cy="444"/>
          </a:xfrm>
        </p:grpSpPr>
        <p:sp>
          <p:nvSpPr>
            <p:cNvPr id="1467424" name="AutoShape 32"/>
            <p:cNvSpPr>
              <a:spLocks noChangeArrowheads="1"/>
            </p:cNvSpPr>
            <p:nvPr/>
          </p:nvSpPr>
          <p:spPr bwMode="auto">
            <a:xfrm>
              <a:off x="1437" y="3807"/>
              <a:ext cx="1211" cy="425"/>
            </a:xfrm>
            <a:prstGeom prst="hexagon">
              <a:avLst>
                <a:gd name="adj" fmla="val 21595"/>
                <a:gd name="vf" fmla="val 115470"/>
              </a:avLst>
            </a:prstGeom>
            <a:solidFill>
              <a:srgbClr val="33CCCC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301" name="Text Box 33"/>
            <p:cNvSpPr txBox="1">
              <a:spLocks noChangeArrowheads="1"/>
            </p:cNvSpPr>
            <p:nvPr/>
          </p:nvSpPr>
          <p:spPr bwMode="auto">
            <a:xfrm>
              <a:off x="1441" y="3788"/>
              <a:ext cx="119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Speed/Accel</a:t>
              </a:r>
            </a:p>
            <a:p>
              <a:pPr>
                <a:lnSpc>
                  <a:spcPct val="20000"/>
                </a:lnSpc>
              </a:pPr>
              <a:r>
                <a:rPr lang="fr-FR" altLang="en-US" b="0">
                  <a:solidFill>
                    <a:schemeClr val="bg2"/>
                  </a:solidFill>
                  <a:latin typeface="Helvetica" charset="0"/>
                </a:rPr>
                <a:t>Control</a:t>
              </a:r>
            </a:p>
          </p:txBody>
        </p:sp>
      </p:grpSp>
      <p:sp>
        <p:nvSpPr>
          <p:cNvPr id="1467426" name="AutoShape 34"/>
          <p:cNvSpPr>
            <a:spLocks noChangeArrowheads="1"/>
          </p:cNvSpPr>
          <p:nvPr/>
        </p:nvSpPr>
        <p:spPr bwMode="auto">
          <a:xfrm>
            <a:off x="7938" y="4676775"/>
            <a:ext cx="1368425" cy="674688"/>
          </a:xfrm>
          <a:prstGeom prst="hexagon">
            <a:avLst>
              <a:gd name="adj" fmla="val 15371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81" name="Text Box 35"/>
          <p:cNvSpPr txBox="1">
            <a:spLocks noChangeArrowheads="1"/>
          </p:cNvSpPr>
          <p:nvPr/>
        </p:nvSpPr>
        <p:spPr bwMode="auto">
          <a:xfrm>
            <a:off x="14288" y="4646613"/>
            <a:ext cx="13541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Tracking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System</a:t>
            </a:r>
          </a:p>
        </p:txBody>
      </p:sp>
      <p:sp>
        <p:nvSpPr>
          <p:cNvPr id="1467428" name="AutoShape 36"/>
          <p:cNvSpPr>
            <a:spLocks noChangeArrowheads="1"/>
          </p:cNvSpPr>
          <p:nvPr/>
        </p:nvSpPr>
        <p:spPr bwMode="auto">
          <a:xfrm>
            <a:off x="4714875" y="6015038"/>
            <a:ext cx="1733550" cy="674687"/>
          </a:xfrm>
          <a:prstGeom prst="hexagon">
            <a:avLst>
              <a:gd name="adj" fmla="val 19473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83" name="Text Box 37"/>
          <p:cNvSpPr txBox="1">
            <a:spLocks noChangeArrowheads="1"/>
          </p:cNvSpPr>
          <p:nvPr/>
        </p:nvSpPr>
        <p:spPr bwMode="auto">
          <a:xfrm>
            <a:off x="4730750" y="5995988"/>
            <a:ext cx="1643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Communic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Infrastruct</a:t>
            </a:r>
          </a:p>
        </p:txBody>
      </p:sp>
      <p:sp>
        <p:nvSpPr>
          <p:cNvPr id="1467430" name="AutoShape 38"/>
          <p:cNvSpPr>
            <a:spLocks noChangeArrowheads="1"/>
          </p:cNvSpPr>
          <p:nvPr/>
        </p:nvSpPr>
        <p:spPr bwMode="auto">
          <a:xfrm>
            <a:off x="6794500" y="3300413"/>
            <a:ext cx="1863725" cy="674687"/>
          </a:xfrm>
          <a:prstGeom prst="hexagon">
            <a:avLst>
              <a:gd name="adj" fmla="val 20935"/>
              <a:gd name="vf" fmla="val 115470"/>
            </a:avLst>
          </a:prstGeom>
          <a:solidFill>
            <a:srgbClr val="33CCCC"/>
          </a:solidFill>
          <a:ln w="12700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85" name="Text Box 39"/>
          <p:cNvSpPr txBox="1">
            <a:spLocks noChangeArrowheads="1"/>
          </p:cNvSpPr>
          <p:nvPr/>
        </p:nvSpPr>
        <p:spPr bwMode="auto">
          <a:xfrm>
            <a:off x="6783388" y="3257550"/>
            <a:ext cx="18637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OnBoard</a:t>
            </a:r>
          </a:p>
          <a:p>
            <a:pPr>
              <a:lnSpc>
                <a:spcPct val="20000"/>
              </a:lnSpc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TrainControl</a:t>
            </a:r>
          </a:p>
        </p:txBody>
      </p:sp>
      <p:sp>
        <p:nvSpPr>
          <p:cNvPr id="1467432" name="Freeform 40"/>
          <p:cNvSpPr>
            <a:spLocks/>
          </p:cNvSpPr>
          <p:nvPr/>
        </p:nvSpPr>
        <p:spPr bwMode="auto">
          <a:xfrm>
            <a:off x="5805488" y="3009900"/>
            <a:ext cx="1049337" cy="5524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06" y="215"/>
              </a:cxn>
              <a:cxn ang="0">
                <a:pos x="661" y="348"/>
              </a:cxn>
            </a:cxnLst>
            <a:rect l="0" t="0" r="r" b="b"/>
            <a:pathLst>
              <a:path w="661" h="348">
                <a:moveTo>
                  <a:pt x="24" y="0"/>
                </a:moveTo>
                <a:cubicBezTo>
                  <a:pt x="12" y="78"/>
                  <a:pt x="0" y="157"/>
                  <a:pt x="106" y="215"/>
                </a:cubicBezTo>
                <a:cubicBezTo>
                  <a:pt x="212" y="273"/>
                  <a:pt x="572" y="326"/>
                  <a:pt x="661" y="348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33" name="AutoShape 41"/>
          <p:cNvSpPr>
            <a:spLocks noChangeArrowheads="1"/>
          </p:cNvSpPr>
          <p:nvPr/>
        </p:nvSpPr>
        <p:spPr bwMode="auto">
          <a:xfrm>
            <a:off x="1246188" y="5016500"/>
            <a:ext cx="2446337" cy="739775"/>
          </a:xfrm>
          <a:prstGeom prst="parallelogram">
            <a:avLst>
              <a:gd name="adj" fmla="val 25797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88" name="Text Box 42"/>
          <p:cNvSpPr txBox="1">
            <a:spLocks noChangeArrowheads="1"/>
          </p:cNvSpPr>
          <p:nvPr/>
        </p:nvSpPr>
        <p:spPr bwMode="auto">
          <a:xfrm>
            <a:off x="1235075" y="5016500"/>
            <a:ext cx="2478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Achv[ComdMsg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SentInTime]</a:t>
            </a:r>
          </a:p>
        </p:txBody>
      </p:sp>
      <p:sp>
        <p:nvSpPr>
          <p:cNvPr id="1467435" name="AutoShape 43"/>
          <p:cNvSpPr>
            <a:spLocks noChangeArrowheads="1"/>
          </p:cNvSpPr>
          <p:nvPr/>
        </p:nvSpPr>
        <p:spPr bwMode="auto">
          <a:xfrm>
            <a:off x="3562350" y="5019675"/>
            <a:ext cx="1741488" cy="727075"/>
          </a:xfrm>
          <a:prstGeom prst="parallelogram">
            <a:avLst>
              <a:gd name="adj" fmla="val 26857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90" name="Text Box 44"/>
          <p:cNvSpPr txBox="1">
            <a:spLocks noChangeArrowheads="1"/>
          </p:cNvSpPr>
          <p:nvPr/>
        </p:nvSpPr>
        <p:spPr bwMode="auto">
          <a:xfrm>
            <a:off x="3384550" y="4994275"/>
            <a:ext cx="1863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Mt[Safe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ComdMsg]</a:t>
            </a:r>
          </a:p>
        </p:txBody>
      </p:sp>
      <p:sp>
        <p:nvSpPr>
          <p:cNvPr id="1467437" name="AutoShape 45"/>
          <p:cNvSpPr>
            <a:spLocks noChangeArrowheads="1"/>
          </p:cNvSpPr>
          <p:nvPr/>
        </p:nvSpPr>
        <p:spPr bwMode="auto">
          <a:xfrm>
            <a:off x="5162550" y="5016500"/>
            <a:ext cx="2617788" cy="739775"/>
          </a:xfrm>
          <a:prstGeom prst="parallelogram">
            <a:avLst>
              <a:gd name="adj" fmla="val 27605"/>
            </a:avLst>
          </a:prstGeom>
          <a:solidFill>
            <a:srgbClr val="B4B1ED"/>
          </a:solidFill>
          <a:ln w="9525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92" name="Text Box 46"/>
          <p:cNvSpPr txBox="1">
            <a:spLocks noChangeArrowheads="1"/>
          </p:cNvSpPr>
          <p:nvPr/>
        </p:nvSpPr>
        <p:spPr bwMode="auto">
          <a:xfrm>
            <a:off x="4976813" y="4994275"/>
            <a:ext cx="2759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Achv[SentMsg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DeliveredInTime]</a:t>
            </a:r>
          </a:p>
        </p:txBody>
      </p:sp>
      <p:sp>
        <p:nvSpPr>
          <p:cNvPr id="1467439" name="AutoShape 47"/>
          <p:cNvSpPr>
            <a:spLocks noChangeArrowheads="1"/>
          </p:cNvSpPr>
          <p:nvPr/>
        </p:nvSpPr>
        <p:spPr bwMode="auto">
          <a:xfrm>
            <a:off x="7642225" y="5005388"/>
            <a:ext cx="1436688" cy="739775"/>
          </a:xfrm>
          <a:prstGeom prst="parallelogram">
            <a:avLst>
              <a:gd name="adj" fmla="val 29616"/>
            </a:avLst>
          </a:prstGeom>
          <a:solidFill>
            <a:srgbClr val="B4B1ED"/>
          </a:solidFill>
          <a:ln w="9525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94" name="Text Box 48"/>
          <p:cNvSpPr txBox="1">
            <a:spLocks noChangeArrowheads="1"/>
          </p:cNvSpPr>
          <p:nvPr/>
        </p:nvSpPr>
        <p:spPr bwMode="auto">
          <a:xfrm>
            <a:off x="7559675" y="4981575"/>
            <a:ext cx="144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Mt[Msg</a:t>
            </a:r>
          </a:p>
          <a:p>
            <a:pPr>
              <a:lnSpc>
                <a:spcPct val="60000"/>
              </a:lnSpc>
              <a:spcBef>
                <a:spcPts val="500"/>
              </a:spcBef>
            </a:pPr>
            <a:r>
              <a:rPr lang="fr-FR" altLang="en-US" b="0">
                <a:solidFill>
                  <a:schemeClr val="bg2"/>
                </a:solidFill>
                <a:latin typeface="Helvetica" charset="0"/>
              </a:rPr>
              <a:t>  Implem]</a:t>
            </a:r>
          </a:p>
        </p:txBody>
      </p:sp>
      <p:sp>
        <p:nvSpPr>
          <p:cNvPr id="1467441" name="Line 49"/>
          <p:cNvSpPr>
            <a:spLocks noChangeShapeType="1"/>
          </p:cNvSpPr>
          <p:nvPr/>
        </p:nvSpPr>
        <p:spPr bwMode="auto">
          <a:xfrm flipH="1" flipV="1">
            <a:off x="5172075" y="4695825"/>
            <a:ext cx="3032125" cy="30321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42" name="Freeform 50"/>
          <p:cNvSpPr>
            <a:spLocks/>
          </p:cNvSpPr>
          <p:nvPr/>
        </p:nvSpPr>
        <p:spPr bwMode="auto">
          <a:xfrm>
            <a:off x="6384925" y="5738813"/>
            <a:ext cx="411163" cy="463550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178" y="244"/>
              </a:cxn>
              <a:cxn ang="0">
                <a:pos x="259" y="0"/>
              </a:cxn>
            </a:cxnLst>
            <a:rect l="0" t="0" r="r" b="b"/>
            <a:pathLst>
              <a:path w="259" h="292">
                <a:moveTo>
                  <a:pt x="0" y="289"/>
                </a:moveTo>
                <a:cubicBezTo>
                  <a:pt x="67" y="290"/>
                  <a:pt x="135" y="292"/>
                  <a:pt x="178" y="244"/>
                </a:cubicBezTo>
                <a:cubicBezTo>
                  <a:pt x="221" y="196"/>
                  <a:pt x="245" y="41"/>
                  <a:pt x="259" y="0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43" name="Freeform 51"/>
          <p:cNvSpPr>
            <a:spLocks/>
          </p:cNvSpPr>
          <p:nvPr/>
        </p:nvSpPr>
        <p:spPr bwMode="auto">
          <a:xfrm>
            <a:off x="4140200" y="5735638"/>
            <a:ext cx="411163" cy="463550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178" y="244"/>
              </a:cxn>
              <a:cxn ang="0">
                <a:pos x="259" y="0"/>
              </a:cxn>
            </a:cxnLst>
            <a:rect l="0" t="0" r="r" b="b"/>
            <a:pathLst>
              <a:path w="259" h="292">
                <a:moveTo>
                  <a:pt x="0" y="289"/>
                </a:moveTo>
                <a:cubicBezTo>
                  <a:pt x="67" y="290"/>
                  <a:pt x="135" y="292"/>
                  <a:pt x="178" y="244"/>
                </a:cubicBezTo>
                <a:cubicBezTo>
                  <a:pt x="221" y="196"/>
                  <a:pt x="245" y="41"/>
                  <a:pt x="259" y="0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7444" name="Freeform 52"/>
          <p:cNvSpPr>
            <a:spLocks/>
          </p:cNvSpPr>
          <p:nvPr/>
        </p:nvSpPr>
        <p:spPr bwMode="auto">
          <a:xfrm flipH="1">
            <a:off x="1939925" y="5772150"/>
            <a:ext cx="411163" cy="463550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178" y="244"/>
              </a:cxn>
              <a:cxn ang="0">
                <a:pos x="259" y="0"/>
              </a:cxn>
            </a:cxnLst>
            <a:rect l="0" t="0" r="r" b="b"/>
            <a:pathLst>
              <a:path w="259" h="292">
                <a:moveTo>
                  <a:pt x="0" y="289"/>
                </a:moveTo>
                <a:cubicBezTo>
                  <a:pt x="67" y="290"/>
                  <a:pt x="135" y="292"/>
                  <a:pt x="178" y="244"/>
                </a:cubicBezTo>
                <a:cubicBezTo>
                  <a:pt x="221" y="196"/>
                  <a:pt x="245" y="41"/>
                  <a:pt x="259" y="0"/>
                </a:cubicBezTo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99" name="Picture 53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825" y="1216025"/>
            <a:ext cx="8977313" cy="49704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mtClean="0"/>
              <a:t>Do not confuse</a:t>
            </a:r>
            <a:r>
              <a:rPr lang="en-US" altLang="en-US" sz="2000" smtClean="0"/>
              <a:t> ...</a:t>
            </a:r>
          </a:p>
          <a:p>
            <a:pPr lvl="1">
              <a:lnSpc>
                <a:spcPct val="180000"/>
              </a:lnSpc>
            </a:pPr>
            <a:r>
              <a:rPr lang="en-US" altLang="en-US" smtClean="0">
                <a:solidFill>
                  <a:schemeClr val="tx1"/>
                </a:solidFill>
              </a:rPr>
              <a:t>goal</a:t>
            </a:r>
            <a:r>
              <a:rPr lang="en-US" altLang="en-US" sz="2000" smtClean="0">
                <a:solidFill>
                  <a:schemeClr val="tx1"/>
                </a:solidFill>
              </a:rPr>
              <a:t> ...</a:t>
            </a:r>
          </a:p>
          <a:p>
            <a:pPr lvl="1">
              <a:lnSpc>
                <a:spcPct val="270000"/>
              </a:lnSpc>
            </a:pPr>
            <a:r>
              <a:rPr lang="en-US" altLang="en-US" smtClean="0">
                <a:solidFill>
                  <a:schemeClr val="tx1"/>
                </a:solidFill>
              </a:rPr>
              <a:t>operation</a:t>
            </a:r>
            <a:r>
              <a:rPr lang="en-US" altLang="en-US" sz="2000" smtClean="0">
                <a:solidFill>
                  <a:schemeClr val="tx1"/>
                </a:solidFill>
              </a:rPr>
              <a:t> ...</a:t>
            </a:r>
            <a:endParaRPr lang="en-US" altLang="en-US" sz="2000" smtClean="0"/>
          </a:p>
          <a:p>
            <a:pPr lvl="1">
              <a:lnSpc>
                <a:spcPct val="290000"/>
              </a:lnSpc>
              <a:spcBef>
                <a:spcPct val="40000"/>
              </a:spcBef>
              <a:buFontTx/>
              <a:buNone/>
            </a:pPr>
            <a:r>
              <a:rPr lang="en-US" altLang="en-US" smtClean="0">
                <a:solidFill>
                  <a:schemeClr val="tx1"/>
                </a:solidFill>
              </a:rPr>
              <a:t>Goal </a:t>
            </a:r>
            <a:r>
              <a:rPr lang="en-US" altLang="en-US" b="1" smtClean="0">
                <a:solidFill>
                  <a:schemeClr val="tx2"/>
                </a:solidFill>
                <a:latin typeface="Symbol" pitchFamily="18" charset="2"/>
              </a:rPr>
              <a:t>¹</a:t>
            </a:r>
            <a:r>
              <a:rPr lang="en-US" altLang="en-US" smtClean="0">
                <a:solidFill>
                  <a:schemeClr val="tx1"/>
                </a:solidFill>
                <a:latin typeface="MS Shell Dlg" charset="0"/>
              </a:rPr>
              <a:t>  </a:t>
            </a:r>
            <a:r>
              <a:rPr lang="en-US" altLang="en-US" smtClean="0">
                <a:solidFill>
                  <a:schemeClr val="tx1"/>
                </a:solidFill>
              </a:rPr>
              <a:t>service from functional model</a:t>
            </a:r>
            <a:r>
              <a:rPr lang="en-US" altLang="en-US" sz="2000" smtClean="0">
                <a:solidFill>
                  <a:schemeClr val="tx1"/>
                </a:solidFill>
              </a:rPr>
              <a:t>  (e.g. use case)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en-US" sz="2000" smtClean="0"/>
              <a:t>Services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operationalize</a:t>
            </a:r>
            <a:r>
              <a:rPr lang="en-US" altLang="en-US" sz="2000" smtClean="0"/>
              <a:t> functional, leaf goals in refinement graph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  <a:buFontTx/>
              <a:buChar char="•"/>
            </a:pPr>
            <a:r>
              <a:rPr lang="en-US" altLang="en-US" smtClean="0"/>
              <a:t>a goal is often operationalized through multiple operations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  <a:buFontTx/>
              <a:buChar char="•"/>
            </a:pPr>
            <a:r>
              <a:rPr lang="en-US" altLang="en-US" smtClean="0"/>
              <a:t>an operation often operationalizes multiple goals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en-US" sz="2000" smtClean="0"/>
              <a:t>Soft goals are often </a:t>
            </a:r>
            <a:r>
              <a:rPr lang="en-US" altLang="en-US" sz="2000" i="1" smtClean="0"/>
              <a:t>not</a:t>
            </a:r>
            <a:r>
              <a:rPr lang="en-US" altLang="en-US" sz="2000" smtClean="0"/>
              <a:t> operationalized in functional model but used to select among alternatives</a:t>
            </a:r>
            <a:endParaRPr lang="en-US" altLang="en-US" sz="1800" smtClean="0">
              <a:solidFill>
                <a:srgbClr val="6633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8653463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Building goal models:  bad smells</a:t>
            </a:r>
            <a:endParaRPr lang="en-US" altLang="en-US" sz="2000" smtClean="0"/>
          </a:p>
        </p:txBody>
      </p:sp>
      <p:grpSp>
        <p:nvGrpSpPr>
          <p:cNvPr id="54276" name="Group 19"/>
          <p:cNvGrpSpPr>
            <a:grpSpLocks/>
          </p:cNvGrpSpPr>
          <p:nvPr/>
        </p:nvGrpSpPr>
        <p:grpSpPr bwMode="auto">
          <a:xfrm>
            <a:off x="3538538" y="1830388"/>
            <a:ext cx="4830762" cy="571500"/>
            <a:chOff x="2328" y="1162"/>
            <a:chExt cx="3043" cy="360"/>
          </a:xfrm>
        </p:grpSpPr>
        <p:grpSp>
          <p:nvGrpSpPr>
            <p:cNvPr id="54285" name="Group 15"/>
            <p:cNvGrpSpPr>
              <a:grpSpLocks/>
            </p:cNvGrpSpPr>
            <p:nvPr/>
          </p:nvGrpSpPr>
          <p:grpSpPr bwMode="auto">
            <a:xfrm>
              <a:off x="3875" y="1173"/>
              <a:ext cx="1496" cy="344"/>
              <a:chOff x="3938" y="1146"/>
              <a:chExt cx="1496" cy="344"/>
            </a:xfrm>
          </p:grpSpPr>
          <p:sp>
            <p:nvSpPr>
              <p:cNvPr id="54288" name="AutoShape 4"/>
              <p:cNvSpPr>
                <a:spLocks noChangeArrowheads="1"/>
              </p:cNvSpPr>
              <p:nvPr/>
            </p:nvSpPr>
            <p:spPr bwMode="auto">
              <a:xfrm>
                <a:off x="3938" y="1146"/>
                <a:ext cx="1496" cy="344"/>
              </a:xfrm>
              <a:prstGeom prst="parallelogram">
                <a:avLst>
                  <a:gd name="adj" fmla="val 22086"/>
                </a:avLst>
              </a:prstGeom>
              <a:solidFill>
                <a:srgbClr val="CECF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en-AU" altLang="en-US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89" name="Text Box 5"/>
              <p:cNvSpPr txBox="1">
                <a:spLocks noChangeArrowheads="1"/>
              </p:cNvSpPr>
              <p:nvPr/>
            </p:nvSpPr>
            <p:spPr bwMode="auto">
              <a:xfrm>
                <a:off x="3939" y="1159"/>
                <a:ext cx="143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DoorsOpen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1800">
                    <a:solidFill>
                      <a:schemeClr val="tx1"/>
                    </a:solidFill>
                    <a:latin typeface="Arial" pitchFamily="34" charset="0"/>
                  </a:rPr>
                  <a:t>OnlyIf </a:t>
                </a: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TrainStopped</a:t>
                </a:r>
              </a:p>
            </p:txBody>
          </p:sp>
        </p:grpSp>
        <p:sp>
          <p:nvSpPr>
            <p:cNvPr id="54286" name="AutoShape 6"/>
            <p:cNvSpPr>
              <a:spLocks noChangeArrowheads="1"/>
            </p:cNvSpPr>
            <p:nvPr/>
          </p:nvSpPr>
          <p:spPr bwMode="auto">
            <a:xfrm>
              <a:off x="2328" y="1162"/>
              <a:ext cx="1143" cy="352"/>
            </a:xfrm>
            <a:prstGeom prst="parallelogram">
              <a:avLst>
                <a:gd name="adj" fmla="val 2653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2392" y="1191"/>
              <a:ext cx="107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CopyBorrowed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latin typeface="Arial" pitchFamily="34" charset="0"/>
                </a:rPr>
                <a:t>If</a:t>
              </a: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Available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4277" name="Group 20"/>
          <p:cNvGrpSpPr>
            <a:grpSpLocks/>
          </p:cNvGrpSpPr>
          <p:nvPr/>
        </p:nvGrpSpPr>
        <p:grpSpPr bwMode="auto">
          <a:xfrm>
            <a:off x="3667125" y="2697163"/>
            <a:ext cx="4389438" cy="644525"/>
            <a:chOff x="2382" y="1636"/>
            <a:chExt cx="2765" cy="406"/>
          </a:xfrm>
        </p:grpSpPr>
        <p:grpSp>
          <p:nvGrpSpPr>
            <p:cNvPr id="54279" name="Group 16"/>
            <p:cNvGrpSpPr>
              <a:grpSpLocks/>
            </p:cNvGrpSpPr>
            <p:nvPr/>
          </p:nvGrpSpPr>
          <p:grpSpPr bwMode="auto">
            <a:xfrm>
              <a:off x="4071" y="1636"/>
              <a:ext cx="1076" cy="392"/>
              <a:chOff x="3774" y="1636"/>
              <a:chExt cx="1076" cy="392"/>
            </a:xfrm>
          </p:grpSpPr>
          <p:sp>
            <p:nvSpPr>
              <p:cNvPr id="1468425" name="Oval 9"/>
              <p:cNvSpPr>
                <a:spLocks noChangeArrowheads="1"/>
              </p:cNvSpPr>
              <p:nvPr/>
            </p:nvSpPr>
            <p:spPr bwMode="auto">
              <a:xfrm>
                <a:off x="3774" y="1636"/>
                <a:ext cx="1076" cy="392"/>
              </a:xfrm>
              <a:prstGeom prst="ellipse">
                <a:avLst/>
              </a:prstGeom>
              <a:solidFill>
                <a:srgbClr val="CECFF2"/>
              </a:solidFill>
              <a:ln w="12700" cap="sq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US" altLang="en-US" b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4284" name="Text Box 10"/>
              <p:cNvSpPr txBox="1">
                <a:spLocks noChangeArrowheads="1"/>
              </p:cNvSpPr>
              <p:nvPr/>
            </p:nvSpPr>
            <p:spPr bwMode="auto">
              <a:xfrm>
                <a:off x="3944" y="1668"/>
                <a:ext cx="732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Open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Doors</a:t>
                </a:r>
              </a:p>
            </p:txBody>
          </p:sp>
        </p:grpSp>
        <p:grpSp>
          <p:nvGrpSpPr>
            <p:cNvPr id="54280" name="Group 11"/>
            <p:cNvGrpSpPr>
              <a:grpSpLocks/>
            </p:cNvGrpSpPr>
            <p:nvPr/>
          </p:nvGrpSpPr>
          <p:grpSpPr bwMode="auto">
            <a:xfrm>
              <a:off x="2382" y="1650"/>
              <a:ext cx="996" cy="392"/>
              <a:chOff x="1566" y="2876"/>
              <a:chExt cx="996" cy="392"/>
            </a:xfrm>
          </p:grpSpPr>
          <p:sp>
            <p:nvSpPr>
              <p:cNvPr id="1468428" name="Oval 12"/>
              <p:cNvSpPr>
                <a:spLocks noChangeArrowheads="1"/>
              </p:cNvSpPr>
              <p:nvPr/>
            </p:nvSpPr>
            <p:spPr bwMode="auto">
              <a:xfrm>
                <a:off x="1566" y="2876"/>
                <a:ext cx="996" cy="392"/>
              </a:xfrm>
              <a:prstGeom prst="ellipse">
                <a:avLst/>
              </a:prstGeom>
              <a:solidFill>
                <a:srgbClr val="CECFF2"/>
              </a:solidFill>
              <a:ln w="12700" cap="sq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US" altLang="en-US" b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4282" name="Text Box 13"/>
              <p:cNvSpPr txBox="1">
                <a:spLocks noChangeArrowheads="1"/>
              </p:cNvSpPr>
              <p:nvPr/>
            </p:nvSpPr>
            <p:spPr bwMode="auto">
              <a:xfrm>
                <a:off x="1608" y="2983"/>
                <a:ext cx="935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BorrowCopy</a:t>
                </a:r>
              </a:p>
            </p:txBody>
          </p:sp>
        </p:grpSp>
      </p:grpSp>
      <p:sp>
        <p:nvSpPr>
          <p:cNvPr id="54278" name="Text Box 18"/>
          <p:cNvSpPr txBox="1">
            <a:spLocks noChangeArrowheads="1"/>
          </p:cNvSpPr>
          <p:nvPr/>
        </p:nvSpPr>
        <p:spPr bwMode="auto">
          <a:xfrm>
            <a:off x="215900" y="60325"/>
            <a:ext cx="803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5400" b="0">
                <a:solidFill>
                  <a:schemeClr val="bg2"/>
                </a:solidFill>
                <a:latin typeface="Wingdings" pitchFamily="2" charset="2"/>
              </a:rPr>
              <a:t>N</a:t>
            </a:r>
            <a:endParaRPr lang="en-US" altLang="en-US" sz="2800" b="0">
              <a:solidFill>
                <a:schemeClr val="tx2"/>
              </a:solidFill>
              <a:latin typeface="Wingdings" pitchFamily="2" charset="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262063"/>
            <a:ext cx="8977313" cy="4970462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 smtClean="0"/>
              <a:t>Semantic difference </a:t>
            </a:r>
          </a:p>
          <a:p>
            <a:pPr lvl="1">
              <a:lnSpc>
                <a:spcPct val="100000"/>
              </a:lnSpc>
            </a:pPr>
            <a:r>
              <a:rPr lang="en-US" altLang="en-US" sz="2000" smtClean="0"/>
              <a:t>Behavioral goals constrain entire sequences of state transitions</a:t>
            </a:r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Operations constrain single state transitions</a:t>
            </a:r>
            <a:endParaRPr lang="en-US" altLang="en-US" smtClean="0"/>
          </a:p>
          <a:p>
            <a:pPr lvl="1">
              <a:lnSpc>
                <a:spcPct val="230000"/>
              </a:lnSpc>
              <a:spcBef>
                <a:spcPct val="40000"/>
              </a:spcBef>
              <a:buFontTx/>
              <a:buNone/>
            </a:pPr>
            <a:endParaRPr lang="en-US" altLang="en-US" smtClean="0"/>
          </a:p>
          <a:p>
            <a:pPr lvl="1">
              <a:lnSpc>
                <a:spcPct val="230000"/>
              </a:lnSpc>
              <a:spcBef>
                <a:spcPct val="40000"/>
              </a:spcBef>
              <a:buFontTx/>
              <a:buNone/>
            </a:pPr>
            <a:endParaRPr lang="en-US" altLang="en-US" smtClean="0"/>
          </a:p>
          <a:p>
            <a:pPr>
              <a:lnSpc>
                <a:spcPct val="210000"/>
              </a:lnSpc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Tip</a:t>
            </a:r>
            <a:r>
              <a:rPr lang="en-US" altLang="en-US" smtClean="0"/>
              <a:t>:</a:t>
            </a:r>
            <a:r>
              <a:rPr lang="en-US" altLang="en-US" smtClean="0">
                <a:solidFill>
                  <a:schemeClr val="bg2"/>
                </a:solidFill>
              </a:rPr>
              <a:t>   </a:t>
            </a:r>
            <a:r>
              <a:rPr lang="en-US" altLang="en-US" sz="2000" smtClean="0"/>
              <a:t>use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past participle</a:t>
            </a:r>
            <a:r>
              <a:rPr lang="en-US" altLang="en-US" sz="2000" smtClean="0"/>
              <a:t> for goal name 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</a:t>
            </a:r>
            <a:r>
              <a:rPr lang="en-US" altLang="en-US" sz="1800" smtClean="0">
                <a:solidFill>
                  <a:srgbClr val="009999"/>
                </a:solidFill>
              </a:rPr>
              <a:t>(state to be reached/maintained, quantity to be reduced/increased, ...)</a:t>
            </a:r>
            <a:endParaRPr lang="en-US" altLang="en-US" sz="1800" smtClean="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</a:t>
            </a:r>
            <a:r>
              <a:rPr lang="en-US" altLang="en-US" sz="2000" smtClean="0"/>
              <a:t>use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infinitive</a:t>
            </a:r>
            <a:r>
              <a:rPr lang="en-US" altLang="en-US" sz="2000" smtClean="0"/>
              <a:t> for operation name</a:t>
            </a:r>
            <a:r>
              <a:rPr lang="en-US" altLang="en-US" sz="180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/>
              <a:t>                 </a:t>
            </a:r>
            <a:r>
              <a:rPr lang="en-US" altLang="en-US" sz="1800" smtClean="0">
                <a:solidFill>
                  <a:srgbClr val="009999"/>
                </a:solidFill>
              </a:rPr>
              <a:t>(action to reach/maintain that state)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8613"/>
            <a:ext cx="8653463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Behavioral goals vs. operations</a:t>
            </a:r>
            <a:endParaRPr lang="en-US" altLang="en-US" sz="2000" smtClean="0"/>
          </a:p>
        </p:txBody>
      </p: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215900" y="60325"/>
            <a:ext cx="803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5400" b="0">
                <a:solidFill>
                  <a:schemeClr val="bg2"/>
                </a:solidFill>
                <a:latin typeface="Wingdings" pitchFamily="2" charset="2"/>
              </a:rPr>
              <a:t>N</a:t>
            </a:r>
            <a:endParaRPr lang="en-US" altLang="en-US" sz="2800" b="0">
              <a:solidFill>
                <a:schemeClr val="tx2"/>
              </a:solidFill>
              <a:latin typeface="Wingdings" pitchFamily="2" charset="2"/>
            </a:endParaRPr>
          </a:p>
        </p:txBody>
      </p:sp>
      <p:graphicFrame>
        <p:nvGraphicFramePr>
          <p:cNvPr id="21506" name="Object 16"/>
          <p:cNvGraphicFramePr>
            <a:graphicFrameLocks noChangeAspect="1"/>
          </p:cNvGraphicFramePr>
          <p:nvPr/>
        </p:nvGraphicFramePr>
        <p:xfrm>
          <a:off x="14288" y="2774950"/>
          <a:ext cx="9144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Picture" r:id="rId4" imgW="6120720" imgH="829440" progId="Word.Picture.8">
                  <p:embed/>
                </p:oleObj>
              </mc:Choice>
              <mc:Fallback>
                <p:oleObj name="Picture" r:id="rId4" imgW="6120720" imgH="829440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2774950"/>
                        <a:ext cx="91440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6688" y="976313"/>
            <a:ext cx="8877300" cy="5562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mtClean="0"/>
              <a:t>Do not confuse</a:t>
            </a:r>
            <a:r>
              <a:rPr lang="en-US" altLang="en-US" sz="2000" smtClean="0"/>
              <a:t> </a:t>
            </a:r>
            <a:r>
              <a:rPr lang="en-US" altLang="en-US" sz="1600" smtClean="0"/>
              <a:t>...</a:t>
            </a:r>
            <a:endParaRPr lang="en-US" altLang="en-US" sz="2000" smtClean="0"/>
          </a:p>
          <a:p>
            <a:pPr lvl="1">
              <a:lnSpc>
                <a:spcPct val="190000"/>
              </a:lnSpc>
            </a:pPr>
            <a:r>
              <a:rPr lang="en-US" altLang="en-US" smtClean="0">
                <a:solidFill>
                  <a:schemeClr val="tx1"/>
                </a:solidFill>
              </a:rPr>
              <a:t>OR</a:t>
            </a:r>
            <a:r>
              <a:rPr lang="en-US" altLang="en-US" smtClean="0"/>
              <a:t>-refinement</a:t>
            </a:r>
            <a:r>
              <a:rPr lang="en-US" altLang="en-US" sz="2000" smtClean="0"/>
              <a:t> ...</a:t>
            </a:r>
          </a:p>
          <a:p>
            <a:pPr lvl="1">
              <a:lnSpc>
                <a:spcPct val="400000"/>
              </a:lnSpc>
            </a:pPr>
            <a:r>
              <a:rPr lang="en-US" altLang="en-US" smtClean="0">
                <a:solidFill>
                  <a:schemeClr val="tx1"/>
                </a:solidFill>
              </a:rPr>
              <a:t>AND</a:t>
            </a:r>
            <a:r>
              <a:rPr lang="en-US" altLang="en-US" smtClean="0"/>
              <a:t>-refinement </a:t>
            </a:r>
            <a:r>
              <a:rPr lang="en-US" altLang="en-US" smtClean="0">
                <a:solidFill>
                  <a:schemeClr val="tx1"/>
                </a:solidFill>
              </a:rPr>
              <a:t>by case</a:t>
            </a:r>
            <a:r>
              <a:rPr lang="en-US" altLang="en-US" sz="2000" smtClean="0"/>
              <a:t> ...</a:t>
            </a:r>
          </a:p>
          <a:p>
            <a:pPr lvl="1">
              <a:lnSpc>
                <a:spcPct val="270000"/>
              </a:lnSpc>
              <a:spcBef>
                <a:spcPct val="155000"/>
              </a:spcBef>
              <a:buFontTx/>
              <a:buNone/>
            </a:pPr>
            <a:r>
              <a:rPr lang="en-US" altLang="en-US" sz="1800" i="1" smtClean="0">
                <a:latin typeface="Arial" pitchFamily="34" charset="0"/>
              </a:rPr>
              <a:t>   </a:t>
            </a:r>
            <a:r>
              <a:rPr lang="en-US" altLang="en-US" sz="2000" smtClean="0"/>
              <a:t> cf. case analysis: 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GB" altLang="en-US" sz="1800" smtClean="0">
                <a:solidFill>
                  <a:schemeClr val="bg2"/>
                </a:solidFill>
                <a:latin typeface="Arial" pitchFamily="34" charset="0"/>
              </a:rPr>
              <a:t>       </a:t>
            </a:r>
            <a:r>
              <a:rPr kumimoji="0" lang="en-GB" altLang="en-US" sz="1800" smtClean="0">
                <a:solidFill>
                  <a:srgbClr val="5F5F5F"/>
                </a:solidFill>
                <a:latin typeface="Arial" pitchFamily="34" charset="0"/>
              </a:rPr>
              <a:t>(Case1 </a:t>
            </a:r>
            <a:r>
              <a:rPr kumimoji="0" lang="en-GB" altLang="en-US" sz="16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or</a:t>
            </a:r>
            <a:r>
              <a:rPr kumimoji="0" lang="en-GB" altLang="en-US" sz="180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kumimoji="0" lang="en-GB" altLang="en-US" sz="1800" smtClean="0">
                <a:solidFill>
                  <a:srgbClr val="5F5F5F"/>
                </a:solidFill>
                <a:latin typeface="Arial" pitchFamily="34" charset="0"/>
              </a:rPr>
              <a:t>Case2)</a:t>
            </a:r>
            <a:r>
              <a:rPr kumimoji="0" lang="en-GB" altLang="en-US" sz="1800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kumimoji="0" lang="en-AU" altLang="en-US" sz="1800" b="1" smtClean="0">
                <a:solidFill>
                  <a:schemeClr val="tx2"/>
                </a:solidFill>
                <a:latin typeface="Symbol" pitchFamily="18" charset="2"/>
              </a:rPr>
              <a:t>Þ</a:t>
            </a:r>
            <a:r>
              <a:rPr kumimoji="0" lang="en-GB" altLang="en-US" sz="1800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kumimoji="0" lang="en-GB" altLang="en-US" sz="1800" smtClean="0">
                <a:solidFill>
                  <a:srgbClr val="5F5F5F"/>
                </a:solidFill>
                <a:latin typeface="Arial" pitchFamily="34" charset="0"/>
              </a:rPr>
              <a:t>X </a:t>
            </a:r>
            <a:r>
              <a:rPr kumimoji="0" lang="en-GB" altLang="en-US" sz="1800" smtClean="0">
                <a:solidFill>
                  <a:schemeClr val="bg2"/>
                </a:solidFill>
                <a:latin typeface="Arial" pitchFamily="34" charset="0"/>
              </a:rPr>
              <a:t>   </a:t>
            </a:r>
            <a:r>
              <a:rPr kumimoji="0" lang="en-GB" altLang="en-US" sz="1800" b="1" i="1" smtClean="0">
                <a:solidFill>
                  <a:schemeClr val="tx1"/>
                </a:solidFill>
                <a:latin typeface="Arial" pitchFamily="34" charset="0"/>
              </a:rPr>
              <a:t>equiv</a:t>
            </a:r>
            <a:r>
              <a:rPr kumimoji="0" lang="en-GB" altLang="en-US" sz="1800" i="1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en-GB" altLang="en-US" sz="1800" smtClean="0">
                <a:solidFill>
                  <a:schemeClr val="bg2"/>
                </a:solidFill>
                <a:latin typeface="Arial" pitchFamily="34" charset="0"/>
              </a:rPr>
              <a:t>   </a:t>
            </a:r>
            <a:r>
              <a:rPr kumimoji="0" lang="en-GB" altLang="en-US" sz="1800" smtClean="0">
                <a:solidFill>
                  <a:srgbClr val="5F5F5F"/>
                </a:solidFill>
                <a:latin typeface="Arial" pitchFamily="34" charset="0"/>
              </a:rPr>
              <a:t>(Case1 </a:t>
            </a:r>
            <a:r>
              <a:rPr kumimoji="0" lang="en-AU" altLang="en-US" sz="1800" b="1" smtClean="0">
                <a:solidFill>
                  <a:schemeClr val="tx2"/>
                </a:solidFill>
                <a:latin typeface="Symbol" pitchFamily="18" charset="2"/>
              </a:rPr>
              <a:t>Þ</a:t>
            </a:r>
            <a:r>
              <a:rPr kumimoji="0" lang="en-AU" altLang="en-US" sz="1800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kumimoji="0" lang="en-GB" altLang="en-US" sz="1800" smtClean="0">
                <a:solidFill>
                  <a:srgbClr val="5F5F5F"/>
                </a:solidFill>
                <a:latin typeface="Arial" pitchFamily="34" charset="0"/>
              </a:rPr>
              <a:t>X) </a:t>
            </a:r>
            <a:r>
              <a:rPr kumimoji="0" lang="en-GB" altLang="en-US" sz="16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and</a:t>
            </a:r>
            <a:r>
              <a:rPr kumimoji="0" lang="en-GB" altLang="en-US" sz="1800" smtClean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kumimoji="0" lang="en-GB" altLang="en-US" sz="1800" smtClean="0">
                <a:solidFill>
                  <a:srgbClr val="5F5F5F"/>
                </a:solidFill>
                <a:latin typeface="Arial" pitchFamily="34" charset="0"/>
              </a:rPr>
              <a:t>(Case2</a:t>
            </a:r>
            <a:r>
              <a:rPr kumimoji="0" lang="en-GB" altLang="en-US" sz="1800" b="1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kumimoji="0" lang="en-AU" altLang="en-US" sz="1800" b="1" smtClean="0">
                <a:solidFill>
                  <a:schemeClr val="tx2"/>
                </a:solidFill>
                <a:latin typeface="Symbol" pitchFamily="18" charset="2"/>
              </a:rPr>
              <a:t>Þ</a:t>
            </a:r>
            <a:r>
              <a:rPr kumimoji="0" lang="en-AU" altLang="en-US" sz="1800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kumimoji="0" lang="en-GB" altLang="en-US" sz="1800" smtClean="0">
                <a:solidFill>
                  <a:srgbClr val="5F5F5F"/>
                </a:solidFill>
                <a:latin typeface="Arial" pitchFamily="34" charset="0"/>
              </a:rPr>
              <a:t>X)</a:t>
            </a:r>
            <a:endParaRPr lang="en-US" altLang="en-US" sz="1800" smtClean="0">
              <a:solidFill>
                <a:schemeClr val="bg2"/>
              </a:solidFill>
              <a:latin typeface="Arial" pitchFamily="34" charset="0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  <a:r>
              <a:rPr lang="en-US" altLang="en-US" sz="2000" smtClean="0"/>
              <a:t>-refinement introduces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alternative</a:t>
            </a:r>
            <a:r>
              <a:rPr lang="en-US" altLang="en-US" sz="2000" smtClean="0"/>
              <a:t> systems to reach parent goal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FontTx/>
              <a:buNone/>
            </a:pPr>
            <a:r>
              <a:rPr lang="en-US" alt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n-US" altLang="en-US" sz="2000" smtClean="0"/>
              <a:t>-refinement </a:t>
            </a:r>
            <a:r>
              <a:rPr lang="en-US" altLang="en-US" sz="2000" smtClean="0">
                <a:solidFill>
                  <a:schemeClr val="tx1"/>
                </a:solidFill>
              </a:rPr>
              <a:t>by cases</a:t>
            </a:r>
            <a:r>
              <a:rPr lang="en-US" altLang="en-US" sz="2000" smtClean="0"/>
              <a:t> introduces complementary, conjoined subgoals within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same</a:t>
            </a:r>
            <a:r>
              <a:rPr lang="en-US" altLang="en-US" sz="2000" smtClean="0"/>
              <a:t> system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90538" y="203200"/>
            <a:ext cx="8653462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Building goal models:  bad smells  </a:t>
            </a:r>
            <a:r>
              <a:rPr lang="en-US" altLang="en-US" sz="2000" smtClean="0"/>
              <a:t>(2)</a:t>
            </a:r>
          </a:p>
        </p:txBody>
      </p:sp>
      <p:sp>
        <p:nvSpPr>
          <p:cNvPr id="1469444" name="Line 4"/>
          <p:cNvSpPr>
            <a:spLocks noChangeShapeType="1"/>
          </p:cNvSpPr>
          <p:nvPr/>
        </p:nvSpPr>
        <p:spPr bwMode="auto">
          <a:xfrm>
            <a:off x="6910388" y="2252663"/>
            <a:ext cx="503237" cy="157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5546725" y="1436688"/>
            <a:ext cx="1358900" cy="534987"/>
          </a:xfrm>
          <a:prstGeom prst="parallelogram">
            <a:avLst>
              <a:gd name="adj" fmla="val 20756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630863" y="1447800"/>
            <a:ext cx="1190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Extensive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Coverage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4467225" y="2320925"/>
            <a:ext cx="1663700" cy="523875"/>
          </a:xfrm>
          <a:prstGeom prst="parallelogram">
            <a:avLst>
              <a:gd name="adj" fmla="val 25950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643438" y="2351088"/>
            <a:ext cx="14652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Effective</a:t>
            </a:r>
          </a:p>
          <a:p>
            <a:pPr algn="l">
              <a:lnSpc>
                <a:spcPct val="75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BookSupply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6689725" y="2427288"/>
            <a:ext cx="1876425" cy="374650"/>
          </a:xfrm>
          <a:prstGeom prst="parallelogram">
            <a:avLst>
              <a:gd name="adj" fmla="val 31604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761163" y="2466975"/>
            <a:ext cx="17494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E-bookAccess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69451" name="Line 11"/>
          <p:cNvSpPr>
            <a:spLocks noChangeShapeType="1"/>
          </p:cNvSpPr>
          <p:nvPr/>
        </p:nvSpPr>
        <p:spPr bwMode="auto">
          <a:xfrm flipH="1">
            <a:off x="5318125" y="2201863"/>
            <a:ext cx="398463" cy="119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9452" name="Oval 12"/>
          <p:cNvSpPr>
            <a:spLocks noChangeArrowheads="1"/>
          </p:cNvSpPr>
          <p:nvPr/>
        </p:nvSpPr>
        <p:spPr bwMode="auto">
          <a:xfrm>
            <a:off x="5702300" y="2095500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9453" name="Line 13"/>
          <p:cNvSpPr>
            <a:spLocks noChangeShapeType="1"/>
          </p:cNvSpPr>
          <p:nvPr/>
        </p:nvSpPr>
        <p:spPr bwMode="auto">
          <a:xfrm flipH="1">
            <a:off x="5876925" y="1981200"/>
            <a:ext cx="20320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9454" name="Oval 14"/>
          <p:cNvSpPr>
            <a:spLocks noChangeArrowheads="1"/>
          </p:cNvSpPr>
          <p:nvPr/>
        </p:nvSpPr>
        <p:spPr bwMode="auto">
          <a:xfrm>
            <a:off x="6731000" y="2120900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9455" name="Line 15"/>
          <p:cNvSpPr>
            <a:spLocks noChangeShapeType="1"/>
          </p:cNvSpPr>
          <p:nvPr/>
        </p:nvSpPr>
        <p:spPr bwMode="auto">
          <a:xfrm>
            <a:off x="6410325" y="1993900"/>
            <a:ext cx="342900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700588" y="1912938"/>
            <a:ext cx="94456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bg2"/>
                </a:solidFill>
                <a:latin typeface="Arial" pitchFamily="34" charset="0"/>
              </a:rPr>
              <a:t>physLib</a:t>
            </a:r>
            <a:endParaRPr lang="fr-BE" altLang="en-US" sz="1800" b="0" i="1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6921500" y="1919288"/>
            <a:ext cx="6731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600" b="0">
                <a:solidFill>
                  <a:schemeClr val="bg2"/>
                </a:solidFill>
                <a:latin typeface="Arial" pitchFamily="34" charset="0"/>
              </a:rPr>
              <a:t>E-Lib</a:t>
            </a:r>
            <a:endParaRPr lang="fr-BE" altLang="en-US" sz="1800" b="0" i="1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55314" name="Group 30"/>
          <p:cNvGrpSpPr>
            <a:grpSpLocks/>
          </p:cNvGrpSpPr>
          <p:nvPr/>
        </p:nvGrpSpPr>
        <p:grpSpPr bwMode="auto">
          <a:xfrm>
            <a:off x="4533900" y="3152775"/>
            <a:ext cx="4011613" cy="1433513"/>
            <a:chOff x="2856" y="1923"/>
            <a:chExt cx="2527" cy="903"/>
          </a:xfrm>
        </p:grpSpPr>
        <p:sp>
          <p:nvSpPr>
            <p:cNvPr id="55316" name="AutoShape 18"/>
            <p:cNvSpPr>
              <a:spLocks noChangeArrowheads="1"/>
            </p:cNvSpPr>
            <p:nvPr/>
          </p:nvSpPr>
          <p:spPr bwMode="auto">
            <a:xfrm>
              <a:off x="3142" y="1923"/>
              <a:ext cx="1584" cy="255"/>
            </a:xfrm>
            <a:prstGeom prst="parallelogram">
              <a:avLst>
                <a:gd name="adj" fmla="val 28586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317" name="Text Box 19"/>
            <p:cNvSpPr txBox="1">
              <a:spLocks noChangeArrowheads="1"/>
            </p:cNvSpPr>
            <p:nvPr/>
          </p:nvSpPr>
          <p:spPr bwMode="auto">
            <a:xfrm>
              <a:off x="3184" y="1931"/>
              <a:ext cx="15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BookRequestSatisfied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318" name="AutoShape 20"/>
            <p:cNvSpPr>
              <a:spLocks noChangeArrowheads="1"/>
            </p:cNvSpPr>
            <p:nvPr/>
          </p:nvSpPr>
          <p:spPr bwMode="auto">
            <a:xfrm>
              <a:off x="2856" y="2466"/>
              <a:ext cx="1143" cy="352"/>
            </a:xfrm>
            <a:prstGeom prst="parallelogram">
              <a:avLst>
                <a:gd name="adj" fmla="val 2653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319" name="Text Box 21"/>
            <p:cNvSpPr txBox="1">
              <a:spLocks noChangeArrowheads="1"/>
            </p:cNvSpPr>
            <p:nvPr/>
          </p:nvSpPr>
          <p:spPr bwMode="auto">
            <a:xfrm>
              <a:off x="2893" y="2495"/>
              <a:ext cx="107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CopyBorrowed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latin typeface="Arial" pitchFamily="34" charset="0"/>
                </a:rPr>
                <a:t>If </a:t>
              </a: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Available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69462" name="Line 22"/>
            <p:cNvSpPr>
              <a:spLocks noChangeShapeType="1"/>
            </p:cNvSpPr>
            <p:nvPr/>
          </p:nvSpPr>
          <p:spPr bwMode="auto">
            <a:xfrm>
              <a:off x="3926" y="2360"/>
              <a:ext cx="5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463" name="Line 23"/>
            <p:cNvSpPr>
              <a:spLocks noChangeShapeType="1"/>
            </p:cNvSpPr>
            <p:nvPr/>
          </p:nvSpPr>
          <p:spPr bwMode="auto">
            <a:xfrm flipH="1">
              <a:off x="3870" y="2184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464" name="Line 24"/>
            <p:cNvSpPr>
              <a:spLocks noChangeShapeType="1"/>
            </p:cNvSpPr>
            <p:nvPr/>
          </p:nvSpPr>
          <p:spPr bwMode="auto">
            <a:xfrm flipH="1">
              <a:off x="3590" y="2376"/>
              <a:ext cx="232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465" name="Oval 25"/>
            <p:cNvSpPr>
              <a:spLocks noChangeArrowheads="1"/>
            </p:cNvSpPr>
            <p:nvPr/>
          </p:nvSpPr>
          <p:spPr bwMode="auto">
            <a:xfrm>
              <a:off x="3824" y="2288"/>
              <a:ext cx="104" cy="96"/>
            </a:xfrm>
            <a:prstGeom prst="ellipse">
              <a:avLst/>
            </a:prstGeom>
            <a:solidFill>
              <a:schemeClr val="bg2"/>
            </a:solidFill>
            <a:ln w="19050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5324" name="AutoShape 26"/>
            <p:cNvSpPr>
              <a:spLocks noChangeArrowheads="1"/>
            </p:cNvSpPr>
            <p:nvPr/>
          </p:nvSpPr>
          <p:spPr bwMode="auto">
            <a:xfrm>
              <a:off x="3984" y="2450"/>
              <a:ext cx="1399" cy="352"/>
            </a:xfrm>
            <a:prstGeom prst="parallelogram">
              <a:avLst>
                <a:gd name="adj" fmla="val 32476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325" name="Text Box 27"/>
            <p:cNvSpPr txBox="1">
              <a:spLocks noChangeArrowheads="1"/>
            </p:cNvSpPr>
            <p:nvPr/>
          </p:nvSpPr>
          <p:spPr bwMode="auto">
            <a:xfrm>
              <a:off x="4029" y="2479"/>
              <a:ext cx="132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CopyDueSoon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latin typeface="Arial" pitchFamily="34" charset="0"/>
                </a:rPr>
                <a:t>If Not </a:t>
              </a: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Available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55315" name="Text Box 29"/>
          <p:cNvSpPr txBox="1">
            <a:spLocks noChangeArrowheads="1"/>
          </p:cNvSpPr>
          <p:nvPr/>
        </p:nvSpPr>
        <p:spPr bwMode="auto">
          <a:xfrm>
            <a:off x="215900" y="31750"/>
            <a:ext cx="803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5400" b="0">
                <a:solidFill>
                  <a:schemeClr val="bg2"/>
                </a:solidFill>
                <a:latin typeface="Wingdings" pitchFamily="2" charset="2"/>
              </a:rPr>
              <a:t>N</a:t>
            </a:r>
            <a:endParaRPr lang="en-US" altLang="en-US" sz="2800" b="0">
              <a:solidFill>
                <a:schemeClr val="tx2"/>
              </a:solidFill>
              <a:latin typeface="Wingdings" pitchFamily="2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>
            <p:ph type="title"/>
          </p:nvPr>
        </p:nvSpPr>
        <p:spPr>
          <a:xfrm>
            <a:off x="304800" y="317500"/>
            <a:ext cx="8653463" cy="76200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Goal modeling:  outline</a:t>
            </a:r>
          </a:p>
        </p:txBody>
      </p:sp>
      <p:sp>
        <p:nvSpPr>
          <p:cNvPr id="30723" name="Rectangle 1027"/>
          <p:cNvSpPr>
            <a:spLocks noChangeArrowheads="1"/>
          </p:cNvSpPr>
          <p:nvPr>
            <p:ph type="body" idx="1"/>
          </p:nvPr>
        </p:nvSpPr>
        <p:spPr>
          <a:xfrm>
            <a:off x="257175" y="1244600"/>
            <a:ext cx="8861425" cy="5080000"/>
          </a:xfrm>
          <a:noFill/>
        </p:spPr>
        <p:txBody>
          <a:bodyPr/>
          <a:lstStyle/>
          <a:p>
            <a:r>
              <a:rPr kumimoji="0" lang="en-US" altLang="en-US" sz="2400" smtClean="0"/>
              <a:t>Goal features as model annotations</a:t>
            </a:r>
            <a:endParaRPr lang="en-US" altLang="en-US" sz="2400" smtClean="0"/>
          </a:p>
          <a:p>
            <a:pPr>
              <a:spcBef>
                <a:spcPct val="60000"/>
              </a:spcBef>
            </a:pPr>
            <a:r>
              <a:rPr kumimoji="0" lang="en-US" altLang="en-US" sz="2400" smtClean="0"/>
              <a:t>Goal refinement</a:t>
            </a:r>
            <a:endParaRPr lang="en-US" altLang="en-US" sz="2400" smtClean="0"/>
          </a:p>
          <a:p>
            <a:pPr algn="just">
              <a:lnSpc>
                <a:spcPct val="170000"/>
              </a:lnSpc>
              <a:spcBef>
                <a:spcPts val="300"/>
              </a:spcBef>
            </a:pPr>
            <a:r>
              <a:rPr kumimoji="0" lang="en-US" altLang="en-US" sz="2400" smtClean="0"/>
              <a:t>Capturing conflicts among goals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/>
              <a:t>Connecting the goal model with other system views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/>
              <a:t>Capturing alternative options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/>
              <a:t>Goal diagrams as AND/OR graphs</a:t>
            </a:r>
          </a:p>
          <a:p>
            <a:pPr>
              <a:spcBef>
                <a:spcPct val="60000"/>
              </a:spcBef>
            </a:pPr>
            <a:r>
              <a:rPr kumimoji="0" lang="en-US" altLang="en-US" sz="2400" smtClean="0"/>
              <a:t>Documenting goal refinements &amp; assignments with annotations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kumimoji="0" lang="en-US" altLang="en-US" sz="2400" smtClean="0"/>
              <a:t>Building goal models:  heuristic rules &amp; reusable patterns</a:t>
            </a:r>
            <a:endParaRPr kumimoji="0" lang="en-US" altLang="en-US" b="1" smtClean="0"/>
          </a:p>
        </p:txBody>
      </p:sp>
      <p:pic>
        <p:nvPicPr>
          <p:cNvPr id="30724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1438"/>
            <a:ext cx="90011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9075" y="850900"/>
            <a:ext cx="8408988" cy="19542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mtClean="0"/>
              <a:t>Avoid ambiguities in goal specification &amp; interpretation ...</a:t>
            </a:r>
          </a:p>
          <a:p>
            <a:pPr lvl="1">
              <a:lnSpc>
                <a:spcPct val="100000"/>
              </a:lnSpc>
            </a:pPr>
            <a:r>
              <a:rPr lang="en-US" altLang="en-US" smtClean="0"/>
              <a:t>a precise &amp; complete goal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definition</a:t>
            </a:r>
            <a:r>
              <a:rPr lang="en-US" altLang="en-US" smtClean="0"/>
              <a:t> is essential</a:t>
            </a:r>
          </a:p>
          <a:p>
            <a:pPr lvl="1"/>
            <a:r>
              <a:rPr lang="en-US" altLang="en-US" smtClean="0"/>
              <a:t>grounded on shared system phenomena, and agreed upon by all stakeholders</a:t>
            </a:r>
            <a:endParaRPr lang="en-US" altLang="en-US" sz="2000" smtClean="0"/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1106488" y="4856163"/>
            <a:ext cx="7367587" cy="1763712"/>
            <a:chOff x="739" y="3132"/>
            <a:chExt cx="4641" cy="1111"/>
          </a:xfrm>
        </p:grpSpPr>
        <p:sp>
          <p:nvSpPr>
            <p:cNvPr id="56341" name="AutoShape 5"/>
            <p:cNvSpPr>
              <a:spLocks noChangeArrowheads="1"/>
            </p:cNvSpPr>
            <p:nvPr/>
          </p:nvSpPr>
          <p:spPr bwMode="auto">
            <a:xfrm>
              <a:off x="1025" y="3132"/>
              <a:ext cx="1584" cy="255"/>
            </a:xfrm>
            <a:prstGeom prst="parallelogram">
              <a:avLst>
                <a:gd name="adj" fmla="val 28586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342" name="Text Box 6"/>
            <p:cNvSpPr txBox="1">
              <a:spLocks noChangeArrowheads="1"/>
            </p:cNvSpPr>
            <p:nvPr/>
          </p:nvSpPr>
          <p:spPr bwMode="auto">
            <a:xfrm>
              <a:off x="1067" y="3140"/>
              <a:ext cx="15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BookRequestSatisfied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343" name="AutoShape 7"/>
            <p:cNvSpPr>
              <a:spLocks noChangeArrowheads="1"/>
            </p:cNvSpPr>
            <p:nvPr/>
          </p:nvSpPr>
          <p:spPr bwMode="auto">
            <a:xfrm>
              <a:off x="739" y="3675"/>
              <a:ext cx="1143" cy="352"/>
            </a:xfrm>
            <a:prstGeom prst="parallelogram">
              <a:avLst>
                <a:gd name="adj" fmla="val 2653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80712" name="Line 8"/>
            <p:cNvSpPr>
              <a:spLocks noChangeShapeType="1"/>
            </p:cNvSpPr>
            <p:nvPr/>
          </p:nvSpPr>
          <p:spPr bwMode="auto">
            <a:xfrm>
              <a:off x="1809" y="3569"/>
              <a:ext cx="5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0713" name="Line 9"/>
            <p:cNvSpPr>
              <a:spLocks noChangeShapeType="1"/>
            </p:cNvSpPr>
            <p:nvPr/>
          </p:nvSpPr>
          <p:spPr bwMode="auto">
            <a:xfrm flipH="1">
              <a:off x="1753" y="3393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0714" name="Line 10"/>
            <p:cNvSpPr>
              <a:spLocks noChangeShapeType="1"/>
            </p:cNvSpPr>
            <p:nvPr/>
          </p:nvSpPr>
          <p:spPr bwMode="auto">
            <a:xfrm flipH="1">
              <a:off x="1473" y="3585"/>
              <a:ext cx="232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0715" name="Oval 11"/>
            <p:cNvSpPr>
              <a:spLocks noChangeArrowheads="1"/>
            </p:cNvSpPr>
            <p:nvPr/>
          </p:nvSpPr>
          <p:spPr bwMode="auto">
            <a:xfrm>
              <a:off x="1707" y="3497"/>
              <a:ext cx="104" cy="96"/>
            </a:xfrm>
            <a:prstGeom prst="ellipse">
              <a:avLst/>
            </a:prstGeom>
            <a:solidFill>
              <a:schemeClr val="bg2"/>
            </a:solidFill>
            <a:ln w="19050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6348" name="AutoShape 12"/>
            <p:cNvSpPr>
              <a:spLocks noChangeArrowheads="1"/>
            </p:cNvSpPr>
            <p:nvPr/>
          </p:nvSpPr>
          <p:spPr bwMode="auto">
            <a:xfrm>
              <a:off x="1867" y="3659"/>
              <a:ext cx="1399" cy="352"/>
            </a:xfrm>
            <a:prstGeom prst="parallelogram">
              <a:avLst>
                <a:gd name="adj" fmla="val 32476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349" name="Text Box 13"/>
            <p:cNvSpPr txBox="1">
              <a:spLocks noChangeArrowheads="1"/>
            </p:cNvSpPr>
            <p:nvPr/>
          </p:nvSpPr>
          <p:spPr bwMode="auto">
            <a:xfrm>
              <a:off x="1912" y="3688"/>
              <a:ext cx="132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CopyDueSoon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WhenNotAvailable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80718" name="Line 14"/>
            <p:cNvSpPr>
              <a:spLocks noChangeShapeType="1"/>
            </p:cNvSpPr>
            <p:nvPr/>
          </p:nvSpPr>
          <p:spPr bwMode="auto">
            <a:xfrm>
              <a:off x="3249" y="3820"/>
              <a:ext cx="299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0719" name="AutoShape 15"/>
            <p:cNvSpPr>
              <a:spLocks noChangeArrowheads="1"/>
            </p:cNvSpPr>
            <p:nvPr/>
          </p:nvSpPr>
          <p:spPr bwMode="auto">
            <a:xfrm rot="10800000" flipH="1">
              <a:off x="3505" y="3294"/>
              <a:ext cx="1872" cy="949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352" name="Text Box 16"/>
            <p:cNvSpPr txBox="1">
              <a:spLocks noChangeArrowheads="1"/>
            </p:cNvSpPr>
            <p:nvPr/>
          </p:nvSpPr>
          <p:spPr bwMode="auto">
            <a:xfrm>
              <a:off x="3512" y="3331"/>
              <a:ext cx="186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chemeClr val="tx2"/>
                  </a:solidFill>
                  <a:latin typeface="Arial" pitchFamily="34" charset="0"/>
                </a:rPr>
                <a:t>Def</a:t>
              </a: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  </a:t>
              </a:r>
              <a:r>
                <a:rPr lang="fr-BE" altLang="en-US" sz="1800" b="0" i="1">
                  <a:solidFill>
                    <a:schemeClr val="tx1"/>
                  </a:solidFill>
                  <a:latin typeface="Arial" pitchFamily="34" charset="0"/>
                </a:rPr>
                <a:t>A book without any copy available for loan shall have a copy available within 15 days for the requesting borrower</a:t>
              </a:r>
              <a:endParaRPr lang="fr-BE" altLang="en-US" sz="1400" b="0" i="1">
                <a:solidFill>
                  <a:schemeClr val="tx1"/>
                </a:solidFill>
                <a:latin typeface="Arial" pitchFamily="34" charset="0"/>
              </a:endParaRPr>
            </a:p>
            <a:p>
              <a:pPr algn="l">
                <a:spcBef>
                  <a:spcPct val="0"/>
                </a:spcBef>
              </a:pPr>
              <a:endParaRPr lang="en-AU" altLang="en-US" sz="10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480721" name="Line 17"/>
          <p:cNvSpPr>
            <a:spLocks noChangeShapeType="1"/>
          </p:cNvSpPr>
          <p:nvPr/>
        </p:nvSpPr>
        <p:spPr bwMode="auto">
          <a:xfrm>
            <a:off x="3273425" y="3767138"/>
            <a:ext cx="503238" cy="157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5" name="AutoShape 18"/>
          <p:cNvSpPr>
            <a:spLocks noChangeArrowheads="1"/>
          </p:cNvSpPr>
          <p:nvPr/>
        </p:nvSpPr>
        <p:spPr bwMode="auto">
          <a:xfrm>
            <a:off x="1909763" y="2951163"/>
            <a:ext cx="1358900" cy="534987"/>
          </a:xfrm>
          <a:prstGeom prst="parallelogram">
            <a:avLst>
              <a:gd name="adj" fmla="val 20756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6" name="Text Box 19"/>
          <p:cNvSpPr txBox="1">
            <a:spLocks noChangeArrowheads="1"/>
          </p:cNvSpPr>
          <p:nvPr/>
        </p:nvSpPr>
        <p:spPr bwMode="auto">
          <a:xfrm>
            <a:off x="1993900" y="2962275"/>
            <a:ext cx="1190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endParaRPr lang="fr-BE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80724" name="Line 20"/>
          <p:cNvSpPr>
            <a:spLocks noChangeShapeType="1"/>
          </p:cNvSpPr>
          <p:nvPr/>
        </p:nvSpPr>
        <p:spPr bwMode="auto">
          <a:xfrm flipH="1">
            <a:off x="1681163" y="3716338"/>
            <a:ext cx="398462" cy="119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0725" name="Oval 21"/>
          <p:cNvSpPr>
            <a:spLocks noChangeArrowheads="1"/>
          </p:cNvSpPr>
          <p:nvPr/>
        </p:nvSpPr>
        <p:spPr bwMode="auto">
          <a:xfrm>
            <a:off x="2065338" y="3609975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0726" name="Line 22"/>
          <p:cNvSpPr>
            <a:spLocks noChangeShapeType="1"/>
          </p:cNvSpPr>
          <p:nvPr/>
        </p:nvSpPr>
        <p:spPr bwMode="auto">
          <a:xfrm flipH="1">
            <a:off x="2239963" y="3495675"/>
            <a:ext cx="20320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0727" name="Oval 23"/>
          <p:cNvSpPr>
            <a:spLocks noChangeArrowheads="1"/>
          </p:cNvSpPr>
          <p:nvPr/>
        </p:nvSpPr>
        <p:spPr bwMode="auto">
          <a:xfrm>
            <a:off x="3094038" y="3635375"/>
            <a:ext cx="165100" cy="152400"/>
          </a:xfrm>
          <a:prstGeom prst="ellipse">
            <a:avLst/>
          </a:prstGeom>
          <a:noFill/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0728" name="Line 24"/>
          <p:cNvSpPr>
            <a:spLocks noChangeShapeType="1"/>
          </p:cNvSpPr>
          <p:nvPr/>
        </p:nvSpPr>
        <p:spPr bwMode="auto">
          <a:xfrm>
            <a:off x="2773363" y="3508375"/>
            <a:ext cx="342900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2" name="AutoShape 25"/>
          <p:cNvSpPr>
            <a:spLocks noChangeArrowheads="1"/>
          </p:cNvSpPr>
          <p:nvPr/>
        </p:nvSpPr>
        <p:spPr bwMode="auto">
          <a:xfrm>
            <a:off x="2659063" y="3852863"/>
            <a:ext cx="2435225" cy="517525"/>
          </a:xfrm>
          <a:prstGeom prst="parallelogram">
            <a:avLst>
              <a:gd name="adj" fmla="val 29693"/>
            </a:avLst>
          </a:prstGeom>
          <a:solidFill>
            <a:srgbClr val="CECFF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3" name="Text Box 26"/>
          <p:cNvSpPr txBox="1">
            <a:spLocks noChangeArrowheads="1"/>
          </p:cNvSpPr>
          <p:nvPr/>
        </p:nvSpPr>
        <p:spPr bwMode="auto">
          <a:xfrm>
            <a:off x="2806700" y="3859213"/>
            <a:ext cx="22955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WorstCaseStopping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DistanceMaintained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4" name="AutoShape 27"/>
          <p:cNvSpPr>
            <a:spLocks noChangeArrowheads="1"/>
          </p:cNvSpPr>
          <p:nvPr/>
        </p:nvSpPr>
        <p:spPr bwMode="auto">
          <a:xfrm>
            <a:off x="677863" y="3848100"/>
            <a:ext cx="1473200" cy="523875"/>
          </a:xfrm>
          <a:prstGeom prst="parallelogram">
            <a:avLst>
              <a:gd name="adj" fmla="val 22979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5" name="Text Box 28"/>
          <p:cNvSpPr txBox="1">
            <a:spLocks noChangeArrowheads="1"/>
          </p:cNvSpPr>
          <p:nvPr/>
        </p:nvSpPr>
        <p:spPr bwMode="auto">
          <a:xfrm>
            <a:off x="752475" y="3865563"/>
            <a:ext cx="1389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75000"/>
              </a:lnSpc>
              <a:spcBef>
                <a:spcPct val="0"/>
              </a:spcBef>
            </a:pPr>
            <a:endParaRPr lang="fr-BE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80733" name="Line 29"/>
          <p:cNvSpPr>
            <a:spLocks noChangeShapeType="1"/>
          </p:cNvSpPr>
          <p:nvPr/>
        </p:nvSpPr>
        <p:spPr bwMode="auto">
          <a:xfrm>
            <a:off x="5060950" y="4084638"/>
            <a:ext cx="474663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0734" name="AutoShape 30"/>
          <p:cNvSpPr>
            <a:spLocks noChangeArrowheads="1"/>
          </p:cNvSpPr>
          <p:nvPr/>
        </p:nvSpPr>
        <p:spPr bwMode="auto">
          <a:xfrm rot="10800000" flipH="1">
            <a:off x="5467350" y="3319463"/>
            <a:ext cx="2971800" cy="1506537"/>
          </a:xfrm>
          <a:prstGeom prst="foldedCorner">
            <a:avLst>
              <a:gd name="adj" fmla="val 12500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38" name="Text Box 31"/>
          <p:cNvSpPr txBox="1">
            <a:spLocks noChangeArrowheads="1"/>
          </p:cNvSpPr>
          <p:nvPr/>
        </p:nvSpPr>
        <p:spPr bwMode="auto">
          <a:xfrm>
            <a:off x="5478463" y="3395663"/>
            <a:ext cx="296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Def</a:t>
            </a: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fr-BE" altLang="en-US" sz="1800" b="0" i="1">
                <a:solidFill>
                  <a:schemeClr val="tx1"/>
                </a:solidFill>
                <a:latin typeface="Arial" pitchFamily="34" charset="0"/>
              </a:rPr>
              <a:t>A train shall never get so close to a train in front so that if the train stops suddenly (e.g., derailment) the next train would hit it</a:t>
            </a:r>
            <a:endParaRPr lang="fr-BE" altLang="en-US" sz="1400" b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9" name="Rectangle 36"/>
          <p:cNvSpPr>
            <a:spLocks noGrp="1" noChangeArrowheads="1"/>
          </p:cNvSpPr>
          <p:nvPr>
            <p:ph type="title"/>
          </p:nvPr>
        </p:nvSpPr>
        <p:spPr>
          <a:xfrm>
            <a:off x="490538" y="203200"/>
            <a:ext cx="8653462" cy="762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Building goal models:  bad smells  </a:t>
            </a:r>
            <a:r>
              <a:rPr lang="en-US" altLang="en-US" sz="2000" smtClean="0"/>
              <a:t>(3)</a:t>
            </a:r>
          </a:p>
        </p:txBody>
      </p:sp>
      <p:sp>
        <p:nvSpPr>
          <p:cNvPr id="56340" name="Text Box 37"/>
          <p:cNvSpPr txBox="1">
            <a:spLocks noChangeArrowheads="1"/>
          </p:cNvSpPr>
          <p:nvPr/>
        </p:nvSpPr>
        <p:spPr bwMode="auto">
          <a:xfrm>
            <a:off x="215900" y="31750"/>
            <a:ext cx="803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5400" b="0">
                <a:solidFill>
                  <a:schemeClr val="bg2"/>
                </a:solidFill>
                <a:latin typeface="Wingdings" pitchFamily="2" charset="2"/>
              </a:rPr>
              <a:t>N</a:t>
            </a:r>
            <a:endParaRPr lang="en-US" altLang="en-US" sz="2800" b="0">
              <a:solidFill>
                <a:schemeClr val="tx2"/>
              </a:solidFill>
              <a:latin typeface="Wingdings" pitchFamily="2" charset="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638" y="1181100"/>
            <a:ext cx="8621712" cy="5435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mtClean="0"/>
              <a:t>From a catalogue of generic, complete AND-refinements </a:t>
            </a:r>
            <a:r>
              <a:rPr lang="en-US" altLang="en-US" sz="2000" smtClean="0"/>
              <a:t>...</a:t>
            </a:r>
          </a:p>
          <a:p>
            <a:pPr>
              <a:spcBef>
                <a:spcPct val="30000"/>
              </a:spcBef>
            </a:pPr>
            <a:r>
              <a:rPr lang="en-US" altLang="en-US" smtClean="0"/>
              <a:t>encode refinement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tactics</a:t>
            </a:r>
            <a:r>
              <a:rPr lang="en-US" altLang="en-US" smtClean="0"/>
              <a:t>,  codify modeller’s experience</a:t>
            </a:r>
          </a:p>
          <a:p>
            <a:pPr>
              <a:spcBef>
                <a:spcPct val="30000"/>
              </a:spcBef>
            </a:pPr>
            <a:r>
              <a:rPr lang="en-US" altLang="en-US" smtClean="0"/>
              <a:t>guide modeling process by suggesting refinements to be instantiated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smtClean="0"/>
              <a:t>instantiated pattern may sometimes require adaptation</a:t>
            </a:r>
            <a:endParaRPr lang="en-US" altLang="en-US" smtClean="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en-US" smtClean="0"/>
              <a:t>provide satisfaction argument for free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 smtClean="0"/>
              <a:t>(formal) correctness proof done once for all,  kept hidden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en-US" smtClean="0"/>
              <a:t>support model documentation &amp; understanding</a:t>
            </a:r>
          </a:p>
          <a:p>
            <a:pPr>
              <a:spcBef>
                <a:spcPct val="30000"/>
              </a:spcBef>
            </a:pPr>
            <a:r>
              <a:rPr lang="en-US" altLang="en-US" smtClean="0"/>
              <a:t>can also be used for ...</a:t>
            </a:r>
          </a:p>
          <a:p>
            <a:pPr lvl="1">
              <a:lnSpc>
                <a:spcPct val="100000"/>
              </a:lnSpc>
            </a:pPr>
            <a:r>
              <a:rPr lang="en-US" altLang="en-US" sz="2000" smtClean="0"/>
              <a:t>completing partial refinements</a:t>
            </a:r>
          </a:p>
          <a:p>
            <a:pPr lvl="1">
              <a:lnSpc>
                <a:spcPct val="100000"/>
              </a:lnSpc>
            </a:pPr>
            <a:r>
              <a:rPr lang="en-US" altLang="en-US" sz="2000" smtClean="0"/>
              <a:t>exploring alternative options  (multiple applicable patterns)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909638" y="196850"/>
            <a:ext cx="8062912" cy="920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Building goal models: </a:t>
            </a:r>
            <a:br>
              <a:rPr lang="en-US" altLang="en-US" smtClean="0"/>
            </a:br>
            <a:r>
              <a:rPr lang="en-US" altLang="en-US" smtClean="0"/>
              <a:t>reuse refinement patterns </a:t>
            </a:r>
          </a:p>
        </p:txBody>
      </p:sp>
      <p:grpSp>
        <p:nvGrpSpPr>
          <p:cNvPr id="57348" name="Group 6"/>
          <p:cNvGrpSpPr>
            <a:grpSpLocks/>
          </p:cNvGrpSpPr>
          <p:nvPr/>
        </p:nvGrpSpPr>
        <p:grpSpPr bwMode="auto">
          <a:xfrm>
            <a:off x="271463" y="225425"/>
            <a:ext cx="895350" cy="763588"/>
            <a:chOff x="2064" y="1728"/>
            <a:chExt cx="816" cy="816"/>
          </a:xfrm>
        </p:grpSpPr>
        <p:sp>
          <p:nvSpPr>
            <p:cNvPr id="1486855" name="Oval 7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6856" name="Oval 8"/>
            <p:cNvSpPr>
              <a:spLocks noChangeArrowheads="1"/>
            </p:cNvSpPr>
            <p:nvPr/>
          </p:nvSpPr>
          <p:spPr bwMode="auto">
            <a:xfrm>
              <a:off x="2112" y="1776"/>
              <a:ext cx="721" cy="72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6857" name="Oval 9"/>
            <p:cNvSpPr>
              <a:spLocks noChangeArrowheads="1"/>
            </p:cNvSpPr>
            <p:nvPr/>
          </p:nvSpPr>
          <p:spPr bwMode="auto">
            <a:xfrm>
              <a:off x="2159" y="1825"/>
              <a:ext cx="625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6858" name="Oval 10"/>
            <p:cNvSpPr>
              <a:spLocks noChangeArrowheads="1"/>
            </p:cNvSpPr>
            <p:nvPr/>
          </p:nvSpPr>
          <p:spPr bwMode="auto">
            <a:xfrm>
              <a:off x="2209" y="1872"/>
              <a:ext cx="527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6859" name="Oval 11"/>
            <p:cNvSpPr>
              <a:spLocks noChangeArrowheads="1"/>
            </p:cNvSpPr>
            <p:nvPr/>
          </p:nvSpPr>
          <p:spPr bwMode="auto">
            <a:xfrm>
              <a:off x="2256" y="1920"/>
              <a:ext cx="431" cy="4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6860" name="Oval 12"/>
            <p:cNvSpPr>
              <a:spLocks noChangeArrowheads="1"/>
            </p:cNvSpPr>
            <p:nvPr/>
          </p:nvSpPr>
          <p:spPr bwMode="auto">
            <a:xfrm>
              <a:off x="2304" y="1967"/>
              <a:ext cx="336" cy="33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6861" name="Oval 13"/>
            <p:cNvSpPr>
              <a:spLocks noChangeArrowheads="1"/>
            </p:cNvSpPr>
            <p:nvPr/>
          </p:nvSpPr>
          <p:spPr bwMode="auto">
            <a:xfrm>
              <a:off x="2352" y="2016"/>
              <a:ext cx="240" cy="2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6862" name="Oval 14"/>
            <p:cNvSpPr>
              <a:spLocks noChangeArrowheads="1"/>
            </p:cNvSpPr>
            <p:nvPr/>
          </p:nvSpPr>
          <p:spPr bwMode="auto">
            <a:xfrm>
              <a:off x="2400" y="2064"/>
              <a:ext cx="145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92" name="Oval 16"/>
          <p:cNvSpPr>
            <a:spLocks noChangeArrowheads="1"/>
          </p:cNvSpPr>
          <p:nvPr/>
        </p:nvSpPr>
        <p:spPr bwMode="auto">
          <a:xfrm>
            <a:off x="5799138" y="5276850"/>
            <a:ext cx="3344862" cy="457200"/>
          </a:xfrm>
          <a:prstGeom prst="ellipse">
            <a:avLst/>
          </a:prstGeom>
          <a:solidFill>
            <a:srgbClr val="E2E5FA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7175" y="796925"/>
            <a:ext cx="8750300" cy="1295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mtClean="0"/>
              <a:t>Refinement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by milestone</a:t>
            </a:r>
            <a:endParaRPr lang="en-US" altLang="en-US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smtClean="0"/>
              <a:t>Applicable when milestone states can be identified on the way to the goal's target condition</a:t>
            </a:r>
            <a:endParaRPr lang="en-US" altLang="en-US" smtClean="0"/>
          </a:p>
        </p:txBody>
      </p:sp>
      <p:sp>
        <p:nvSpPr>
          <p:cNvPr id="22534" name="Rectangle 31"/>
          <p:cNvSpPr>
            <a:spLocks noChangeArrowheads="1"/>
          </p:cNvSpPr>
          <p:nvPr/>
        </p:nvSpPr>
        <p:spPr bwMode="auto">
          <a:xfrm>
            <a:off x="839788" y="4222750"/>
            <a:ext cx="2239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buClr>
                <a:schemeClr val="tx2"/>
              </a:buClr>
              <a:buFontTx/>
              <a:buChar char="–"/>
            </a:pPr>
            <a:r>
              <a:rPr lang="fr-BE" altLang="en-US" sz="2000" b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rgbClr val="009999"/>
                </a:solidFill>
                <a:latin typeface="Comic Sans MS" pitchFamily="66" charset="0"/>
              </a:rPr>
              <a:t>Example of use:</a:t>
            </a:r>
            <a:endParaRPr lang="en-US" altLang="en-US" sz="2000" b="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22535" name="Rectangle 43"/>
          <p:cNvSpPr>
            <a:spLocks noGrp="1" noChangeArrowheads="1"/>
          </p:cNvSpPr>
          <p:nvPr>
            <p:ph type="title"/>
          </p:nvPr>
        </p:nvSpPr>
        <p:spPr>
          <a:xfrm>
            <a:off x="809625" y="96838"/>
            <a:ext cx="8234363" cy="920750"/>
          </a:xfrm>
          <a:noFill/>
        </p:spPr>
        <p:txBody>
          <a:bodyPr/>
          <a:lstStyle/>
          <a:p>
            <a:r>
              <a:rPr lang="en-US" altLang="en-US" sz="2600" smtClean="0"/>
              <a:t>A sample of refinement patterns</a:t>
            </a:r>
            <a:endParaRPr lang="en-US" altLang="en-US" smtClean="0"/>
          </a:p>
        </p:txBody>
      </p: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5875338" y="5321300"/>
            <a:ext cx="321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BE" altLang="en-US" sz="1800" b="0">
                <a:solidFill>
                  <a:schemeClr val="tx2"/>
                </a:solidFill>
                <a:latin typeface="Comic Sans MS" pitchFamily="66" charset="0"/>
              </a:rPr>
              <a:t>milestone-driven refinement</a:t>
            </a:r>
            <a:endParaRPr lang="en-US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22537" name="Group 48"/>
          <p:cNvGrpSpPr>
            <a:grpSpLocks/>
          </p:cNvGrpSpPr>
          <p:nvPr/>
        </p:nvGrpSpPr>
        <p:grpSpPr bwMode="auto">
          <a:xfrm>
            <a:off x="271463" y="225425"/>
            <a:ext cx="666750" cy="576263"/>
            <a:chOff x="2064" y="1728"/>
            <a:chExt cx="816" cy="816"/>
          </a:xfrm>
        </p:grpSpPr>
        <p:sp>
          <p:nvSpPr>
            <p:cNvPr id="1483825" name="Oval 49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3826" name="Oval 50"/>
            <p:cNvSpPr>
              <a:spLocks noChangeArrowheads="1"/>
            </p:cNvSpPr>
            <p:nvPr/>
          </p:nvSpPr>
          <p:spPr bwMode="auto">
            <a:xfrm>
              <a:off x="2113" y="1775"/>
              <a:ext cx="719" cy="72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3827" name="Oval 51"/>
            <p:cNvSpPr>
              <a:spLocks noChangeArrowheads="1"/>
            </p:cNvSpPr>
            <p:nvPr/>
          </p:nvSpPr>
          <p:spPr bwMode="auto">
            <a:xfrm>
              <a:off x="2159" y="1825"/>
              <a:ext cx="626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3828" name="Oval 52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3829" name="Oval 53"/>
            <p:cNvSpPr>
              <a:spLocks noChangeArrowheads="1"/>
            </p:cNvSpPr>
            <p:nvPr/>
          </p:nvSpPr>
          <p:spPr bwMode="auto">
            <a:xfrm>
              <a:off x="2256" y="1919"/>
              <a:ext cx="431" cy="4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3830" name="Oval 54"/>
            <p:cNvSpPr>
              <a:spLocks noChangeArrowheads="1"/>
            </p:cNvSpPr>
            <p:nvPr/>
          </p:nvSpPr>
          <p:spPr bwMode="auto">
            <a:xfrm>
              <a:off x="2305" y="1969"/>
              <a:ext cx="334" cy="3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3831" name="Oval 55"/>
            <p:cNvSpPr>
              <a:spLocks noChangeArrowheads="1"/>
            </p:cNvSpPr>
            <p:nvPr/>
          </p:nvSpPr>
          <p:spPr bwMode="auto">
            <a:xfrm>
              <a:off x="2352" y="2016"/>
              <a:ext cx="241" cy="2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3832" name="Oval 56"/>
            <p:cNvSpPr>
              <a:spLocks noChangeArrowheads="1"/>
            </p:cNvSpPr>
            <p:nvPr/>
          </p:nvSpPr>
          <p:spPr bwMode="auto">
            <a:xfrm>
              <a:off x="2400" y="2063"/>
              <a:ext cx="144" cy="14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aphicFrame>
        <p:nvGraphicFramePr>
          <p:cNvPr id="22530" name="Object 82"/>
          <p:cNvGraphicFramePr>
            <a:graphicFrameLocks noChangeAspect="1"/>
          </p:cNvGraphicFramePr>
          <p:nvPr/>
        </p:nvGraphicFramePr>
        <p:xfrm>
          <a:off x="1622425" y="4587875"/>
          <a:ext cx="5514975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Picture" r:id="rId4" imgW="2970000" imgH="1099800" progId="Word.Picture.8">
                  <p:embed/>
                </p:oleObj>
              </mc:Choice>
              <mc:Fallback>
                <p:oleObj name="Picture" r:id="rId4" imgW="2970000" imgH="1099800" progId="Word.Picture.8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4587875"/>
                        <a:ext cx="5514975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83"/>
          <p:cNvGraphicFramePr>
            <a:graphicFrameLocks noChangeAspect="1"/>
          </p:cNvGraphicFramePr>
          <p:nvPr/>
        </p:nvGraphicFramePr>
        <p:xfrm>
          <a:off x="1579563" y="2116138"/>
          <a:ext cx="5922962" cy="217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Picture" r:id="rId6" imgW="3240360" imgH="1190160" progId="Word.Picture.8">
                  <p:embed/>
                </p:oleObj>
              </mc:Choice>
              <mc:Fallback>
                <p:oleObj name="Picture" r:id="rId6" imgW="3240360" imgH="1190160" progId="Word.Picture.8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116138"/>
                        <a:ext cx="5922962" cy="217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3860" name="Line 84"/>
          <p:cNvSpPr>
            <a:spLocks noChangeShapeType="1"/>
          </p:cNvSpPr>
          <p:nvPr/>
        </p:nvSpPr>
        <p:spPr bwMode="auto">
          <a:xfrm flipV="1">
            <a:off x="3968750" y="5527675"/>
            <a:ext cx="1846263" cy="173038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895350" y="168275"/>
            <a:ext cx="7373938" cy="100806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600" smtClean="0"/>
              <a:t>Refinement by milestone: </a:t>
            </a:r>
            <a:br>
              <a:rPr lang="en-US" altLang="en-US" sz="2600" smtClean="0"/>
            </a:br>
            <a:r>
              <a:rPr lang="en-US" altLang="en-US" sz="2600" smtClean="0"/>
              <a:t>variant </a:t>
            </a:r>
            <a:r>
              <a:rPr lang="fr-BE" altLang="en-US" sz="2600" smtClean="0"/>
              <a:t>for </a:t>
            </a:r>
            <a:r>
              <a:rPr lang="fr-BE" altLang="en-US" sz="2600" i="1" smtClean="0"/>
              <a:t>Maintain</a:t>
            </a:r>
            <a:r>
              <a:rPr lang="fr-BE" altLang="en-US" sz="2600" smtClean="0"/>
              <a:t> goals</a:t>
            </a:r>
            <a:endParaRPr lang="en-US" altLang="en-US" sz="2000" smtClean="0">
              <a:solidFill>
                <a:srgbClr val="009999"/>
              </a:solidFill>
            </a:endParaRPr>
          </a:p>
        </p:txBody>
      </p:sp>
      <p:grpSp>
        <p:nvGrpSpPr>
          <p:cNvPr id="58371" name="Group 9"/>
          <p:cNvGrpSpPr>
            <a:grpSpLocks/>
          </p:cNvGrpSpPr>
          <p:nvPr/>
        </p:nvGrpSpPr>
        <p:grpSpPr bwMode="auto">
          <a:xfrm>
            <a:off x="1581150" y="2814638"/>
            <a:ext cx="4445000" cy="404812"/>
            <a:chOff x="1166" y="3227"/>
            <a:chExt cx="2712" cy="255"/>
          </a:xfrm>
        </p:grpSpPr>
        <p:sp>
          <p:nvSpPr>
            <p:cNvPr id="58399" name="AutoShape 10"/>
            <p:cNvSpPr>
              <a:spLocks noChangeArrowheads="1"/>
            </p:cNvSpPr>
            <p:nvPr/>
          </p:nvSpPr>
          <p:spPr bwMode="auto">
            <a:xfrm>
              <a:off x="1166" y="3227"/>
              <a:ext cx="2712" cy="255"/>
            </a:xfrm>
            <a:prstGeom prst="parallelogram">
              <a:avLst>
                <a:gd name="adj" fmla="val 48942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8400" name="Text Box 11"/>
            <p:cNvSpPr txBox="1">
              <a:spLocks noChangeArrowheads="1"/>
            </p:cNvSpPr>
            <p:nvPr/>
          </p:nvSpPr>
          <p:spPr bwMode="auto">
            <a:xfrm>
              <a:off x="1240" y="3243"/>
              <a:ext cx="259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SafeTrainAccelerationGuaranteed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543180" name="Line 12"/>
          <p:cNvSpPr>
            <a:spLocks noChangeShapeType="1"/>
          </p:cNvSpPr>
          <p:nvPr/>
        </p:nvSpPr>
        <p:spPr bwMode="auto">
          <a:xfrm flipH="1">
            <a:off x="3587750" y="3241675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3181" name="Line 13"/>
          <p:cNvSpPr>
            <a:spLocks noChangeShapeType="1"/>
          </p:cNvSpPr>
          <p:nvPr/>
        </p:nvSpPr>
        <p:spPr bwMode="auto">
          <a:xfrm flipH="1">
            <a:off x="1390650" y="3457575"/>
            <a:ext cx="2146300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3182" name="Oval 14"/>
          <p:cNvSpPr>
            <a:spLocks noChangeArrowheads="1"/>
          </p:cNvSpPr>
          <p:nvPr/>
        </p:nvSpPr>
        <p:spPr bwMode="auto">
          <a:xfrm>
            <a:off x="3514725" y="3406775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43183" name="Line 15"/>
          <p:cNvSpPr>
            <a:spLocks noChangeShapeType="1"/>
          </p:cNvSpPr>
          <p:nvPr/>
        </p:nvSpPr>
        <p:spPr bwMode="auto">
          <a:xfrm>
            <a:off x="3663950" y="3482975"/>
            <a:ext cx="163830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6" name="AutoShape 16"/>
          <p:cNvSpPr>
            <a:spLocks noChangeArrowheads="1"/>
          </p:cNvSpPr>
          <p:nvPr/>
        </p:nvSpPr>
        <p:spPr bwMode="auto">
          <a:xfrm>
            <a:off x="2308225" y="3778250"/>
            <a:ext cx="2220913" cy="558800"/>
          </a:xfrm>
          <a:prstGeom prst="parallelogram">
            <a:avLst>
              <a:gd name="adj" fmla="val 32476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7" name="Text Box 17"/>
          <p:cNvSpPr txBox="1">
            <a:spLocks noChangeArrowheads="1"/>
          </p:cNvSpPr>
          <p:nvPr/>
        </p:nvSpPr>
        <p:spPr bwMode="auto">
          <a:xfrm>
            <a:off x="2379663" y="3824288"/>
            <a:ext cx="2095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Acceleration</a:t>
            </a: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Sent</a:t>
            </a:r>
            <a:endParaRPr lang="fr-BE" altLang="en-US" sz="18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InTimeToTrain</a:t>
            </a:r>
            <a:endParaRPr lang="en-AU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378" name="AutoShape 18"/>
          <p:cNvSpPr>
            <a:spLocks noChangeArrowheads="1"/>
          </p:cNvSpPr>
          <p:nvPr/>
        </p:nvSpPr>
        <p:spPr bwMode="auto">
          <a:xfrm>
            <a:off x="301625" y="3778250"/>
            <a:ext cx="1992313" cy="558800"/>
          </a:xfrm>
          <a:prstGeom prst="parallelogram">
            <a:avLst>
              <a:gd name="adj" fmla="val 29133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9" name="Text Box 19"/>
          <p:cNvSpPr txBox="1">
            <a:spLocks noChangeArrowheads="1"/>
          </p:cNvSpPr>
          <p:nvPr/>
        </p:nvSpPr>
        <p:spPr bwMode="auto">
          <a:xfrm>
            <a:off x="271463" y="3824288"/>
            <a:ext cx="2095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SafeAcceleration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Computed</a:t>
            </a:r>
            <a:endParaRPr lang="en-AU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380" name="AutoShape 20"/>
          <p:cNvSpPr>
            <a:spLocks noChangeArrowheads="1"/>
          </p:cNvSpPr>
          <p:nvPr/>
        </p:nvSpPr>
        <p:spPr bwMode="auto">
          <a:xfrm>
            <a:off x="4492625" y="3765550"/>
            <a:ext cx="2220913" cy="558800"/>
          </a:xfrm>
          <a:prstGeom prst="parallelogram">
            <a:avLst>
              <a:gd name="adj" fmla="val 32476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81" name="Text Box 21"/>
          <p:cNvSpPr txBox="1">
            <a:spLocks noChangeArrowheads="1"/>
          </p:cNvSpPr>
          <p:nvPr/>
        </p:nvSpPr>
        <p:spPr bwMode="auto">
          <a:xfrm>
            <a:off x="4564063" y="3811588"/>
            <a:ext cx="2095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SentCommand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Received</a:t>
            </a: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ByTrain</a:t>
            </a:r>
            <a:endParaRPr lang="en-AU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382" name="AutoShape 22"/>
          <p:cNvSpPr>
            <a:spLocks noChangeArrowheads="1"/>
          </p:cNvSpPr>
          <p:nvPr/>
        </p:nvSpPr>
        <p:spPr bwMode="auto">
          <a:xfrm>
            <a:off x="6372225" y="3130550"/>
            <a:ext cx="2373313" cy="558800"/>
          </a:xfrm>
          <a:prstGeom prst="parallelogram">
            <a:avLst>
              <a:gd name="adj" fmla="val 34705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83" name="Text Box 23"/>
          <p:cNvSpPr txBox="1">
            <a:spLocks noChangeArrowheads="1"/>
          </p:cNvSpPr>
          <p:nvPr/>
        </p:nvSpPr>
        <p:spPr bwMode="auto">
          <a:xfrm>
            <a:off x="6448425" y="3176588"/>
            <a:ext cx="2238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ReceivedCommand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Executed</a:t>
            </a: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ByTrain</a:t>
            </a:r>
            <a:endParaRPr lang="en-AU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43192" name="Line 24"/>
          <p:cNvSpPr>
            <a:spLocks noChangeShapeType="1"/>
          </p:cNvSpPr>
          <p:nvPr/>
        </p:nvSpPr>
        <p:spPr bwMode="auto">
          <a:xfrm>
            <a:off x="3651250" y="3533775"/>
            <a:ext cx="165100" cy="2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3193" name="Line 25"/>
          <p:cNvSpPr>
            <a:spLocks noChangeShapeType="1"/>
          </p:cNvSpPr>
          <p:nvPr/>
        </p:nvSpPr>
        <p:spPr bwMode="auto">
          <a:xfrm>
            <a:off x="3651250" y="3457575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3194" name="Freeform 26"/>
          <p:cNvSpPr>
            <a:spLocks/>
          </p:cNvSpPr>
          <p:nvPr/>
        </p:nvSpPr>
        <p:spPr bwMode="auto">
          <a:xfrm>
            <a:off x="3665538" y="2468563"/>
            <a:ext cx="2973387" cy="979487"/>
          </a:xfrm>
          <a:custGeom>
            <a:avLst/>
            <a:gdLst/>
            <a:ahLst/>
            <a:cxnLst>
              <a:cxn ang="0">
                <a:pos x="0" y="591"/>
              </a:cxn>
              <a:cxn ang="0">
                <a:pos x="1464" y="519"/>
              </a:cxn>
              <a:cxn ang="0">
                <a:pos x="1873" y="0"/>
              </a:cxn>
            </a:cxnLst>
            <a:rect l="0" t="0" r="r" b="b"/>
            <a:pathLst>
              <a:path w="1873" h="617">
                <a:moveTo>
                  <a:pt x="0" y="591"/>
                </a:moveTo>
                <a:cubicBezTo>
                  <a:pt x="576" y="604"/>
                  <a:pt x="1152" y="617"/>
                  <a:pt x="1464" y="519"/>
                </a:cubicBezTo>
                <a:cubicBezTo>
                  <a:pt x="1776" y="421"/>
                  <a:pt x="1824" y="210"/>
                  <a:pt x="1873" y="0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8387" name="Group 48"/>
          <p:cNvGrpSpPr>
            <a:grpSpLocks/>
          </p:cNvGrpSpPr>
          <p:nvPr/>
        </p:nvGrpSpPr>
        <p:grpSpPr bwMode="auto">
          <a:xfrm>
            <a:off x="271463" y="225425"/>
            <a:ext cx="666750" cy="576263"/>
            <a:chOff x="2064" y="1728"/>
            <a:chExt cx="816" cy="816"/>
          </a:xfrm>
        </p:grpSpPr>
        <p:sp>
          <p:nvSpPr>
            <p:cNvPr id="1543217" name="Oval 49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3218" name="Oval 50"/>
            <p:cNvSpPr>
              <a:spLocks noChangeArrowheads="1"/>
            </p:cNvSpPr>
            <p:nvPr/>
          </p:nvSpPr>
          <p:spPr bwMode="auto">
            <a:xfrm>
              <a:off x="2113" y="1775"/>
              <a:ext cx="719" cy="72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3219" name="Oval 51"/>
            <p:cNvSpPr>
              <a:spLocks noChangeArrowheads="1"/>
            </p:cNvSpPr>
            <p:nvPr/>
          </p:nvSpPr>
          <p:spPr bwMode="auto">
            <a:xfrm>
              <a:off x="2159" y="1825"/>
              <a:ext cx="626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3220" name="Oval 52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3221" name="Oval 53"/>
            <p:cNvSpPr>
              <a:spLocks noChangeArrowheads="1"/>
            </p:cNvSpPr>
            <p:nvPr/>
          </p:nvSpPr>
          <p:spPr bwMode="auto">
            <a:xfrm>
              <a:off x="2256" y="1919"/>
              <a:ext cx="431" cy="4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3222" name="Oval 54"/>
            <p:cNvSpPr>
              <a:spLocks noChangeArrowheads="1"/>
            </p:cNvSpPr>
            <p:nvPr/>
          </p:nvSpPr>
          <p:spPr bwMode="auto">
            <a:xfrm>
              <a:off x="2305" y="1969"/>
              <a:ext cx="334" cy="3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3223" name="Oval 55"/>
            <p:cNvSpPr>
              <a:spLocks noChangeArrowheads="1"/>
            </p:cNvSpPr>
            <p:nvPr/>
          </p:nvSpPr>
          <p:spPr bwMode="auto">
            <a:xfrm>
              <a:off x="2352" y="2016"/>
              <a:ext cx="241" cy="2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3224" name="Oval 56"/>
            <p:cNvSpPr>
              <a:spLocks noChangeArrowheads="1"/>
            </p:cNvSpPr>
            <p:nvPr/>
          </p:nvSpPr>
          <p:spPr bwMode="auto">
            <a:xfrm>
              <a:off x="2400" y="2063"/>
              <a:ext cx="144" cy="14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8388" name="Group 61"/>
          <p:cNvGrpSpPr>
            <a:grpSpLocks/>
          </p:cNvGrpSpPr>
          <p:nvPr/>
        </p:nvGrpSpPr>
        <p:grpSpPr bwMode="auto">
          <a:xfrm>
            <a:off x="5626100" y="2043113"/>
            <a:ext cx="3344863" cy="457200"/>
            <a:chOff x="3653" y="3324"/>
            <a:chExt cx="2107" cy="288"/>
          </a:xfrm>
        </p:grpSpPr>
        <p:sp>
          <p:nvSpPr>
            <p:cNvPr id="1543226" name="Oval 58"/>
            <p:cNvSpPr>
              <a:spLocks noChangeArrowheads="1"/>
            </p:cNvSpPr>
            <p:nvPr/>
          </p:nvSpPr>
          <p:spPr bwMode="auto">
            <a:xfrm>
              <a:off x="3653" y="3324"/>
              <a:ext cx="2107" cy="288"/>
            </a:xfrm>
            <a:prstGeom prst="ellipse">
              <a:avLst/>
            </a:prstGeom>
            <a:solidFill>
              <a:srgbClr val="E2E5FA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0" name="Rectangle 59"/>
            <p:cNvSpPr>
              <a:spLocks noChangeArrowheads="1"/>
            </p:cNvSpPr>
            <p:nvPr/>
          </p:nvSpPr>
          <p:spPr bwMode="auto">
            <a:xfrm>
              <a:off x="3701" y="3352"/>
              <a:ext cx="20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BE" altLang="en-US" sz="1800" b="0">
                  <a:solidFill>
                    <a:schemeClr val="tx2"/>
                  </a:solidFill>
                  <a:latin typeface="Comic Sans MS" pitchFamily="66" charset="0"/>
                </a:rPr>
                <a:t>milestone-driven refinement</a:t>
              </a:r>
              <a:endParaRPr lang="en-US" altLang="en-US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85" name="Oval 33"/>
          <p:cNvSpPr>
            <a:spLocks noChangeArrowheads="1"/>
          </p:cNvSpPr>
          <p:nvPr/>
        </p:nvSpPr>
        <p:spPr bwMode="auto">
          <a:xfrm>
            <a:off x="5986463" y="5284788"/>
            <a:ext cx="2984500" cy="457200"/>
          </a:xfrm>
          <a:prstGeom prst="ellipse">
            <a:avLst/>
          </a:prstGeom>
          <a:solidFill>
            <a:srgbClr val="E2E5F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925513"/>
            <a:ext cx="8504237" cy="1295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mtClean="0"/>
              <a:t>Refinement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by case</a:t>
            </a:r>
            <a:endParaRPr lang="en-US" altLang="en-US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smtClean="0"/>
              <a:t>Applicable when the goal satisfaction space can be partitioned into cases  (disjoint, covering all possibilities)</a:t>
            </a:r>
          </a:p>
        </p:txBody>
      </p:sp>
      <p:sp>
        <p:nvSpPr>
          <p:cNvPr id="59396" name="AutoShape 20"/>
          <p:cNvSpPr>
            <a:spLocks noChangeArrowheads="1"/>
          </p:cNvSpPr>
          <p:nvPr/>
        </p:nvSpPr>
        <p:spPr bwMode="auto">
          <a:xfrm>
            <a:off x="1674813" y="4908550"/>
            <a:ext cx="3076575" cy="404813"/>
          </a:xfrm>
          <a:prstGeom prst="parallelogram">
            <a:avLst>
              <a:gd name="adj" fmla="val 34974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7" name="Text Box 21"/>
          <p:cNvSpPr txBox="1">
            <a:spLocks noChangeArrowheads="1"/>
          </p:cNvSpPr>
          <p:nvPr/>
        </p:nvSpPr>
        <p:spPr bwMode="auto">
          <a:xfrm>
            <a:off x="1812925" y="4921250"/>
            <a:ext cx="29321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    BookRequestSatisfied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2774" name="Line 22"/>
          <p:cNvSpPr>
            <a:spLocks noChangeShapeType="1"/>
          </p:cNvSpPr>
          <p:nvPr/>
        </p:nvSpPr>
        <p:spPr bwMode="auto">
          <a:xfrm flipH="1">
            <a:off x="3392488" y="5322888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2775" name="Line 23"/>
          <p:cNvSpPr>
            <a:spLocks noChangeShapeType="1"/>
          </p:cNvSpPr>
          <p:nvPr/>
        </p:nvSpPr>
        <p:spPr bwMode="auto">
          <a:xfrm flipH="1">
            <a:off x="2579688" y="5583238"/>
            <a:ext cx="75723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2776" name="Oval 24"/>
          <p:cNvSpPr>
            <a:spLocks noChangeArrowheads="1"/>
          </p:cNvSpPr>
          <p:nvPr/>
        </p:nvSpPr>
        <p:spPr bwMode="auto">
          <a:xfrm>
            <a:off x="3319463" y="5487988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82777" name="Line 25"/>
          <p:cNvSpPr>
            <a:spLocks noChangeShapeType="1"/>
          </p:cNvSpPr>
          <p:nvPr/>
        </p:nvSpPr>
        <p:spPr bwMode="auto">
          <a:xfrm>
            <a:off x="3455988" y="5627688"/>
            <a:ext cx="8890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2" name="AutoShape 27"/>
          <p:cNvSpPr>
            <a:spLocks noChangeArrowheads="1"/>
          </p:cNvSpPr>
          <p:nvPr/>
        </p:nvSpPr>
        <p:spPr bwMode="auto">
          <a:xfrm>
            <a:off x="3573463" y="5834063"/>
            <a:ext cx="2408237" cy="558800"/>
          </a:xfrm>
          <a:prstGeom prst="parallelogram">
            <a:avLst>
              <a:gd name="adj" fmla="val 35215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403" name="Text Box 28"/>
          <p:cNvSpPr txBox="1">
            <a:spLocks noChangeArrowheads="1"/>
          </p:cNvSpPr>
          <p:nvPr/>
        </p:nvSpPr>
        <p:spPr bwMode="auto">
          <a:xfrm>
            <a:off x="3651250" y="5880100"/>
            <a:ext cx="227171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CopyDueSoon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If Not</a:t>
            </a:r>
            <a:r>
              <a:rPr lang="fr-BE" altLang="en-US" sz="1800" b="0">
                <a:solidFill>
                  <a:schemeClr val="tx2"/>
                </a:solidFill>
                <a:latin typeface="Arial" pitchFamily="34" charset="0"/>
              </a:rPr>
              <a:t> Available</a:t>
            </a:r>
            <a:endParaRPr lang="en-AU" altLang="en-US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9404" name="AutoShape 30"/>
          <p:cNvSpPr>
            <a:spLocks noChangeArrowheads="1"/>
          </p:cNvSpPr>
          <p:nvPr/>
        </p:nvSpPr>
        <p:spPr bwMode="auto">
          <a:xfrm>
            <a:off x="1025525" y="5834063"/>
            <a:ext cx="2495550" cy="558800"/>
          </a:xfrm>
          <a:prstGeom prst="parallelogram">
            <a:avLst>
              <a:gd name="adj" fmla="val 36492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405" name="Text Box 31"/>
          <p:cNvSpPr txBox="1">
            <a:spLocks noChangeArrowheads="1"/>
          </p:cNvSpPr>
          <p:nvPr/>
        </p:nvSpPr>
        <p:spPr bwMode="auto">
          <a:xfrm>
            <a:off x="1106488" y="5880100"/>
            <a:ext cx="23526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CopyBorrowed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If</a:t>
            </a: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BE" altLang="en-US" sz="1800" b="0">
                <a:solidFill>
                  <a:schemeClr val="tx2"/>
                </a:solidFill>
                <a:latin typeface="Arial" pitchFamily="34" charset="0"/>
              </a:rPr>
              <a:t>Available</a:t>
            </a:r>
            <a:endParaRPr lang="en-AU" altLang="en-US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9406" name="Rectangle 32"/>
          <p:cNvSpPr>
            <a:spLocks noChangeArrowheads="1"/>
          </p:cNvSpPr>
          <p:nvPr/>
        </p:nvSpPr>
        <p:spPr bwMode="auto">
          <a:xfrm>
            <a:off x="6157913" y="5329238"/>
            <a:ext cx="2671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BE" altLang="en-US" sz="1800" b="0">
                <a:solidFill>
                  <a:schemeClr val="tx2"/>
                </a:solidFill>
                <a:latin typeface="Comic Sans MS" pitchFamily="66" charset="0"/>
              </a:rPr>
              <a:t>case-driven refinement</a:t>
            </a:r>
            <a:endParaRPr lang="en-US" altLang="en-US" sz="1800" b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82786" name="Line 34"/>
          <p:cNvSpPr>
            <a:spLocks noChangeShapeType="1"/>
          </p:cNvSpPr>
          <p:nvPr/>
        </p:nvSpPr>
        <p:spPr bwMode="auto">
          <a:xfrm>
            <a:off x="3522663" y="5538788"/>
            <a:ext cx="24892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8" name="Rectangle 35"/>
          <p:cNvSpPr>
            <a:spLocks noChangeArrowheads="1"/>
          </p:cNvSpPr>
          <p:nvPr/>
        </p:nvSpPr>
        <p:spPr bwMode="auto">
          <a:xfrm>
            <a:off x="996950" y="4365625"/>
            <a:ext cx="227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buClr>
                <a:schemeClr val="tx2"/>
              </a:buClr>
              <a:buFontTx/>
              <a:buChar char="–"/>
            </a:pPr>
            <a:r>
              <a:rPr lang="fr-BE" altLang="en-US" b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rgbClr val="009999"/>
                </a:solidFill>
                <a:latin typeface="Comic Sans MS" pitchFamily="66" charset="0"/>
              </a:rPr>
              <a:t>Example of use:</a:t>
            </a:r>
            <a:endParaRPr lang="en-US" altLang="en-US" sz="2000" b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9409" name="Rectangle 37"/>
          <p:cNvSpPr>
            <a:spLocks noGrp="1" noChangeArrowheads="1"/>
          </p:cNvSpPr>
          <p:nvPr>
            <p:ph type="title"/>
          </p:nvPr>
        </p:nvSpPr>
        <p:spPr>
          <a:xfrm>
            <a:off x="895350" y="153988"/>
            <a:ext cx="7618413" cy="920750"/>
          </a:xfrm>
          <a:noFill/>
        </p:spPr>
        <p:txBody>
          <a:bodyPr/>
          <a:lstStyle/>
          <a:p>
            <a:r>
              <a:rPr lang="en-US" altLang="en-US" sz="2600" smtClean="0"/>
              <a:t>A sample of refinement patterns  </a:t>
            </a:r>
            <a:r>
              <a:rPr lang="en-US" altLang="en-US" sz="2000" smtClean="0"/>
              <a:t>(2)</a:t>
            </a:r>
          </a:p>
        </p:txBody>
      </p:sp>
      <p:grpSp>
        <p:nvGrpSpPr>
          <p:cNvPr id="59410" name="Group 48"/>
          <p:cNvGrpSpPr>
            <a:grpSpLocks/>
          </p:cNvGrpSpPr>
          <p:nvPr/>
        </p:nvGrpSpPr>
        <p:grpSpPr bwMode="auto">
          <a:xfrm>
            <a:off x="1065213" y="2439988"/>
            <a:ext cx="7915275" cy="1711325"/>
            <a:chOff x="644" y="1636"/>
            <a:chExt cx="4986" cy="1078"/>
          </a:xfrm>
        </p:grpSpPr>
        <p:sp>
          <p:nvSpPr>
            <p:cNvPr id="59421" name="AutoShape 5"/>
            <p:cNvSpPr>
              <a:spLocks noChangeArrowheads="1"/>
            </p:cNvSpPr>
            <p:nvPr/>
          </p:nvSpPr>
          <p:spPr bwMode="auto">
            <a:xfrm>
              <a:off x="1234" y="1636"/>
              <a:ext cx="1584" cy="255"/>
            </a:xfrm>
            <a:prstGeom prst="parallelogram">
              <a:avLst>
                <a:gd name="adj" fmla="val 28586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22" name="Text Box 6"/>
            <p:cNvSpPr txBox="1">
              <a:spLocks noChangeArrowheads="1"/>
            </p:cNvSpPr>
            <p:nvPr/>
          </p:nvSpPr>
          <p:spPr bwMode="auto">
            <a:xfrm>
              <a:off x="1340" y="1644"/>
              <a:ext cx="147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  Achieve [Target]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82759" name="Line 7"/>
            <p:cNvSpPr>
              <a:spLocks noChangeShapeType="1"/>
            </p:cNvSpPr>
            <p:nvPr/>
          </p:nvSpPr>
          <p:spPr bwMode="auto">
            <a:xfrm flipH="1">
              <a:off x="1962" y="1897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2760" name="Line 8"/>
            <p:cNvSpPr>
              <a:spLocks noChangeShapeType="1"/>
            </p:cNvSpPr>
            <p:nvPr/>
          </p:nvSpPr>
          <p:spPr bwMode="auto">
            <a:xfrm flipH="1">
              <a:off x="1450" y="2079"/>
              <a:ext cx="486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2761" name="Oval 9"/>
            <p:cNvSpPr>
              <a:spLocks noChangeArrowheads="1"/>
            </p:cNvSpPr>
            <p:nvPr/>
          </p:nvSpPr>
          <p:spPr bwMode="auto">
            <a:xfrm>
              <a:off x="1916" y="2001"/>
              <a:ext cx="104" cy="96"/>
            </a:xfrm>
            <a:prstGeom prst="ellipse">
              <a:avLst/>
            </a:prstGeom>
            <a:solidFill>
              <a:schemeClr val="bg2"/>
            </a:solidFill>
            <a:ln w="19050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82762" name="Line 10"/>
            <p:cNvSpPr>
              <a:spLocks noChangeShapeType="1"/>
            </p:cNvSpPr>
            <p:nvPr/>
          </p:nvSpPr>
          <p:spPr bwMode="auto">
            <a:xfrm>
              <a:off x="2002" y="2071"/>
              <a:ext cx="560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427" name="AutoShape 11"/>
            <p:cNvSpPr>
              <a:spLocks noChangeArrowheads="1"/>
            </p:cNvSpPr>
            <p:nvPr/>
          </p:nvSpPr>
          <p:spPr bwMode="auto">
            <a:xfrm>
              <a:off x="2076" y="2219"/>
              <a:ext cx="1399" cy="352"/>
            </a:xfrm>
            <a:prstGeom prst="parallelogram">
              <a:avLst>
                <a:gd name="adj" fmla="val 32476"/>
              </a:avLst>
            </a:prstGeom>
            <a:solidFill>
              <a:srgbClr val="CECFF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28" name="Text Box 12"/>
            <p:cNvSpPr txBox="1">
              <a:spLocks noChangeArrowheads="1"/>
            </p:cNvSpPr>
            <p:nvPr/>
          </p:nvSpPr>
          <p:spPr bwMode="auto">
            <a:xfrm>
              <a:off x="2121" y="2239"/>
              <a:ext cx="132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Achieve [Target</a:t>
              </a:r>
              <a:r>
                <a:rPr lang="fr-BE" altLang="en-US" sz="1800" b="0">
                  <a:solidFill>
                    <a:schemeClr val="tx2"/>
                  </a:solidFill>
                  <a:latin typeface="Arial" pitchFamily="34" charset="0"/>
                </a:rPr>
                <a:t>2</a:t>
              </a:r>
              <a:endParaRPr lang="fr-BE" altLang="en-US" sz="1800" b="0">
                <a:solidFill>
                  <a:schemeClr val="tx1"/>
                </a:solidFill>
                <a:latin typeface="Arial" pitchFamily="34" charset="0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sz="1800">
                  <a:solidFill>
                    <a:schemeClr val="tx2"/>
                  </a:solidFill>
                  <a:latin typeface="Arial" pitchFamily="34" charset="0"/>
                </a:rPr>
                <a:t>If </a:t>
              </a: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Case</a:t>
              </a:r>
              <a:r>
                <a:rPr lang="fr-BE" altLang="en-US" sz="1800" b="0">
                  <a:solidFill>
                    <a:schemeClr val="tx2"/>
                  </a:solidFill>
                  <a:latin typeface="Arial" pitchFamily="34" charset="0"/>
                </a:rPr>
                <a:t>2</a:t>
              </a: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]</a:t>
              </a:r>
              <a:endParaRPr lang="en-AU" altLang="en-US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9429" name="AutoShape 13"/>
            <p:cNvSpPr>
              <a:spLocks noChangeArrowheads="1"/>
            </p:cNvSpPr>
            <p:nvPr/>
          </p:nvSpPr>
          <p:spPr bwMode="auto">
            <a:xfrm>
              <a:off x="644" y="2219"/>
              <a:ext cx="1399" cy="352"/>
            </a:xfrm>
            <a:prstGeom prst="parallelogram">
              <a:avLst>
                <a:gd name="adj" fmla="val 32476"/>
              </a:avLst>
            </a:prstGeom>
            <a:solidFill>
              <a:srgbClr val="CECFF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430" name="Text Box 14"/>
            <p:cNvSpPr txBox="1">
              <a:spLocks noChangeArrowheads="1"/>
            </p:cNvSpPr>
            <p:nvPr/>
          </p:nvSpPr>
          <p:spPr bwMode="auto">
            <a:xfrm>
              <a:off x="689" y="2239"/>
              <a:ext cx="132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Achieve [Target</a:t>
              </a:r>
              <a:r>
                <a:rPr lang="fr-BE" altLang="en-US" sz="1800" b="0">
                  <a:solidFill>
                    <a:schemeClr val="tx2"/>
                  </a:solidFill>
                  <a:latin typeface="Arial" pitchFamily="34" charset="0"/>
                </a:rPr>
                <a:t>1</a:t>
              </a:r>
              <a:endParaRPr lang="fr-BE" altLang="en-US" sz="1800" b="0">
                <a:solidFill>
                  <a:schemeClr val="tx1"/>
                </a:solidFill>
                <a:latin typeface="Arial" pitchFamily="34" charset="0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sz="1800">
                  <a:solidFill>
                    <a:schemeClr val="tx2"/>
                  </a:solidFill>
                  <a:latin typeface="Arial" pitchFamily="34" charset="0"/>
                </a:rPr>
                <a:t>If </a:t>
              </a: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Case</a:t>
              </a:r>
              <a:r>
                <a:rPr lang="fr-BE" altLang="en-US" sz="1800" b="0">
                  <a:solidFill>
                    <a:schemeClr val="tx2"/>
                  </a:solidFill>
                  <a:latin typeface="Arial" pitchFamily="34" charset="0"/>
                </a:rPr>
                <a:t>1</a:t>
              </a: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]</a:t>
              </a:r>
              <a:endParaRPr lang="en-AU" altLang="en-US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59431" name="Group 41"/>
            <p:cNvGrpSpPr>
              <a:grpSpLocks/>
            </p:cNvGrpSpPr>
            <p:nvPr/>
          </p:nvGrpSpPr>
          <p:grpSpPr bwMode="auto">
            <a:xfrm>
              <a:off x="3601" y="2198"/>
              <a:ext cx="1066" cy="516"/>
              <a:chOff x="4319" y="2416"/>
              <a:chExt cx="1066" cy="516"/>
            </a:xfrm>
          </p:grpSpPr>
          <p:sp>
            <p:nvSpPr>
              <p:cNvPr id="1482791" name="AutoShape 39"/>
              <p:cNvSpPr>
                <a:spLocks noChangeArrowheads="1"/>
              </p:cNvSpPr>
              <p:nvPr/>
            </p:nvSpPr>
            <p:spPr bwMode="auto">
              <a:xfrm flipV="1">
                <a:off x="4356" y="2416"/>
                <a:ext cx="961" cy="516"/>
              </a:xfrm>
              <a:prstGeom prst="flowChartOffpageConnector">
                <a:avLst/>
              </a:prstGeom>
              <a:solidFill>
                <a:srgbClr val="CECFF2"/>
              </a:solidFill>
              <a:ln w="12700" cap="sq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9438" name="Text Box 40"/>
              <p:cNvSpPr txBox="1">
                <a:spLocks noChangeArrowheads="1"/>
              </p:cNvSpPr>
              <p:nvPr/>
            </p:nvSpPr>
            <p:spPr bwMode="auto">
              <a:xfrm>
                <a:off x="4319" y="2473"/>
                <a:ext cx="1066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1800">
                    <a:solidFill>
                      <a:schemeClr val="tx2"/>
                    </a:solidFill>
                    <a:latin typeface="Arial" pitchFamily="34" charset="0"/>
                  </a:rPr>
                  <a:t>if </a:t>
                </a: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Target1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1800">
                    <a:solidFill>
                      <a:schemeClr val="tx2"/>
                    </a:solidFill>
                    <a:latin typeface="Arial" pitchFamily="34" charset="0"/>
                  </a:rPr>
                  <a:t>or  </a:t>
                </a: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Target2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1800">
                    <a:solidFill>
                      <a:schemeClr val="tx2"/>
                    </a:solidFill>
                    <a:latin typeface="Arial" pitchFamily="34" charset="0"/>
                  </a:rPr>
                  <a:t> then </a:t>
                </a: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Target</a:t>
                </a:r>
                <a:endParaRPr lang="en-AU" altLang="en-US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59432" name="Group 44"/>
            <p:cNvGrpSpPr>
              <a:grpSpLocks/>
            </p:cNvGrpSpPr>
            <p:nvPr/>
          </p:nvGrpSpPr>
          <p:grpSpPr bwMode="auto">
            <a:xfrm>
              <a:off x="3945" y="1743"/>
              <a:ext cx="1685" cy="452"/>
              <a:chOff x="3918" y="2697"/>
              <a:chExt cx="1685" cy="452"/>
            </a:xfrm>
          </p:grpSpPr>
          <p:sp>
            <p:nvSpPr>
              <p:cNvPr id="1482794" name="AutoShape 42"/>
              <p:cNvSpPr>
                <a:spLocks noChangeArrowheads="1"/>
              </p:cNvSpPr>
              <p:nvPr/>
            </p:nvSpPr>
            <p:spPr bwMode="auto">
              <a:xfrm flipV="1">
                <a:off x="3974" y="2697"/>
                <a:ext cx="1588" cy="399"/>
              </a:xfrm>
              <a:prstGeom prst="flowChartOffpageConnector">
                <a:avLst/>
              </a:prstGeom>
              <a:solidFill>
                <a:srgbClr val="CECFF2"/>
              </a:solidFill>
              <a:ln w="12700" cap="sq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endParaRPr lang="en-GB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9436" name="Text Box 43"/>
              <p:cNvSpPr txBox="1">
                <a:spLocks noChangeArrowheads="1"/>
              </p:cNvSpPr>
              <p:nvPr/>
            </p:nvSpPr>
            <p:spPr bwMode="auto">
              <a:xfrm>
                <a:off x="3918" y="2754"/>
                <a:ext cx="1685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Case1 </a:t>
                </a:r>
                <a:r>
                  <a:rPr lang="fr-BE" altLang="en-US" sz="1800">
                    <a:solidFill>
                      <a:schemeClr val="tx2"/>
                    </a:solidFill>
                    <a:latin typeface="Arial" pitchFamily="34" charset="0"/>
                  </a:rPr>
                  <a:t>or </a:t>
                </a: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Case2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fr-BE" altLang="en-US" sz="1800">
                    <a:solidFill>
                      <a:schemeClr val="tx2"/>
                    </a:solidFill>
                    <a:latin typeface="Arial" pitchFamily="34" charset="0"/>
                  </a:rPr>
                  <a:t> not </a:t>
                </a: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(Case1 </a:t>
                </a:r>
                <a:r>
                  <a:rPr lang="fr-BE" altLang="en-US" sz="1800">
                    <a:solidFill>
                      <a:schemeClr val="tx2"/>
                    </a:solidFill>
                    <a:latin typeface="Arial" pitchFamily="34" charset="0"/>
                  </a:rPr>
                  <a:t>and </a:t>
                </a:r>
                <a:r>
                  <a:rPr lang="fr-BE" altLang="en-US" sz="1800" b="0">
                    <a:solidFill>
                      <a:schemeClr val="tx1"/>
                    </a:solidFill>
                    <a:latin typeface="Arial" pitchFamily="34" charset="0"/>
                  </a:rPr>
                  <a:t>Case2)</a:t>
                </a:r>
                <a:endParaRPr lang="en-AU" altLang="en-US" sz="18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482797" name="Line 45"/>
            <p:cNvSpPr>
              <a:spLocks noChangeShapeType="1"/>
            </p:cNvSpPr>
            <p:nvPr/>
          </p:nvSpPr>
          <p:spPr bwMode="auto">
            <a:xfrm>
              <a:off x="2007" y="2067"/>
              <a:ext cx="208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2798" name="Line 46"/>
            <p:cNvSpPr>
              <a:spLocks noChangeShapeType="1"/>
            </p:cNvSpPr>
            <p:nvPr/>
          </p:nvSpPr>
          <p:spPr bwMode="auto">
            <a:xfrm>
              <a:off x="1994" y="2035"/>
              <a:ext cx="1987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411" name="Rectangle 47"/>
          <p:cNvSpPr>
            <a:spLocks noChangeArrowheads="1"/>
          </p:cNvSpPr>
          <p:nvPr/>
        </p:nvSpPr>
        <p:spPr bwMode="auto">
          <a:xfrm>
            <a:off x="5140325" y="4289425"/>
            <a:ext cx="3975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buClr>
                <a:schemeClr val="tx2"/>
              </a:buClr>
            </a:pPr>
            <a:r>
              <a:rPr lang="fr-BE" altLang="en-US" sz="1800" b="0">
                <a:solidFill>
                  <a:srgbClr val="009999"/>
                </a:solidFill>
                <a:latin typeface="Comic Sans MS" pitchFamily="66" charset="0"/>
              </a:rPr>
              <a:t>(Similar pattern for </a:t>
            </a:r>
            <a:r>
              <a:rPr lang="fr-BE" altLang="en-US" sz="1800" b="0" i="1">
                <a:solidFill>
                  <a:srgbClr val="009999"/>
                </a:solidFill>
                <a:latin typeface="Comic Sans MS" pitchFamily="66" charset="0"/>
              </a:rPr>
              <a:t>Maintain</a:t>
            </a:r>
            <a:r>
              <a:rPr lang="fr-BE" altLang="en-US" sz="1800" b="0">
                <a:solidFill>
                  <a:srgbClr val="009999"/>
                </a:solidFill>
                <a:latin typeface="Comic Sans MS" pitchFamily="66" charset="0"/>
              </a:rPr>
              <a:t> goals)</a:t>
            </a:r>
            <a:endParaRPr lang="en-US" altLang="en-US" sz="1800" b="0">
              <a:solidFill>
                <a:srgbClr val="009999"/>
              </a:solidFill>
              <a:latin typeface="Arial" pitchFamily="34" charset="0"/>
            </a:endParaRPr>
          </a:p>
        </p:txBody>
      </p:sp>
      <p:grpSp>
        <p:nvGrpSpPr>
          <p:cNvPr id="59412" name="Group 58"/>
          <p:cNvGrpSpPr>
            <a:grpSpLocks/>
          </p:cNvGrpSpPr>
          <p:nvPr/>
        </p:nvGrpSpPr>
        <p:grpSpPr bwMode="auto">
          <a:xfrm>
            <a:off x="271463" y="225425"/>
            <a:ext cx="666750" cy="576263"/>
            <a:chOff x="2064" y="1728"/>
            <a:chExt cx="816" cy="816"/>
          </a:xfrm>
        </p:grpSpPr>
        <p:sp>
          <p:nvSpPr>
            <p:cNvPr id="1482811" name="Oval 59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2812" name="Oval 60"/>
            <p:cNvSpPr>
              <a:spLocks noChangeArrowheads="1"/>
            </p:cNvSpPr>
            <p:nvPr/>
          </p:nvSpPr>
          <p:spPr bwMode="auto">
            <a:xfrm>
              <a:off x="2113" y="1775"/>
              <a:ext cx="719" cy="72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2813" name="Oval 61"/>
            <p:cNvSpPr>
              <a:spLocks noChangeArrowheads="1"/>
            </p:cNvSpPr>
            <p:nvPr/>
          </p:nvSpPr>
          <p:spPr bwMode="auto">
            <a:xfrm>
              <a:off x="2159" y="1825"/>
              <a:ext cx="626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2814" name="Oval 62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2815" name="Oval 63"/>
            <p:cNvSpPr>
              <a:spLocks noChangeArrowheads="1"/>
            </p:cNvSpPr>
            <p:nvPr/>
          </p:nvSpPr>
          <p:spPr bwMode="auto">
            <a:xfrm>
              <a:off x="2256" y="1919"/>
              <a:ext cx="431" cy="4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2816" name="Oval 64"/>
            <p:cNvSpPr>
              <a:spLocks noChangeArrowheads="1"/>
            </p:cNvSpPr>
            <p:nvPr/>
          </p:nvSpPr>
          <p:spPr bwMode="auto">
            <a:xfrm>
              <a:off x="2305" y="1969"/>
              <a:ext cx="334" cy="3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2817" name="Oval 65"/>
            <p:cNvSpPr>
              <a:spLocks noChangeArrowheads="1"/>
            </p:cNvSpPr>
            <p:nvPr/>
          </p:nvSpPr>
          <p:spPr bwMode="auto">
            <a:xfrm>
              <a:off x="2352" y="2016"/>
              <a:ext cx="241" cy="2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2818" name="Oval 66"/>
            <p:cNvSpPr>
              <a:spLocks noChangeArrowheads="1"/>
            </p:cNvSpPr>
            <p:nvPr/>
          </p:nvSpPr>
          <p:spPr bwMode="auto">
            <a:xfrm>
              <a:off x="2400" y="2063"/>
              <a:ext cx="144" cy="14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896938"/>
            <a:ext cx="8504237" cy="1295400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Guard </a:t>
            </a:r>
            <a:r>
              <a:rPr lang="en-US" altLang="en-US" smtClean="0"/>
              <a:t>introduction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2000" smtClean="0"/>
              <a:t>Applicable to </a:t>
            </a:r>
            <a:r>
              <a:rPr lang="en-US" altLang="en-US" sz="2000" i="1" smtClean="0"/>
              <a:t>Achieve</a:t>
            </a:r>
            <a:r>
              <a:rPr lang="en-US" altLang="en-US" sz="2000" smtClean="0"/>
              <a:t> goals where a guard condition must be set for reaching the target</a:t>
            </a:r>
          </a:p>
        </p:txBody>
      </p:sp>
      <p:sp>
        <p:nvSpPr>
          <p:cNvPr id="23557" name="Rectangle 16"/>
          <p:cNvSpPr>
            <a:spLocks noChangeArrowheads="1"/>
          </p:cNvSpPr>
          <p:nvPr/>
        </p:nvSpPr>
        <p:spPr bwMode="auto">
          <a:xfrm>
            <a:off x="996950" y="4408488"/>
            <a:ext cx="227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buClr>
                <a:schemeClr val="tx2"/>
              </a:buClr>
              <a:buFontTx/>
              <a:buChar char="–"/>
            </a:pPr>
            <a:r>
              <a:rPr lang="fr-BE" altLang="en-US" b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rgbClr val="009999"/>
                </a:solidFill>
                <a:latin typeface="Comic Sans MS" pitchFamily="66" charset="0"/>
              </a:rPr>
              <a:t>Example of use:</a:t>
            </a:r>
            <a:endParaRPr lang="en-US" altLang="en-US" sz="2000" b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3558" name="Rectangle 17"/>
          <p:cNvSpPr>
            <a:spLocks noGrp="1" noChangeArrowheads="1"/>
          </p:cNvSpPr>
          <p:nvPr>
            <p:ph type="title"/>
          </p:nvPr>
        </p:nvSpPr>
        <p:spPr>
          <a:xfrm>
            <a:off x="1039813" y="128588"/>
            <a:ext cx="7618412" cy="920750"/>
          </a:xfrm>
          <a:noFill/>
        </p:spPr>
        <p:txBody>
          <a:bodyPr/>
          <a:lstStyle/>
          <a:p>
            <a:r>
              <a:rPr lang="en-US" altLang="en-US" sz="2600" smtClean="0"/>
              <a:t>A sample of refinement patterns  </a:t>
            </a:r>
            <a:r>
              <a:rPr lang="en-US" altLang="en-US" sz="2000" smtClean="0"/>
              <a:t>(3)</a:t>
            </a:r>
          </a:p>
        </p:txBody>
      </p:sp>
      <p:graphicFrame>
        <p:nvGraphicFramePr>
          <p:cNvPr id="23554" name="Object 47"/>
          <p:cNvGraphicFramePr>
            <a:graphicFrameLocks noChangeAspect="1"/>
          </p:cNvGraphicFramePr>
          <p:nvPr/>
        </p:nvGraphicFramePr>
        <p:xfrm>
          <a:off x="0" y="2203450"/>
          <a:ext cx="91440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Picture" r:id="rId4" imgW="4680720" imgH="1190160" progId="Word.Picture.8">
                  <p:embed/>
                </p:oleObj>
              </mc:Choice>
              <mc:Fallback>
                <p:oleObj name="Picture" r:id="rId4" imgW="4680720" imgH="1190160" progId="Word.Picture.8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3450"/>
                        <a:ext cx="914400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8"/>
          <p:cNvGraphicFramePr>
            <a:graphicFrameLocks noChangeAspect="1"/>
          </p:cNvGraphicFramePr>
          <p:nvPr/>
        </p:nvGraphicFramePr>
        <p:xfrm>
          <a:off x="1344613" y="4664075"/>
          <a:ext cx="6540500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Picture" r:id="rId6" imgW="3432240" imgH="1009080" progId="Word.Picture.8">
                  <p:embed/>
                </p:oleObj>
              </mc:Choice>
              <mc:Fallback>
                <p:oleObj name="Picture" r:id="rId6" imgW="3432240" imgH="1009080" progId="Word.Picture.8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664075"/>
                        <a:ext cx="6540500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9" name="Group 49"/>
          <p:cNvGrpSpPr>
            <a:grpSpLocks/>
          </p:cNvGrpSpPr>
          <p:nvPr/>
        </p:nvGrpSpPr>
        <p:grpSpPr bwMode="auto">
          <a:xfrm>
            <a:off x="271463" y="225425"/>
            <a:ext cx="666750" cy="576263"/>
            <a:chOff x="2064" y="1728"/>
            <a:chExt cx="816" cy="816"/>
          </a:xfrm>
        </p:grpSpPr>
        <p:sp>
          <p:nvSpPr>
            <p:cNvPr id="1542194" name="Oval 50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2195" name="Oval 51"/>
            <p:cNvSpPr>
              <a:spLocks noChangeArrowheads="1"/>
            </p:cNvSpPr>
            <p:nvPr/>
          </p:nvSpPr>
          <p:spPr bwMode="auto">
            <a:xfrm>
              <a:off x="2113" y="1775"/>
              <a:ext cx="719" cy="72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2196" name="Oval 52"/>
            <p:cNvSpPr>
              <a:spLocks noChangeArrowheads="1"/>
            </p:cNvSpPr>
            <p:nvPr/>
          </p:nvSpPr>
          <p:spPr bwMode="auto">
            <a:xfrm>
              <a:off x="2159" y="1825"/>
              <a:ext cx="626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2197" name="Oval 53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2198" name="Oval 54"/>
            <p:cNvSpPr>
              <a:spLocks noChangeArrowheads="1"/>
            </p:cNvSpPr>
            <p:nvPr/>
          </p:nvSpPr>
          <p:spPr bwMode="auto">
            <a:xfrm>
              <a:off x="2256" y="1919"/>
              <a:ext cx="431" cy="4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2199" name="Oval 55"/>
            <p:cNvSpPr>
              <a:spLocks noChangeArrowheads="1"/>
            </p:cNvSpPr>
            <p:nvPr/>
          </p:nvSpPr>
          <p:spPr bwMode="auto">
            <a:xfrm>
              <a:off x="2305" y="1969"/>
              <a:ext cx="334" cy="3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2200" name="Oval 56"/>
            <p:cNvSpPr>
              <a:spLocks noChangeArrowheads="1"/>
            </p:cNvSpPr>
            <p:nvPr/>
          </p:nvSpPr>
          <p:spPr bwMode="auto">
            <a:xfrm>
              <a:off x="2352" y="2016"/>
              <a:ext cx="241" cy="2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2201" name="Oval 57"/>
            <p:cNvSpPr>
              <a:spLocks noChangeArrowheads="1"/>
            </p:cNvSpPr>
            <p:nvPr/>
          </p:nvSpPr>
          <p:spPr bwMode="auto">
            <a:xfrm>
              <a:off x="2400" y="2063"/>
              <a:ext cx="144" cy="14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542202" name="Oval 58"/>
          <p:cNvSpPr>
            <a:spLocks noChangeArrowheads="1"/>
          </p:cNvSpPr>
          <p:nvPr/>
        </p:nvSpPr>
        <p:spPr bwMode="auto">
          <a:xfrm>
            <a:off x="5395913" y="5168900"/>
            <a:ext cx="2468562" cy="457200"/>
          </a:xfrm>
          <a:prstGeom prst="ellipse">
            <a:avLst/>
          </a:prstGeom>
          <a:solidFill>
            <a:srgbClr val="E2E5F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1" name="Rectangle 59"/>
          <p:cNvSpPr>
            <a:spLocks noChangeArrowheads="1"/>
          </p:cNvSpPr>
          <p:nvPr/>
        </p:nvSpPr>
        <p:spPr bwMode="auto">
          <a:xfrm>
            <a:off x="5649913" y="5213350"/>
            <a:ext cx="2157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BE" altLang="en-US" sz="1800" b="0">
                <a:solidFill>
                  <a:schemeClr val="tx2"/>
                </a:solidFill>
                <a:latin typeface="Comic Sans MS" pitchFamily="66" charset="0"/>
              </a:rPr>
              <a:t>guard introduction</a:t>
            </a:r>
            <a:endParaRPr lang="en-US" altLang="en-US" sz="1800" b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42204" name="Line 60"/>
          <p:cNvSpPr>
            <a:spLocks noChangeShapeType="1"/>
          </p:cNvSpPr>
          <p:nvPr/>
        </p:nvSpPr>
        <p:spPr bwMode="auto">
          <a:xfrm flipV="1">
            <a:off x="4418013" y="5422900"/>
            <a:ext cx="960437" cy="58738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150" y="725488"/>
            <a:ext cx="8959850" cy="1295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Divide-and-Conquer</a:t>
            </a:r>
            <a:endParaRPr lang="en-US" altLang="en-US" smtClean="0"/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en-US" altLang="en-US" sz="2000" smtClean="0"/>
              <a:t>Applicable to </a:t>
            </a:r>
            <a:r>
              <a:rPr lang="en-US" altLang="en-US" sz="2000" i="1" smtClean="0"/>
              <a:t>Maintain</a:t>
            </a:r>
            <a:r>
              <a:rPr lang="en-US" altLang="en-US" sz="2000" smtClean="0"/>
              <a:t> goals where GoodCondition is a conjunction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754063" y="4090988"/>
            <a:ext cx="227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buClr>
                <a:schemeClr val="tx2"/>
              </a:buClr>
              <a:buFontTx/>
              <a:buChar char="–"/>
            </a:pPr>
            <a:r>
              <a:rPr lang="fr-BE" altLang="en-US" b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BE" altLang="en-US" sz="2000" b="0">
                <a:solidFill>
                  <a:srgbClr val="009999"/>
                </a:solidFill>
                <a:latin typeface="Comic Sans MS" pitchFamily="66" charset="0"/>
              </a:rPr>
              <a:t>Example of use:</a:t>
            </a:r>
            <a:endParaRPr lang="en-US" altLang="en-US" sz="2000" b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title"/>
          </p:nvPr>
        </p:nvSpPr>
        <p:spPr>
          <a:xfrm>
            <a:off x="1039813" y="128588"/>
            <a:ext cx="7618412" cy="920750"/>
          </a:xfrm>
          <a:noFill/>
        </p:spPr>
        <p:txBody>
          <a:bodyPr/>
          <a:lstStyle/>
          <a:p>
            <a:r>
              <a:rPr lang="en-US" altLang="en-US" sz="2600" smtClean="0"/>
              <a:t>A sample of refinement patterns  </a:t>
            </a:r>
            <a:r>
              <a:rPr lang="en-US" altLang="en-US" sz="2000" smtClean="0"/>
              <a:t>(4)</a:t>
            </a: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271463" y="225425"/>
            <a:ext cx="666750" cy="576263"/>
            <a:chOff x="2064" y="1728"/>
            <a:chExt cx="816" cy="816"/>
          </a:xfrm>
        </p:grpSpPr>
        <p:sp>
          <p:nvSpPr>
            <p:cNvPr id="1544200" name="Oval 8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4201" name="Oval 9"/>
            <p:cNvSpPr>
              <a:spLocks noChangeArrowheads="1"/>
            </p:cNvSpPr>
            <p:nvPr/>
          </p:nvSpPr>
          <p:spPr bwMode="auto">
            <a:xfrm>
              <a:off x="2113" y="1775"/>
              <a:ext cx="719" cy="72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4202" name="Oval 10"/>
            <p:cNvSpPr>
              <a:spLocks noChangeArrowheads="1"/>
            </p:cNvSpPr>
            <p:nvPr/>
          </p:nvSpPr>
          <p:spPr bwMode="auto">
            <a:xfrm>
              <a:off x="2159" y="1825"/>
              <a:ext cx="626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4203" name="Oval 11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4204" name="Oval 12"/>
            <p:cNvSpPr>
              <a:spLocks noChangeArrowheads="1"/>
            </p:cNvSpPr>
            <p:nvPr/>
          </p:nvSpPr>
          <p:spPr bwMode="auto">
            <a:xfrm>
              <a:off x="2256" y="1919"/>
              <a:ext cx="431" cy="4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4205" name="Oval 13"/>
            <p:cNvSpPr>
              <a:spLocks noChangeArrowheads="1"/>
            </p:cNvSpPr>
            <p:nvPr/>
          </p:nvSpPr>
          <p:spPr bwMode="auto">
            <a:xfrm>
              <a:off x="2305" y="1969"/>
              <a:ext cx="334" cy="3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4206" name="Oval 14"/>
            <p:cNvSpPr>
              <a:spLocks noChangeArrowheads="1"/>
            </p:cNvSpPr>
            <p:nvPr/>
          </p:nvSpPr>
          <p:spPr bwMode="auto">
            <a:xfrm>
              <a:off x="2352" y="2016"/>
              <a:ext cx="241" cy="2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4207" name="Oval 15"/>
            <p:cNvSpPr>
              <a:spLocks noChangeArrowheads="1"/>
            </p:cNvSpPr>
            <p:nvPr/>
          </p:nvSpPr>
          <p:spPr bwMode="auto">
            <a:xfrm>
              <a:off x="2400" y="2063"/>
              <a:ext cx="144" cy="14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aphicFrame>
        <p:nvGraphicFramePr>
          <p:cNvPr id="24578" name="Object 16"/>
          <p:cNvGraphicFramePr>
            <a:graphicFrameLocks noChangeAspect="1"/>
          </p:cNvGraphicFramePr>
          <p:nvPr/>
        </p:nvGraphicFramePr>
        <p:xfrm>
          <a:off x="1533525" y="1927225"/>
          <a:ext cx="5861050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Picture" r:id="rId4" imgW="3060000" imgH="1099800" progId="Word.Picture.8">
                  <p:embed/>
                </p:oleObj>
              </mc:Choice>
              <mc:Fallback>
                <p:oleObj name="Picture" r:id="rId4" imgW="3060000" imgH="1099800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1927225"/>
                        <a:ext cx="5861050" cy="210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7"/>
          <p:cNvGraphicFramePr>
            <a:graphicFrameLocks noChangeAspect="1"/>
          </p:cNvGraphicFramePr>
          <p:nvPr/>
        </p:nvGraphicFramePr>
        <p:xfrm>
          <a:off x="2212975" y="4511675"/>
          <a:ext cx="59182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Picture" r:id="rId6" imgW="3060000" imgH="1099800" progId="Word.Picture.8">
                  <p:embed/>
                </p:oleObj>
              </mc:Choice>
              <mc:Fallback>
                <p:oleObj name="Picture" r:id="rId6" imgW="3060000" imgH="1099800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4511675"/>
                        <a:ext cx="59182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4210" name="Oval 18"/>
          <p:cNvSpPr>
            <a:spLocks noChangeArrowheads="1"/>
          </p:cNvSpPr>
          <p:nvPr/>
        </p:nvSpPr>
        <p:spPr bwMode="auto">
          <a:xfrm>
            <a:off x="6175375" y="5284788"/>
            <a:ext cx="2468563" cy="457200"/>
          </a:xfrm>
          <a:prstGeom prst="ellipse">
            <a:avLst/>
          </a:prstGeom>
          <a:solidFill>
            <a:srgbClr val="E2E5F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6396038" y="532923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BE" altLang="en-US" sz="1800" b="0">
                <a:solidFill>
                  <a:schemeClr val="tx2"/>
                </a:solidFill>
                <a:latin typeface="Comic Sans MS" pitchFamily="66" charset="0"/>
              </a:rPr>
              <a:t>divide-and-conquer</a:t>
            </a:r>
            <a:endParaRPr lang="en-US" altLang="en-US" sz="1800" b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44212" name="Line 20"/>
          <p:cNvSpPr>
            <a:spLocks noChangeShapeType="1"/>
          </p:cNvSpPr>
          <p:nvPr/>
        </p:nvSpPr>
        <p:spPr bwMode="auto">
          <a:xfrm flipV="1">
            <a:off x="5197475" y="5538788"/>
            <a:ext cx="960438" cy="58737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0" name="Oval 20"/>
          <p:cNvSpPr>
            <a:spLocks noChangeArrowheads="1"/>
          </p:cNvSpPr>
          <p:nvPr/>
        </p:nvSpPr>
        <p:spPr bwMode="auto">
          <a:xfrm>
            <a:off x="5561013" y="4697413"/>
            <a:ext cx="3289300" cy="457200"/>
          </a:xfrm>
          <a:prstGeom prst="ellipse">
            <a:avLst/>
          </a:prstGeom>
          <a:solidFill>
            <a:srgbClr val="E2E5F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37" name="Oval 37"/>
          <p:cNvSpPr>
            <a:spLocks noChangeArrowheads="1"/>
          </p:cNvSpPr>
          <p:nvPr/>
        </p:nvSpPr>
        <p:spPr bwMode="auto">
          <a:xfrm>
            <a:off x="5573713" y="2855913"/>
            <a:ext cx="3289300" cy="457200"/>
          </a:xfrm>
          <a:prstGeom prst="ellipse">
            <a:avLst/>
          </a:prstGeom>
          <a:solidFill>
            <a:srgbClr val="E2E5F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7488" y="990600"/>
            <a:ext cx="8926512" cy="1295400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altLang="en-US" smtClean="0"/>
              <a:t>Refinement towards goal realizability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smtClean="0"/>
              <a:t>Applicable when the goal refers to quantities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altLang="en-US" sz="2000" smtClean="0"/>
              <a:t> monitorable  or 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altLang="en-US" sz="2000" smtClean="0"/>
              <a:t> controllable by candidate agent</a:t>
            </a:r>
          </a:p>
        </p:txBody>
      </p:sp>
      <p:sp>
        <p:nvSpPr>
          <p:cNvPr id="1484804" name="Line 4"/>
          <p:cNvSpPr>
            <a:spLocks noChangeShapeType="1"/>
          </p:cNvSpPr>
          <p:nvPr/>
        </p:nvSpPr>
        <p:spPr bwMode="auto">
          <a:xfrm>
            <a:off x="3416300" y="4951413"/>
            <a:ext cx="21463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873125" y="4321175"/>
            <a:ext cx="3981450" cy="404813"/>
          </a:xfrm>
          <a:prstGeom prst="parallelogram">
            <a:avLst>
              <a:gd name="adj" fmla="val 45261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079500" y="4333875"/>
            <a:ext cx="3619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GoalOn</a:t>
            </a: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UnControllable</a:t>
            </a: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Condition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4808" name="Line 8"/>
          <p:cNvSpPr>
            <a:spLocks noChangeShapeType="1"/>
          </p:cNvSpPr>
          <p:nvPr/>
        </p:nvSpPr>
        <p:spPr bwMode="auto">
          <a:xfrm flipH="1">
            <a:off x="3286125" y="4735513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4809" name="Line 9"/>
          <p:cNvSpPr>
            <a:spLocks noChangeShapeType="1"/>
          </p:cNvSpPr>
          <p:nvPr/>
        </p:nvSpPr>
        <p:spPr bwMode="auto">
          <a:xfrm flipH="1">
            <a:off x="2473325" y="5014913"/>
            <a:ext cx="78740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4810" name="Oval 10"/>
          <p:cNvSpPr>
            <a:spLocks noChangeArrowheads="1"/>
          </p:cNvSpPr>
          <p:nvPr/>
        </p:nvSpPr>
        <p:spPr bwMode="auto">
          <a:xfrm>
            <a:off x="3213100" y="4900613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84811" name="Line 11"/>
          <p:cNvSpPr>
            <a:spLocks noChangeShapeType="1"/>
          </p:cNvSpPr>
          <p:nvPr/>
        </p:nvSpPr>
        <p:spPr bwMode="auto">
          <a:xfrm>
            <a:off x="3349625" y="5040313"/>
            <a:ext cx="8890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8" name="AutoShape 13"/>
          <p:cNvSpPr>
            <a:spLocks noChangeArrowheads="1"/>
          </p:cNvSpPr>
          <p:nvPr/>
        </p:nvSpPr>
        <p:spPr bwMode="auto">
          <a:xfrm>
            <a:off x="468313" y="5221288"/>
            <a:ext cx="2476500" cy="558800"/>
          </a:xfrm>
          <a:prstGeom prst="parallelogram">
            <a:avLst>
              <a:gd name="adj" fmla="val 28704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554038" y="5267325"/>
            <a:ext cx="23749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GoalOn</a:t>
            </a: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Controllable</a:t>
            </a:r>
            <a:endParaRPr lang="fr-BE" altLang="en-US" sz="18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Condition</a:t>
            </a:r>
            <a:endParaRPr lang="en-AU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0430" name="Group 15"/>
          <p:cNvGrpSpPr>
            <a:grpSpLocks/>
          </p:cNvGrpSpPr>
          <p:nvPr/>
        </p:nvGrpSpPr>
        <p:grpSpPr bwMode="auto">
          <a:xfrm>
            <a:off x="2857500" y="5221288"/>
            <a:ext cx="2843213" cy="571500"/>
            <a:chOff x="360" y="3386"/>
            <a:chExt cx="1791" cy="360"/>
          </a:xfrm>
        </p:grpSpPr>
        <p:sp>
          <p:nvSpPr>
            <p:cNvPr id="60456" name="AutoShape 16"/>
            <p:cNvSpPr>
              <a:spLocks noChangeArrowheads="1"/>
            </p:cNvSpPr>
            <p:nvPr/>
          </p:nvSpPr>
          <p:spPr bwMode="auto">
            <a:xfrm>
              <a:off x="360" y="3386"/>
              <a:ext cx="1791" cy="352"/>
            </a:xfrm>
            <a:prstGeom prst="parallelogram">
              <a:avLst>
                <a:gd name="adj" fmla="val 41576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0457" name="Text Box 17"/>
            <p:cNvSpPr txBox="1">
              <a:spLocks noChangeArrowheads="1"/>
            </p:cNvSpPr>
            <p:nvPr/>
          </p:nvSpPr>
          <p:spPr bwMode="auto">
            <a:xfrm>
              <a:off x="429" y="3415"/>
              <a:ext cx="168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ControllableCondition </a:t>
              </a:r>
              <a:r>
                <a:rPr lang="fr-BE" altLang="en-US" sz="1800">
                  <a:solidFill>
                    <a:schemeClr val="tx2"/>
                  </a:solidFill>
                  <a:latin typeface="Arial" pitchFamily="34" charset="0"/>
                </a:rPr>
                <a:t>Iff</a:t>
              </a:r>
              <a:endParaRPr lang="fr-BE" altLang="en-US" sz="1800" b="0">
                <a:solidFill>
                  <a:schemeClr val="tx1"/>
                </a:solidFill>
                <a:latin typeface="Arial" pitchFamily="34" charset="0"/>
              </a:endParaRP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UnControllableCondition</a:t>
              </a:r>
              <a:endParaRPr lang="en-AU" altLang="en-US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60431" name="Rectangle 19"/>
          <p:cNvSpPr>
            <a:spLocks noChangeArrowheads="1"/>
          </p:cNvSpPr>
          <p:nvPr/>
        </p:nvSpPr>
        <p:spPr bwMode="auto">
          <a:xfrm>
            <a:off x="5580063" y="4741863"/>
            <a:ext cx="329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BE" altLang="en-US" sz="1800" b="0">
                <a:solidFill>
                  <a:schemeClr val="tx1"/>
                </a:solidFill>
                <a:latin typeface="Comic Sans MS" pitchFamily="66" charset="0"/>
              </a:rPr>
              <a:t>resolve lack of controllability</a:t>
            </a:r>
            <a:endParaRPr lang="en-US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84821" name="Line 21"/>
          <p:cNvSpPr>
            <a:spLocks noChangeShapeType="1"/>
          </p:cNvSpPr>
          <p:nvPr/>
        </p:nvSpPr>
        <p:spPr bwMode="auto">
          <a:xfrm>
            <a:off x="3429000" y="3109913"/>
            <a:ext cx="21463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3" name="AutoShape 23"/>
          <p:cNvSpPr>
            <a:spLocks noChangeArrowheads="1"/>
          </p:cNvSpPr>
          <p:nvPr/>
        </p:nvSpPr>
        <p:spPr bwMode="auto">
          <a:xfrm>
            <a:off x="1333500" y="2479675"/>
            <a:ext cx="3978275" cy="404813"/>
          </a:xfrm>
          <a:prstGeom prst="parallelogram">
            <a:avLst>
              <a:gd name="adj" fmla="val 27071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34" name="Text Box 24"/>
          <p:cNvSpPr txBox="1">
            <a:spLocks noChangeArrowheads="1"/>
          </p:cNvSpPr>
          <p:nvPr/>
        </p:nvSpPr>
        <p:spPr bwMode="auto">
          <a:xfrm>
            <a:off x="990600" y="2492375"/>
            <a:ext cx="47148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GoalOn</a:t>
            </a: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UnMonitorable</a:t>
            </a: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Condition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4825" name="Line 25"/>
          <p:cNvSpPr>
            <a:spLocks noChangeShapeType="1"/>
          </p:cNvSpPr>
          <p:nvPr/>
        </p:nvSpPr>
        <p:spPr bwMode="auto">
          <a:xfrm flipH="1">
            <a:off x="3298825" y="2894013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4826" name="Line 26"/>
          <p:cNvSpPr>
            <a:spLocks noChangeShapeType="1"/>
          </p:cNvSpPr>
          <p:nvPr/>
        </p:nvSpPr>
        <p:spPr bwMode="auto">
          <a:xfrm flipH="1">
            <a:off x="2486025" y="3173413"/>
            <a:ext cx="76200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4827" name="Oval 27"/>
          <p:cNvSpPr>
            <a:spLocks noChangeArrowheads="1"/>
          </p:cNvSpPr>
          <p:nvPr/>
        </p:nvSpPr>
        <p:spPr bwMode="auto">
          <a:xfrm>
            <a:off x="3225800" y="3059113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84828" name="Line 28"/>
          <p:cNvSpPr>
            <a:spLocks noChangeShapeType="1"/>
          </p:cNvSpPr>
          <p:nvPr/>
        </p:nvSpPr>
        <p:spPr bwMode="auto">
          <a:xfrm>
            <a:off x="3362325" y="3198813"/>
            <a:ext cx="8890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9" name="AutoShape 30"/>
          <p:cNvSpPr>
            <a:spLocks noChangeArrowheads="1"/>
          </p:cNvSpPr>
          <p:nvPr/>
        </p:nvSpPr>
        <p:spPr bwMode="auto">
          <a:xfrm>
            <a:off x="547688" y="3379788"/>
            <a:ext cx="2435225" cy="558800"/>
          </a:xfrm>
          <a:prstGeom prst="parallelogram">
            <a:avLst>
              <a:gd name="adj" fmla="val 35610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40" name="Text Box 31"/>
          <p:cNvSpPr txBox="1">
            <a:spLocks noChangeArrowheads="1"/>
          </p:cNvSpPr>
          <p:nvPr/>
        </p:nvSpPr>
        <p:spPr bwMode="auto">
          <a:xfrm>
            <a:off x="693738" y="3425825"/>
            <a:ext cx="22733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GoalOn</a:t>
            </a: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Monitorable</a:t>
            </a:r>
            <a:endParaRPr lang="fr-BE" altLang="en-US" sz="18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Condition</a:t>
            </a:r>
            <a:endParaRPr lang="en-AU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0441" name="Group 32"/>
          <p:cNvGrpSpPr>
            <a:grpSpLocks/>
          </p:cNvGrpSpPr>
          <p:nvPr/>
        </p:nvGrpSpPr>
        <p:grpSpPr bwMode="auto">
          <a:xfrm>
            <a:off x="2921000" y="3379788"/>
            <a:ext cx="2843213" cy="571500"/>
            <a:chOff x="368" y="2226"/>
            <a:chExt cx="1791" cy="360"/>
          </a:xfrm>
        </p:grpSpPr>
        <p:sp>
          <p:nvSpPr>
            <p:cNvPr id="60454" name="AutoShape 33"/>
            <p:cNvSpPr>
              <a:spLocks noChangeArrowheads="1"/>
            </p:cNvSpPr>
            <p:nvPr/>
          </p:nvSpPr>
          <p:spPr bwMode="auto">
            <a:xfrm>
              <a:off x="368" y="2226"/>
              <a:ext cx="1791" cy="352"/>
            </a:xfrm>
            <a:prstGeom prst="parallelogram">
              <a:avLst>
                <a:gd name="adj" fmla="val 41576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0455" name="Text Box 34"/>
            <p:cNvSpPr txBox="1">
              <a:spLocks noChangeArrowheads="1"/>
            </p:cNvSpPr>
            <p:nvPr/>
          </p:nvSpPr>
          <p:spPr bwMode="auto">
            <a:xfrm>
              <a:off x="437" y="2255"/>
              <a:ext cx="168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MonitorableCondition </a:t>
              </a:r>
              <a:r>
                <a:rPr lang="fr-BE" altLang="en-US" sz="1800">
                  <a:solidFill>
                    <a:schemeClr val="tx2"/>
                  </a:solidFill>
                  <a:latin typeface="Arial" pitchFamily="34" charset="0"/>
                </a:rPr>
                <a:t>Iff</a:t>
              </a:r>
              <a:endParaRPr lang="fr-BE" altLang="en-US" sz="1800" b="0">
                <a:solidFill>
                  <a:schemeClr val="tx1"/>
                </a:solidFill>
                <a:latin typeface="Arial" pitchFamily="34" charset="0"/>
              </a:endParaRP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UnMonitorableCondition</a:t>
              </a:r>
              <a:endParaRPr lang="en-AU" altLang="en-US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60442" name="Rectangle 36"/>
          <p:cNvSpPr>
            <a:spLocks noChangeArrowheads="1"/>
          </p:cNvSpPr>
          <p:nvPr/>
        </p:nvSpPr>
        <p:spPr bwMode="auto">
          <a:xfrm>
            <a:off x="5588000" y="2900363"/>
            <a:ext cx="329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BE" altLang="en-US" sz="1800" b="0">
                <a:solidFill>
                  <a:schemeClr val="tx2"/>
                </a:solidFill>
                <a:latin typeface="Comic Sans MS" pitchFamily="66" charset="0"/>
              </a:rPr>
              <a:t>resolve lack of monitorability</a:t>
            </a:r>
            <a:endParaRPr lang="en-US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443" name="Rectangle 38"/>
          <p:cNvSpPr>
            <a:spLocks noChangeArrowheads="1"/>
          </p:cNvSpPr>
          <p:nvPr/>
        </p:nvSpPr>
        <p:spPr bwMode="auto">
          <a:xfrm>
            <a:off x="708025" y="586263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  <a:buClr>
                <a:schemeClr val="tx2"/>
              </a:buClr>
            </a:pPr>
            <a:r>
              <a:rPr lang="fr-BE" altLang="en-US" sz="2000" b="0">
                <a:solidFill>
                  <a:srgbClr val="009999"/>
                </a:solidFill>
                <a:latin typeface="Comic Sans MS" pitchFamily="66" charset="0"/>
              </a:rPr>
              <a:t>Child node may be goal (incl. requirement, expectation)</a:t>
            </a:r>
          </a:p>
          <a:p>
            <a:pPr algn="l">
              <a:spcBef>
                <a:spcPct val="0"/>
              </a:spcBef>
              <a:buClr>
                <a:schemeClr val="tx2"/>
              </a:buClr>
            </a:pPr>
            <a:r>
              <a:rPr lang="fr-BE" altLang="en-US" sz="2000" b="0">
                <a:solidFill>
                  <a:srgbClr val="009999"/>
                </a:solidFill>
                <a:latin typeface="Comic Sans MS" pitchFamily="66" charset="0"/>
              </a:rPr>
              <a:t>                       </a:t>
            </a:r>
            <a:r>
              <a:rPr lang="fr-BE" altLang="en-US" sz="2000" b="0" i="1">
                <a:solidFill>
                  <a:srgbClr val="009999"/>
                </a:solidFill>
                <a:latin typeface="Comic Sans MS" pitchFamily="66" charset="0"/>
              </a:rPr>
              <a:t>or</a:t>
            </a:r>
            <a:r>
              <a:rPr lang="fr-BE" altLang="en-US" sz="2000" b="0">
                <a:solidFill>
                  <a:srgbClr val="009999"/>
                </a:solidFill>
                <a:latin typeface="Comic Sans MS" pitchFamily="66" charset="0"/>
              </a:rPr>
              <a:t>  domain property (invariant/hypothesis)</a:t>
            </a:r>
            <a:endParaRPr lang="en-US" altLang="en-US" sz="2000" b="0">
              <a:solidFill>
                <a:srgbClr val="009999"/>
              </a:solidFill>
              <a:latin typeface="Comic Sans MS" pitchFamily="66" charset="0"/>
            </a:endParaRPr>
          </a:p>
        </p:txBody>
      </p:sp>
      <p:sp>
        <p:nvSpPr>
          <p:cNvPr id="60444" name="Rectangle 40"/>
          <p:cNvSpPr>
            <a:spLocks noGrp="1" noChangeArrowheads="1"/>
          </p:cNvSpPr>
          <p:nvPr>
            <p:ph type="title"/>
          </p:nvPr>
        </p:nvSpPr>
        <p:spPr>
          <a:xfrm>
            <a:off x="895350" y="96838"/>
            <a:ext cx="8234363" cy="920750"/>
          </a:xfrm>
          <a:noFill/>
        </p:spPr>
        <p:txBody>
          <a:bodyPr/>
          <a:lstStyle/>
          <a:p>
            <a:r>
              <a:rPr lang="en-US" altLang="en-US" sz="2600" smtClean="0"/>
              <a:t>A sample of refinement patterns </a:t>
            </a:r>
            <a:r>
              <a:rPr lang="en-US" altLang="en-US" smtClean="0"/>
              <a:t> </a:t>
            </a:r>
            <a:r>
              <a:rPr lang="en-US" altLang="en-US" sz="2000" smtClean="0"/>
              <a:t>(5)</a:t>
            </a:r>
            <a:r>
              <a:rPr lang="en-US" altLang="en-US" smtClean="0"/>
              <a:t> </a:t>
            </a:r>
          </a:p>
        </p:txBody>
      </p:sp>
      <p:grpSp>
        <p:nvGrpSpPr>
          <p:cNvPr id="60445" name="Group 51"/>
          <p:cNvGrpSpPr>
            <a:grpSpLocks/>
          </p:cNvGrpSpPr>
          <p:nvPr/>
        </p:nvGrpSpPr>
        <p:grpSpPr bwMode="auto">
          <a:xfrm>
            <a:off x="271463" y="225425"/>
            <a:ext cx="666750" cy="576263"/>
            <a:chOff x="2064" y="1728"/>
            <a:chExt cx="816" cy="816"/>
          </a:xfrm>
        </p:grpSpPr>
        <p:sp>
          <p:nvSpPr>
            <p:cNvPr id="1484852" name="Oval 52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853" name="Oval 53"/>
            <p:cNvSpPr>
              <a:spLocks noChangeArrowheads="1"/>
            </p:cNvSpPr>
            <p:nvPr/>
          </p:nvSpPr>
          <p:spPr bwMode="auto">
            <a:xfrm>
              <a:off x="2113" y="1775"/>
              <a:ext cx="719" cy="72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854" name="Oval 54"/>
            <p:cNvSpPr>
              <a:spLocks noChangeArrowheads="1"/>
            </p:cNvSpPr>
            <p:nvPr/>
          </p:nvSpPr>
          <p:spPr bwMode="auto">
            <a:xfrm>
              <a:off x="2159" y="1825"/>
              <a:ext cx="626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855" name="Oval 55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856" name="Oval 56"/>
            <p:cNvSpPr>
              <a:spLocks noChangeArrowheads="1"/>
            </p:cNvSpPr>
            <p:nvPr/>
          </p:nvSpPr>
          <p:spPr bwMode="auto">
            <a:xfrm>
              <a:off x="2256" y="1919"/>
              <a:ext cx="431" cy="4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857" name="Oval 57"/>
            <p:cNvSpPr>
              <a:spLocks noChangeArrowheads="1"/>
            </p:cNvSpPr>
            <p:nvPr/>
          </p:nvSpPr>
          <p:spPr bwMode="auto">
            <a:xfrm>
              <a:off x="2305" y="1969"/>
              <a:ext cx="334" cy="3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858" name="Oval 58"/>
            <p:cNvSpPr>
              <a:spLocks noChangeArrowheads="1"/>
            </p:cNvSpPr>
            <p:nvPr/>
          </p:nvSpPr>
          <p:spPr bwMode="auto">
            <a:xfrm>
              <a:off x="2352" y="2016"/>
              <a:ext cx="241" cy="2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859" name="Oval 59"/>
            <p:cNvSpPr>
              <a:spLocks noChangeArrowheads="1"/>
            </p:cNvSpPr>
            <p:nvPr/>
          </p:nvSpPr>
          <p:spPr bwMode="auto">
            <a:xfrm>
              <a:off x="2400" y="2063"/>
              <a:ext cx="144" cy="14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63"/>
          <p:cNvGrpSpPr>
            <a:grpSpLocks/>
          </p:cNvGrpSpPr>
          <p:nvPr/>
        </p:nvGrpSpPr>
        <p:grpSpPr bwMode="auto">
          <a:xfrm>
            <a:off x="360363" y="1792288"/>
            <a:ext cx="8509000" cy="1812925"/>
            <a:chOff x="286" y="1302"/>
            <a:chExt cx="5360" cy="1142"/>
          </a:xfrm>
        </p:grpSpPr>
        <p:sp>
          <p:nvSpPr>
            <p:cNvPr id="1485830" name="Oval 6"/>
            <p:cNvSpPr>
              <a:spLocks noChangeArrowheads="1"/>
            </p:cNvSpPr>
            <p:nvPr/>
          </p:nvSpPr>
          <p:spPr bwMode="auto">
            <a:xfrm>
              <a:off x="3559" y="1539"/>
              <a:ext cx="2072" cy="288"/>
            </a:xfrm>
            <a:prstGeom prst="ellipse">
              <a:avLst/>
            </a:prstGeom>
            <a:solidFill>
              <a:srgbClr val="E2E5FA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828" name="Line 4"/>
            <p:cNvSpPr>
              <a:spLocks noChangeShapeType="1"/>
            </p:cNvSpPr>
            <p:nvPr/>
          </p:nvSpPr>
          <p:spPr bwMode="auto">
            <a:xfrm>
              <a:off x="2208" y="1699"/>
              <a:ext cx="1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476" name="Rectangle 5"/>
            <p:cNvSpPr>
              <a:spLocks noChangeArrowheads="1"/>
            </p:cNvSpPr>
            <p:nvPr/>
          </p:nvSpPr>
          <p:spPr bwMode="auto">
            <a:xfrm>
              <a:off x="3568" y="1567"/>
              <a:ext cx="20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BE" altLang="en-US" sz="1800" b="0">
                  <a:solidFill>
                    <a:schemeClr val="tx2"/>
                  </a:solidFill>
                  <a:latin typeface="Comic Sans MS" pitchFamily="66" charset="0"/>
                </a:rPr>
                <a:t>resolve lack of monitorability</a:t>
              </a:r>
              <a:endParaRPr lang="en-US" altLang="en-US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1477" name="AutoShape 8"/>
            <p:cNvSpPr>
              <a:spLocks noChangeArrowheads="1"/>
            </p:cNvSpPr>
            <p:nvPr/>
          </p:nvSpPr>
          <p:spPr bwMode="auto">
            <a:xfrm>
              <a:off x="1174" y="1302"/>
              <a:ext cx="1888" cy="255"/>
            </a:xfrm>
            <a:prstGeom prst="parallelogram">
              <a:avLst>
                <a:gd name="adj" fmla="val 34072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1478" name="Text Box 9"/>
            <p:cNvSpPr txBox="1">
              <a:spLocks noChangeArrowheads="1"/>
            </p:cNvSpPr>
            <p:nvPr/>
          </p:nvSpPr>
          <p:spPr bwMode="auto">
            <a:xfrm>
              <a:off x="1214" y="1310"/>
              <a:ext cx="181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DoorsClosedWhileMoving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85834" name="Line 10"/>
            <p:cNvSpPr>
              <a:spLocks noChangeShapeType="1"/>
            </p:cNvSpPr>
            <p:nvPr/>
          </p:nvSpPr>
          <p:spPr bwMode="auto">
            <a:xfrm flipH="1">
              <a:off x="2126" y="1563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5835" name="Line 11"/>
            <p:cNvSpPr>
              <a:spLocks noChangeShapeType="1"/>
            </p:cNvSpPr>
            <p:nvPr/>
          </p:nvSpPr>
          <p:spPr bwMode="auto">
            <a:xfrm flipH="1">
              <a:off x="1478" y="1731"/>
              <a:ext cx="632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5836" name="Oval 12"/>
            <p:cNvSpPr>
              <a:spLocks noChangeArrowheads="1"/>
            </p:cNvSpPr>
            <p:nvPr/>
          </p:nvSpPr>
          <p:spPr bwMode="auto">
            <a:xfrm>
              <a:off x="2080" y="1667"/>
              <a:ext cx="104" cy="96"/>
            </a:xfrm>
            <a:prstGeom prst="ellipse">
              <a:avLst/>
            </a:prstGeom>
            <a:solidFill>
              <a:schemeClr val="bg2"/>
            </a:solidFill>
            <a:ln w="19050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85837" name="Line 13"/>
            <p:cNvSpPr>
              <a:spLocks noChangeShapeType="1"/>
            </p:cNvSpPr>
            <p:nvPr/>
          </p:nvSpPr>
          <p:spPr bwMode="auto">
            <a:xfrm>
              <a:off x="2166" y="1739"/>
              <a:ext cx="124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5838" name="AutoShape 14"/>
            <p:cNvSpPr>
              <a:spLocks noChangeArrowheads="1"/>
            </p:cNvSpPr>
            <p:nvPr/>
          </p:nvSpPr>
          <p:spPr bwMode="auto">
            <a:xfrm flipV="1">
              <a:off x="2856" y="1843"/>
              <a:ext cx="1088" cy="352"/>
            </a:xfrm>
            <a:prstGeom prst="flowChartOffpageConnector">
              <a:avLst/>
            </a:prstGeom>
            <a:solidFill>
              <a:srgbClr val="CECFF2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4" name="Text Box 15"/>
            <p:cNvSpPr txBox="1">
              <a:spLocks noChangeArrowheads="1"/>
            </p:cNvSpPr>
            <p:nvPr/>
          </p:nvSpPr>
          <p:spPr bwMode="auto">
            <a:xfrm>
              <a:off x="2838" y="1900"/>
              <a:ext cx="1129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NonZeroSpeed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1800">
                  <a:solidFill>
                    <a:schemeClr val="tx2"/>
                  </a:solidFill>
                  <a:latin typeface="Arial" pitchFamily="34" charset="0"/>
                </a:rPr>
                <a:t>Iff </a:t>
              </a: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Moving</a:t>
              </a:r>
              <a:endParaRPr lang="en-AU" altLang="en-US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1485" name="AutoShape 16"/>
            <p:cNvSpPr>
              <a:spLocks noChangeArrowheads="1"/>
            </p:cNvSpPr>
            <p:nvPr/>
          </p:nvSpPr>
          <p:spPr bwMode="auto">
            <a:xfrm>
              <a:off x="286" y="1886"/>
              <a:ext cx="2424" cy="255"/>
            </a:xfrm>
            <a:prstGeom prst="parallelogram">
              <a:avLst>
                <a:gd name="adj" fmla="val 43745"/>
              </a:avLst>
            </a:prstGeom>
            <a:solidFill>
              <a:srgbClr val="CECFF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1486" name="Text Box 17"/>
            <p:cNvSpPr txBox="1">
              <a:spLocks noChangeArrowheads="1"/>
            </p:cNvSpPr>
            <p:nvPr/>
          </p:nvSpPr>
          <p:spPr bwMode="auto">
            <a:xfrm>
              <a:off x="338" y="1894"/>
              <a:ext cx="232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1800" b="0">
                  <a:solidFill>
                    <a:schemeClr val="tx1"/>
                  </a:solidFill>
                  <a:latin typeface="Arial" pitchFamily="34" charset="0"/>
                </a:rPr>
                <a:t>DoorsClosedWhileNonZeroSpeed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1487" name="Text Box 19"/>
            <p:cNvSpPr txBox="1">
              <a:spLocks noChangeArrowheads="1"/>
            </p:cNvSpPr>
            <p:nvPr/>
          </p:nvSpPr>
          <p:spPr bwMode="auto">
            <a:xfrm>
              <a:off x="2829" y="2195"/>
              <a:ext cx="14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2000" b="0" i="1">
                  <a:solidFill>
                    <a:srgbClr val="009999"/>
                  </a:solidFill>
                  <a:latin typeface="Comic Sans MS" pitchFamily="66" charset="0"/>
                </a:rPr>
                <a:t>domain invariant</a:t>
              </a:r>
              <a:endParaRPr lang="fr-BE" altLang="en-US" sz="1800" b="0" i="1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sp>
        <p:nvSpPr>
          <p:cNvPr id="1485856" name="Oval 32"/>
          <p:cNvSpPr>
            <a:spLocks noChangeArrowheads="1"/>
          </p:cNvSpPr>
          <p:nvPr/>
        </p:nvSpPr>
        <p:spPr bwMode="auto">
          <a:xfrm>
            <a:off x="5605463" y="4581525"/>
            <a:ext cx="3289300" cy="457200"/>
          </a:xfrm>
          <a:prstGeom prst="ellipse">
            <a:avLst/>
          </a:prstGeom>
          <a:solidFill>
            <a:srgbClr val="E2E5FA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5844" name="Line 20"/>
          <p:cNvSpPr>
            <a:spLocks noChangeShapeType="1"/>
          </p:cNvSpPr>
          <p:nvPr/>
        </p:nvSpPr>
        <p:spPr bwMode="auto">
          <a:xfrm>
            <a:off x="3460750" y="4835525"/>
            <a:ext cx="2146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5" name="AutoShape 21"/>
          <p:cNvSpPr>
            <a:spLocks noChangeArrowheads="1"/>
          </p:cNvSpPr>
          <p:nvPr/>
        </p:nvSpPr>
        <p:spPr bwMode="auto">
          <a:xfrm>
            <a:off x="1057275" y="4205288"/>
            <a:ext cx="4281488" cy="404812"/>
          </a:xfrm>
          <a:prstGeom prst="parallelogram">
            <a:avLst>
              <a:gd name="adj" fmla="val 48671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6" name="Text Box 22"/>
          <p:cNvSpPr txBox="1">
            <a:spLocks noChangeArrowheads="1"/>
          </p:cNvSpPr>
          <p:nvPr/>
        </p:nvSpPr>
        <p:spPr bwMode="auto">
          <a:xfrm>
            <a:off x="1196975" y="4217988"/>
            <a:ext cx="40989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NurseIntervention </a:t>
            </a:r>
            <a:r>
              <a:rPr lang="fr-BE" altLang="en-US" sz="1800">
                <a:solidFill>
                  <a:schemeClr val="tx1"/>
                </a:solidFill>
                <a:latin typeface="Arial" pitchFamily="34" charset="0"/>
              </a:rPr>
              <a:t>If </a:t>
            </a: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CriticalPuseRate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5847" name="Line 23"/>
          <p:cNvSpPr>
            <a:spLocks noChangeShapeType="1"/>
          </p:cNvSpPr>
          <p:nvPr/>
        </p:nvSpPr>
        <p:spPr bwMode="auto">
          <a:xfrm flipH="1">
            <a:off x="3330575" y="4619625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5848" name="Line 24"/>
          <p:cNvSpPr>
            <a:spLocks noChangeShapeType="1"/>
          </p:cNvSpPr>
          <p:nvPr/>
        </p:nvSpPr>
        <p:spPr bwMode="auto">
          <a:xfrm flipH="1">
            <a:off x="2517775" y="4937125"/>
            <a:ext cx="787400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5849" name="Oval 25"/>
          <p:cNvSpPr>
            <a:spLocks noChangeArrowheads="1"/>
          </p:cNvSpPr>
          <p:nvPr/>
        </p:nvSpPr>
        <p:spPr bwMode="auto">
          <a:xfrm>
            <a:off x="3257550" y="4784725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85850" name="Line 26"/>
          <p:cNvSpPr>
            <a:spLocks noChangeShapeType="1"/>
          </p:cNvSpPr>
          <p:nvPr/>
        </p:nvSpPr>
        <p:spPr bwMode="auto">
          <a:xfrm>
            <a:off x="3394075" y="4924425"/>
            <a:ext cx="8890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1" name="AutoShape 27"/>
          <p:cNvSpPr>
            <a:spLocks noChangeArrowheads="1"/>
          </p:cNvSpPr>
          <p:nvPr/>
        </p:nvSpPr>
        <p:spPr bwMode="auto">
          <a:xfrm>
            <a:off x="3511550" y="5130800"/>
            <a:ext cx="2347913" cy="558800"/>
          </a:xfrm>
          <a:prstGeom prst="parallelogram">
            <a:avLst>
              <a:gd name="adj" fmla="val 34333"/>
            </a:avLst>
          </a:prstGeom>
          <a:solidFill>
            <a:srgbClr val="CECFF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52" name="Text Box 28"/>
          <p:cNvSpPr txBox="1">
            <a:spLocks noChangeArrowheads="1"/>
          </p:cNvSpPr>
          <p:nvPr/>
        </p:nvSpPr>
        <p:spPr bwMode="auto">
          <a:xfrm>
            <a:off x="3570288" y="5176838"/>
            <a:ext cx="2273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Alarm </a:t>
            </a: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Iff</a:t>
            </a:r>
            <a:endParaRPr lang="fr-BE" altLang="en-US" sz="18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CriticalPulseRate</a:t>
            </a:r>
            <a:endParaRPr lang="en-AU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453" name="AutoShape 29"/>
          <p:cNvSpPr>
            <a:spLocks noChangeArrowheads="1"/>
          </p:cNvSpPr>
          <p:nvPr/>
        </p:nvSpPr>
        <p:spPr bwMode="auto">
          <a:xfrm>
            <a:off x="755650" y="5130800"/>
            <a:ext cx="2436813" cy="558800"/>
          </a:xfrm>
          <a:prstGeom prst="parallelogram">
            <a:avLst>
              <a:gd name="adj" fmla="val 35633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54" name="Text Box 30"/>
          <p:cNvSpPr txBox="1">
            <a:spLocks noChangeArrowheads="1"/>
          </p:cNvSpPr>
          <p:nvPr/>
        </p:nvSpPr>
        <p:spPr bwMode="auto">
          <a:xfrm>
            <a:off x="1030288" y="5151438"/>
            <a:ext cx="21844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NurseIntervention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2"/>
                </a:solidFill>
                <a:latin typeface="Arial" pitchFamily="34" charset="0"/>
              </a:rPr>
              <a:t>If </a:t>
            </a:r>
            <a:r>
              <a:rPr lang="fr-BE" altLang="en-US" sz="1800" b="0">
                <a:solidFill>
                  <a:schemeClr val="tx1"/>
                </a:solidFill>
                <a:latin typeface="Arial" pitchFamily="34" charset="0"/>
              </a:rPr>
              <a:t>Alarm</a:t>
            </a:r>
            <a:endParaRPr lang="en-AU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455" name="Rectangle 31"/>
          <p:cNvSpPr>
            <a:spLocks noChangeArrowheads="1"/>
          </p:cNvSpPr>
          <p:nvPr/>
        </p:nvSpPr>
        <p:spPr bwMode="auto">
          <a:xfrm>
            <a:off x="5624513" y="4625975"/>
            <a:ext cx="329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BE" altLang="en-US" sz="1800" b="0">
                <a:solidFill>
                  <a:schemeClr val="tx2"/>
                </a:solidFill>
                <a:latin typeface="Comic Sans MS" pitchFamily="66" charset="0"/>
              </a:rPr>
              <a:t>resolve lack of controllability</a:t>
            </a:r>
            <a:endParaRPr lang="en-US" alt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456" name="Text Box 33"/>
          <p:cNvSpPr txBox="1">
            <a:spLocks noChangeArrowheads="1"/>
          </p:cNvSpPr>
          <p:nvPr/>
        </p:nvSpPr>
        <p:spPr bwMode="auto">
          <a:xfrm>
            <a:off x="776288" y="5645150"/>
            <a:ext cx="17367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2000" b="0" i="1">
                <a:solidFill>
                  <a:srgbClr val="009999"/>
                </a:solidFill>
                <a:latin typeface="Comic Sans MS" pitchFamily="66" charset="0"/>
              </a:rPr>
              <a:t>expectation</a:t>
            </a:r>
            <a:endParaRPr lang="fr-BE" altLang="en-US" sz="2000" b="0" i="1">
              <a:solidFill>
                <a:schemeClr val="tx2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57" name="Text Box 34"/>
          <p:cNvSpPr txBox="1">
            <a:spLocks noChangeArrowheads="1"/>
          </p:cNvSpPr>
          <p:nvPr/>
        </p:nvSpPr>
        <p:spPr bwMode="auto">
          <a:xfrm>
            <a:off x="3705225" y="5670550"/>
            <a:ext cx="1752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2000" b="0" i="1">
                <a:solidFill>
                  <a:srgbClr val="009999"/>
                </a:solidFill>
                <a:latin typeface="Comic Sans MS" pitchFamily="66" charset="0"/>
              </a:rPr>
              <a:t>requirement</a:t>
            </a:r>
            <a:endParaRPr lang="fr-BE" altLang="en-US" sz="2000" b="0" i="1">
              <a:solidFill>
                <a:srgbClr val="009999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1458" name="Group 35"/>
          <p:cNvGrpSpPr>
            <a:grpSpLocks/>
          </p:cNvGrpSpPr>
          <p:nvPr/>
        </p:nvGrpSpPr>
        <p:grpSpPr bwMode="auto">
          <a:xfrm>
            <a:off x="977900" y="5260975"/>
            <a:ext cx="184150" cy="298450"/>
            <a:chOff x="644" y="3540"/>
            <a:chExt cx="116" cy="188"/>
          </a:xfrm>
        </p:grpSpPr>
        <p:sp>
          <p:nvSpPr>
            <p:cNvPr id="1485860" name="Oval 36"/>
            <p:cNvSpPr>
              <a:spLocks noChangeArrowheads="1"/>
            </p:cNvSpPr>
            <p:nvPr/>
          </p:nvSpPr>
          <p:spPr bwMode="auto">
            <a:xfrm>
              <a:off x="671" y="3540"/>
              <a:ext cx="58" cy="4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861" name="Line 37"/>
            <p:cNvSpPr>
              <a:spLocks noChangeShapeType="1"/>
            </p:cNvSpPr>
            <p:nvPr/>
          </p:nvSpPr>
          <p:spPr bwMode="auto">
            <a:xfrm>
              <a:off x="702" y="3592"/>
              <a:ext cx="0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5862" name="Line 38"/>
            <p:cNvSpPr>
              <a:spLocks noChangeShapeType="1"/>
            </p:cNvSpPr>
            <p:nvPr/>
          </p:nvSpPr>
          <p:spPr bwMode="auto">
            <a:xfrm flipH="1">
              <a:off x="651" y="3657"/>
              <a:ext cx="51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5863" name="Line 39"/>
            <p:cNvSpPr>
              <a:spLocks noChangeShapeType="1"/>
            </p:cNvSpPr>
            <p:nvPr/>
          </p:nvSpPr>
          <p:spPr bwMode="auto">
            <a:xfrm>
              <a:off x="705" y="3663"/>
              <a:ext cx="52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5864" name="Line 40"/>
            <p:cNvSpPr>
              <a:spLocks noChangeShapeType="1"/>
            </p:cNvSpPr>
            <p:nvPr/>
          </p:nvSpPr>
          <p:spPr bwMode="auto">
            <a:xfrm>
              <a:off x="644" y="3620"/>
              <a:ext cx="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459" name="Rectangle 42"/>
          <p:cNvSpPr>
            <a:spLocks noGrp="1" noChangeArrowheads="1"/>
          </p:cNvSpPr>
          <p:nvPr>
            <p:ph type="title"/>
          </p:nvPr>
        </p:nvSpPr>
        <p:spPr>
          <a:xfrm>
            <a:off x="895350" y="282575"/>
            <a:ext cx="8234363" cy="92075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600" smtClean="0"/>
              <a:t>Refinement towards goal realizability:</a:t>
            </a:r>
            <a:br>
              <a:rPr lang="en-US" altLang="en-US" sz="2600" smtClean="0"/>
            </a:br>
            <a:r>
              <a:rPr lang="en-US" altLang="en-US" sz="2600" smtClean="0"/>
              <a:t> examples of use </a:t>
            </a:r>
            <a:endParaRPr lang="en-US" altLang="en-US" smtClean="0"/>
          </a:p>
        </p:txBody>
      </p:sp>
      <p:grpSp>
        <p:nvGrpSpPr>
          <p:cNvPr id="61460" name="Group 53"/>
          <p:cNvGrpSpPr>
            <a:grpSpLocks/>
          </p:cNvGrpSpPr>
          <p:nvPr/>
        </p:nvGrpSpPr>
        <p:grpSpPr bwMode="auto">
          <a:xfrm>
            <a:off x="271463" y="225425"/>
            <a:ext cx="666750" cy="576263"/>
            <a:chOff x="2064" y="1728"/>
            <a:chExt cx="816" cy="816"/>
          </a:xfrm>
        </p:grpSpPr>
        <p:sp>
          <p:nvSpPr>
            <p:cNvPr id="1485878" name="Oval 54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879" name="Oval 55"/>
            <p:cNvSpPr>
              <a:spLocks noChangeArrowheads="1"/>
            </p:cNvSpPr>
            <p:nvPr/>
          </p:nvSpPr>
          <p:spPr bwMode="auto">
            <a:xfrm>
              <a:off x="2113" y="1775"/>
              <a:ext cx="719" cy="72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880" name="Oval 56"/>
            <p:cNvSpPr>
              <a:spLocks noChangeArrowheads="1"/>
            </p:cNvSpPr>
            <p:nvPr/>
          </p:nvSpPr>
          <p:spPr bwMode="auto">
            <a:xfrm>
              <a:off x="2159" y="1825"/>
              <a:ext cx="626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881" name="Oval 57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882" name="Oval 58"/>
            <p:cNvSpPr>
              <a:spLocks noChangeArrowheads="1"/>
            </p:cNvSpPr>
            <p:nvPr/>
          </p:nvSpPr>
          <p:spPr bwMode="auto">
            <a:xfrm>
              <a:off x="2256" y="1919"/>
              <a:ext cx="431" cy="4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883" name="Oval 59"/>
            <p:cNvSpPr>
              <a:spLocks noChangeArrowheads="1"/>
            </p:cNvSpPr>
            <p:nvPr/>
          </p:nvSpPr>
          <p:spPr bwMode="auto">
            <a:xfrm>
              <a:off x="2305" y="1969"/>
              <a:ext cx="334" cy="3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884" name="Oval 60"/>
            <p:cNvSpPr>
              <a:spLocks noChangeArrowheads="1"/>
            </p:cNvSpPr>
            <p:nvPr/>
          </p:nvSpPr>
          <p:spPr bwMode="auto">
            <a:xfrm>
              <a:off x="2352" y="2016"/>
              <a:ext cx="241" cy="2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885" name="Oval 61"/>
            <p:cNvSpPr>
              <a:spLocks noChangeArrowheads="1"/>
            </p:cNvSpPr>
            <p:nvPr/>
          </p:nvSpPr>
          <p:spPr bwMode="auto">
            <a:xfrm>
              <a:off x="2400" y="2063"/>
              <a:ext cx="144" cy="14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52"/>
          <p:cNvSpPr>
            <a:spLocks noChangeArrowheads="1"/>
          </p:cNvSpPr>
          <p:nvPr/>
        </p:nvSpPr>
        <p:spPr bwMode="auto">
          <a:xfrm>
            <a:off x="3997325" y="2728913"/>
            <a:ext cx="3200400" cy="601662"/>
          </a:xfrm>
          <a:prstGeom prst="parallelogram">
            <a:avLst>
              <a:gd name="adj" fmla="val 33098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67" name="AutoShape 45"/>
          <p:cNvSpPr>
            <a:spLocks noChangeArrowheads="1"/>
          </p:cNvSpPr>
          <p:nvPr/>
        </p:nvSpPr>
        <p:spPr bwMode="auto">
          <a:xfrm>
            <a:off x="4437063" y="5535613"/>
            <a:ext cx="2984500" cy="558800"/>
          </a:xfrm>
          <a:prstGeom prst="parallelogram">
            <a:avLst>
              <a:gd name="adj" fmla="val 43642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9318" name="Line 6"/>
          <p:cNvSpPr>
            <a:spLocks noChangeShapeType="1"/>
          </p:cNvSpPr>
          <p:nvPr/>
        </p:nvSpPr>
        <p:spPr bwMode="auto">
          <a:xfrm>
            <a:off x="4506913" y="2581275"/>
            <a:ext cx="8890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469" name="Group 44"/>
          <p:cNvGrpSpPr>
            <a:grpSpLocks/>
          </p:cNvGrpSpPr>
          <p:nvPr/>
        </p:nvGrpSpPr>
        <p:grpSpPr bwMode="auto">
          <a:xfrm>
            <a:off x="2459038" y="1790700"/>
            <a:ext cx="4000500" cy="404813"/>
            <a:chOff x="1549" y="1173"/>
            <a:chExt cx="2520" cy="255"/>
          </a:xfrm>
        </p:grpSpPr>
        <p:sp>
          <p:nvSpPr>
            <p:cNvPr id="62503" name="AutoShape 8"/>
            <p:cNvSpPr>
              <a:spLocks noChangeArrowheads="1"/>
            </p:cNvSpPr>
            <p:nvPr/>
          </p:nvSpPr>
          <p:spPr bwMode="auto">
            <a:xfrm>
              <a:off x="1549" y="1173"/>
              <a:ext cx="2520" cy="255"/>
            </a:xfrm>
            <a:prstGeom prst="parallelogram">
              <a:avLst>
                <a:gd name="adj" fmla="val 4547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49321" name="Text Box 9"/>
            <p:cNvSpPr txBox="1">
              <a:spLocks noChangeArrowheads="1"/>
            </p:cNvSpPr>
            <p:nvPr/>
          </p:nvSpPr>
          <p:spPr bwMode="auto">
            <a:xfrm>
              <a:off x="1601" y="1181"/>
              <a:ext cx="246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GoalOn</a:t>
              </a:r>
              <a:r>
                <a:rPr lang="fr-BE" altLang="en-US" sz="2000" b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UnMonitorable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Condition</a:t>
              </a:r>
              <a:endParaRPr lang="en-AU" altLang="en-US" sz="20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549322" name="Line 10"/>
          <p:cNvSpPr>
            <a:spLocks noChangeShapeType="1"/>
          </p:cNvSpPr>
          <p:nvPr/>
        </p:nvSpPr>
        <p:spPr bwMode="auto">
          <a:xfrm flipH="1">
            <a:off x="4457700" y="2190750"/>
            <a:ext cx="0" cy="26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9323" name="Line 11"/>
          <p:cNvSpPr>
            <a:spLocks noChangeShapeType="1"/>
          </p:cNvSpPr>
          <p:nvPr/>
        </p:nvSpPr>
        <p:spPr bwMode="auto">
          <a:xfrm flipH="1">
            <a:off x="3630613" y="2555875"/>
            <a:ext cx="76200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9324" name="Oval 12"/>
          <p:cNvSpPr>
            <a:spLocks noChangeArrowheads="1"/>
          </p:cNvSpPr>
          <p:nvPr/>
        </p:nvSpPr>
        <p:spPr bwMode="auto">
          <a:xfrm>
            <a:off x="4370388" y="2441575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473" name="AutoShape 14"/>
          <p:cNvSpPr>
            <a:spLocks noChangeArrowheads="1"/>
          </p:cNvSpPr>
          <p:nvPr/>
        </p:nvSpPr>
        <p:spPr bwMode="auto">
          <a:xfrm>
            <a:off x="1520825" y="2762250"/>
            <a:ext cx="2532063" cy="558800"/>
          </a:xfrm>
          <a:prstGeom prst="parallelogram">
            <a:avLst>
              <a:gd name="adj" fmla="val 26663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9327" name="Text Box 15"/>
          <p:cNvSpPr txBox="1">
            <a:spLocks noChangeArrowheads="1"/>
          </p:cNvSpPr>
          <p:nvPr/>
        </p:nvSpPr>
        <p:spPr bwMode="auto">
          <a:xfrm>
            <a:off x="1579563" y="2808288"/>
            <a:ext cx="25463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GoalOn</a:t>
            </a:r>
            <a:r>
              <a:rPr lang="fr-BE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Monitorable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Condition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2475" name="Text Box 18"/>
          <p:cNvSpPr txBox="1">
            <a:spLocks noChangeArrowheads="1"/>
          </p:cNvSpPr>
          <p:nvPr/>
        </p:nvSpPr>
        <p:spPr bwMode="auto">
          <a:xfrm>
            <a:off x="4089400" y="2794000"/>
            <a:ext cx="29543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MonitorableCondition </a:t>
            </a:r>
            <a:r>
              <a:rPr lang="en-US" altLang="en-US" sz="2000">
                <a:solidFill>
                  <a:schemeClr val="tx1"/>
                </a:solidFill>
              </a:rPr>
              <a:t>«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UnmonitorableCondition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2476" name="AutoShape 19"/>
          <p:cNvSpPr>
            <a:spLocks noChangeArrowheads="1"/>
          </p:cNvSpPr>
          <p:nvPr/>
        </p:nvSpPr>
        <p:spPr bwMode="auto">
          <a:xfrm>
            <a:off x="2184400" y="4637088"/>
            <a:ext cx="4624388" cy="404812"/>
          </a:xfrm>
          <a:prstGeom prst="parallelogram">
            <a:avLst>
              <a:gd name="adj" fmla="val 34852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9332" name="Text Box 20"/>
          <p:cNvSpPr txBox="1">
            <a:spLocks noChangeArrowheads="1"/>
          </p:cNvSpPr>
          <p:nvPr/>
        </p:nvSpPr>
        <p:spPr bwMode="auto">
          <a:xfrm>
            <a:off x="2266950" y="4664075"/>
            <a:ext cx="44815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MotorRaising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fr-BE" altLang="en-US" b="0">
                <a:solidFill>
                  <a:schemeClr val="tx1"/>
                </a:solidFill>
              </a:rPr>
              <a:t>®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HandBrakeReleased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49333" name="Line 21"/>
          <p:cNvSpPr>
            <a:spLocks noChangeShapeType="1"/>
          </p:cNvSpPr>
          <p:nvPr/>
        </p:nvSpPr>
        <p:spPr bwMode="auto">
          <a:xfrm flipH="1">
            <a:off x="4483100" y="5051425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9334" name="Line 22"/>
          <p:cNvSpPr>
            <a:spLocks noChangeShapeType="1"/>
          </p:cNvSpPr>
          <p:nvPr/>
        </p:nvSpPr>
        <p:spPr bwMode="auto">
          <a:xfrm flipH="1">
            <a:off x="3656013" y="5330825"/>
            <a:ext cx="76200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9335" name="Oval 23"/>
          <p:cNvSpPr>
            <a:spLocks noChangeArrowheads="1"/>
          </p:cNvSpPr>
          <p:nvPr/>
        </p:nvSpPr>
        <p:spPr bwMode="auto">
          <a:xfrm>
            <a:off x="4395788" y="5216525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49336" name="Line 24"/>
          <p:cNvSpPr>
            <a:spLocks noChangeShapeType="1"/>
          </p:cNvSpPr>
          <p:nvPr/>
        </p:nvSpPr>
        <p:spPr bwMode="auto">
          <a:xfrm>
            <a:off x="4532313" y="5356225"/>
            <a:ext cx="8890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82" name="AutoShape 25"/>
          <p:cNvSpPr>
            <a:spLocks noChangeArrowheads="1"/>
          </p:cNvSpPr>
          <p:nvPr/>
        </p:nvSpPr>
        <p:spPr bwMode="auto">
          <a:xfrm>
            <a:off x="1233488" y="5492750"/>
            <a:ext cx="3141662" cy="646113"/>
          </a:xfrm>
          <a:prstGeom prst="parallelogram">
            <a:avLst>
              <a:gd name="adj" fmla="val 21611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9338" name="Text Box 26"/>
          <p:cNvSpPr txBox="1">
            <a:spLocks noChangeArrowheads="1"/>
          </p:cNvSpPr>
          <p:nvPr/>
        </p:nvSpPr>
        <p:spPr bwMode="auto">
          <a:xfrm>
            <a:off x="1292225" y="5483225"/>
            <a:ext cx="30988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motor.Regime = ‘up’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fr-BE" altLang="en-US" b="0">
                <a:solidFill>
                  <a:schemeClr val="tx1"/>
                </a:solidFill>
              </a:rPr>
              <a:t>®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HandBrakeReleased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2484" name="Text Box 28"/>
          <p:cNvSpPr txBox="1">
            <a:spLocks noChangeArrowheads="1"/>
          </p:cNvSpPr>
          <p:nvPr/>
        </p:nvSpPr>
        <p:spPr bwMode="auto">
          <a:xfrm>
            <a:off x="4718050" y="5538788"/>
            <a:ext cx="27225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motor.Regime = ‘up’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</a:rPr>
              <a:t>«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 MotorRaising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49341" name="AutoShape 29"/>
          <p:cNvSpPr>
            <a:spLocks noChangeArrowheads="1"/>
          </p:cNvSpPr>
          <p:nvPr/>
        </p:nvSpPr>
        <p:spPr bwMode="auto">
          <a:xfrm>
            <a:off x="4049713" y="3805238"/>
            <a:ext cx="392112" cy="479425"/>
          </a:xfrm>
          <a:prstGeom prst="downArrow">
            <a:avLst>
              <a:gd name="adj1" fmla="val 50000"/>
              <a:gd name="adj2" fmla="val 30567"/>
            </a:avLst>
          </a:prstGeom>
          <a:solidFill>
            <a:schemeClr val="folHlink"/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86" name="Text Box 30"/>
          <p:cNvSpPr txBox="1">
            <a:spLocks noChangeArrowheads="1"/>
          </p:cNvSpPr>
          <p:nvPr/>
        </p:nvSpPr>
        <p:spPr bwMode="auto">
          <a:xfrm>
            <a:off x="4662488" y="3843338"/>
            <a:ext cx="2362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2600" b="0" i="1">
                <a:solidFill>
                  <a:schemeClr val="folHlink"/>
                </a:solidFill>
                <a:latin typeface="Comic Sans MS" pitchFamily="66" charset="0"/>
              </a:rPr>
              <a:t>instantiation</a:t>
            </a:r>
            <a:endParaRPr lang="en-AU" altLang="en-US" sz="2600" b="0" i="1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62487" name="Rectangle 32"/>
          <p:cNvSpPr>
            <a:spLocks noGrp="1" noChangeArrowheads="1"/>
          </p:cNvSpPr>
          <p:nvPr>
            <p:ph type="title"/>
          </p:nvPr>
        </p:nvSpPr>
        <p:spPr>
          <a:xfrm>
            <a:off x="895350" y="282575"/>
            <a:ext cx="8234363" cy="92075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600" smtClean="0"/>
              <a:t>Refinement towards goal realizability:</a:t>
            </a:r>
            <a:br>
              <a:rPr lang="en-US" altLang="en-US" sz="2600" smtClean="0"/>
            </a:br>
            <a:r>
              <a:rPr lang="en-US" altLang="en-US" sz="2600" smtClean="0"/>
              <a:t> examples of use  </a:t>
            </a:r>
            <a:r>
              <a:rPr lang="en-US" altLang="en-US" sz="2000" smtClean="0"/>
              <a:t>(2)</a:t>
            </a:r>
            <a:r>
              <a:rPr lang="en-US" altLang="en-US" sz="2600" smtClean="0"/>
              <a:t> </a:t>
            </a:r>
            <a:endParaRPr lang="en-US" altLang="en-US" smtClean="0"/>
          </a:p>
        </p:txBody>
      </p:sp>
      <p:grpSp>
        <p:nvGrpSpPr>
          <p:cNvPr id="62488" name="Group 33"/>
          <p:cNvGrpSpPr>
            <a:grpSpLocks/>
          </p:cNvGrpSpPr>
          <p:nvPr/>
        </p:nvGrpSpPr>
        <p:grpSpPr bwMode="auto">
          <a:xfrm>
            <a:off x="271463" y="225425"/>
            <a:ext cx="666750" cy="576263"/>
            <a:chOff x="2064" y="1728"/>
            <a:chExt cx="816" cy="816"/>
          </a:xfrm>
        </p:grpSpPr>
        <p:sp>
          <p:nvSpPr>
            <p:cNvPr id="1549346" name="Oval 34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9347" name="Oval 35"/>
            <p:cNvSpPr>
              <a:spLocks noChangeArrowheads="1"/>
            </p:cNvSpPr>
            <p:nvPr/>
          </p:nvSpPr>
          <p:spPr bwMode="auto">
            <a:xfrm>
              <a:off x="2113" y="1775"/>
              <a:ext cx="719" cy="72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9348" name="Oval 36"/>
            <p:cNvSpPr>
              <a:spLocks noChangeArrowheads="1"/>
            </p:cNvSpPr>
            <p:nvPr/>
          </p:nvSpPr>
          <p:spPr bwMode="auto">
            <a:xfrm>
              <a:off x="2159" y="1825"/>
              <a:ext cx="626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9349" name="Oval 37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9350" name="Oval 38"/>
            <p:cNvSpPr>
              <a:spLocks noChangeArrowheads="1"/>
            </p:cNvSpPr>
            <p:nvPr/>
          </p:nvSpPr>
          <p:spPr bwMode="auto">
            <a:xfrm>
              <a:off x="2256" y="1919"/>
              <a:ext cx="431" cy="4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9351" name="Oval 39"/>
            <p:cNvSpPr>
              <a:spLocks noChangeArrowheads="1"/>
            </p:cNvSpPr>
            <p:nvPr/>
          </p:nvSpPr>
          <p:spPr bwMode="auto">
            <a:xfrm>
              <a:off x="2305" y="1969"/>
              <a:ext cx="334" cy="3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9352" name="Oval 40"/>
            <p:cNvSpPr>
              <a:spLocks noChangeArrowheads="1"/>
            </p:cNvSpPr>
            <p:nvPr/>
          </p:nvSpPr>
          <p:spPr bwMode="auto">
            <a:xfrm>
              <a:off x="2352" y="2016"/>
              <a:ext cx="241" cy="2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9353" name="Oval 41"/>
            <p:cNvSpPr>
              <a:spLocks noChangeArrowheads="1"/>
            </p:cNvSpPr>
            <p:nvPr/>
          </p:nvSpPr>
          <p:spPr bwMode="auto">
            <a:xfrm>
              <a:off x="2400" y="2063"/>
              <a:ext cx="144" cy="14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2489" name="Group 46"/>
          <p:cNvGrpSpPr>
            <a:grpSpLocks/>
          </p:cNvGrpSpPr>
          <p:nvPr/>
        </p:nvGrpSpPr>
        <p:grpSpPr bwMode="auto">
          <a:xfrm>
            <a:off x="4659313" y="5665788"/>
            <a:ext cx="207962" cy="298450"/>
            <a:chOff x="644" y="3540"/>
            <a:chExt cx="116" cy="188"/>
          </a:xfrm>
        </p:grpSpPr>
        <p:sp>
          <p:nvSpPr>
            <p:cNvPr id="1549359" name="Oval 47"/>
            <p:cNvSpPr>
              <a:spLocks noChangeArrowheads="1"/>
            </p:cNvSpPr>
            <p:nvPr/>
          </p:nvSpPr>
          <p:spPr bwMode="auto">
            <a:xfrm>
              <a:off x="671" y="3540"/>
              <a:ext cx="58" cy="4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49360" name="Line 48"/>
            <p:cNvSpPr>
              <a:spLocks noChangeShapeType="1"/>
            </p:cNvSpPr>
            <p:nvPr/>
          </p:nvSpPr>
          <p:spPr bwMode="auto">
            <a:xfrm>
              <a:off x="702" y="3592"/>
              <a:ext cx="0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9361" name="Line 49"/>
            <p:cNvSpPr>
              <a:spLocks noChangeShapeType="1"/>
            </p:cNvSpPr>
            <p:nvPr/>
          </p:nvSpPr>
          <p:spPr bwMode="auto">
            <a:xfrm flipH="1">
              <a:off x="651" y="3657"/>
              <a:ext cx="51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9362" name="Line 50"/>
            <p:cNvSpPr>
              <a:spLocks noChangeShapeType="1"/>
            </p:cNvSpPr>
            <p:nvPr/>
          </p:nvSpPr>
          <p:spPr bwMode="auto">
            <a:xfrm>
              <a:off x="705" y="3663"/>
              <a:ext cx="52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9363" name="Line 51"/>
            <p:cNvSpPr>
              <a:spLocks noChangeShapeType="1"/>
            </p:cNvSpPr>
            <p:nvPr/>
          </p:nvSpPr>
          <p:spPr bwMode="auto">
            <a:xfrm>
              <a:off x="644" y="3620"/>
              <a:ext cx="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>
            <p:ph type="title"/>
          </p:nvPr>
        </p:nvSpPr>
        <p:spPr>
          <a:xfrm>
            <a:off x="400050" y="234950"/>
            <a:ext cx="8483600" cy="762000"/>
          </a:xfrm>
          <a:noFill/>
        </p:spPr>
        <p:txBody>
          <a:bodyPr/>
          <a:lstStyle/>
          <a:p>
            <a:r>
              <a:rPr lang="en-US" altLang="en-US" smtClean="0"/>
              <a:t>Goal features are specified in model annotations</a:t>
            </a:r>
          </a:p>
        </p:txBody>
      </p:sp>
      <p:grpSp>
        <p:nvGrpSpPr>
          <p:cNvPr id="2052" name="Group 10"/>
          <p:cNvGrpSpPr>
            <a:grpSpLocks/>
          </p:cNvGrpSpPr>
          <p:nvPr/>
        </p:nvGrpSpPr>
        <p:grpSpPr bwMode="auto">
          <a:xfrm>
            <a:off x="166688" y="1847850"/>
            <a:ext cx="8977312" cy="4845050"/>
            <a:chOff x="69" y="729"/>
            <a:chExt cx="5655" cy="3052"/>
          </a:xfrm>
        </p:grpSpPr>
        <p:sp>
          <p:nvSpPr>
            <p:cNvPr id="1437702" name="AutoShape 6"/>
            <p:cNvSpPr>
              <a:spLocks noChangeArrowheads="1"/>
            </p:cNvSpPr>
            <p:nvPr/>
          </p:nvSpPr>
          <p:spPr bwMode="auto">
            <a:xfrm>
              <a:off x="346" y="1119"/>
              <a:ext cx="5245" cy="2264"/>
            </a:xfrm>
            <a:prstGeom prst="roundRect">
              <a:avLst>
                <a:gd name="adj" fmla="val 16667"/>
              </a:avLst>
            </a:prstGeom>
            <a:solidFill>
              <a:srgbClr val="E2E5FA"/>
            </a:solidFill>
            <a:ln w="12700" cap="sq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7699" name="Rectangle 3"/>
            <p:cNvSpPr>
              <a:spLocks noChangeArrowheads="1"/>
            </p:cNvSpPr>
            <p:nvPr/>
          </p:nvSpPr>
          <p:spPr bwMode="auto">
            <a:xfrm>
              <a:off x="69" y="729"/>
              <a:ext cx="5655" cy="30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2075" tIns="46038" rIns="92075" bIns="46038" anchor="ctr" anchorCtr="1"/>
            <a:lstStyle>
              <a:lvl1pPr marL="342900" indent="-3429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4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sz="2200" b="0">
                  <a:solidFill>
                    <a:schemeClr val="tx1"/>
                  </a:solidFill>
                  <a:latin typeface="Comic Sans MS" pitchFamily="66" charset="0"/>
                </a:rPr>
                <a:t>	</a:t>
              </a:r>
              <a:r>
                <a:rPr lang="en-US" altLang="en-US" sz="2000">
                  <a:solidFill>
                    <a:schemeClr val="accent2"/>
                  </a:solidFill>
                  <a:latin typeface="Arial" pitchFamily="34" charset="0"/>
                </a:rPr>
                <a:t>Goal</a:t>
              </a:r>
              <a:r>
                <a:rPr lang="en-US" altLang="en-US" sz="2000" b="0">
                  <a:solidFill>
                    <a:schemeClr val="accent2"/>
                  </a:solidFill>
                  <a:latin typeface="Arial" pitchFamily="34" charset="0"/>
                </a:rPr>
                <a:t>  </a:t>
              </a:r>
              <a:r>
                <a:rPr lang="en-US" altLang="en-US" sz="2000" b="0" i="1">
                  <a:solidFill>
                    <a:schemeClr val="accent2"/>
                  </a:solidFill>
                  <a:latin typeface="Arial" pitchFamily="34" charset="0"/>
                </a:rPr>
                <a:t>Maintain</a:t>
              </a:r>
              <a:r>
                <a:rPr lang="en-US" altLang="en-US" sz="2000" b="0">
                  <a:solidFill>
                    <a:schemeClr val="accent2"/>
                  </a:solidFill>
                  <a:latin typeface="Arial" pitchFamily="34" charset="0"/>
                </a:rPr>
                <a:t> [</a:t>
              </a:r>
              <a:r>
                <a:rPr lang="en-US" altLang="en-US" sz="2000" b="0">
                  <a:solidFill>
                    <a:srgbClr val="808080"/>
                  </a:solidFill>
                  <a:latin typeface="Arial" pitchFamily="34" charset="0"/>
                </a:rPr>
                <a:t>DoorsClosedWhileMoving</a:t>
              </a:r>
              <a:r>
                <a:rPr lang="en-US" altLang="en-US" sz="2000" b="0">
                  <a:solidFill>
                    <a:schemeClr val="tx2"/>
                  </a:solidFill>
                  <a:latin typeface="Arial" pitchFamily="34" charset="0"/>
                </a:rPr>
                <a:t>]</a:t>
              </a:r>
              <a:endParaRPr lang="en-US" altLang="en-US" sz="2000" b="0">
                <a:solidFill>
                  <a:schemeClr val="hlink"/>
                </a:solidFill>
                <a:latin typeface="Arial" pitchFamily="34" charset="0"/>
              </a:endParaRPr>
            </a:p>
            <a:p>
              <a:pPr algn="l">
                <a:lnSpc>
                  <a:spcPct val="150000"/>
                </a:lnSpc>
                <a:spcBef>
                  <a:spcPct val="25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sz="2000" b="0">
                  <a:solidFill>
                    <a:schemeClr val="hlink"/>
                  </a:solidFill>
                  <a:latin typeface="Arial" pitchFamily="34" charset="0"/>
                </a:rPr>
                <a:t>	   </a:t>
              </a:r>
              <a:r>
                <a:rPr lang="en-US" altLang="en-US" sz="2000">
                  <a:solidFill>
                    <a:schemeClr val="accent2"/>
                  </a:solidFill>
                  <a:latin typeface="Arial" pitchFamily="34" charset="0"/>
                </a:rPr>
                <a:t>Def</a:t>
              </a:r>
              <a:r>
                <a:rPr lang="en-US" altLang="en-US" sz="2000">
                  <a:solidFill>
                    <a:schemeClr val="hlink"/>
                  </a:solidFill>
                  <a:latin typeface="Arial" pitchFamily="34" charset="0"/>
                </a:rPr>
                <a:t>  </a:t>
              </a:r>
              <a:r>
                <a:rPr lang="en-US" altLang="en-US" sz="2000" b="0" i="1">
                  <a:solidFill>
                    <a:srgbClr val="5F5F5F"/>
                  </a:solidFill>
                  <a:latin typeface="Arial" pitchFamily="34" charset="0"/>
                </a:rPr>
                <a:t>All train doors shall be kept closed at any time</a:t>
              </a:r>
            </a:p>
            <a:p>
              <a:pPr algn="l">
                <a:lnSpc>
                  <a:spcPct val="60000"/>
                </a:lnSpc>
                <a:spcBef>
                  <a:spcPct val="25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sz="2000" b="0" i="1">
                  <a:solidFill>
                    <a:srgbClr val="5F5F5F"/>
                  </a:solidFill>
                  <a:latin typeface="Arial" pitchFamily="34" charset="0"/>
                </a:rPr>
                <a:t>		     when the train is moving</a:t>
              </a:r>
              <a:endParaRPr lang="en-US" altLang="en-US" sz="2000" b="0">
                <a:solidFill>
                  <a:schemeClr val="hlink"/>
                </a:solidFill>
                <a:latin typeface="Arial" pitchFamily="34" charset="0"/>
              </a:endParaRPr>
            </a:p>
            <a:p>
              <a:pPr algn="l">
                <a:lnSpc>
                  <a:spcPct val="130000"/>
                </a:lnSpc>
                <a:spcBef>
                  <a:spcPct val="25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sz="2000" b="0">
                  <a:solidFill>
                    <a:schemeClr val="hlink"/>
                  </a:solidFill>
                  <a:latin typeface="Arial" pitchFamily="34" charset="0"/>
                </a:rPr>
                <a:t>	  </a:t>
              </a:r>
              <a:r>
                <a:rPr lang="en-US" altLang="en-US" sz="2000" b="0">
                  <a:solidFill>
                    <a:schemeClr val="accent2"/>
                  </a:solidFill>
                  <a:latin typeface="Comic Sans MS" pitchFamily="66" charset="0"/>
                </a:rPr>
                <a:t>[</a:t>
              </a:r>
              <a:r>
                <a:rPr lang="en-US" altLang="en-US" sz="2000" b="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altLang="en-US" sz="2000">
                  <a:solidFill>
                    <a:schemeClr val="accent2"/>
                  </a:solidFill>
                  <a:latin typeface="Arial" pitchFamily="34" charset="0"/>
                </a:rPr>
                <a:t>FormalSpec</a:t>
              </a:r>
              <a:r>
                <a:rPr lang="en-US" altLang="en-US" sz="2000" b="0">
                  <a:solidFill>
                    <a:schemeClr val="tx2"/>
                  </a:solidFill>
                  <a:latin typeface="Arial" pitchFamily="34" charset="0"/>
                </a:rPr>
                <a:t>  </a:t>
              </a:r>
              <a:r>
                <a:rPr lang="fr-FR" altLang="fr-FR" sz="2000" b="0">
                  <a:solidFill>
                    <a:srgbClr val="5F5F5F"/>
                  </a:solidFill>
                </a:rPr>
                <a:t>...</a:t>
              </a:r>
              <a:r>
                <a:rPr lang="fr-FR" altLang="fr-FR" sz="2000" b="0">
                  <a:solidFill>
                    <a:srgbClr val="663300"/>
                  </a:solidFill>
                </a:rPr>
                <a:t> </a:t>
              </a:r>
              <a:r>
                <a:rPr lang="fr-FR" altLang="fr-FR" sz="2000" b="0">
                  <a:solidFill>
                    <a:srgbClr val="5F5F5F"/>
                  </a:solidFill>
                  <a:latin typeface="Arial" pitchFamily="34" charset="0"/>
                </a:rPr>
                <a:t>in temporal logic for analysis, </a:t>
              </a:r>
              <a:r>
                <a:rPr lang="fr-FR" altLang="fr-FR" sz="2000" b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not</a:t>
              </a:r>
              <a:r>
                <a:rPr lang="fr-FR" altLang="fr-FR" sz="2000" b="0">
                  <a:solidFill>
                    <a:srgbClr val="5F5F5F"/>
                  </a:solidFill>
                  <a:latin typeface="Arial" pitchFamily="34" charset="0"/>
                </a:rPr>
                <a:t> in this chapter</a:t>
              </a:r>
              <a:r>
                <a:rPr lang="fr-FR" altLang="fr-FR" sz="2000" b="0">
                  <a:solidFill>
                    <a:srgbClr val="663300"/>
                  </a:solidFill>
                  <a:latin typeface="Arial" pitchFamily="34" charset="0"/>
                </a:rPr>
                <a:t> </a:t>
              </a:r>
              <a:r>
                <a:rPr lang="fr-FR" altLang="fr-FR" sz="2000" b="0">
                  <a:solidFill>
                    <a:srgbClr val="5F5F5F"/>
                  </a:solidFill>
                </a:rPr>
                <a:t>... </a:t>
              </a:r>
              <a:r>
                <a:rPr lang="en-US" altLang="en-US" sz="2000" b="0">
                  <a:solidFill>
                    <a:schemeClr val="accent2"/>
                  </a:solidFill>
                  <a:latin typeface="Comic Sans MS" pitchFamily="66" charset="0"/>
                </a:rPr>
                <a:t>]</a:t>
              </a:r>
              <a:r>
                <a:rPr lang="fr-FR" altLang="fr-FR" sz="2000" b="0">
                  <a:solidFill>
                    <a:srgbClr val="663300"/>
                  </a:solidFill>
                  <a:latin typeface="Arial" pitchFamily="34" charset="0"/>
                </a:rPr>
                <a:t> </a:t>
              </a:r>
              <a:endParaRPr lang="en-US" altLang="en-US" sz="2000" b="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l">
                <a:lnSpc>
                  <a:spcPct val="125000"/>
                </a:lnSpc>
                <a:spcBef>
                  <a:spcPct val="4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sz="2000" b="0">
                  <a:solidFill>
                    <a:schemeClr val="tx2"/>
                  </a:solidFill>
                  <a:latin typeface="Comic Sans MS" pitchFamily="66" charset="0"/>
                </a:rPr>
                <a:t>      </a:t>
              </a:r>
              <a:r>
                <a:rPr lang="en-US" altLang="en-US" sz="2000" b="0">
                  <a:solidFill>
                    <a:schemeClr val="accent2"/>
                  </a:solidFill>
                  <a:latin typeface="Comic Sans MS" pitchFamily="66" charset="0"/>
                </a:rPr>
                <a:t>[</a:t>
              </a:r>
              <a:r>
                <a:rPr lang="en-US" altLang="en-US" sz="2000" b="0">
                  <a:solidFill>
                    <a:schemeClr val="accent2"/>
                  </a:solidFill>
                  <a:latin typeface="Arial" pitchFamily="34" charset="0"/>
                </a:rPr>
                <a:t> Category</a:t>
              </a:r>
              <a:r>
                <a:rPr lang="en-US" altLang="en-US" sz="2000" b="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en-US" altLang="en-US" sz="2000" b="0">
                  <a:solidFill>
                    <a:srgbClr val="5F5F5F"/>
                  </a:solidFill>
                  <a:latin typeface="Arial" pitchFamily="34" charset="0"/>
                </a:rPr>
                <a:t>Safety</a:t>
              </a:r>
              <a:r>
                <a:rPr lang="en-US" altLang="en-US" sz="2000" b="0">
                  <a:solidFill>
                    <a:srgbClr val="663300"/>
                  </a:solidFill>
                  <a:latin typeface="Arial" pitchFamily="34" charset="0"/>
                </a:rPr>
                <a:t> </a:t>
              </a:r>
              <a:r>
                <a:rPr lang="en-US" altLang="en-US" sz="2000" b="0">
                  <a:solidFill>
                    <a:schemeClr val="accent2"/>
                  </a:solidFill>
                  <a:latin typeface="Comic Sans MS" pitchFamily="66" charset="0"/>
                </a:rPr>
                <a:t>]</a:t>
              </a:r>
              <a:r>
                <a:rPr lang="en-US" altLang="en-US" sz="2000" b="0">
                  <a:solidFill>
                    <a:schemeClr val="hlink"/>
                  </a:solidFill>
                  <a:latin typeface="Arial" pitchFamily="34" charset="0"/>
                </a:rPr>
                <a:t> </a:t>
              </a:r>
              <a:endParaRPr lang="en-US" altLang="en-US" sz="2000" b="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l">
                <a:lnSpc>
                  <a:spcPct val="125000"/>
                </a:lnSpc>
                <a:spcBef>
                  <a:spcPct val="4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sz="2000" b="0">
                  <a:solidFill>
                    <a:schemeClr val="tx2"/>
                  </a:solidFill>
                  <a:latin typeface="Comic Sans MS" pitchFamily="66" charset="0"/>
                </a:rPr>
                <a:t>	  </a:t>
              </a:r>
              <a:r>
                <a:rPr lang="en-US" altLang="en-US" sz="2000" b="0">
                  <a:solidFill>
                    <a:schemeClr val="accent2"/>
                  </a:solidFill>
                  <a:latin typeface="Comic Sans MS" pitchFamily="66" charset="0"/>
                </a:rPr>
                <a:t>[</a:t>
              </a:r>
              <a:r>
                <a:rPr lang="en-US" altLang="en-US" sz="2000" b="0">
                  <a:solidFill>
                    <a:schemeClr val="accent2"/>
                  </a:solidFill>
                  <a:latin typeface="Arial" pitchFamily="34" charset="0"/>
                </a:rPr>
                <a:t> Priority</a:t>
              </a:r>
              <a:r>
                <a:rPr lang="en-US" altLang="en-US" sz="2000" b="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en-US" altLang="en-US" sz="2000" b="0">
                  <a:solidFill>
                    <a:srgbClr val="5F5F5F"/>
                  </a:solidFill>
                  <a:latin typeface="Arial" pitchFamily="34" charset="0"/>
                </a:rPr>
                <a:t>Highest</a:t>
              </a:r>
              <a:r>
                <a:rPr lang="en-US" altLang="en-US" sz="2000" b="0">
                  <a:solidFill>
                    <a:srgbClr val="663300"/>
                  </a:solidFill>
                  <a:latin typeface="Arial" pitchFamily="34" charset="0"/>
                </a:rPr>
                <a:t> </a:t>
              </a:r>
              <a:r>
                <a:rPr lang="en-US" altLang="en-US" sz="2000" b="0">
                  <a:solidFill>
                    <a:schemeClr val="accent2"/>
                  </a:solidFill>
                  <a:latin typeface="Comic Sans MS" pitchFamily="66" charset="0"/>
                </a:rPr>
                <a:t>]</a:t>
              </a:r>
              <a:endParaRPr lang="en-US" altLang="en-US" sz="2000" b="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l">
                <a:lnSpc>
                  <a:spcPct val="125000"/>
                </a:lnSpc>
                <a:spcBef>
                  <a:spcPct val="4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sz="2000" b="0">
                  <a:solidFill>
                    <a:schemeClr val="tx2"/>
                  </a:solidFill>
                  <a:latin typeface="Comic Sans MS" pitchFamily="66" charset="0"/>
                </a:rPr>
                <a:t>	  </a:t>
              </a:r>
              <a:r>
                <a:rPr lang="en-US" altLang="en-US" sz="2000" b="0">
                  <a:solidFill>
                    <a:schemeClr val="accent2"/>
                  </a:solidFill>
                  <a:latin typeface="Comic Sans MS" pitchFamily="66" charset="0"/>
                </a:rPr>
                <a:t>[</a:t>
              </a:r>
              <a:r>
                <a:rPr lang="en-US" altLang="en-US" sz="2000" b="0">
                  <a:solidFill>
                    <a:schemeClr val="accent2"/>
                  </a:solidFill>
                  <a:latin typeface="Arial" pitchFamily="34" charset="0"/>
                </a:rPr>
                <a:t> Source</a:t>
              </a:r>
              <a:r>
                <a:rPr lang="en-US" altLang="en-US" sz="2000" b="0">
                  <a:solidFill>
                    <a:schemeClr val="tx2"/>
                  </a:solidFill>
                  <a:latin typeface="Arial" pitchFamily="34" charset="0"/>
                </a:rPr>
                <a:t>  </a:t>
              </a:r>
              <a:r>
                <a:rPr lang="en-US" altLang="en-US" sz="2000" b="0">
                  <a:solidFill>
                    <a:srgbClr val="5F5F5F"/>
                  </a:solidFill>
                  <a:latin typeface="Arial" pitchFamily="34" charset="0"/>
                </a:rPr>
                <a:t>From interview with railway engineer X ...</a:t>
              </a:r>
              <a:r>
                <a:rPr lang="en-US" altLang="en-US" sz="2000" b="0">
                  <a:solidFill>
                    <a:srgbClr val="663300"/>
                  </a:solidFill>
                  <a:latin typeface="Arial" pitchFamily="34" charset="0"/>
                </a:rPr>
                <a:t> </a:t>
              </a:r>
              <a:r>
                <a:rPr lang="en-US" altLang="en-US" sz="2000" b="0">
                  <a:solidFill>
                    <a:schemeClr val="accent2"/>
                  </a:solidFill>
                  <a:latin typeface="Comic Sans MS" pitchFamily="66" charset="0"/>
                </a:rPr>
                <a:t>]</a:t>
              </a:r>
              <a:endParaRPr lang="en-US" altLang="en-US" sz="2000" b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sp>
        <p:nvSpPr>
          <p:cNvPr id="1437703" name="AutoShape 7"/>
          <p:cNvSpPr>
            <a:spLocks noChangeArrowheads="1"/>
          </p:cNvSpPr>
          <p:nvPr/>
        </p:nvSpPr>
        <p:spPr bwMode="auto">
          <a:xfrm>
            <a:off x="474663" y="1444625"/>
            <a:ext cx="3708400" cy="590550"/>
          </a:xfrm>
          <a:prstGeom prst="parallelogram">
            <a:avLst>
              <a:gd name="adj" fmla="val 34131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765175" y="1547813"/>
            <a:ext cx="310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en-US" altLang="en-US" sz="2000" b="0">
                <a:solidFill>
                  <a:schemeClr val="tx1"/>
                </a:solidFill>
                <a:latin typeface="Arial" pitchFamily="34" charset="0"/>
              </a:rPr>
              <a:t>DoorsClosedWhileMoving</a:t>
            </a:r>
            <a:endParaRPr lang="en-US" altLang="en-US" sz="2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437707" name="Line 11"/>
          <p:cNvSpPr>
            <a:spLocks noChangeShapeType="1"/>
          </p:cNvSpPr>
          <p:nvPr/>
        </p:nvSpPr>
        <p:spPr bwMode="auto">
          <a:xfrm>
            <a:off x="1774825" y="2062163"/>
            <a:ext cx="433388" cy="4048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7964488" y="5556250"/>
          <a:ext cx="9271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4488" y="5556250"/>
                        <a:ext cx="9271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6697663" y="3446463"/>
            <a:ext cx="2274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en-US" altLang="en-US" sz="2000" b="0" i="1">
                <a:solidFill>
                  <a:schemeClr val="tx2"/>
                </a:solidFill>
                <a:latin typeface="Comic Sans MS" pitchFamily="66" charset="0"/>
              </a:rPr>
              <a:t>precise definition</a:t>
            </a:r>
            <a:endParaRPr lang="en-US" altLang="en-US" sz="2200" b="0" i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4160838" y="1298575"/>
            <a:ext cx="811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en-US" altLang="en-US" sz="2000" b="0" i="1">
                <a:solidFill>
                  <a:schemeClr val="tx2"/>
                </a:solidFill>
                <a:latin typeface="Comic Sans MS" pitchFamily="66" charset="0"/>
              </a:rPr>
              <a:t>goal</a:t>
            </a:r>
            <a:endParaRPr lang="en-US" altLang="en-US" sz="2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909638" y="593725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en-US" altLang="en-US" sz="2000" b="0" i="1">
                <a:solidFill>
                  <a:schemeClr val="tx2"/>
                </a:solidFill>
                <a:latin typeface="Comic Sans MS" pitchFamily="66" charset="0"/>
              </a:rPr>
              <a:t>features</a:t>
            </a:r>
            <a:endParaRPr lang="en-US" altLang="en-US" sz="2200" b="0" i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437714" name="Oval 18"/>
          <p:cNvSpPr>
            <a:spLocks noChangeArrowheads="1"/>
          </p:cNvSpPr>
          <p:nvPr/>
        </p:nvSpPr>
        <p:spPr bwMode="auto">
          <a:xfrm>
            <a:off x="895350" y="4864100"/>
            <a:ext cx="1227138" cy="1038225"/>
          </a:xfrm>
          <a:prstGeom prst="ellips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7327900" y="2100263"/>
            <a:ext cx="1420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en-US" altLang="en-US" sz="2000" b="0" i="1">
                <a:solidFill>
                  <a:schemeClr val="tx2"/>
                </a:solidFill>
                <a:latin typeface="Comic Sans MS" pitchFamily="66" charset="0"/>
              </a:rPr>
              <a:t>annotation</a:t>
            </a:r>
            <a:endParaRPr lang="en-US" altLang="en-US" sz="2200" b="0" i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44"/>
          <p:cNvSpPr>
            <a:spLocks noChangeArrowheads="1"/>
          </p:cNvSpPr>
          <p:nvPr/>
        </p:nvSpPr>
        <p:spPr bwMode="auto">
          <a:xfrm>
            <a:off x="4760913" y="5311775"/>
            <a:ext cx="3359150" cy="631825"/>
          </a:xfrm>
          <a:prstGeom prst="parallelogram">
            <a:avLst>
              <a:gd name="adj" fmla="val 33081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AutoShape 43"/>
          <p:cNvSpPr>
            <a:spLocks noChangeArrowheads="1"/>
          </p:cNvSpPr>
          <p:nvPr/>
        </p:nvSpPr>
        <p:spPr bwMode="auto">
          <a:xfrm>
            <a:off x="4300538" y="2597150"/>
            <a:ext cx="3086100" cy="601663"/>
          </a:xfrm>
          <a:prstGeom prst="parallelogram">
            <a:avLst>
              <a:gd name="adj" fmla="val 17810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50341" name="Line 5"/>
          <p:cNvSpPr>
            <a:spLocks noChangeShapeType="1"/>
          </p:cNvSpPr>
          <p:nvPr/>
        </p:nvSpPr>
        <p:spPr bwMode="auto">
          <a:xfrm>
            <a:off x="4770438" y="2446338"/>
            <a:ext cx="8890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3" name="AutoShape 6"/>
          <p:cNvSpPr>
            <a:spLocks noChangeArrowheads="1"/>
          </p:cNvSpPr>
          <p:nvPr/>
        </p:nvSpPr>
        <p:spPr bwMode="auto">
          <a:xfrm>
            <a:off x="2578100" y="1727200"/>
            <a:ext cx="4043363" cy="404813"/>
          </a:xfrm>
          <a:prstGeom prst="parallelogram">
            <a:avLst>
              <a:gd name="adj" fmla="val 45964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50343" name="Text Box 7"/>
          <p:cNvSpPr txBox="1">
            <a:spLocks noChangeArrowheads="1"/>
          </p:cNvSpPr>
          <p:nvPr/>
        </p:nvSpPr>
        <p:spPr bwMode="auto">
          <a:xfrm>
            <a:off x="2689225" y="1739900"/>
            <a:ext cx="3943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GoalOn</a:t>
            </a:r>
            <a:r>
              <a:rPr lang="fr-BE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UnControllable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Condition</a:t>
            </a:r>
            <a:endParaRPr lang="en-AU" altLang="en-US" sz="2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50344" name="Line 8"/>
          <p:cNvSpPr>
            <a:spLocks noChangeShapeType="1"/>
          </p:cNvSpPr>
          <p:nvPr/>
        </p:nvSpPr>
        <p:spPr bwMode="auto">
          <a:xfrm flipH="1">
            <a:off x="4721225" y="2141538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0345" name="Line 9"/>
          <p:cNvSpPr>
            <a:spLocks noChangeShapeType="1"/>
          </p:cNvSpPr>
          <p:nvPr/>
        </p:nvSpPr>
        <p:spPr bwMode="auto">
          <a:xfrm flipH="1">
            <a:off x="3894138" y="2420938"/>
            <a:ext cx="76200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0346" name="Oval 10"/>
          <p:cNvSpPr>
            <a:spLocks noChangeArrowheads="1"/>
          </p:cNvSpPr>
          <p:nvPr/>
        </p:nvSpPr>
        <p:spPr bwMode="auto">
          <a:xfrm>
            <a:off x="4633913" y="2306638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3498" name="AutoShape 11"/>
          <p:cNvSpPr>
            <a:spLocks noChangeArrowheads="1"/>
          </p:cNvSpPr>
          <p:nvPr/>
        </p:nvSpPr>
        <p:spPr bwMode="auto">
          <a:xfrm>
            <a:off x="1812925" y="2627313"/>
            <a:ext cx="2503488" cy="558800"/>
          </a:xfrm>
          <a:prstGeom prst="parallelogram">
            <a:avLst>
              <a:gd name="adj" fmla="val 26362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50348" name="Text Box 12"/>
          <p:cNvSpPr txBox="1">
            <a:spLocks noChangeArrowheads="1"/>
          </p:cNvSpPr>
          <p:nvPr/>
        </p:nvSpPr>
        <p:spPr bwMode="auto">
          <a:xfrm>
            <a:off x="1814513" y="2673350"/>
            <a:ext cx="25463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GoalOn</a:t>
            </a:r>
            <a:r>
              <a:rPr lang="fr-BE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Controllable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Condition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3500" name="Text Box 15"/>
          <p:cNvSpPr txBox="1">
            <a:spLocks noChangeArrowheads="1"/>
          </p:cNvSpPr>
          <p:nvPr/>
        </p:nvSpPr>
        <p:spPr bwMode="auto">
          <a:xfrm>
            <a:off x="4338638" y="2659063"/>
            <a:ext cx="29543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ControllableCondition </a:t>
            </a:r>
            <a:r>
              <a:rPr lang="en-US" altLang="en-US" sz="2000" b="0">
                <a:solidFill>
                  <a:schemeClr val="tx1"/>
                </a:solidFill>
              </a:rPr>
              <a:t>«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UncontrollableCondition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50364" name="AutoShape 28"/>
          <p:cNvSpPr>
            <a:spLocks noChangeArrowheads="1"/>
          </p:cNvSpPr>
          <p:nvPr/>
        </p:nvSpPr>
        <p:spPr bwMode="auto">
          <a:xfrm>
            <a:off x="4543425" y="3609975"/>
            <a:ext cx="392113" cy="479425"/>
          </a:xfrm>
          <a:prstGeom prst="downArrow">
            <a:avLst>
              <a:gd name="adj1" fmla="val 50000"/>
              <a:gd name="adj2" fmla="val 30567"/>
            </a:avLst>
          </a:prstGeom>
          <a:solidFill>
            <a:schemeClr val="folHlink"/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02" name="Text Box 29"/>
          <p:cNvSpPr txBox="1">
            <a:spLocks noChangeArrowheads="1"/>
          </p:cNvSpPr>
          <p:nvPr/>
        </p:nvSpPr>
        <p:spPr bwMode="auto">
          <a:xfrm>
            <a:off x="5068888" y="3560763"/>
            <a:ext cx="2362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2600" b="0" i="1">
                <a:solidFill>
                  <a:schemeClr val="folHlink"/>
                </a:solidFill>
                <a:latin typeface="Comic Sans MS" pitchFamily="66" charset="0"/>
              </a:rPr>
              <a:t>instantiation</a:t>
            </a:r>
            <a:endParaRPr lang="en-AU" altLang="en-US" sz="2600" b="0" i="1">
              <a:solidFill>
                <a:schemeClr val="folHlink"/>
              </a:solidFill>
              <a:latin typeface="Comic Sans MS" pitchFamily="66" charset="0"/>
            </a:endParaRPr>
          </a:p>
        </p:txBody>
      </p:sp>
      <p:grpSp>
        <p:nvGrpSpPr>
          <p:cNvPr id="63503" name="Group 17"/>
          <p:cNvGrpSpPr>
            <a:grpSpLocks/>
          </p:cNvGrpSpPr>
          <p:nvPr/>
        </p:nvGrpSpPr>
        <p:grpSpPr bwMode="auto">
          <a:xfrm>
            <a:off x="2119313" y="4454525"/>
            <a:ext cx="5422900" cy="404813"/>
            <a:chOff x="1659" y="2608"/>
            <a:chExt cx="3416" cy="255"/>
          </a:xfrm>
        </p:grpSpPr>
        <p:sp>
          <p:nvSpPr>
            <p:cNvPr id="63528" name="AutoShape 18"/>
            <p:cNvSpPr>
              <a:spLocks noChangeArrowheads="1"/>
            </p:cNvSpPr>
            <p:nvPr/>
          </p:nvSpPr>
          <p:spPr bwMode="auto">
            <a:xfrm>
              <a:off x="1659" y="2608"/>
              <a:ext cx="3416" cy="255"/>
            </a:xfrm>
            <a:prstGeom prst="parallelogram">
              <a:avLst>
                <a:gd name="adj" fmla="val 26668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50355" name="Text Box 19"/>
            <p:cNvSpPr txBox="1">
              <a:spLocks noChangeArrowheads="1"/>
            </p:cNvSpPr>
            <p:nvPr/>
          </p:nvSpPr>
          <p:spPr bwMode="auto">
            <a:xfrm>
              <a:off x="1702" y="2625"/>
              <a:ext cx="332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motor.Regime = ‘up’ </a:t>
              </a:r>
              <a:r>
                <a:rPr lang="fr-BE" altLang="en-US" b="0">
                  <a:solidFill>
                    <a:schemeClr val="tx1"/>
                  </a:solidFill>
                </a:rPr>
                <a:t>®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fr-BE" altLang="en-US" sz="2000" b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HandBrakeReleased</a:t>
              </a:r>
              <a:endParaRPr lang="en-AU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550356" name="Line 20"/>
          <p:cNvSpPr>
            <a:spLocks noChangeShapeType="1"/>
          </p:cNvSpPr>
          <p:nvPr/>
        </p:nvSpPr>
        <p:spPr bwMode="auto">
          <a:xfrm flipH="1">
            <a:off x="4803775" y="4868863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0357" name="Line 21"/>
          <p:cNvSpPr>
            <a:spLocks noChangeShapeType="1"/>
          </p:cNvSpPr>
          <p:nvPr/>
        </p:nvSpPr>
        <p:spPr bwMode="auto">
          <a:xfrm flipH="1">
            <a:off x="3976688" y="5148263"/>
            <a:ext cx="76200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0358" name="Oval 22"/>
          <p:cNvSpPr>
            <a:spLocks noChangeArrowheads="1"/>
          </p:cNvSpPr>
          <p:nvPr/>
        </p:nvSpPr>
        <p:spPr bwMode="auto">
          <a:xfrm>
            <a:off x="4716463" y="5033963"/>
            <a:ext cx="165100" cy="152400"/>
          </a:xfrm>
          <a:prstGeom prst="ellipse">
            <a:avLst/>
          </a:prstGeom>
          <a:solidFill>
            <a:schemeClr val="bg2"/>
          </a:solidFill>
          <a:ln w="1905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50359" name="Line 23"/>
          <p:cNvSpPr>
            <a:spLocks noChangeShapeType="1"/>
          </p:cNvSpPr>
          <p:nvPr/>
        </p:nvSpPr>
        <p:spPr bwMode="auto">
          <a:xfrm>
            <a:off x="4852988" y="5173663"/>
            <a:ext cx="8890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08" name="AutoShape 24"/>
          <p:cNvSpPr>
            <a:spLocks noChangeArrowheads="1"/>
          </p:cNvSpPr>
          <p:nvPr/>
        </p:nvSpPr>
        <p:spPr bwMode="auto">
          <a:xfrm>
            <a:off x="1554163" y="5310188"/>
            <a:ext cx="3141662" cy="646112"/>
          </a:xfrm>
          <a:prstGeom prst="parallelogram">
            <a:avLst>
              <a:gd name="adj" fmla="val 21611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50361" name="Text Box 25"/>
          <p:cNvSpPr txBox="1">
            <a:spLocks noChangeArrowheads="1"/>
          </p:cNvSpPr>
          <p:nvPr/>
        </p:nvSpPr>
        <p:spPr bwMode="auto">
          <a:xfrm>
            <a:off x="1612900" y="5300663"/>
            <a:ext cx="30988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motor.Regime = ‘up’  </a:t>
            </a:r>
            <a:r>
              <a:rPr lang="fr-BE" altLang="en-US" b="0">
                <a:solidFill>
                  <a:schemeClr val="tx1"/>
                </a:solidFill>
              </a:rPr>
              <a:t>®</a:t>
            </a:r>
            <a:endParaRPr lang="fr-BE" altLang="en-US" sz="2000" b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r-BE" altLang="en-US" sz="2000" b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handBrakeCtrl = ‘off’</a:t>
            </a:r>
            <a:endParaRPr lang="en-AU" altLang="en-US" sz="2000" b="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3510" name="Text Box 27"/>
          <p:cNvSpPr txBox="1">
            <a:spLocks noChangeArrowheads="1"/>
          </p:cNvSpPr>
          <p:nvPr/>
        </p:nvSpPr>
        <p:spPr bwMode="auto">
          <a:xfrm>
            <a:off x="5097463" y="5356225"/>
            <a:ext cx="29098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handBrakeCtrl = ‘off’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</a:rPr>
              <a:t>«</a:t>
            </a:r>
            <a:r>
              <a:rPr lang="fr-BE" altLang="en-US" sz="2000" b="0">
                <a:solidFill>
                  <a:schemeClr val="tx1"/>
                </a:solidFill>
              </a:rPr>
              <a:t> 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HandBrakeReleased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3511" name="Text Box 30"/>
          <p:cNvSpPr txBox="1">
            <a:spLocks noChangeArrowheads="1"/>
          </p:cNvSpPr>
          <p:nvPr/>
        </p:nvSpPr>
        <p:spPr bwMode="auto">
          <a:xfrm>
            <a:off x="1530350" y="5986463"/>
            <a:ext cx="9699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b="0" i="1">
                <a:solidFill>
                  <a:srgbClr val="008080"/>
                </a:solidFill>
                <a:latin typeface="Comic Sans MS" pitchFamily="66" charset="0"/>
              </a:rPr>
              <a:t>req</a:t>
            </a:r>
            <a:endParaRPr lang="en-AU" altLang="en-US" b="0" i="1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63512" name="Rectangle 32"/>
          <p:cNvSpPr>
            <a:spLocks noGrp="1" noChangeArrowheads="1"/>
          </p:cNvSpPr>
          <p:nvPr>
            <p:ph type="title"/>
          </p:nvPr>
        </p:nvSpPr>
        <p:spPr>
          <a:xfrm>
            <a:off x="895350" y="282575"/>
            <a:ext cx="8234363" cy="92075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600" smtClean="0"/>
              <a:t>Refinement towards goal realizability:</a:t>
            </a:r>
            <a:br>
              <a:rPr lang="en-US" altLang="en-US" sz="2600" smtClean="0"/>
            </a:br>
            <a:r>
              <a:rPr lang="en-US" altLang="en-US" sz="2600" smtClean="0"/>
              <a:t> examples of use  </a:t>
            </a:r>
            <a:r>
              <a:rPr lang="en-US" altLang="en-US" sz="2000" smtClean="0"/>
              <a:t>(3)</a:t>
            </a:r>
            <a:r>
              <a:rPr lang="en-US" altLang="en-US" sz="2600" smtClean="0"/>
              <a:t> </a:t>
            </a:r>
          </a:p>
        </p:txBody>
      </p:sp>
      <p:grpSp>
        <p:nvGrpSpPr>
          <p:cNvPr id="63513" name="Group 33"/>
          <p:cNvGrpSpPr>
            <a:grpSpLocks/>
          </p:cNvGrpSpPr>
          <p:nvPr/>
        </p:nvGrpSpPr>
        <p:grpSpPr bwMode="auto">
          <a:xfrm>
            <a:off x="271463" y="225425"/>
            <a:ext cx="666750" cy="576263"/>
            <a:chOff x="2064" y="1728"/>
            <a:chExt cx="816" cy="816"/>
          </a:xfrm>
        </p:grpSpPr>
        <p:sp>
          <p:nvSpPr>
            <p:cNvPr id="1550370" name="Oval 34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50371" name="Oval 35"/>
            <p:cNvSpPr>
              <a:spLocks noChangeArrowheads="1"/>
            </p:cNvSpPr>
            <p:nvPr/>
          </p:nvSpPr>
          <p:spPr bwMode="auto">
            <a:xfrm>
              <a:off x="2113" y="1775"/>
              <a:ext cx="719" cy="72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50372" name="Oval 36"/>
            <p:cNvSpPr>
              <a:spLocks noChangeArrowheads="1"/>
            </p:cNvSpPr>
            <p:nvPr/>
          </p:nvSpPr>
          <p:spPr bwMode="auto">
            <a:xfrm>
              <a:off x="2159" y="1825"/>
              <a:ext cx="626" cy="6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50373" name="Oval 37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50374" name="Oval 38"/>
            <p:cNvSpPr>
              <a:spLocks noChangeArrowheads="1"/>
            </p:cNvSpPr>
            <p:nvPr/>
          </p:nvSpPr>
          <p:spPr bwMode="auto">
            <a:xfrm>
              <a:off x="2256" y="1919"/>
              <a:ext cx="431" cy="4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50375" name="Oval 39"/>
            <p:cNvSpPr>
              <a:spLocks noChangeArrowheads="1"/>
            </p:cNvSpPr>
            <p:nvPr/>
          </p:nvSpPr>
          <p:spPr bwMode="auto">
            <a:xfrm>
              <a:off x="2305" y="1969"/>
              <a:ext cx="334" cy="3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50376" name="Oval 40"/>
            <p:cNvSpPr>
              <a:spLocks noChangeArrowheads="1"/>
            </p:cNvSpPr>
            <p:nvPr/>
          </p:nvSpPr>
          <p:spPr bwMode="auto">
            <a:xfrm>
              <a:off x="2352" y="2016"/>
              <a:ext cx="241" cy="2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50377" name="Oval 41"/>
            <p:cNvSpPr>
              <a:spLocks noChangeArrowheads="1"/>
            </p:cNvSpPr>
            <p:nvPr/>
          </p:nvSpPr>
          <p:spPr bwMode="auto">
            <a:xfrm>
              <a:off x="2400" y="2063"/>
              <a:ext cx="144" cy="14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3514" name="Group 45"/>
          <p:cNvGrpSpPr>
            <a:grpSpLocks/>
          </p:cNvGrpSpPr>
          <p:nvPr/>
        </p:nvGrpSpPr>
        <p:grpSpPr bwMode="auto">
          <a:xfrm>
            <a:off x="4991100" y="5434013"/>
            <a:ext cx="207963" cy="298450"/>
            <a:chOff x="644" y="3540"/>
            <a:chExt cx="116" cy="188"/>
          </a:xfrm>
        </p:grpSpPr>
        <p:sp>
          <p:nvSpPr>
            <p:cNvPr id="1550382" name="Oval 46"/>
            <p:cNvSpPr>
              <a:spLocks noChangeArrowheads="1"/>
            </p:cNvSpPr>
            <p:nvPr/>
          </p:nvSpPr>
          <p:spPr bwMode="auto">
            <a:xfrm>
              <a:off x="671" y="3540"/>
              <a:ext cx="58" cy="4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50383" name="Line 47"/>
            <p:cNvSpPr>
              <a:spLocks noChangeShapeType="1"/>
            </p:cNvSpPr>
            <p:nvPr/>
          </p:nvSpPr>
          <p:spPr bwMode="auto">
            <a:xfrm>
              <a:off x="702" y="3592"/>
              <a:ext cx="0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0384" name="Line 48"/>
            <p:cNvSpPr>
              <a:spLocks noChangeShapeType="1"/>
            </p:cNvSpPr>
            <p:nvPr/>
          </p:nvSpPr>
          <p:spPr bwMode="auto">
            <a:xfrm flipH="1">
              <a:off x="651" y="3657"/>
              <a:ext cx="51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0385" name="Line 49"/>
            <p:cNvSpPr>
              <a:spLocks noChangeShapeType="1"/>
            </p:cNvSpPr>
            <p:nvPr/>
          </p:nvSpPr>
          <p:spPr bwMode="auto">
            <a:xfrm>
              <a:off x="705" y="3663"/>
              <a:ext cx="52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0386" name="Line 50"/>
            <p:cNvSpPr>
              <a:spLocks noChangeShapeType="1"/>
            </p:cNvSpPr>
            <p:nvPr/>
          </p:nvSpPr>
          <p:spPr bwMode="auto">
            <a:xfrm>
              <a:off x="644" y="3620"/>
              <a:ext cx="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2863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0647" name="Oval 7"/>
          <p:cNvSpPr>
            <a:spLocks noChangeArrowheads="1"/>
          </p:cNvSpPr>
          <p:nvPr/>
        </p:nvSpPr>
        <p:spPr bwMode="auto">
          <a:xfrm>
            <a:off x="6046788" y="1990725"/>
            <a:ext cx="3097212" cy="2424113"/>
          </a:xfrm>
          <a:prstGeom prst="ellipse">
            <a:avLst/>
          </a:prstGeom>
          <a:noFill/>
          <a:ln w="57150">
            <a:solidFill>
              <a:schemeClr val="hlink"/>
            </a:solidFill>
            <a:prstDash val="dashDot"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0648" name="Oval 8"/>
          <p:cNvSpPr>
            <a:spLocks noChangeArrowheads="1"/>
          </p:cNvSpPr>
          <p:nvPr/>
        </p:nvSpPr>
        <p:spPr bwMode="auto">
          <a:xfrm>
            <a:off x="0" y="4495800"/>
            <a:ext cx="3097213" cy="1949450"/>
          </a:xfrm>
          <a:prstGeom prst="ellipse">
            <a:avLst/>
          </a:prstGeom>
          <a:noFill/>
          <a:ln w="57150">
            <a:solidFill>
              <a:schemeClr val="hlink"/>
            </a:solidFill>
            <a:prstDash val="dashDot"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0649" name="Line 9"/>
          <p:cNvSpPr>
            <a:spLocks noChangeShapeType="1"/>
          </p:cNvSpPr>
          <p:nvPr/>
        </p:nvSpPr>
        <p:spPr bwMode="auto">
          <a:xfrm flipV="1">
            <a:off x="3016250" y="3983038"/>
            <a:ext cx="3376613" cy="1096962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Dot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119063"/>
            <a:ext cx="8653462" cy="762000"/>
          </a:xfrm>
        </p:spPr>
        <p:txBody>
          <a:bodyPr/>
          <a:lstStyle/>
          <a:p>
            <a:r>
              <a:rPr lang="en-US" altLang="en-US" smtClean="0"/>
              <a:t>Goal refinement</a:t>
            </a:r>
          </a:p>
        </p:txBody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958850"/>
            <a:ext cx="8851900" cy="19431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altLang="en-US" smtClean="0"/>
              <a:t>An </a:t>
            </a:r>
            <a:r>
              <a:rPr lang="fr-FR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AND-refinement </a:t>
            </a:r>
            <a:r>
              <a:rPr lang="fr-FR" altLang="en-US" smtClean="0"/>
              <a:t>of goal </a:t>
            </a:r>
            <a:r>
              <a:rPr lang="fr-FR" altLang="en-US" i="1" smtClean="0"/>
              <a:t>G</a:t>
            </a:r>
            <a:r>
              <a:rPr lang="fr-FR" altLang="en-US" smtClean="0"/>
              <a:t> into subgoals </a:t>
            </a:r>
            <a:r>
              <a:rPr lang="fr-FR" altLang="en-US" i="1" smtClean="0"/>
              <a:t>G</a:t>
            </a:r>
            <a:r>
              <a:rPr lang="fr-FR" altLang="en-US" i="1" baseline="-25000" smtClean="0"/>
              <a:t>1</a:t>
            </a:r>
            <a:r>
              <a:rPr lang="fr-FR" altLang="en-US" i="1" smtClean="0"/>
              <a:t>, ..., G</a:t>
            </a:r>
            <a:r>
              <a:rPr lang="fr-FR" altLang="en-US" i="1" baseline="-25000" smtClean="0"/>
              <a:t>n</a:t>
            </a:r>
            <a:r>
              <a:rPr lang="fr-FR" altLang="en-US" smtClean="0"/>
              <a:t>  states that </a:t>
            </a:r>
            <a:r>
              <a:rPr lang="fr-FR" altLang="en-US" i="1" smtClean="0"/>
              <a:t>G</a:t>
            </a:r>
            <a:r>
              <a:rPr lang="fr-FR" altLang="en-US" smtClean="0"/>
              <a:t> can be satisfied by satisfying </a:t>
            </a:r>
            <a:r>
              <a:rPr lang="fr-FR" altLang="en-US" i="1" smtClean="0"/>
              <a:t>G</a:t>
            </a:r>
            <a:r>
              <a:rPr lang="fr-FR" altLang="en-US" i="1" baseline="-25000" smtClean="0"/>
              <a:t>1</a:t>
            </a:r>
            <a:r>
              <a:rPr lang="fr-FR" altLang="en-US" i="1" smtClean="0"/>
              <a:t>, ..., G</a:t>
            </a:r>
            <a:r>
              <a:rPr lang="fr-FR" altLang="en-US" i="1" baseline="-25000" smtClean="0"/>
              <a:t>n</a:t>
            </a:r>
            <a:endParaRPr lang="fr-FR" altLang="en-US" sz="2000" smtClean="0"/>
          </a:p>
          <a:p>
            <a:pPr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009999"/>
                </a:solidFill>
              </a:rPr>
              <a:t>            </a:t>
            </a:r>
            <a:r>
              <a:rPr lang="en-US" altLang="en-US" sz="1800" smtClean="0">
                <a:solidFill>
                  <a:srgbClr val="009999"/>
                </a:solidFill>
              </a:rPr>
              <a:t> The set {</a:t>
            </a:r>
            <a:r>
              <a:rPr lang="fr-FR" altLang="en-US" sz="2000" i="1" smtClean="0">
                <a:solidFill>
                  <a:srgbClr val="009999"/>
                </a:solidFill>
              </a:rPr>
              <a:t>G</a:t>
            </a:r>
            <a:r>
              <a:rPr lang="fr-FR" altLang="en-US" sz="2000" i="1" baseline="-25000" smtClean="0">
                <a:solidFill>
                  <a:srgbClr val="009999"/>
                </a:solidFill>
              </a:rPr>
              <a:t>1</a:t>
            </a:r>
            <a:r>
              <a:rPr lang="fr-FR" altLang="en-US" sz="2000" i="1" smtClean="0">
                <a:solidFill>
                  <a:srgbClr val="009999"/>
                </a:solidFill>
              </a:rPr>
              <a:t>, ..., G</a:t>
            </a:r>
            <a:r>
              <a:rPr lang="fr-FR" altLang="en-US" sz="2000" i="1" baseline="-25000" smtClean="0">
                <a:solidFill>
                  <a:srgbClr val="009999"/>
                </a:solidFill>
              </a:rPr>
              <a:t>n</a:t>
            </a:r>
            <a:r>
              <a:rPr lang="en-US" altLang="en-US" sz="2000" smtClean="0">
                <a:solidFill>
                  <a:srgbClr val="009999"/>
                </a:solidFill>
              </a:rPr>
              <a:t>} is called </a:t>
            </a:r>
            <a:r>
              <a:rPr lang="en-US" altLang="en-US" sz="200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refinement</a:t>
            </a:r>
            <a:r>
              <a:rPr lang="en-US" altLang="en-US" sz="2000" smtClean="0">
                <a:solidFill>
                  <a:srgbClr val="009999"/>
                </a:solidFill>
              </a:rPr>
              <a:t> of </a:t>
            </a:r>
            <a:r>
              <a:rPr lang="fr-FR" altLang="en-US" sz="2000" i="1" smtClean="0">
                <a:solidFill>
                  <a:srgbClr val="009999"/>
                </a:solidFill>
              </a:rPr>
              <a:t>G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fr-FR" altLang="en-US" sz="2000" smtClean="0"/>
              <a:t>		 Subgoal </a:t>
            </a:r>
            <a:r>
              <a:rPr lang="fr-FR" altLang="en-US" sz="2000" i="1" smtClean="0"/>
              <a:t>G</a:t>
            </a:r>
            <a:r>
              <a:rPr lang="fr-FR" altLang="en-US" sz="2000" i="1" baseline="-25000" smtClean="0"/>
              <a:t>i</a:t>
            </a:r>
            <a:r>
              <a:rPr lang="fr-FR" altLang="en-US" sz="2000" i="1" smtClean="0"/>
              <a:t> </a:t>
            </a:r>
            <a:r>
              <a:rPr lang="fr-FR" altLang="en-US" sz="2000" smtClean="0"/>
              <a:t>is said to </a:t>
            </a:r>
            <a:r>
              <a:rPr lang="fr-FR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contribute positively</a:t>
            </a:r>
            <a:r>
              <a:rPr lang="fr-FR" altLang="en-US" sz="2000" smtClean="0"/>
              <a:t> to </a:t>
            </a:r>
            <a:r>
              <a:rPr lang="fr-FR" altLang="en-US" sz="2000" i="1" smtClean="0"/>
              <a:t>G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36538" y="80963"/>
          <a:ext cx="7254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80963"/>
                        <a:ext cx="7254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19"/>
          <p:cNvGrpSpPr>
            <a:grpSpLocks/>
          </p:cNvGrpSpPr>
          <p:nvPr/>
        </p:nvGrpSpPr>
        <p:grpSpPr bwMode="auto">
          <a:xfrm>
            <a:off x="749300" y="3308350"/>
            <a:ext cx="7002463" cy="2117725"/>
            <a:chOff x="408" y="2221"/>
            <a:chExt cx="4411" cy="1334"/>
          </a:xfrm>
        </p:grpSpPr>
        <p:sp>
          <p:nvSpPr>
            <p:cNvPr id="1452046" name="Line 14"/>
            <p:cNvSpPr>
              <a:spLocks noChangeShapeType="1"/>
            </p:cNvSpPr>
            <p:nvPr/>
          </p:nvSpPr>
          <p:spPr bwMode="auto">
            <a:xfrm flipH="1">
              <a:off x="2076" y="2833"/>
              <a:ext cx="432" cy="2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044" name="Line 12"/>
            <p:cNvSpPr>
              <a:spLocks noChangeShapeType="1"/>
            </p:cNvSpPr>
            <p:nvPr/>
          </p:nvSpPr>
          <p:spPr bwMode="auto">
            <a:xfrm>
              <a:off x="2588" y="2834"/>
              <a:ext cx="554" cy="2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084" name="Group 18"/>
            <p:cNvGrpSpPr>
              <a:grpSpLocks/>
            </p:cNvGrpSpPr>
            <p:nvPr/>
          </p:nvGrpSpPr>
          <p:grpSpPr bwMode="auto">
            <a:xfrm>
              <a:off x="1365" y="2221"/>
              <a:ext cx="2566" cy="310"/>
              <a:chOff x="1847" y="2548"/>
              <a:chExt cx="2566" cy="310"/>
            </a:xfrm>
          </p:grpSpPr>
          <p:sp>
            <p:nvSpPr>
              <p:cNvPr id="3091" name="AutoShape 8"/>
              <p:cNvSpPr>
                <a:spLocks noChangeArrowheads="1"/>
              </p:cNvSpPr>
              <p:nvPr/>
            </p:nvSpPr>
            <p:spPr bwMode="auto">
              <a:xfrm>
                <a:off x="1847" y="2548"/>
                <a:ext cx="2566" cy="310"/>
              </a:xfrm>
              <a:prstGeom prst="parallelogram">
                <a:avLst>
                  <a:gd name="adj" fmla="val 38091"/>
                </a:avLst>
              </a:prstGeom>
              <a:solidFill>
                <a:srgbClr val="CECF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en-AU" altLang="en-US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2" name="Text Box 9"/>
              <p:cNvSpPr txBox="1">
                <a:spLocks noChangeArrowheads="1"/>
              </p:cNvSpPr>
              <p:nvPr/>
            </p:nvSpPr>
            <p:spPr bwMode="auto">
              <a:xfrm>
                <a:off x="1916" y="2575"/>
                <a:ext cx="2464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5pPr>
                <a:lvl6pPr marL="25146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6pPr>
                <a:lvl7pPr marL="29718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7pPr>
                <a:lvl8pPr marL="34290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8pPr>
                <a:lvl9pPr marL="3886200" indent="-228600" algn="ctr" eaLnBrk="0" fontAlgn="base" hangingPunct="0">
                  <a:spcBef>
                    <a:spcPts val="120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Symbol" pitchFamily="18" charset="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fr-BE" altLang="en-US" sz="2000" b="0">
                    <a:solidFill>
                      <a:schemeClr val="tx1"/>
                    </a:solidFill>
                    <a:latin typeface="Arial" pitchFamily="34" charset="0"/>
                  </a:rPr>
                  <a:t>Achieve [BookRequestSatisfied]</a:t>
                </a:r>
                <a:endParaRPr lang="en-AU" altLang="en-US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085" name="AutoShape 10"/>
            <p:cNvSpPr>
              <a:spLocks noChangeArrowheads="1"/>
            </p:cNvSpPr>
            <p:nvPr/>
          </p:nvSpPr>
          <p:spPr bwMode="auto">
            <a:xfrm>
              <a:off x="408" y="3103"/>
              <a:ext cx="2016" cy="452"/>
            </a:xfrm>
            <a:prstGeom prst="parallelogram">
              <a:avLst>
                <a:gd name="adj" fmla="val 2632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086" name="Text Box 11"/>
            <p:cNvSpPr txBox="1">
              <a:spLocks noChangeArrowheads="1"/>
            </p:cNvSpPr>
            <p:nvPr/>
          </p:nvSpPr>
          <p:spPr bwMode="auto">
            <a:xfrm>
              <a:off x="482" y="3141"/>
              <a:ext cx="1878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Achieve [ CopyBorrowed</a:t>
              </a:r>
              <a:endParaRPr lang="fr-BE" altLang="en-US" sz="2000">
                <a:solidFill>
                  <a:schemeClr val="tx1"/>
                </a:solidFill>
                <a:latin typeface="Arial" pitchFamily="34" charset="0"/>
              </a:endParaRPr>
            </a:p>
            <a:p>
              <a:pPr algn="l">
                <a:spcBef>
                  <a:spcPct val="0"/>
                </a:spcBef>
              </a:pPr>
              <a:r>
                <a:rPr lang="fr-BE" altLang="en-US" sz="2000">
                  <a:solidFill>
                    <a:schemeClr val="tx1"/>
                  </a:solidFill>
                  <a:latin typeface="Arial" pitchFamily="34" charset="0"/>
                </a:rPr>
                <a:t>                If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 Available]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452045" name="Line 13"/>
            <p:cNvSpPr>
              <a:spLocks noChangeShapeType="1"/>
            </p:cNvSpPr>
            <p:nvPr/>
          </p:nvSpPr>
          <p:spPr bwMode="auto">
            <a:xfrm flipH="1">
              <a:off x="2538" y="2545"/>
              <a:ext cx="9" cy="2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047" name="Oval 15"/>
            <p:cNvSpPr>
              <a:spLocks noChangeArrowheads="1"/>
            </p:cNvSpPr>
            <p:nvPr/>
          </p:nvSpPr>
          <p:spPr bwMode="auto">
            <a:xfrm>
              <a:off x="2492" y="2753"/>
              <a:ext cx="104" cy="96"/>
            </a:xfrm>
            <a:prstGeom prst="ellipse">
              <a:avLst/>
            </a:prstGeom>
            <a:noFill/>
            <a:ln w="28575" cap="sq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89" name="AutoShape 16"/>
            <p:cNvSpPr>
              <a:spLocks noChangeArrowheads="1"/>
            </p:cNvSpPr>
            <p:nvPr/>
          </p:nvSpPr>
          <p:spPr bwMode="auto">
            <a:xfrm>
              <a:off x="2820" y="3121"/>
              <a:ext cx="1999" cy="434"/>
            </a:xfrm>
            <a:prstGeom prst="parallelogram">
              <a:avLst>
                <a:gd name="adj" fmla="val 22817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090" name="Text Box 17"/>
            <p:cNvSpPr txBox="1">
              <a:spLocks noChangeArrowheads="1"/>
            </p:cNvSpPr>
            <p:nvPr/>
          </p:nvSpPr>
          <p:spPr bwMode="auto">
            <a:xfrm>
              <a:off x="2919" y="3150"/>
              <a:ext cx="1829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Achieve [CopyDueSoon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fr-BE" altLang="en-US" sz="2000">
                  <a:solidFill>
                    <a:schemeClr val="tx1"/>
                  </a:solidFill>
                  <a:latin typeface="Arial" pitchFamily="34" charset="0"/>
                </a:rPr>
                <a:t>If Not</a:t>
              </a: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 Available]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8" name="Text Box 20"/>
          <p:cNvSpPr txBox="1">
            <a:spLocks noChangeArrowheads="1"/>
          </p:cNvSpPr>
          <p:nvPr/>
        </p:nvSpPr>
        <p:spPr bwMode="auto">
          <a:xfrm>
            <a:off x="2921000" y="5649913"/>
            <a:ext cx="6126163" cy="8286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0"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just">
              <a:lnSpc>
                <a:spcPct val="90000"/>
              </a:lnSpc>
              <a:spcBef>
                <a:spcPts val="100"/>
              </a:spcBef>
            </a:pPr>
            <a:r>
              <a:rPr lang="en-US" altLang="en-US" sz="1600">
                <a:solidFill>
                  <a:schemeClr val="accent2"/>
                </a:solidFill>
                <a:latin typeface="Arial" pitchFamily="34" charset="0"/>
              </a:rPr>
              <a:t>Def</a:t>
            </a:r>
            <a:r>
              <a:rPr lang="en-US" altLang="en-US" sz="1600" b="0">
                <a:solidFill>
                  <a:schemeClr val="accent2"/>
                </a:solidFill>
                <a:latin typeface="Arial" pitchFamily="34" charset="0"/>
              </a:rPr>
              <a:t>  </a:t>
            </a:r>
            <a:r>
              <a:rPr lang="en-US" altLang="en-US" sz="1600" b="0" i="1">
                <a:solidFill>
                  <a:schemeClr val="accent2"/>
                </a:solidFill>
                <a:latin typeface="Arial" pitchFamily="34" charset="0"/>
              </a:rPr>
              <a:t>In case a requested book has no copy available for check out,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r>
              <a:rPr lang="en-US" altLang="en-US" sz="1600" b="0" i="1">
                <a:solidFill>
                  <a:schemeClr val="accent2"/>
                </a:solidFill>
                <a:latin typeface="Arial" pitchFamily="34" charset="0"/>
              </a:rPr>
              <a:t>       a copy of that book shall be made available within 2 weeks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r>
              <a:rPr lang="en-US" altLang="en-US" sz="1600" b="0" i="1">
                <a:solidFill>
                  <a:schemeClr val="accent2"/>
                </a:solidFill>
                <a:latin typeface="Arial" pitchFamily="34" charset="0"/>
              </a:rPr>
              <a:t>       for check out by the requesting patron.</a:t>
            </a:r>
            <a:endParaRPr lang="en-AU" altLang="en-US" sz="16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52053" name="Line 21"/>
          <p:cNvSpPr>
            <a:spLocks noChangeShapeType="1"/>
          </p:cNvSpPr>
          <p:nvPr/>
        </p:nvSpPr>
        <p:spPr bwMode="auto">
          <a:xfrm flipH="1">
            <a:off x="5973763" y="5440363"/>
            <a:ext cx="57150" cy="1889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22"/>
          <p:cNvSpPr txBox="1">
            <a:spLocks noChangeArrowheads="1"/>
          </p:cNvSpPr>
          <p:nvPr/>
        </p:nvSpPr>
        <p:spPr bwMode="auto">
          <a:xfrm>
            <a:off x="6238875" y="3189288"/>
            <a:ext cx="811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en-US" altLang="en-US" sz="2000" b="0" i="1">
                <a:solidFill>
                  <a:schemeClr val="tx2"/>
                </a:solidFill>
                <a:latin typeface="Comic Sans MS" pitchFamily="66" charset="0"/>
              </a:rPr>
              <a:t>goal</a:t>
            </a:r>
            <a:endParaRPr lang="en-US" altLang="en-US" sz="2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81" name="Text Box 23"/>
          <p:cNvSpPr txBox="1">
            <a:spLocks noChangeArrowheads="1"/>
          </p:cNvSpPr>
          <p:nvPr/>
        </p:nvSpPr>
        <p:spPr bwMode="auto">
          <a:xfrm>
            <a:off x="4125913" y="4019550"/>
            <a:ext cx="2817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en-US" altLang="en-US" sz="2000" b="0" i="1">
                <a:solidFill>
                  <a:schemeClr val="tx2"/>
                </a:solidFill>
                <a:latin typeface="Comic Sans MS" pitchFamily="66" charset="0"/>
              </a:rPr>
              <a:t>AND-refinement</a:t>
            </a:r>
            <a:endParaRPr lang="en-US" altLang="en-US" sz="2200" b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89" name="Line 25"/>
          <p:cNvSpPr>
            <a:spLocks noChangeShapeType="1"/>
          </p:cNvSpPr>
          <p:nvPr/>
        </p:nvSpPr>
        <p:spPr bwMode="auto">
          <a:xfrm flipH="1">
            <a:off x="2379663" y="5372100"/>
            <a:ext cx="3252787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217488"/>
            <a:ext cx="7165975" cy="762000"/>
          </a:xfrm>
        </p:spPr>
        <p:txBody>
          <a:bodyPr/>
          <a:lstStyle/>
          <a:p>
            <a:r>
              <a:rPr lang="en-US" altLang="en-US" smtClean="0"/>
              <a:t>AND-refinements should be complete</a:t>
            </a:r>
          </a:p>
        </p:txBody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830263"/>
            <a:ext cx="8851900" cy="198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80000"/>
              </a:spcBef>
            </a:pPr>
            <a:r>
              <a:rPr lang="en-US" altLang="en-US" smtClean="0"/>
              <a:t>{</a:t>
            </a:r>
            <a:r>
              <a:rPr lang="fr-FR" altLang="en-US" i="1" smtClean="0"/>
              <a:t>G</a:t>
            </a:r>
            <a:r>
              <a:rPr lang="fr-FR" altLang="en-US" i="1" baseline="-25000" smtClean="0"/>
              <a:t>1</a:t>
            </a:r>
            <a:r>
              <a:rPr lang="fr-FR" altLang="en-US" i="1" smtClean="0"/>
              <a:t>, ..., G</a:t>
            </a:r>
            <a:r>
              <a:rPr lang="fr-FR" altLang="en-US" i="1" baseline="-25000" smtClean="0"/>
              <a:t>n</a:t>
            </a:r>
            <a:r>
              <a:rPr lang="en-US" altLang="en-US" smtClean="0"/>
              <a:t>} is a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complete AND-refinement</a:t>
            </a:r>
            <a:r>
              <a:rPr lang="en-US" altLang="en-US" smtClean="0"/>
              <a:t> of </a:t>
            </a:r>
            <a:r>
              <a:rPr lang="fr-FR" altLang="en-US" i="1" smtClean="0"/>
              <a:t>G  </a:t>
            </a:r>
            <a:r>
              <a:rPr lang="fr-FR" altLang="en-US" smtClean="0"/>
              <a:t>iff satisfying </a:t>
            </a:r>
            <a:r>
              <a:rPr lang="fr-FR" altLang="en-US" i="1" smtClean="0"/>
              <a:t>G</a:t>
            </a:r>
            <a:r>
              <a:rPr lang="fr-FR" altLang="en-US" i="1" baseline="-25000" smtClean="0"/>
              <a:t>1</a:t>
            </a:r>
            <a:r>
              <a:rPr lang="fr-FR" altLang="en-US" i="1" smtClean="0"/>
              <a:t>, ..., G</a:t>
            </a:r>
            <a:r>
              <a:rPr lang="fr-FR" altLang="en-US" i="1" baseline="-25000" smtClean="0"/>
              <a:t>n</a:t>
            </a:r>
            <a:r>
              <a:rPr lang="fr-FR" altLang="en-US" smtClean="0"/>
              <a:t> is </a:t>
            </a:r>
            <a:r>
              <a:rPr lang="fr-FR" altLang="en-US" i="1" smtClean="0"/>
              <a:t>sufficient</a:t>
            </a:r>
            <a:r>
              <a:rPr lang="fr-FR" altLang="en-US" smtClean="0"/>
              <a:t> for satisfying </a:t>
            </a:r>
            <a:r>
              <a:rPr lang="fr-FR" altLang="en-US" i="1" smtClean="0"/>
              <a:t>G</a:t>
            </a:r>
            <a:r>
              <a:rPr lang="fr-FR" altLang="en-US" smtClean="0"/>
              <a:t>  in view of known domain properties</a:t>
            </a:r>
            <a:endParaRPr lang="fr-FR" altLang="en-US" sz="2000" smtClean="0"/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1800" smtClean="0"/>
              <a:t>			</a:t>
            </a:r>
            <a:r>
              <a:rPr lang="en-US" altLang="en-US" sz="2200" smtClean="0"/>
              <a:t>{</a:t>
            </a:r>
            <a:r>
              <a:rPr lang="fr-FR" altLang="en-US" sz="2200" i="1" smtClean="0"/>
              <a:t>G</a:t>
            </a:r>
            <a:r>
              <a:rPr lang="fr-FR" altLang="en-US" sz="2200" i="1" baseline="-25000" smtClean="0"/>
              <a:t>1</a:t>
            </a:r>
            <a:r>
              <a:rPr lang="fr-FR" altLang="en-US" sz="2200" i="1" smtClean="0"/>
              <a:t>, ..., G</a:t>
            </a:r>
            <a:r>
              <a:rPr lang="fr-FR" altLang="en-US" sz="2200" i="1" baseline="-25000" smtClean="0"/>
              <a:t>n</a:t>
            </a:r>
            <a:r>
              <a:rPr lang="fr-FR" altLang="en-US" sz="2200" i="1" smtClean="0"/>
              <a:t>,</a:t>
            </a:r>
            <a:r>
              <a:rPr lang="en-US" altLang="en-US" sz="2200" smtClean="0"/>
              <a:t> Dom}</a:t>
            </a:r>
            <a:r>
              <a:rPr lang="en-US" altLang="en-US" sz="2200" b="1" smtClean="0"/>
              <a:t> </a:t>
            </a:r>
            <a:r>
              <a:rPr lang="en-US" altLang="en-US" sz="2200" b="1" smtClean="0">
                <a:latin typeface="Symbol" pitchFamily="18" charset="2"/>
              </a:rPr>
              <a:t>|=</a:t>
            </a:r>
            <a:r>
              <a:rPr lang="en-US" altLang="en-US" sz="2200" smtClean="0">
                <a:latin typeface="MS Shell Dlg" charset="0"/>
              </a:rPr>
              <a:t>  </a:t>
            </a:r>
            <a:r>
              <a:rPr lang="en-US" altLang="en-US" sz="2200" i="1" smtClean="0"/>
              <a:t>G</a:t>
            </a:r>
            <a:endParaRPr lang="en-US" altLang="en-US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52413" y="82550"/>
          <a:ext cx="7254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82550"/>
                        <a:ext cx="7254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1670" name="Line 6"/>
          <p:cNvSpPr>
            <a:spLocks noChangeShapeType="1"/>
          </p:cNvSpPr>
          <p:nvPr/>
        </p:nvSpPr>
        <p:spPr bwMode="auto">
          <a:xfrm flipH="1">
            <a:off x="3338513" y="3949700"/>
            <a:ext cx="685800" cy="442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1671" name="Line 7"/>
          <p:cNvSpPr>
            <a:spLocks noChangeShapeType="1"/>
          </p:cNvSpPr>
          <p:nvPr/>
        </p:nvSpPr>
        <p:spPr bwMode="auto">
          <a:xfrm>
            <a:off x="4151313" y="3951288"/>
            <a:ext cx="879475" cy="4429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2209800" y="2978150"/>
            <a:ext cx="4073525" cy="492125"/>
            <a:chOff x="1847" y="2548"/>
            <a:chExt cx="2566" cy="310"/>
          </a:xfrm>
        </p:grpSpPr>
        <p:sp>
          <p:nvSpPr>
            <p:cNvPr id="4125" name="AutoShape 9"/>
            <p:cNvSpPr>
              <a:spLocks noChangeArrowheads="1"/>
            </p:cNvSpPr>
            <p:nvPr/>
          </p:nvSpPr>
          <p:spPr bwMode="auto">
            <a:xfrm>
              <a:off x="1847" y="2548"/>
              <a:ext cx="2566" cy="310"/>
            </a:xfrm>
            <a:prstGeom prst="parallelogram">
              <a:avLst>
                <a:gd name="adj" fmla="val 38091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26" name="Text Box 10"/>
            <p:cNvSpPr txBox="1">
              <a:spLocks noChangeArrowheads="1"/>
            </p:cNvSpPr>
            <p:nvPr/>
          </p:nvSpPr>
          <p:spPr bwMode="auto">
            <a:xfrm>
              <a:off x="1916" y="2575"/>
              <a:ext cx="246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Achieve [BookRequestSatisfied]</a:t>
              </a: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5" name="AutoShape 11"/>
          <p:cNvSpPr>
            <a:spLocks noChangeArrowheads="1"/>
          </p:cNvSpPr>
          <p:nvPr/>
        </p:nvSpPr>
        <p:spPr bwMode="auto">
          <a:xfrm>
            <a:off x="690563" y="4278313"/>
            <a:ext cx="3200400" cy="717550"/>
          </a:xfrm>
          <a:prstGeom prst="parallelogram">
            <a:avLst>
              <a:gd name="adj" fmla="val 26327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808038" y="4338638"/>
            <a:ext cx="29813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Achieve [ CopyBorrowed</a:t>
            </a:r>
            <a:endParaRPr lang="fr-BE" altLang="en-US" sz="200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fr-BE" altLang="en-US" sz="2000">
                <a:solidFill>
                  <a:schemeClr val="tx1"/>
                </a:solidFill>
                <a:latin typeface="Arial" pitchFamily="34" charset="0"/>
              </a:rPr>
              <a:t>                If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Available]</a:t>
            </a:r>
            <a:endParaRPr lang="en-AU" altLang="en-US" sz="20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21677" name="Line 13"/>
          <p:cNvSpPr>
            <a:spLocks noChangeShapeType="1"/>
          </p:cNvSpPr>
          <p:nvPr/>
        </p:nvSpPr>
        <p:spPr bwMode="auto">
          <a:xfrm flipH="1">
            <a:off x="4071938" y="3492500"/>
            <a:ext cx="14287" cy="344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1678" name="Oval 14"/>
          <p:cNvSpPr>
            <a:spLocks noChangeArrowheads="1"/>
          </p:cNvSpPr>
          <p:nvPr/>
        </p:nvSpPr>
        <p:spPr bwMode="auto">
          <a:xfrm>
            <a:off x="3998913" y="3822700"/>
            <a:ext cx="165100" cy="152400"/>
          </a:xfrm>
          <a:prstGeom prst="ellipse">
            <a:avLst/>
          </a:prstGeom>
          <a:solidFill>
            <a:schemeClr val="bg2"/>
          </a:solidFill>
          <a:ln w="28575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9" name="AutoShape 15"/>
          <p:cNvSpPr>
            <a:spLocks noChangeArrowheads="1"/>
          </p:cNvSpPr>
          <p:nvPr/>
        </p:nvSpPr>
        <p:spPr bwMode="auto">
          <a:xfrm>
            <a:off x="4519613" y="4306888"/>
            <a:ext cx="3173412" cy="688975"/>
          </a:xfrm>
          <a:prstGeom prst="parallelogram">
            <a:avLst>
              <a:gd name="adj" fmla="val 22817"/>
            </a:avLst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4676775" y="4352925"/>
            <a:ext cx="29035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Achieve [CopyDueSoon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altLang="en-US" sz="2000">
                <a:solidFill>
                  <a:schemeClr val="tx1"/>
                </a:solidFill>
                <a:latin typeface="Arial" pitchFamily="34" charset="0"/>
              </a:rPr>
              <a:t>If Not</a:t>
            </a:r>
            <a:r>
              <a:rPr lang="fr-BE" altLang="en-US" sz="2000" b="0">
                <a:solidFill>
                  <a:schemeClr val="tx1"/>
                </a:solidFill>
                <a:latin typeface="Arial" pitchFamily="34" charset="0"/>
              </a:rPr>
              <a:t> Available]</a:t>
            </a:r>
            <a:endParaRPr lang="en-AU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4238625" y="3717925"/>
            <a:ext cx="470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en-US" altLang="en-US" sz="2000" b="0" i="1">
                <a:solidFill>
                  <a:schemeClr val="tx2"/>
                </a:solidFill>
                <a:latin typeface="Comic Sans MS" pitchFamily="66" charset="0"/>
              </a:rPr>
              <a:t>complete AND-refinement   </a:t>
            </a:r>
            <a:r>
              <a:rPr lang="en-US" altLang="en-US" sz="1800" b="0">
                <a:solidFill>
                  <a:schemeClr val="tx2"/>
                </a:solidFill>
                <a:latin typeface="Comic Sans MS" pitchFamily="66" charset="0"/>
              </a:rPr>
              <a:t>(claim)</a:t>
            </a:r>
            <a:endParaRPr lang="en-US" altLang="en-US" sz="2200" b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4112" name="Group 32"/>
          <p:cNvGrpSpPr>
            <a:grpSpLocks/>
          </p:cNvGrpSpPr>
          <p:nvPr/>
        </p:nvGrpSpPr>
        <p:grpSpPr bwMode="auto">
          <a:xfrm>
            <a:off x="179388" y="5770563"/>
            <a:ext cx="3100387" cy="471487"/>
            <a:chOff x="113" y="3653"/>
            <a:chExt cx="1953" cy="297"/>
          </a:xfrm>
        </p:grpSpPr>
        <p:sp>
          <p:nvSpPr>
            <p:cNvPr id="4123" name="AutoShape 18"/>
            <p:cNvSpPr>
              <a:spLocks noChangeArrowheads="1"/>
            </p:cNvSpPr>
            <p:nvPr/>
          </p:nvSpPr>
          <p:spPr bwMode="auto">
            <a:xfrm>
              <a:off x="113" y="3653"/>
              <a:ext cx="1953" cy="297"/>
            </a:xfrm>
            <a:prstGeom prst="parallelogram">
              <a:avLst>
                <a:gd name="adj" fmla="val 35893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24" name="Text Box 19"/>
            <p:cNvSpPr txBox="1">
              <a:spLocks noChangeArrowheads="1"/>
            </p:cNvSpPr>
            <p:nvPr/>
          </p:nvSpPr>
          <p:spPr bwMode="auto">
            <a:xfrm>
              <a:off x="142" y="3691"/>
              <a:ext cx="190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Achieve[ CopyReserved]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4113" name="Group 31"/>
          <p:cNvGrpSpPr>
            <a:grpSpLocks/>
          </p:cNvGrpSpPr>
          <p:nvPr/>
        </p:nvGrpSpPr>
        <p:grpSpPr bwMode="auto">
          <a:xfrm>
            <a:off x="3262313" y="5778500"/>
            <a:ext cx="3646487" cy="471488"/>
            <a:chOff x="2118" y="3640"/>
            <a:chExt cx="2297" cy="297"/>
          </a:xfrm>
        </p:grpSpPr>
        <p:sp>
          <p:nvSpPr>
            <p:cNvPr id="4121" name="AutoShape 20"/>
            <p:cNvSpPr>
              <a:spLocks noChangeArrowheads="1"/>
            </p:cNvSpPr>
            <p:nvPr/>
          </p:nvSpPr>
          <p:spPr bwMode="auto">
            <a:xfrm>
              <a:off x="2118" y="3640"/>
              <a:ext cx="2261" cy="297"/>
            </a:xfrm>
            <a:prstGeom prst="parallelogram">
              <a:avLst>
                <a:gd name="adj" fmla="val 30134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165" y="3678"/>
              <a:ext cx="225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Maintain[AvailabilityEnforced]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4114" name="Group 24"/>
          <p:cNvGrpSpPr>
            <a:grpSpLocks/>
          </p:cNvGrpSpPr>
          <p:nvPr/>
        </p:nvGrpSpPr>
        <p:grpSpPr bwMode="auto">
          <a:xfrm>
            <a:off x="5684838" y="6315075"/>
            <a:ext cx="3430587" cy="471488"/>
            <a:chOff x="3259" y="3327"/>
            <a:chExt cx="2161" cy="297"/>
          </a:xfrm>
        </p:grpSpPr>
        <p:sp>
          <p:nvSpPr>
            <p:cNvPr id="4119" name="AutoShape 22"/>
            <p:cNvSpPr>
              <a:spLocks noChangeArrowheads="1"/>
            </p:cNvSpPr>
            <p:nvPr/>
          </p:nvSpPr>
          <p:spPr bwMode="auto">
            <a:xfrm>
              <a:off x="3259" y="3327"/>
              <a:ext cx="2161" cy="297"/>
            </a:xfrm>
            <a:prstGeom prst="parallelogram">
              <a:avLst>
                <a:gd name="adj" fmla="val 28801"/>
              </a:avLst>
            </a:prstGeom>
            <a:solidFill>
              <a:srgbClr val="CECF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AU" altLang="en-US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20" name="Text Box 23"/>
            <p:cNvSpPr txBox="1">
              <a:spLocks noChangeArrowheads="1"/>
            </p:cNvSpPr>
            <p:nvPr/>
          </p:nvSpPr>
          <p:spPr bwMode="auto">
            <a:xfrm>
              <a:off x="3306" y="3365"/>
              <a:ext cx="20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fr-BE" altLang="en-US" sz="2000" b="0">
                  <a:solidFill>
                    <a:schemeClr val="tx1"/>
                  </a:solidFill>
                  <a:latin typeface="Arial" pitchFamily="34" charset="0"/>
                </a:rPr>
                <a:t>Achieve[AvailabilityNotified]</a:t>
              </a:r>
              <a:endParaRPr lang="en-AU" altLang="en-US" sz="20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521690" name="Line 26"/>
          <p:cNvSpPr>
            <a:spLocks noChangeShapeType="1"/>
          </p:cNvSpPr>
          <p:nvPr/>
        </p:nvSpPr>
        <p:spPr bwMode="auto">
          <a:xfrm>
            <a:off x="5746750" y="5386388"/>
            <a:ext cx="503238" cy="385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1691" name="Line 27"/>
          <p:cNvSpPr>
            <a:spLocks noChangeShapeType="1"/>
          </p:cNvSpPr>
          <p:nvPr/>
        </p:nvSpPr>
        <p:spPr bwMode="auto">
          <a:xfrm flipH="1">
            <a:off x="5681663" y="5000625"/>
            <a:ext cx="14287" cy="344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1692" name="Oval 28"/>
          <p:cNvSpPr>
            <a:spLocks noChangeArrowheads="1"/>
          </p:cNvSpPr>
          <p:nvPr/>
        </p:nvSpPr>
        <p:spPr bwMode="auto">
          <a:xfrm>
            <a:off x="5622925" y="5259388"/>
            <a:ext cx="165100" cy="152400"/>
          </a:xfrm>
          <a:prstGeom prst="ellipse">
            <a:avLst/>
          </a:prstGeom>
          <a:solidFill>
            <a:schemeClr val="bg2"/>
          </a:solidFill>
          <a:ln w="28575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kumimoji="1" sz="2400" b="1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21694" name="Line 30"/>
          <p:cNvSpPr>
            <a:spLocks noChangeShapeType="1"/>
          </p:cNvSpPr>
          <p:nvPr/>
        </p:nvSpPr>
        <p:spPr bwMode="auto">
          <a:xfrm>
            <a:off x="5783263" y="5337175"/>
            <a:ext cx="2841625" cy="976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yer (Standard)">
  <a:themeElements>
    <a:clrScheme name="">
      <a:dk1>
        <a:srgbClr val="352270"/>
      </a:dk1>
      <a:lt1>
        <a:srgbClr val="CED3F6"/>
      </a:lt1>
      <a:dk2>
        <a:srgbClr val="800080"/>
      </a:dk2>
      <a:lt2>
        <a:srgbClr val="000000"/>
      </a:lt2>
      <a:accent1>
        <a:srgbClr val="4A427C"/>
      </a:accent1>
      <a:accent2>
        <a:srgbClr val="327A94"/>
      </a:accent2>
      <a:accent3>
        <a:srgbClr val="E3E6FA"/>
      </a:accent3>
      <a:accent4>
        <a:srgbClr val="2C1B5F"/>
      </a:accent4>
      <a:accent5>
        <a:srgbClr val="B1B0BF"/>
      </a:accent5>
      <a:accent6>
        <a:srgbClr val="2C6E86"/>
      </a:accent6>
      <a:hlink>
        <a:srgbClr val="F9152B"/>
      </a:hlink>
      <a:folHlink>
        <a:srgbClr val="CC0000"/>
      </a:folHlink>
    </a:clrScheme>
    <a:fontScheme name="Flyer (Standard)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itchFamily="18" charset="2"/>
          </a:defRPr>
        </a:defPPr>
      </a:lstStyle>
    </a:lnDef>
  </a:objectDefaults>
  <a:extraClrSchemeLst>
    <a:extraClrScheme>
      <a:clrScheme name="Flyer (Standard) 1">
        <a:dk1>
          <a:srgbClr val="000000"/>
        </a:dk1>
        <a:lt1>
          <a:srgbClr val="CBCBCB"/>
        </a:lt1>
        <a:dk2>
          <a:srgbClr val="003366"/>
        </a:dk2>
        <a:lt2>
          <a:srgbClr val="CCECFF"/>
        </a:lt2>
        <a:accent1>
          <a:srgbClr val="8381B3"/>
        </a:accent1>
        <a:accent2>
          <a:srgbClr val="336699"/>
        </a:accent2>
        <a:accent3>
          <a:srgbClr val="AAADB8"/>
        </a:accent3>
        <a:accent4>
          <a:srgbClr val="ADADAD"/>
        </a:accent4>
        <a:accent5>
          <a:srgbClr val="C1C1D6"/>
        </a:accent5>
        <a:accent6>
          <a:srgbClr val="2D5C8A"/>
        </a:accent6>
        <a:hlink>
          <a:srgbClr val="5B6192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yer (Standard) 2">
        <a:dk1>
          <a:srgbClr val="000000"/>
        </a:dk1>
        <a:lt1>
          <a:srgbClr val="FFFFFF"/>
        </a:lt1>
        <a:dk2>
          <a:srgbClr val="003366"/>
        </a:dk2>
        <a:lt2>
          <a:srgbClr val="6F84A5"/>
        </a:lt2>
        <a:accent1>
          <a:srgbClr val="CCFFCC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B9D6E7"/>
        </a:accent6>
        <a:hlink>
          <a:srgbClr val="0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86868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3C3C3"/>
        </a:accent5>
        <a:accent6>
          <a:srgbClr val="B8B8B8"/>
        </a:accent6>
        <a:hlink>
          <a:srgbClr val="EAEAE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4">
        <a:dk1>
          <a:srgbClr val="000000"/>
        </a:dk1>
        <a:lt1>
          <a:srgbClr val="FFFFFF"/>
        </a:lt1>
        <a:dk2>
          <a:srgbClr val="214121"/>
        </a:dk2>
        <a:lt2>
          <a:srgbClr val="5D6755"/>
        </a:lt2>
        <a:accent1>
          <a:srgbClr val="D8C68E"/>
        </a:accent1>
        <a:accent2>
          <a:srgbClr val="98B27D"/>
        </a:accent2>
        <a:accent3>
          <a:srgbClr val="FFFFFF"/>
        </a:accent3>
        <a:accent4>
          <a:srgbClr val="000000"/>
        </a:accent4>
        <a:accent5>
          <a:srgbClr val="E9DFC6"/>
        </a:accent5>
        <a:accent6>
          <a:srgbClr val="89A171"/>
        </a:accent6>
        <a:hlink>
          <a:srgbClr val="CC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5">
        <a:dk1>
          <a:srgbClr val="000000"/>
        </a:dk1>
        <a:lt1>
          <a:srgbClr val="FFFFFF"/>
        </a:lt1>
        <a:dk2>
          <a:srgbClr val="800000"/>
        </a:dk2>
        <a:lt2>
          <a:srgbClr val="6F605E"/>
        </a:lt2>
        <a:accent1>
          <a:srgbClr val="FFCC66"/>
        </a:accent1>
        <a:accent2>
          <a:srgbClr val="FFCC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B9"/>
        </a:accent6>
        <a:hlink>
          <a:srgbClr val="B24E76"/>
        </a:hlink>
        <a:folHlink>
          <a:srgbClr val="C1A4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6">
        <a:dk1>
          <a:srgbClr val="000000"/>
        </a:dk1>
        <a:lt1>
          <a:srgbClr val="FFFFCC"/>
        </a:lt1>
        <a:dk2>
          <a:srgbClr val="660033"/>
        </a:dk2>
        <a:lt2>
          <a:srgbClr val="CC9900"/>
        </a:lt2>
        <a:accent1>
          <a:srgbClr val="FF9966"/>
        </a:accent1>
        <a:accent2>
          <a:srgbClr val="996633"/>
        </a:accent2>
        <a:accent3>
          <a:srgbClr val="FFFFE2"/>
        </a:accent3>
        <a:accent4>
          <a:srgbClr val="000000"/>
        </a:accent4>
        <a:accent5>
          <a:srgbClr val="FFCAB8"/>
        </a:accent5>
        <a:accent6>
          <a:srgbClr val="8A5C2D"/>
        </a:accent6>
        <a:hlink>
          <a:srgbClr val="D79EAB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7">
        <a:dk1>
          <a:srgbClr val="000000"/>
        </a:dk1>
        <a:lt1>
          <a:srgbClr val="FFFFFF"/>
        </a:lt1>
        <a:dk2>
          <a:srgbClr val="990066"/>
        </a:dk2>
        <a:lt2>
          <a:srgbClr val="969696"/>
        </a:lt2>
        <a:accent1>
          <a:srgbClr val="CCCCF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2D8A"/>
        </a:accent6>
        <a:hlink>
          <a:srgbClr val="CE98CE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8">
        <a:dk1>
          <a:srgbClr val="000000"/>
        </a:dk1>
        <a:lt1>
          <a:srgbClr val="DFE3F5"/>
        </a:lt1>
        <a:dk2>
          <a:srgbClr val="000099"/>
        </a:dk2>
        <a:lt2>
          <a:srgbClr val="FF0066"/>
        </a:lt2>
        <a:accent1>
          <a:srgbClr val="8381B3"/>
        </a:accent1>
        <a:accent2>
          <a:srgbClr val="336699"/>
        </a:accent2>
        <a:accent3>
          <a:srgbClr val="AAAACA"/>
        </a:accent3>
        <a:accent4>
          <a:srgbClr val="BEC2D1"/>
        </a:accent4>
        <a:accent5>
          <a:srgbClr val="C1C1D6"/>
        </a:accent5>
        <a:accent6>
          <a:srgbClr val="2D5C8A"/>
        </a:accent6>
        <a:hlink>
          <a:srgbClr val="5B6192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avl-PB:Applications:MS Office'98:Microsoft Office 98:Templates:Presentations:Flyer (Standard)</Template>
  <TotalTime>24534</TotalTime>
  <Words>2715</Words>
  <Application>Microsoft Office PowerPoint</Application>
  <PresentationFormat>On-screen Show (4:3)</PresentationFormat>
  <Paragraphs>757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Symbol</vt:lpstr>
      <vt:lpstr>Arial</vt:lpstr>
      <vt:lpstr>Comic Sans MS</vt:lpstr>
      <vt:lpstr>Wingdings</vt:lpstr>
      <vt:lpstr>Arial Black</vt:lpstr>
      <vt:lpstr>Times New Roman</vt:lpstr>
      <vt:lpstr>MS Shell Dlg</vt:lpstr>
      <vt:lpstr>Times</vt:lpstr>
      <vt:lpstr>Webdings</vt:lpstr>
      <vt:lpstr>Verdana</vt:lpstr>
      <vt:lpstr>Helvetica</vt:lpstr>
      <vt:lpstr>Flyer (Standard)</vt:lpstr>
      <vt:lpstr>Microsoft Clip Gallery</vt:lpstr>
      <vt:lpstr>Microsoft Word Picture</vt:lpstr>
      <vt:lpstr>Building System Models for RE</vt:lpstr>
      <vt:lpstr>Intentional view of the modeled system</vt:lpstr>
      <vt:lpstr>Goals as seen in Chapter 7</vt:lpstr>
      <vt:lpstr>A goal model shows contribution links  and leafgoal assignments</vt:lpstr>
      <vt:lpstr>Goal modeling:  outline</vt:lpstr>
      <vt:lpstr>Goal features are specified in model annotations</vt:lpstr>
      <vt:lpstr>PowerPoint Presentation</vt:lpstr>
      <vt:lpstr>Goal refinement</vt:lpstr>
      <vt:lpstr>AND-refinements should be complete</vt:lpstr>
      <vt:lpstr>Complete  AND-refinements</vt:lpstr>
      <vt:lpstr>Domain properties in AND-refinements</vt:lpstr>
      <vt:lpstr>AND-refinements should also be   consistent and minimal</vt:lpstr>
      <vt:lpstr>Refinement trees</vt:lpstr>
      <vt:lpstr>Refinement trees visualize satisfaction arguments</vt:lpstr>
      <vt:lpstr>Chaining satisfaction arguments into argumentation trees</vt:lpstr>
      <vt:lpstr>Chaining satisfaction arguments into argumentation trees</vt:lpstr>
      <vt:lpstr>Chaining satisfaction arguments into argumentation trees</vt:lpstr>
      <vt:lpstr>Capturing potential conflicts among goals</vt:lpstr>
      <vt:lpstr>Connecting the goal model with  other system views</vt:lpstr>
      <vt:lpstr>Goal modeling:  outline</vt:lpstr>
      <vt:lpstr>Capturing options:  alternative refinements</vt:lpstr>
      <vt:lpstr>Capturing options:  alternative assignments</vt:lpstr>
      <vt:lpstr>Goal diagrams as AND/OR graphs</vt:lpstr>
      <vt:lpstr>Goal diagrams as AND/OR graphs  (2)</vt:lpstr>
      <vt:lpstr>Goal diagrams as AND/OR graphs  (3)</vt:lpstr>
      <vt:lpstr>Annotating goal refinements &amp; assignments</vt:lpstr>
      <vt:lpstr>Goal modeling:  outline</vt:lpstr>
      <vt:lpstr>Heuristic rules for early discovery of goals</vt:lpstr>
      <vt:lpstr>Heuristic rules for early discovery of goals  (2)</vt:lpstr>
      <vt:lpstr>Heuristic rules for early discovery of goals  (3)</vt:lpstr>
      <vt:lpstr>Heuristic rules for later discovery of goals</vt:lpstr>
      <vt:lpstr>Building goal models:   HOW and WHY questions</vt:lpstr>
      <vt:lpstr>Building goal models:   HOW and WHY questions</vt:lpstr>
      <vt:lpstr>Identifying goals from WHY questions about scenario episodes</vt:lpstr>
      <vt:lpstr>Heuristic rules for later discovery of goals  (2)</vt:lpstr>
      <vt:lpstr>Heuristic rules for later discovery of goals  (3)</vt:lpstr>
      <vt:lpstr>Heuristic rules for later discovery of goals  (4)</vt:lpstr>
      <vt:lpstr>Building goal models:  delimiting their scope</vt:lpstr>
      <vt:lpstr>Goal refinement … until when ?</vt:lpstr>
      <vt:lpstr>Goal refinement … until when ?</vt:lpstr>
      <vt:lpstr>Goal refinement … until when ?</vt:lpstr>
      <vt:lpstr>Goal refinement … until when ?</vt:lpstr>
      <vt:lpstr>Goal refinement … until when ?</vt:lpstr>
      <vt:lpstr>Goal refinement … until when ?</vt:lpstr>
      <vt:lpstr>Goal refinement … until when ?</vt:lpstr>
      <vt:lpstr>Goal refinement … until when ?</vt:lpstr>
      <vt:lpstr>Building goal models:  bad smells</vt:lpstr>
      <vt:lpstr>Behavioral goals vs. operations</vt:lpstr>
      <vt:lpstr>Building goal models:  bad smells  (2)</vt:lpstr>
      <vt:lpstr>Building goal models:  bad smells  (3)</vt:lpstr>
      <vt:lpstr>Building goal models:  reuse refinement patterns </vt:lpstr>
      <vt:lpstr>A sample of refinement patterns</vt:lpstr>
      <vt:lpstr>Refinement by milestone:  variant for Maintain goals</vt:lpstr>
      <vt:lpstr>A sample of refinement patterns  (2)</vt:lpstr>
      <vt:lpstr>A sample of refinement patterns  (3)</vt:lpstr>
      <vt:lpstr>A sample of refinement patterns  (4)</vt:lpstr>
      <vt:lpstr>A sample of refinement patterns  (5) </vt:lpstr>
      <vt:lpstr>Refinement towards goal realizability:  examples of use </vt:lpstr>
      <vt:lpstr>Refinement towards goal realizability:  examples of use  (2) </vt:lpstr>
      <vt:lpstr>Refinement towards goal realizability:  examples of use  (3) 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RE04 keynote</dc:title>
  <dc:creator>Axel</dc:creator>
  <cp:lastModifiedBy>Frank</cp:lastModifiedBy>
  <cp:revision>1014</cp:revision>
  <cp:lastPrinted>2006-06-19T13:43:37Z</cp:lastPrinted>
  <dcterms:created xsi:type="dcterms:W3CDTF">2000-05-26T10:39:43Z</dcterms:created>
  <dcterms:modified xsi:type="dcterms:W3CDTF">2013-10-18T17:08:43Z</dcterms:modified>
</cp:coreProperties>
</file>