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47206"/>
    <a:srgbClr val="CB5F05"/>
    <a:srgbClr val="143F6A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21" autoAdjust="0"/>
    <p:restoredTop sz="86423" autoAdjust="0"/>
  </p:normalViewPr>
  <p:slideViewPr>
    <p:cSldViewPr snapToGrid="0">
      <p:cViewPr varScale="1">
        <p:scale>
          <a:sx n="114" d="100"/>
          <a:sy n="114" d="100"/>
        </p:scale>
        <p:origin x="138" y="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57150" cy="5715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3983F-B4F3-4B82-A3FB-5F4EDA1C8804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1C487-BB21-4558-B9DD-3156F7C1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95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939F5-0670-4523-A90A-FB04126198A8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641AE-A3D8-412A-A442-1AFFDE282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5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41AE-A3D8-412A-A442-1AFFDE282A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33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41AE-A3D8-412A-A442-1AFFDE282A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0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261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72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79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60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84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5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4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445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07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14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9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7518"/>
            <a:ext cx="12192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-8966"/>
            <a:ext cx="12192001" cy="65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514718"/>
            <a:ext cx="10058400" cy="103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2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Visualization</a:t>
            </a:r>
          </a:p>
        </p:txBody>
      </p:sp>
    </p:spTree>
    <p:extLst>
      <p:ext uri="{BB962C8B-B14F-4D97-AF65-F5344CB8AC3E}">
        <p14:creationId xmlns:p14="http://schemas.microsoft.com/office/powerpoint/2010/main" val="172868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98" y="277905"/>
            <a:ext cx="8596668" cy="1320800"/>
          </a:xfrm>
        </p:spPr>
        <p:txBody>
          <a:bodyPr/>
          <a:lstStyle/>
          <a:p>
            <a:r>
              <a:rPr lang="en-US" dirty="0"/>
              <a:t>Creating a PivotTable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229333" y="2869233"/>
            <a:ext cx="6074584" cy="2130184"/>
            <a:chOff x="1374791" y="4300576"/>
            <a:chExt cx="6074584" cy="213018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r="26918" b="8804"/>
            <a:stretch/>
          </p:blipFill>
          <p:spPr>
            <a:xfrm>
              <a:off x="1374791" y="4300576"/>
              <a:ext cx="6074584" cy="213018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489200" y="4617329"/>
              <a:ext cx="487346" cy="289007"/>
            </a:xfrm>
            <a:prstGeom prst="rect">
              <a:avLst/>
            </a:prstGeom>
            <a:solidFill>
              <a:srgbClr val="FF0000">
                <a:alpha val="23000"/>
              </a:srgbClr>
            </a:solidFill>
            <a:ln w="41275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75145" y="4906336"/>
              <a:ext cx="618756" cy="504383"/>
            </a:xfrm>
            <a:prstGeom prst="rect">
              <a:avLst/>
            </a:prstGeom>
            <a:solidFill>
              <a:srgbClr val="FF0000">
                <a:alpha val="23000"/>
              </a:srgbClr>
            </a:solidFill>
            <a:ln w="41275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/>
          <p:cNvSpPr/>
          <p:nvPr/>
        </p:nvSpPr>
        <p:spPr>
          <a:xfrm>
            <a:off x="4060984" y="3862553"/>
            <a:ext cx="751436" cy="792402"/>
          </a:xfrm>
          <a:prstGeom prst="rightArrow">
            <a:avLst>
              <a:gd name="adj1" fmla="val 3374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755799" y="2441024"/>
            <a:ext cx="3094908" cy="2894446"/>
            <a:chOff x="242848" y="1693887"/>
            <a:chExt cx="3094908" cy="2894446"/>
          </a:xfrm>
        </p:grpSpPr>
        <p:grpSp>
          <p:nvGrpSpPr>
            <p:cNvPr id="17" name="Group 16"/>
            <p:cNvGrpSpPr/>
            <p:nvPr/>
          </p:nvGrpSpPr>
          <p:grpSpPr>
            <a:xfrm>
              <a:off x="326571" y="1970066"/>
              <a:ext cx="3011185" cy="2618267"/>
              <a:chOff x="326571" y="1612894"/>
              <a:chExt cx="3011185" cy="2618267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6571" y="1612894"/>
                <a:ext cx="3011185" cy="2618267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6610" y="2513707"/>
                <a:ext cx="667790" cy="172343"/>
              </a:xfrm>
              <a:prstGeom prst="rect">
                <a:avLst/>
              </a:prstGeom>
            </p:spPr>
          </p:pic>
        </p:grpSp>
        <p:sp>
          <p:nvSpPr>
            <p:cNvPr id="19" name="Title 1"/>
            <p:cNvSpPr txBox="1">
              <a:spLocks/>
            </p:cNvSpPr>
            <p:nvPr/>
          </p:nvSpPr>
          <p:spPr>
            <a:xfrm>
              <a:off x="242848" y="1693887"/>
              <a:ext cx="3094908" cy="2761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rgbClr val="143F6A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sz="1800" dirty="0"/>
                <a:t>Select a cell in source table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35883" y="2586159"/>
              <a:ext cx="844179" cy="664149"/>
            </a:xfrm>
            <a:prstGeom prst="rect">
              <a:avLst/>
            </a:prstGeom>
            <a:solidFill>
              <a:srgbClr val="FF0000">
                <a:alpha val="23000"/>
              </a:srgbClr>
            </a:solidFill>
            <a:ln w="41275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8535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314" y="2527518"/>
            <a:ext cx="3203381" cy="41444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711" y="190436"/>
            <a:ext cx="8596668" cy="1320800"/>
          </a:xfrm>
        </p:spPr>
        <p:txBody>
          <a:bodyPr/>
          <a:lstStyle/>
          <a:p>
            <a:r>
              <a:rPr lang="en-US" dirty="0"/>
              <a:t>Using the Fields List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662" y="1801057"/>
            <a:ext cx="2343124" cy="43329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340" y="1471448"/>
            <a:ext cx="3351426" cy="29141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0783" y="1428917"/>
            <a:ext cx="3572540" cy="372140"/>
          </a:xfrm>
          <a:prstGeom prst="rect">
            <a:avLst/>
          </a:prstGeom>
          <a:noFill/>
          <a:ln w="41275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59051" y="2581957"/>
            <a:ext cx="2186470" cy="1111695"/>
          </a:xfrm>
          <a:prstGeom prst="rect">
            <a:avLst/>
          </a:prstGeom>
          <a:noFill/>
          <a:ln w="41275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59051" y="4012631"/>
            <a:ext cx="1058453" cy="871870"/>
          </a:xfrm>
          <a:prstGeom prst="rect">
            <a:avLst/>
          </a:prstGeom>
          <a:noFill/>
          <a:ln w="41275" cmpd="sng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84314" y="2484985"/>
            <a:ext cx="1825380" cy="244551"/>
          </a:xfrm>
          <a:prstGeom prst="rect">
            <a:avLst/>
          </a:prstGeom>
          <a:noFill/>
          <a:ln w="41275" cmpd="sng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54205" y="4012631"/>
            <a:ext cx="1097488" cy="871869"/>
          </a:xfrm>
          <a:prstGeom prst="rect">
            <a:avLst/>
          </a:prstGeom>
          <a:noFill/>
          <a:ln w="41275" cmpd="sng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279342" y="2857127"/>
            <a:ext cx="2022931" cy="474351"/>
          </a:xfrm>
          <a:prstGeom prst="rect">
            <a:avLst/>
          </a:prstGeom>
          <a:noFill/>
          <a:ln w="41275" cmpd="sng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59051" y="4916921"/>
            <a:ext cx="1058453" cy="866373"/>
          </a:xfrm>
          <a:prstGeom prst="rect">
            <a:avLst/>
          </a:prstGeom>
          <a:noFill/>
          <a:ln w="41275" cmpd="sng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083995" y="2857127"/>
            <a:ext cx="1151101" cy="3814850"/>
          </a:xfrm>
          <a:prstGeom prst="rect">
            <a:avLst/>
          </a:prstGeom>
          <a:noFill/>
          <a:ln w="41275" cmpd="sng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54205" y="4916921"/>
            <a:ext cx="1091316" cy="866373"/>
          </a:xfrm>
          <a:prstGeom prst="rect">
            <a:avLst/>
          </a:prstGeom>
          <a:noFill/>
          <a:ln w="412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277732" y="3361500"/>
            <a:ext cx="2024541" cy="3310478"/>
          </a:xfrm>
          <a:prstGeom prst="rect">
            <a:avLst/>
          </a:prstGeom>
          <a:noFill/>
          <a:ln w="412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7582890" y="4385559"/>
            <a:ext cx="373518" cy="558032"/>
          </a:xfrm>
          <a:prstGeom prst="rightArrow">
            <a:avLst>
              <a:gd name="adj1" fmla="val 3374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4541489" y="2713787"/>
            <a:ext cx="373518" cy="558032"/>
          </a:xfrm>
          <a:prstGeom prst="rightArrow">
            <a:avLst>
              <a:gd name="adj1" fmla="val 3374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3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Visualization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181" y="1784867"/>
            <a:ext cx="7867713" cy="4885850"/>
          </a:xfrm>
          <a:prstGeom prst="rect">
            <a:avLst/>
          </a:prstGeom>
        </p:spPr>
      </p:pic>
      <p:pic>
        <p:nvPicPr>
          <p:cNvPr id="1028" name="Picture 4" descr="Image result for data word clo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17" y="1634736"/>
            <a:ext cx="8224947" cy="479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590" y="1725005"/>
            <a:ext cx="8233377" cy="46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1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Types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0582" y="2420417"/>
            <a:ext cx="2975281" cy="685801"/>
          </a:xfrm>
        </p:spPr>
        <p:txBody>
          <a:bodyPr/>
          <a:lstStyle/>
          <a:p>
            <a:pPr algn="ctr"/>
            <a:r>
              <a:rPr lang="en-US" dirty="0"/>
              <a:t>Pie Chart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12707" y="2420417"/>
            <a:ext cx="3295772" cy="685801"/>
          </a:xfrm>
        </p:spPr>
        <p:txBody>
          <a:bodyPr/>
          <a:lstStyle/>
          <a:p>
            <a:pPr algn="ctr"/>
            <a:r>
              <a:rPr lang="en-US" dirty="0"/>
              <a:t>Column Chart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012707" y="3519101"/>
            <a:ext cx="3295772" cy="2364586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0582" y="3519101"/>
            <a:ext cx="2984801" cy="2358619"/>
          </a:xfrm>
          <a:prstGeom prst="rect">
            <a:avLst/>
          </a:prstGeom>
        </p:spPr>
      </p:pic>
      <p:sp>
        <p:nvSpPr>
          <p:cNvPr id="11" name="Text Placeholder 4"/>
          <p:cNvSpPr txBox="1">
            <a:spLocks/>
          </p:cNvSpPr>
          <p:nvPr/>
        </p:nvSpPr>
        <p:spPr>
          <a:xfrm>
            <a:off x="7555801" y="2420415"/>
            <a:ext cx="3647511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0" dirty="0"/>
              <a:t>BAR CHART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803" y="3519101"/>
            <a:ext cx="3647510" cy="235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3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41926" y="2151985"/>
            <a:ext cx="4648111" cy="3768586"/>
          </a:xfrm>
          <a:prstGeom prst="rect">
            <a:avLst/>
          </a:prstGeom>
          <a:ln w="12700">
            <a:noFill/>
          </a:ln>
        </p:spPr>
      </p:pic>
      <p:sp>
        <p:nvSpPr>
          <p:cNvPr id="8" name="Rectangle 7"/>
          <p:cNvSpPr/>
          <p:nvPr/>
        </p:nvSpPr>
        <p:spPr>
          <a:xfrm>
            <a:off x="8369011" y="6528243"/>
            <a:ext cx="34879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https://www.captechconsulting.com/blogs/data-scientist-vs-data-analyst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Line graphs and Time Series Data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22115" y="2386763"/>
            <a:ext cx="5330072" cy="3203713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188142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2" y="324787"/>
            <a:ext cx="8596668" cy="1320800"/>
          </a:xfrm>
        </p:spPr>
        <p:txBody>
          <a:bodyPr/>
          <a:lstStyle/>
          <a:p>
            <a:r>
              <a:rPr lang="en-US" dirty="0"/>
              <a:t>Selecting your Data Source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193412" y="3763459"/>
            <a:ext cx="839253" cy="1046047"/>
          </a:xfrm>
          <a:prstGeom prst="rightArrow">
            <a:avLst>
              <a:gd name="adj1" fmla="val 3374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42" y="1964806"/>
            <a:ext cx="4722667" cy="3677618"/>
          </a:xfrm>
          <a:prstGeom prst="rect">
            <a:avLst/>
          </a:prstGeom>
        </p:spPr>
      </p:pic>
      <p:sp>
        <p:nvSpPr>
          <p:cNvPr id="15" name="Line Callout 1 (Border and Accent Bar) 14"/>
          <p:cNvSpPr/>
          <p:nvPr/>
        </p:nvSpPr>
        <p:spPr>
          <a:xfrm>
            <a:off x="2224273" y="6182615"/>
            <a:ext cx="1815386" cy="383060"/>
          </a:xfrm>
          <a:prstGeom prst="accentBorderCallout1">
            <a:avLst>
              <a:gd name="adj1" fmla="val 18750"/>
              <a:gd name="adj2" fmla="val -8333"/>
              <a:gd name="adj3" fmla="val -564334"/>
              <a:gd name="adj4" fmla="val -54341"/>
            </a:avLst>
          </a:prstGeom>
          <a:ln w="28575">
            <a:tailEnd type="triangl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Axis Labels</a:t>
            </a:r>
          </a:p>
        </p:txBody>
      </p:sp>
      <p:sp>
        <p:nvSpPr>
          <p:cNvPr id="16" name="Line Callout 1 (Border and Accent Bar) 15"/>
          <p:cNvSpPr/>
          <p:nvPr/>
        </p:nvSpPr>
        <p:spPr>
          <a:xfrm>
            <a:off x="4440707" y="6182615"/>
            <a:ext cx="1815386" cy="383060"/>
          </a:xfrm>
          <a:prstGeom prst="accentBorderCallout1">
            <a:avLst>
              <a:gd name="adj1" fmla="val 18750"/>
              <a:gd name="adj2" fmla="val -8333"/>
              <a:gd name="adj3" fmla="val -560420"/>
              <a:gd name="adj4" fmla="val -57878"/>
            </a:avLst>
          </a:prstGeom>
          <a:ln w="28575">
            <a:tailEnd type="triangl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Series Values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155068" y="3018696"/>
            <a:ext cx="5791509" cy="2235820"/>
            <a:chOff x="1374791" y="4300576"/>
            <a:chExt cx="5169305" cy="213018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1" r="37809" b="8804"/>
            <a:stretch/>
          </p:blipFill>
          <p:spPr>
            <a:xfrm>
              <a:off x="1374791" y="4300576"/>
              <a:ext cx="5169305" cy="213018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489200" y="4617329"/>
              <a:ext cx="487346" cy="289007"/>
            </a:xfrm>
            <a:prstGeom prst="rect">
              <a:avLst/>
            </a:prstGeom>
            <a:solidFill>
              <a:srgbClr val="FF0000">
                <a:alpha val="23000"/>
              </a:srgbClr>
            </a:solidFill>
            <a:ln w="41275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45924" y="5242333"/>
              <a:ext cx="380011" cy="356260"/>
            </a:xfrm>
            <a:prstGeom prst="rect">
              <a:avLst/>
            </a:prstGeom>
            <a:solidFill>
              <a:srgbClr val="FF0000">
                <a:alpha val="23000"/>
              </a:srgbClr>
            </a:solidFill>
            <a:ln w="41275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5715" y="1742038"/>
            <a:ext cx="4678589" cy="430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7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92" y="1572522"/>
            <a:ext cx="5394193" cy="5120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201827"/>
            <a:ext cx="8596668" cy="1320800"/>
          </a:xfrm>
        </p:spPr>
        <p:txBody>
          <a:bodyPr/>
          <a:lstStyle/>
          <a:p>
            <a:r>
              <a:rPr lang="en-US" dirty="0"/>
              <a:t>Elements of a Chart</a:t>
            </a:r>
          </a:p>
        </p:txBody>
      </p:sp>
      <p:sp>
        <p:nvSpPr>
          <p:cNvPr id="4" name="Line Callout 1 (Border and Accent Bar) 3"/>
          <p:cNvSpPr/>
          <p:nvPr/>
        </p:nvSpPr>
        <p:spPr>
          <a:xfrm>
            <a:off x="7146324" y="2008236"/>
            <a:ext cx="2440715" cy="383060"/>
          </a:xfrm>
          <a:prstGeom prst="accentBorderCallout1">
            <a:avLst>
              <a:gd name="adj1" fmla="val 18750"/>
              <a:gd name="adj2" fmla="val -8333"/>
              <a:gd name="adj3" fmla="val -26527"/>
              <a:gd name="adj4" fmla="val -117022"/>
            </a:avLst>
          </a:prstGeom>
          <a:ln w="28575">
            <a:tailEnd type="triangl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Chart Title</a:t>
            </a:r>
          </a:p>
        </p:txBody>
      </p:sp>
      <p:sp>
        <p:nvSpPr>
          <p:cNvPr id="5" name="Line Callout 1 (Border and Accent Bar) 4"/>
          <p:cNvSpPr/>
          <p:nvPr/>
        </p:nvSpPr>
        <p:spPr>
          <a:xfrm>
            <a:off x="7146323" y="3560536"/>
            <a:ext cx="2440715" cy="383060"/>
          </a:xfrm>
          <a:prstGeom prst="accentBorderCallout1">
            <a:avLst>
              <a:gd name="adj1" fmla="val 18750"/>
              <a:gd name="adj2" fmla="val -8333"/>
              <a:gd name="adj3" fmla="val 49413"/>
              <a:gd name="adj4" fmla="val -103602"/>
            </a:avLst>
          </a:prstGeom>
          <a:ln w="28575">
            <a:headEnd w="lg" len="lg"/>
            <a:tailEnd type="triangl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 Labels</a:t>
            </a:r>
          </a:p>
        </p:txBody>
      </p:sp>
      <p:sp>
        <p:nvSpPr>
          <p:cNvPr id="6" name="Line Callout 1 (Border and Accent Bar) 5"/>
          <p:cNvSpPr/>
          <p:nvPr/>
        </p:nvSpPr>
        <p:spPr>
          <a:xfrm>
            <a:off x="7146323" y="5123704"/>
            <a:ext cx="2440715" cy="383060"/>
          </a:xfrm>
          <a:prstGeom prst="accentBorderCallout1">
            <a:avLst>
              <a:gd name="adj1" fmla="val 18750"/>
              <a:gd name="adj2" fmla="val -8333"/>
              <a:gd name="adj3" fmla="val 303775"/>
              <a:gd name="adj4" fmla="val -122641"/>
            </a:avLst>
          </a:prstGeom>
          <a:ln w="28575">
            <a:headEnd w="lg" len="lg"/>
            <a:tailEnd type="triangl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Legend</a:t>
            </a:r>
          </a:p>
        </p:txBody>
      </p:sp>
    </p:spTree>
    <p:extLst>
      <p:ext uri="{BB962C8B-B14F-4D97-AF65-F5344CB8AC3E}">
        <p14:creationId xmlns:p14="http://schemas.microsoft.com/office/powerpoint/2010/main" val="402062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692" y="1262502"/>
            <a:ext cx="7339110" cy="54804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201827"/>
            <a:ext cx="8596668" cy="1320800"/>
          </a:xfrm>
        </p:spPr>
        <p:txBody>
          <a:bodyPr/>
          <a:lstStyle/>
          <a:p>
            <a:r>
              <a:rPr lang="en-US" dirty="0"/>
              <a:t>Elements of a Chart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6585357" y="1522625"/>
            <a:ext cx="456711" cy="235131"/>
          </a:xfrm>
          <a:prstGeom prst="rect">
            <a:avLst/>
          </a:prstGeom>
          <a:solidFill>
            <a:srgbClr val="FF0000">
              <a:alpha val="23000"/>
            </a:srgbClr>
          </a:solidFill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2435859" y="1766146"/>
            <a:ext cx="424787" cy="465326"/>
          </a:xfrm>
          <a:prstGeom prst="rect">
            <a:avLst/>
          </a:prstGeom>
          <a:solidFill>
            <a:srgbClr val="FF0000">
              <a:alpha val="23000"/>
            </a:srgbClr>
          </a:solidFill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2444247" y="2382471"/>
            <a:ext cx="936733" cy="192441"/>
          </a:xfrm>
          <a:prstGeom prst="rect">
            <a:avLst/>
          </a:prstGeom>
          <a:solidFill>
            <a:srgbClr val="FF0000">
              <a:alpha val="23000"/>
            </a:srgbClr>
          </a:solidFill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3372591" y="4196472"/>
            <a:ext cx="1353787" cy="233024"/>
          </a:xfrm>
          <a:prstGeom prst="rect">
            <a:avLst/>
          </a:prstGeom>
          <a:solidFill>
            <a:srgbClr val="FF0000">
              <a:alpha val="23000"/>
            </a:srgbClr>
          </a:solidFill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V="1">
            <a:off x="7348845" y="4291472"/>
            <a:ext cx="987633" cy="349536"/>
          </a:xfrm>
          <a:prstGeom prst="rect">
            <a:avLst/>
          </a:prstGeom>
          <a:solidFill>
            <a:srgbClr val="FF0000">
              <a:alpha val="23000"/>
            </a:srgbClr>
          </a:solidFill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7348845" y="5987663"/>
            <a:ext cx="987633" cy="211256"/>
          </a:xfrm>
          <a:prstGeom prst="rect">
            <a:avLst/>
          </a:prstGeom>
          <a:solidFill>
            <a:srgbClr val="FF0000">
              <a:alpha val="23000"/>
            </a:srgbClr>
          </a:solidFill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69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Pivot Tables</a:t>
            </a:r>
          </a:p>
        </p:txBody>
      </p:sp>
    </p:spTree>
    <p:extLst>
      <p:ext uri="{BB962C8B-B14F-4D97-AF65-F5344CB8AC3E}">
        <p14:creationId xmlns:p14="http://schemas.microsoft.com/office/powerpoint/2010/main" val="169819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632" y="464384"/>
            <a:ext cx="10058400" cy="1034164"/>
          </a:xfrm>
        </p:spPr>
        <p:txBody>
          <a:bodyPr/>
          <a:lstStyle/>
          <a:p>
            <a:r>
              <a:rPr lang="en-US" dirty="0"/>
              <a:t>From Data Table to Pivot Table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32" y="2293975"/>
            <a:ext cx="3011185" cy="26182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051" y="1930400"/>
            <a:ext cx="4342403" cy="4672419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260093" y="3566160"/>
            <a:ext cx="967227" cy="1015698"/>
          </a:xfrm>
          <a:prstGeom prst="rightArrow">
            <a:avLst>
              <a:gd name="adj1" fmla="val 3374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3068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3">
      <a:dk1>
        <a:srgbClr val="013E7F"/>
      </a:dk1>
      <a:lt1>
        <a:sysClr val="window" lastClr="FFFFFF"/>
      </a:lt1>
      <a:dk2>
        <a:srgbClr val="013E7F"/>
      </a:dk2>
      <a:lt2>
        <a:srgbClr val="FFC300"/>
      </a:lt2>
      <a:accent1>
        <a:srgbClr val="01508D"/>
      </a:accent1>
      <a:accent2>
        <a:srgbClr val="97AF5C"/>
      </a:accent2>
      <a:accent3>
        <a:srgbClr val="218ACB"/>
      </a:accent3>
      <a:accent4>
        <a:srgbClr val="A0A1A2"/>
      </a:accent4>
      <a:accent5>
        <a:srgbClr val="3F4EFF"/>
      </a:accent5>
      <a:accent6>
        <a:srgbClr val="90BD00"/>
      </a:accent6>
      <a:hlink>
        <a:srgbClr val="90BD00"/>
      </a:hlink>
      <a:folHlink>
        <a:srgbClr val="728641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otx" id="{620F54B9-A924-4633-9EF9-BCA43A2F5112}" vid="{53A9A614-FCEB-4AE8-86D7-A23D2AD772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88</TotalTime>
  <Words>65</Words>
  <Application>Microsoft Office PowerPoint</Application>
  <PresentationFormat>Widescreen</PresentationFormat>
  <Paragraphs>23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Retrospect</vt:lpstr>
      <vt:lpstr>Data Visualization</vt:lpstr>
      <vt:lpstr>Data Visualization</vt:lpstr>
      <vt:lpstr>Chart Types</vt:lpstr>
      <vt:lpstr>Line graphs and Time Series Data</vt:lpstr>
      <vt:lpstr>Selecting your Data Source</vt:lpstr>
      <vt:lpstr>Elements of a Chart</vt:lpstr>
      <vt:lpstr>Elements of a Chart</vt:lpstr>
      <vt:lpstr>Pivot Tables</vt:lpstr>
      <vt:lpstr>From Data Table to Pivot Table</vt:lpstr>
      <vt:lpstr>Creating a PivotTable</vt:lpstr>
      <vt:lpstr>Using the Fields List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Visualization</dc:title>
  <dc:subject/>
  <dc:creator>Robert Plumley</dc:creator>
  <cp:keywords/>
  <dc:description/>
  <cp:lastModifiedBy>Robert Plumley</cp:lastModifiedBy>
  <cp:revision>6</cp:revision>
  <dcterms:created xsi:type="dcterms:W3CDTF">2016-10-03T14:04:40Z</dcterms:created>
  <dcterms:modified xsi:type="dcterms:W3CDTF">2016-10-03T18:01:24Z</dcterms:modified>
  <cp:category/>
</cp:coreProperties>
</file>