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8" r:id="rId1"/>
  </p:sldMasterIdLst>
  <p:notesMasterIdLst>
    <p:notesMasterId r:id="rId16"/>
  </p:notesMasterIdLst>
  <p:handoutMasterIdLst>
    <p:handoutMasterId r:id="rId17"/>
  </p:handoutMasterIdLst>
  <p:sldIdLst>
    <p:sldId id="257" r:id="rId2"/>
    <p:sldId id="258" r:id="rId3"/>
    <p:sldId id="270" r:id="rId4"/>
    <p:sldId id="271" r:id="rId5"/>
    <p:sldId id="267" r:id="rId6"/>
    <p:sldId id="272" r:id="rId7"/>
    <p:sldId id="275" r:id="rId8"/>
    <p:sldId id="273" r:id="rId9"/>
    <p:sldId id="276" r:id="rId10"/>
    <p:sldId id="282" r:id="rId11"/>
    <p:sldId id="277" r:id="rId12"/>
    <p:sldId id="278" r:id="rId13"/>
    <p:sldId id="279" r:id="rId14"/>
    <p:sldId id="281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1F7246"/>
    <a:srgbClr val="3B5998"/>
    <a:srgbClr val="615C56"/>
    <a:srgbClr val="F47206"/>
    <a:srgbClr val="CB5F05"/>
    <a:srgbClr val="143F6A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86534" autoAdjust="0"/>
  </p:normalViewPr>
  <p:slideViewPr>
    <p:cSldViewPr snapToGrid="0">
      <p:cViewPr varScale="1">
        <p:scale>
          <a:sx n="51" d="100"/>
          <a:sy n="51" d="100"/>
        </p:scale>
        <p:origin x="96" y="66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8" d="100"/>
          <a:sy n="88" d="100"/>
        </p:scale>
        <p:origin x="3822" y="6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194F6B7-B29E-4D09-9FE4-EAF7954F455A}" type="doc">
      <dgm:prSet loTypeId="urn:microsoft.com/office/officeart/2005/8/layout/pyramid1" loCatId="pyramid" qsTypeId="urn:microsoft.com/office/officeart/2005/8/quickstyle/simple1" qsCatId="simple" csTypeId="urn:microsoft.com/office/officeart/2005/8/colors/colorful2" csCatId="colorful" phldr="1"/>
      <dgm:spPr/>
    </dgm:pt>
    <dgm:pt modelId="{2AEC6E80-1FED-4CFD-BAF0-38172ED59E6D}">
      <dgm:prSet phldrT="[Text]"/>
      <dgm:spPr/>
      <dgm:t>
        <a:bodyPr/>
        <a:lstStyle/>
        <a:p>
          <a:r>
            <a:rPr lang="en-US" dirty="0"/>
            <a:t>SaaS</a:t>
          </a:r>
        </a:p>
      </dgm:t>
    </dgm:pt>
    <dgm:pt modelId="{4224DDA2-1DA9-4CC4-B0BA-F7F6FE0B4D27}" type="parTrans" cxnId="{1A6CFA18-7A04-4DAF-952E-C9EB666C0C4B}">
      <dgm:prSet/>
      <dgm:spPr/>
      <dgm:t>
        <a:bodyPr/>
        <a:lstStyle/>
        <a:p>
          <a:endParaRPr lang="en-US">
            <a:solidFill>
              <a:schemeClr val="bg2">
                <a:lumMod val="75000"/>
              </a:schemeClr>
            </a:solidFill>
          </a:endParaRPr>
        </a:p>
      </dgm:t>
    </dgm:pt>
    <dgm:pt modelId="{E185F523-61D4-4578-BFF0-E9CC527A9534}" type="sibTrans" cxnId="{1A6CFA18-7A04-4DAF-952E-C9EB666C0C4B}">
      <dgm:prSet/>
      <dgm:spPr/>
      <dgm:t>
        <a:bodyPr/>
        <a:lstStyle/>
        <a:p>
          <a:endParaRPr lang="en-US">
            <a:solidFill>
              <a:schemeClr val="bg2">
                <a:lumMod val="75000"/>
              </a:schemeClr>
            </a:solidFill>
          </a:endParaRPr>
        </a:p>
      </dgm:t>
    </dgm:pt>
    <dgm:pt modelId="{64F11594-91A6-4B11-82CA-13FF88705406}">
      <dgm:prSet phldrT="[Text]"/>
      <dgm:spPr/>
      <dgm:t>
        <a:bodyPr/>
        <a:lstStyle/>
        <a:p>
          <a:r>
            <a:rPr lang="en-US" dirty="0"/>
            <a:t>PaaS</a:t>
          </a:r>
        </a:p>
      </dgm:t>
    </dgm:pt>
    <dgm:pt modelId="{D0EB6E29-E336-43DE-8E28-629AB8B002A7}" type="parTrans" cxnId="{183B1BF5-AAE1-467E-81C4-188D4D18BC84}">
      <dgm:prSet/>
      <dgm:spPr/>
      <dgm:t>
        <a:bodyPr/>
        <a:lstStyle/>
        <a:p>
          <a:endParaRPr lang="en-US">
            <a:solidFill>
              <a:schemeClr val="bg2">
                <a:lumMod val="75000"/>
              </a:schemeClr>
            </a:solidFill>
          </a:endParaRPr>
        </a:p>
      </dgm:t>
    </dgm:pt>
    <dgm:pt modelId="{D84B4734-3FC4-4D55-A7BB-E983ECCD035B}" type="sibTrans" cxnId="{183B1BF5-AAE1-467E-81C4-188D4D18BC84}">
      <dgm:prSet/>
      <dgm:spPr/>
      <dgm:t>
        <a:bodyPr/>
        <a:lstStyle/>
        <a:p>
          <a:endParaRPr lang="en-US">
            <a:solidFill>
              <a:schemeClr val="bg2">
                <a:lumMod val="75000"/>
              </a:schemeClr>
            </a:solidFill>
          </a:endParaRPr>
        </a:p>
      </dgm:t>
    </dgm:pt>
    <dgm:pt modelId="{01A1235F-36D5-4197-8BD6-5EDB507F62D5}">
      <dgm:prSet phldrT="[Text]"/>
      <dgm:spPr/>
      <dgm:t>
        <a:bodyPr/>
        <a:lstStyle/>
        <a:p>
          <a:r>
            <a:rPr lang="en-US" dirty="0"/>
            <a:t>IaaS</a:t>
          </a:r>
        </a:p>
      </dgm:t>
    </dgm:pt>
    <dgm:pt modelId="{BACC299D-E894-4AD1-8B90-A89059D7FD22}" type="parTrans" cxnId="{1E4EA16D-537F-4B02-885D-852CD9753976}">
      <dgm:prSet/>
      <dgm:spPr/>
      <dgm:t>
        <a:bodyPr/>
        <a:lstStyle/>
        <a:p>
          <a:endParaRPr lang="en-US">
            <a:solidFill>
              <a:schemeClr val="bg2">
                <a:lumMod val="75000"/>
              </a:schemeClr>
            </a:solidFill>
          </a:endParaRPr>
        </a:p>
      </dgm:t>
    </dgm:pt>
    <dgm:pt modelId="{989715DD-37D1-4FB9-9948-2A9B7972D370}" type="sibTrans" cxnId="{1E4EA16D-537F-4B02-885D-852CD9753976}">
      <dgm:prSet/>
      <dgm:spPr/>
      <dgm:t>
        <a:bodyPr/>
        <a:lstStyle/>
        <a:p>
          <a:endParaRPr lang="en-US">
            <a:solidFill>
              <a:schemeClr val="bg2">
                <a:lumMod val="75000"/>
              </a:schemeClr>
            </a:solidFill>
          </a:endParaRPr>
        </a:p>
      </dgm:t>
    </dgm:pt>
    <dgm:pt modelId="{8A1FB549-FA29-4255-AE8A-4E1DE0822D18}" type="pres">
      <dgm:prSet presAssocID="{4194F6B7-B29E-4D09-9FE4-EAF7954F455A}" presName="Name0" presStyleCnt="0">
        <dgm:presLayoutVars>
          <dgm:dir/>
          <dgm:animLvl val="lvl"/>
          <dgm:resizeHandles val="exact"/>
        </dgm:presLayoutVars>
      </dgm:prSet>
      <dgm:spPr/>
    </dgm:pt>
    <dgm:pt modelId="{279F5B84-B473-47A9-8BE4-D4F843BACBE0}" type="pres">
      <dgm:prSet presAssocID="{2AEC6E80-1FED-4CFD-BAF0-38172ED59E6D}" presName="Name8" presStyleCnt="0"/>
      <dgm:spPr/>
    </dgm:pt>
    <dgm:pt modelId="{57A28DA7-F6AB-46FC-9FEA-A1FDAD6313A4}" type="pres">
      <dgm:prSet presAssocID="{2AEC6E80-1FED-4CFD-BAF0-38172ED59E6D}" presName="level" presStyleLbl="node1" presStyleIdx="0" presStyleCnt="3">
        <dgm:presLayoutVars>
          <dgm:chMax val="1"/>
          <dgm:bulletEnabled val="1"/>
        </dgm:presLayoutVars>
      </dgm:prSet>
      <dgm:spPr/>
    </dgm:pt>
    <dgm:pt modelId="{0533C4D0-A031-47F4-A0B5-12289A37BAEC}" type="pres">
      <dgm:prSet presAssocID="{2AEC6E80-1FED-4CFD-BAF0-38172ED59E6D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044BE06C-07C2-4F24-8BDF-B1450C07C170}" type="pres">
      <dgm:prSet presAssocID="{64F11594-91A6-4B11-82CA-13FF88705406}" presName="Name8" presStyleCnt="0"/>
      <dgm:spPr/>
    </dgm:pt>
    <dgm:pt modelId="{BACB7679-738C-4CD0-98E2-F0274B7881FF}" type="pres">
      <dgm:prSet presAssocID="{64F11594-91A6-4B11-82CA-13FF88705406}" presName="level" presStyleLbl="node1" presStyleIdx="1" presStyleCnt="3">
        <dgm:presLayoutVars>
          <dgm:chMax val="1"/>
          <dgm:bulletEnabled val="1"/>
        </dgm:presLayoutVars>
      </dgm:prSet>
      <dgm:spPr/>
    </dgm:pt>
    <dgm:pt modelId="{95A6BF6A-F771-4BCD-9F51-6FC98ADAFF95}" type="pres">
      <dgm:prSet presAssocID="{64F11594-91A6-4B11-82CA-13FF88705406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9D4F1E3C-8428-42C7-BF3D-2EA712B6F131}" type="pres">
      <dgm:prSet presAssocID="{01A1235F-36D5-4197-8BD6-5EDB507F62D5}" presName="Name8" presStyleCnt="0"/>
      <dgm:spPr/>
    </dgm:pt>
    <dgm:pt modelId="{EBDC622B-587B-4AA1-8612-14C7F1EAFDBD}" type="pres">
      <dgm:prSet presAssocID="{01A1235F-36D5-4197-8BD6-5EDB507F62D5}" presName="level" presStyleLbl="node1" presStyleIdx="2" presStyleCnt="3">
        <dgm:presLayoutVars>
          <dgm:chMax val="1"/>
          <dgm:bulletEnabled val="1"/>
        </dgm:presLayoutVars>
      </dgm:prSet>
      <dgm:spPr/>
    </dgm:pt>
    <dgm:pt modelId="{6FB877B1-1A32-4D35-B415-739A6ED1E3E4}" type="pres">
      <dgm:prSet presAssocID="{01A1235F-36D5-4197-8BD6-5EDB507F62D5}" presName="levelTx" presStyleLbl="revTx" presStyleIdx="0" presStyleCnt="0">
        <dgm:presLayoutVars>
          <dgm:chMax val="1"/>
          <dgm:bulletEnabled val="1"/>
        </dgm:presLayoutVars>
      </dgm:prSet>
      <dgm:spPr/>
    </dgm:pt>
  </dgm:ptLst>
  <dgm:cxnLst>
    <dgm:cxn modelId="{B3E48234-A51A-4B33-92FA-8FB3F1262B80}" type="presOf" srcId="{2AEC6E80-1FED-4CFD-BAF0-38172ED59E6D}" destId="{57A28DA7-F6AB-46FC-9FEA-A1FDAD6313A4}" srcOrd="0" destOrd="0" presId="urn:microsoft.com/office/officeart/2005/8/layout/pyramid1"/>
    <dgm:cxn modelId="{1A6CFA18-7A04-4DAF-952E-C9EB666C0C4B}" srcId="{4194F6B7-B29E-4D09-9FE4-EAF7954F455A}" destId="{2AEC6E80-1FED-4CFD-BAF0-38172ED59E6D}" srcOrd="0" destOrd="0" parTransId="{4224DDA2-1DA9-4CC4-B0BA-F7F6FE0B4D27}" sibTransId="{E185F523-61D4-4578-BFF0-E9CC527A9534}"/>
    <dgm:cxn modelId="{1E25E1FA-320A-4F36-85AA-70BC5FE142C3}" type="presOf" srcId="{01A1235F-36D5-4197-8BD6-5EDB507F62D5}" destId="{6FB877B1-1A32-4D35-B415-739A6ED1E3E4}" srcOrd="1" destOrd="0" presId="urn:microsoft.com/office/officeart/2005/8/layout/pyramid1"/>
    <dgm:cxn modelId="{638CA916-A077-4316-AF23-C27526665651}" type="presOf" srcId="{2AEC6E80-1FED-4CFD-BAF0-38172ED59E6D}" destId="{0533C4D0-A031-47F4-A0B5-12289A37BAEC}" srcOrd="1" destOrd="0" presId="urn:microsoft.com/office/officeart/2005/8/layout/pyramid1"/>
    <dgm:cxn modelId="{94513E60-2604-48EE-9743-C7D203F07483}" type="presOf" srcId="{01A1235F-36D5-4197-8BD6-5EDB507F62D5}" destId="{EBDC622B-587B-4AA1-8612-14C7F1EAFDBD}" srcOrd="0" destOrd="0" presId="urn:microsoft.com/office/officeart/2005/8/layout/pyramid1"/>
    <dgm:cxn modelId="{2479AFA9-C223-4DAE-8C4F-C6E5CBB10816}" type="presOf" srcId="{4194F6B7-B29E-4D09-9FE4-EAF7954F455A}" destId="{8A1FB549-FA29-4255-AE8A-4E1DE0822D18}" srcOrd="0" destOrd="0" presId="urn:microsoft.com/office/officeart/2005/8/layout/pyramid1"/>
    <dgm:cxn modelId="{183B1BF5-AAE1-467E-81C4-188D4D18BC84}" srcId="{4194F6B7-B29E-4D09-9FE4-EAF7954F455A}" destId="{64F11594-91A6-4B11-82CA-13FF88705406}" srcOrd="1" destOrd="0" parTransId="{D0EB6E29-E336-43DE-8E28-629AB8B002A7}" sibTransId="{D84B4734-3FC4-4D55-A7BB-E983ECCD035B}"/>
    <dgm:cxn modelId="{B6564BAC-9201-44A7-8FAC-94F25BF0EAC8}" type="presOf" srcId="{64F11594-91A6-4B11-82CA-13FF88705406}" destId="{95A6BF6A-F771-4BCD-9F51-6FC98ADAFF95}" srcOrd="1" destOrd="0" presId="urn:microsoft.com/office/officeart/2005/8/layout/pyramid1"/>
    <dgm:cxn modelId="{DD504F56-8854-4B62-ABA1-DA0CF6341679}" type="presOf" srcId="{64F11594-91A6-4B11-82CA-13FF88705406}" destId="{BACB7679-738C-4CD0-98E2-F0274B7881FF}" srcOrd="0" destOrd="0" presId="urn:microsoft.com/office/officeart/2005/8/layout/pyramid1"/>
    <dgm:cxn modelId="{1E4EA16D-537F-4B02-885D-852CD9753976}" srcId="{4194F6B7-B29E-4D09-9FE4-EAF7954F455A}" destId="{01A1235F-36D5-4197-8BD6-5EDB507F62D5}" srcOrd="2" destOrd="0" parTransId="{BACC299D-E894-4AD1-8B90-A89059D7FD22}" sibTransId="{989715DD-37D1-4FB9-9948-2A9B7972D370}"/>
    <dgm:cxn modelId="{75C55632-5CD3-4ABE-9BEA-FB752C603B66}" type="presParOf" srcId="{8A1FB549-FA29-4255-AE8A-4E1DE0822D18}" destId="{279F5B84-B473-47A9-8BE4-D4F843BACBE0}" srcOrd="0" destOrd="0" presId="urn:microsoft.com/office/officeart/2005/8/layout/pyramid1"/>
    <dgm:cxn modelId="{E41485FE-662D-4BA9-B011-BE41FF29E5A6}" type="presParOf" srcId="{279F5B84-B473-47A9-8BE4-D4F843BACBE0}" destId="{57A28DA7-F6AB-46FC-9FEA-A1FDAD6313A4}" srcOrd="0" destOrd="0" presId="urn:microsoft.com/office/officeart/2005/8/layout/pyramid1"/>
    <dgm:cxn modelId="{4D8049AB-1CBE-4884-91FC-4485DD5065A2}" type="presParOf" srcId="{279F5B84-B473-47A9-8BE4-D4F843BACBE0}" destId="{0533C4D0-A031-47F4-A0B5-12289A37BAEC}" srcOrd="1" destOrd="0" presId="urn:microsoft.com/office/officeart/2005/8/layout/pyramid1"/>
    <dgm:cxn modelId="{965D67E2-82DD-411D-91B9-C57BDEE337EC}" type="presParOf" srcId="{8A1FB549-FA29-4255-AE8A-4E1DE0822D18}" destId="{044BE06C-07C2-4F24-8BDF-B1450C07C170}" srcOrd="1" destOrd="0" presId="urn:microsoft.com/office/officeart/2005/8/layout/pyramid1"/>
    <dgm:cxn modelId="{FC86A515-89A0-4B32-8057-D160E3F7CCE9}" type="presParOf" srcId="{044BE06C-07C2-4F24-8BDF-B1450C07C170}" destId="{BACB7679-738C-4CD0-98E2-F0274B7881FF}" srcOrd="0" destOrd="0" presId="urn:microsoft.com/office/officeart/2005/8/layout/pyramid1"/>
    <dgm:cxn modelId="{DC5A56C9-7847-49B5-A945-24D400A53663}" type="presParOf" srcId="{044BE06C-07C2-4F24-8BDF-B1450C07C170}" destId="{95A6BF6A-F771-4BCD-9F51-6FC98ADAFF95}" srcOrd="1" destOrd="0" presId="urn:microsoft.com/office/officeart/2005/8/layout/pyramid1"/>
    <dgm:cxn modelId="{DC76AFDB-2DE4-4E94-9469-519544872FD9}" type="presParOf" srcId="{8A1FB549-FA29-4255-AE8A-4E1DE0822D18}" destId="{9D4F1E3C-8428-42C7-BF3D-2EA712B6F131}" srcOrd="2" destOrd="0" presId="urn:microsoft.com/office/officeart/2005/8/layout/pyramid1"/>
    <dgm:cxn modelId="{017F306F-0BAD-4249-8C20-B77863EBDA4C}" type="presParOf" srcId="{9D4F1E3C-8428-42C7-BF3D-2EA712B6F131}" destId="{EBDC622B-587B-4AA1-8612-14C7F1EAFDBD}" srcOrd="0" destOrd="0" presId="urn:microsoft.com/office/officeart/2005/8/layout/pyramid1"/>
    <dgm:cxn modelId="{6FFA758B-AE40-45C7-8756-71A8D7B39427}" type="presParOf" srcId="{9D4F1E3C-8428-42C7-BF3D-2EA712B6F131}" destId="{6FB877B1-1A32-4D35-B415-739A6ED1E3E4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7A28DA7-F6AB-46FC-9FEA-A1FDAD6313A4}">
      <dsp:nvSpPr>
        <dsp:cNvPr id="0" name=""/>
        <dsp:cNvSpPr/>
      </dsp:nvSpPr>
      <dsp:spPr>
        <a:xfrm>
          <a:off x="1731569" y="0"/>
          <a:ext cx="1731569" cy="1421762"/>
        </a:xfrm>
        <a:prstGeom prst="trapezoid">
          <a:avLst>
            <a:gd name="adj" fmla="val 60895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kern="1200" dirty="0"/>
            <a:t>SaaS</a:t>
          </a:r>
        </a:p>
      </dsp:txBody>
      <dsp:txXfrm>
        <a:off x="1731569" y="0"/>
        <a:ext cx="1731569" cy="1421762"/>
      </dsp:txXfrm>
    </dsp:sp>
    <dsp:sp modelId="{BACB7679-738C-4CD0-98E2-F0274B7881FF}">
      <dsp:nvSpPr>
        <dsp:cNvPr id="0" name=""/>
        <dsp:cNvSpPr/>
      </dsp:nvSpPr>
      <dsp:spPr>
        <a:xfrm>
          <a:off x="865784" y="1421762"/>
          <a:ext cx="3463139" cy="1421762"/>
        </a:xfrm>
        <a:prstGeom prst="trapezoid">
          <a:avLst>
            <a:gd name="adj" fmla="val 60895"/>
          </a:avLst>
        </a:prstGeom>
        <a:solidFill>
          <a:schemeClr val="accent2">
            <a:hueOff val="3767780"/>
            <a:satOff val="18937"/>
            <a:lumOff val="-3039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kern="1200" dirty="0"/>
            <a:t>PaaS</a:t>
          </a:r>
        </a:p>
      </dsp:txBody>
      <dsp:txXfrm>
        <a:off x="1471834" y="1421762"/>
        <a:ext cx="2251040" cy="1421762"/>
      </dsp:txXfrm>
    </dsp:sp>
    <dsp:sp modelId="{EBDC622B-587B-4AA1-8612-14C7F1EAFDBD}">
      <dsp:nvSpPr>
        <dsp:cNvPr id="0" name=""/>
        <dsp:cNvSpPr/>
      </dsp:nvSpPr>
      <dsp:spPr>
        <a:xfrm>
          <a:off x="0" y="2843525"/>
          <a:ext cx="5194708" cy="1421762"/>
        </a:xfrm>
        <a:prstGeom prst="trapezoid">
          <a:avLst>
            <a:gd name="adj" fmla="val 60895"/>
          </a:avLst>
        </a:prstGeom>
        <a:solidFill>
          <a:schemeClr val="accent2">
            <a:hueOff val="7535560"/>
            <a:satOff val="37875"/>
            <a:lumOff val="-6078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kern="1200" dirty="0"/>
            <a:t>IaaS</a:t>
          </a:r>
        </a:p>
      </dsp:txBody>
      <dsp:txXfrm>
        <a:off x="909074" y="2843525"/>
        <a:ext cx="3376560" cy="142176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D3983F-B4F3-4B82-A3FB-5F4EDA1C8804}" type="datetimeFigureOut">
              <a:rPr lang="en-US" smtClean="0"/>
              <a:t>11/17/2016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81C487-BB21-4558-B9DD-3156F7C185A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569511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4939F5-0670-4523-A90A-FB04126198A8}" type="datetimeFigureOut">
              <a:rPr lang="en-US" smtClean="0"/>
              <a:t>11/17/2016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8641AE-A3D8-412A-A442-1AFFDE282AF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39510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Mainframe computers</a:t>
            </a:r>
            <a:r>
              <a:rPr lang="en-US" baseline="0" dirty="0"/>
              <a:t> </a:t>
            </a:r>
          </a:p>
          <a:p>
            <a:r>
              <a:rPr lang="en-US" baseline="0" dirty="0" err="1"/>
              <a:t>Punchcards</a:t>
            </a:r>
            <a:r>
              <a:rPr lang="en-US" baseline="0" dirty="0"/>
              <a:t> were where programs were created and stored</a:t>
            </a:r>
            <a:endParaRPr lang="en-US" dirty="0"/>
          </a:p>
          <a:p>
            <a:r>
              <a:rPr lang="en-US" dirty="0"/>
              <a:t>Then</a:t>
            </a:r>
            <a:r>
              <a:rPr lang="en-US" baseline="0" dirty="0"/>
              <a:t> we came the terminal &amp; mainframe model</a:t>
            </a:r>
          </a:p>
          <a:p>
            <a:r>
              <a:rPr lang="en-US" baseline="0" dirty="0"/>
              <a:t>Essentially a private network of dumb terminals with very little processing power that are </a:t>
            </a:r>
          </a:p>
          <a:p>
            <a:r>
              <a:rPr lang="en-US" baseline="0" dirty="0"/>
              <a:t>Used for data input and accessing programs on a </a:t>
            </a:r>
          </a:p>
          <a:p>
            <a:r>
              <a:rPr lang="en-US" baseline="0" dirty="0"/>
              <a:t>Mainframe computer where all the processing power and data storage is.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8641AE-A3D8-412A-A442-1AFFDE282AF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5866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Then personal</a:t>
            </a:r>
            <a:r>
              <a:rPr lang="en-US" baseline="0" dirty="0"/>
              <a:t> computers came along. </a:t>
            </a:r>
          </a:p>
          <a:p>
            <a:r>
              <a:rPr lang="en-US" baseline="0" dirty="0"/>
              <a:t>They had more processing power than terminals but minimal storage so programs weren’t installed directly on them. </a:t>
            </a:r>
          </a:p>
          <a:p>
            <a:r>
              <a:rPr lang="en-US" baseline="0" dirty="0"/>
              <a:t>Instead programs and files were mostly kept on floppy disks (the </a:t>
            </a:r>
            <a:r>
              <a:rPr lang="en-US" baseline="0" dirty="0" err="1"/>
              <a:t>flashdrive</a:t>
            </a:r>
            <a:r>
              <a:rPr lang="en-US" baseline="0" dirty="0"/>
              <a:t> of their age), </a:t>
            </a:r>
          </a:p>
          <a:p>
            <a:r>
              <a:rPr lang="en-US" baseline="0" dirty="0"/>
              <a:t>Programs very often required multiple disks and had built in pauses to allow you to switch them out.  </a:t>
            </a:r>
          </a:p>
          <a:p>
            <a:r>
              <a:rPr lang="en-US" baseline="0" dirty="0"/>
              <a:t>But personal computers evolved, particularly with respect to the amount of storage available, </a:t>
            </a:r>
          </a:p>
          <a:p>
            <a:r>
              <a:rPr lang="en-US" baseline="0" dirty="0"/>
              <a:t>so floppy disks were replaced with compact disks and more of the program’s code would be downloaded to the computers hard drive</a:t>
            </a:r>
          </a:p>
          <a:p>
            <a:r>
              <a:rPr lang="en-US" baseline="0" dirty="0"/>
              <a:t>And now as, you’ve all experienced, storage on personal computers is less of an issue so software installations are almost exclusively downloaded from the internet.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8641AE-A3D8-412A-A442-1AFFDE282AF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67910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But now</a:t>
            </a:r>
            <a:r>
              <a:rPr lang="en-US" baseline="0" dirty="0"/>
              <a:t> with the internet so readily available, </a:t>
            </a:r>
            <a:r>
              <a:rPr lang="en-US" dirty="0"/>
              <a:t>why</a:t>
            </a:r>
            <a:r>
              <a:rPr lang="en-US" baseline="0" dirty="0"/>
              <a:t> install the software at all? </a:t>
            </a:r>
          </a:p>
          <a:p>
            <a:r>
              <a:rPr lang="en-US" baseline="0" dirty="0"/>
              <a:t>Enter the concept of the cloud. </a:t>
            </a:r>
          </a:p>
          <a:p>
            <a:r>
              <a:rPr lang="en-US" baseline="0" dirty="0"/>
              <a:t>Basically, “the cloud” is the same concept of the terminal &amp; mainframe set up of the earlier days of computers but instead of </a:t>
            </a:r>
          </a:p>
          <a:p>
            <a:r>
              <a:rPr lang="en-US" baseline="0" dirty="0"/>
              <a:t>Dumb terminals, we have really smart ones.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8641AE-A3D8-412A-A442-1AFFDE282AF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6686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When you visit</a:t>
            </a:r>
            <a:r>
              <a:rPr lang="en-US" baseline="0" dirty="0"/>
              <a:t> sites like amazon they store small files call cookies that allow you to be identified when you visit the site again or visit other sites in their ad network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8641AE-A3D8-412A-A442-1AFFDE282AF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3964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When you visit</a:t>
            </a:r>
            <a:r>
              <a:rPr lang="en-US" baseline="0" dirty="0"/>
              <a:t> sites like amazon they store small files call cookies that allow you to be identified when you visit the site again or visit other sites in their ad network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8641AE-A3D8-412A-A442-1AFFDE282AF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32682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8641AE-A3D8-412A-A442-1AFFDE282AFA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99624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9207" y="758952"/>
            <a:ext cx="11252719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31978" y="4455620"/>
            <a:ext cx="11252719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551733" y="4343400"/>
            <a:ext cx="11048124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262614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smtClean="0"/>
              <a:t>11/17/2016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07219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47936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>
            <a:lvl1pPr marL="0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26039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78494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smtClean="0"/>
              <a:t>11/17/2016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66500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11/17/2016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38400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11/17/2016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44450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11/17/2016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20788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42A54C80-263E-416B-A8E0-580EDEADCBDC}" type="datetimeFigureOut">
              <a:rPr lang="en-US" smtClean="0"/>
              <a:t>11/17/2016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19954A3-9DFD-4C44-94BA-B95130A3BA1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71424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11/17/2016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49987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57518"/>
            <a:ext cx="12192000" cy="4572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-8966"/>
            <a:ext cx="12192001" cy="6599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63893" y="514718"/>
            <a:ext cx="11383347" cy="10341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3893" y="1845734"/>
            <a:ext cx="11383347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11/17/2016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56214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b="1" kern="1200" spc="-50" baseline="0">
          <a:solidFill>
            <a:schemeClr val="bg2"/>
          </a:solidFill>
          <a:latin typeface="+mn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microsoft.com/office/2007/relationships/hdphoto" Target="../media/hdphoto1.wdp"/><Relationship Id="rId7" Type="http://schemas.openxmlformats.org/officeDocument/2006/relationships/image" Target="../media/image3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2.png"/><Relationship Id="rId4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20.png"/><Relationship Id="rId7" Type="http://schemas.openxmlformats.org/officeDocument/2006/relationships/image" Target="../media/image1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Cloud Computing</a:t>
            </a:r>
          </a:p>
        </p:txBody>
      </p:sp>
    </p:spTree>
    <p:extLst>
      <p:ext uri="{BB962C8B-B14F-4D97-AF65-F5344CB8AC3E}">
        <p14:creationId xmlns:p14="http://schemas.microsoft.com/office/powerpoint/2010/main" val="1291871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PaaS – Platform as a Service</a:t>
            </a:r>
          </a:p>
        </p:txBody>
      </p:sp>
      <p:sp>
        <p:nvSpPr>
          <p:cNvPr id="3" name="Rectangle 2"/>
          <p:cNvSpPr/>
          <p:nvPr/>
        </p:nvSpPr>
        <p:spPr>
          <a:xfrm>
            <a:off x="628650" y="2247900"/>
            <a:ext cx="4876800" cy="41148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628650" y="1878568"/>
            <a:ext cx="487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CIS 101 Web Application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870440" y="1878568"/>
            <a:ext cx="487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Platform Options</a:t>
            </a:r>
          </a:p>
        </p:txBody>
      </p:sp>
      <p:sp>
        <p:nvSpPr>
          <p:cNvPr id="6" name="Rectangle 5"/>
          <p:cNvSpPr/>
          <p:nvPr/>
        </p:nvSpPr>
        <p:spPr>
          <a:xfrm>
            <a:off x="628650" y="2247900"/>
            <a:ext cx="1390650" cy="411480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Password</a:t>
            </a:r>
          </a:p>
          <a:p>
            <a:pPr algn="ctr"/>
            <a:r>
              <a:rPr lang="en-US" sz="1600" dirty="0"/>
              <a:t>Protection </a:t>
            </a:r>
          </a:p>
          <a:p>
            <a:pPr algn="ctr"/>
            <a:r>
              <a:rPr lang="en-US" sz="1600" dirty="0"/>
              <a:t>&amp; </a:t>
            </a:r>
          </a:p>
          <a:p>
            <a:pPr algn="ctr"/>
            <a:r>
              <a:rPr lang="en-US" sz="1600" dirty="0"/>
              <a:t>User Management</a:t>
            </a:r>
          </a:p>
        </p:txBody>
      </p:sp>
      <p:sp>
        <p:nvSpPr>
          <p:cNvPr id="7" name="Rectangle 6"/>
          <p:cNvSpPr/>
          <p:nvPr/>
        </p:nvSpPr>
        <p:spPr>
          <a:xfrm>
            <a:off x="2019300" y="2247900"/>
            <a:ext cx="3467100" cy="1314450"/>
          </a:xfrm>
          <a:prstGeom prst="rect">
            <a:avLst/>
          </a:prstGeom>
          <a:solidFill>
            <a:srgbClr val="FFC000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Video Hosting and Tracking</a:t>
            </a:r>
          </a:p>
        </p:txBody>
      </p:sp>
      <p:sp>
        <p:nvSpPr>
          <p:cNvPr id="8" name="Rectangle 7"/>
          <p:cNvSpPr/>
          <p:nvPr/>
        </p:nvSpPr>
        <p:spPr>
          <a:xfrm>
            <a:off x="2019300" y="3562350"/>
            <a:ext cx="3467100" cy="131445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In Application Notices</a:t>
            </a:r>
          </a:p>
        </p:txBody>
      </p:sp>
      <p:sp>
        <p:nvSpPr>
          <p:cNvPr id="9" name="Rectangle 8"/>
          <p:cNvSpPr/>
          <p:nvPr/>
        </p:nvSpPr>
        <p:spPr>
          <a:xfrm>
            <a:off x="2019300" y="4876800"/>
            <a:ext cx="3467100" cy="148590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Group Chat and Forums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115050" y="2247900"/>
            <a:ext cx="5772150" cy="424815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0355133" y="2539603"/>
            <a:ext cx="1162050" cy="3531393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Password</a:t>
            </a:r>
          </a:p>
          <a:p>
            <a:pPr algn="ctr"/>
            <a:r>
              <a:rPr lang="en-US" sz="1400" dirty="0"/>
              <a:t>Protection </a:t>
            </a:r>
          </a:p>
          <a:p>
            <a:pPr algn="ctr"/>
            <a:r>
              <a:rPr lang="en-US" sz="1400" dirty="0"/>
              <a:t>&amp; </a:t>
            </a:r>
          </a:p>
          <a:p>
            <a:pPr algn="ctr"/>
            <a:r>
              <a:rPr lang="en-US" sz="1400" dirty="0"/>
              <a:t>User Management</a:t>
            </a:r>
          </a:p>
        </p:txBody>
      </p:sp>
      <p:sp>
        <p:nvSpPr>
          <p:cNvPr id="17" name="Rectangle 16"/>
          <p:cNvSpPr/>
          <p:nvPr/>
        </p:nvSpPr>
        <p:spPr>
          <a:xfrm>
            <a:off x="7991367" y="5457187"/>
            <a:ext cx="2897166" cy="902547"/>
          </a:xfrm>
          <a:prstGeom prst="rect">
            <a:avLst/>
          </a:prstGeom>
          <a:solidFill>
            <a:srgbClr val="FFC000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Video Hosting and Tracking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704034" y="2698493"/>
            <a:ext cx="2897166" cy="997208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In Application Notices</a:t>
            </a:r>
          </a:p>
        </p:txBody>
      </p:sp>
      <p:sp>
        <p:nvSpPr>
          <p:cNvPr id="19" name="Rectangle 18"/>
          <p:cNvSpPr/>
          <p:nvPr/>
        </p:nvSpPr>
        <p:spPr>
          <a:xfrm>
            <a:off x="6542784" y="4239404"/>
            <a:ext cx="2897166" cy="948756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Group Chat and Forums</a:t>
            </a:r>
          </a:p>
        </p:txBody>
      </p:sp>
    </p:spTree>
    <p:extLst>
      <p:ext uri="{BB962C8B-B14F-4D97-AF65-F5344CB8AC3E}">
        <p14:creationId xmlns:p14="http://schemas.microsoft.com/office/powerpoint/2010/main" val="2096050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IaaS - Infrastructure as a Service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/>
              <a:t>Virtual server hosting services delivered via the internet from a large pool of servers physically housed and maintained by the service provider. </a:t>
            </a:r>
          </a:p>
          <a:p>
            <a:pPr marL="0" indent="0">
              <a:buNone/>
            </a:pPr>
            <a:endParaRPr lang="en-US" sz="3600" dirty="0"/>
          </a:p>
          <a:p>
            <a:pPr marL="0" indent="0">
              <a:buNone/>
            </a:pPr>
            <a:r>
              <a:rPr lang="en-US" sz="3600" dirty="0"/>
              <a:t>Physical Hosting – Servers, building, power, connectivity, etc. </a:t>
            </a:r>
          </a:p>
          <a:p>
            <a:pPr marL="0" indent="0">
              <a:buNone/>
            </a:pPr>
            <a:r>
              <a:rPr lang="en-US" sz="3600" dirty="0"/>
              <a:t>Maintenance  -  Upgrades to server hardware and software</a:t>
            </a:r>
          </a:p>
        </p:txBody>
      </p:sp>
    </p:spTree>
    <p:extLst>
      <p:ext uri="{BB962C8B-B14F-4D97-AF65-F5344CB8AC3E}">
        <p14:creationId xmlns:p14="http://schemas.microsoft.com/office/powerpoint/2010/main" val="2972617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Image result for servers room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3526" y="1950640"/>
            <a:ext cx="6354763" cy="4766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IaaS - Infrastructure as a Service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1097280" y="1477911"/>
            <a:ext cx="4937760" cy="736282"/>
          </a:xfrm>
        </p:spPr>
        <p:txBody>
          <a:bodyPr/>
          <a:lstStyle/>
          <a:p>
            <a:r>
              <a:rPr lang="en-US" dirty="0"/>
              <a:t>Facebook  - Year 1 (2005)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>
          <a:xfrm>
            <a:off x="5343526" y="1482157"/>
            <a:ext cx="4937760" cy="736282"/>
          </a:xfrm>
        </p:spPr>
        <p:txBody>
          <a:bodyPr/>
          <a:lstStyle/>
          <a:p>
            <a:r>
              <a:rPr lang="en-US" dirty="0"/>
              <a:t>Snapchat – Year 1 (2011)</a:t>
            </a:r>
          </a:p>
        </p:txBody>
      </p:sp>
      <p:pic>
        <p:nvPicPr>
          <p:cNvPr id="1026" name="Picture 2" descr="Image result for servers in a closet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280" y="2214193"/>
            <a:ext cx="3600449" cy="4313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5897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7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Virtual Servers</a:t>
            </a:r>
          </a:p>
        </p:txBody>
      </p:sp>
      <p:pic>
        <p:nvPicPr>
          <p:cNvPr id="12" name="Picture 11" descr="Image result for server rack clipart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0068" y="676432"/>
            <a:ext cx="2598440" cy="4442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Image result for server rack clipart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88" y="1400325"/>
            <a:ext cx="2629917" cy="4496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Image result for blade server clipar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48383" y="2914781"/>
            <a:ext cx="6435890" cy="3175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Parallelogram 18"/>
          <p:cNvSpPr/>
          <p:nvPr/>
        </p:nvSpPr>
        <p:spPr>
          <a:xfrm rot="1849091" flipH="1">
            <a:off x="7532680" y="2449294"/>
            <a:ext cx="1352222" cy="343853"/>
          </a:xfrm>
          <a:prstGeom prst="parallelogram">
            <a:avLst>
              <a:gd name="adj" fmla="val 61990"/>
            </a:avLst>
          </a:prstGeom>
          <a:noFill/>
          <a:ln w="762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" name="Straight Connector 25"/>
          <p:cNvCxnSpPr/>
          <p:nvPr/>
        </p:nvCxnSpPr>
        <p:spPr>
          <a:xfrm flipV="1">
            <a:off x="2345576" y="2977553"/>
            <a:ext cx="1719797" cy="1927822"/>
          </a:xfrm>
          <a:prstGeom prst="line">
            <a:avLst/>
          </a:prstGeom>
          <a:ln w="3810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V="1">
            <a:off x="3847824" y="2977553"/>
            <a:ext cx="1516769" cy="2014577"/>
          </a:xfrm>
          <a:prstGeom prst="line">
            <a:avLst/>
          </a:prstGeom>
          <a:ln w="3810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0" name="Picture 6" descr="Image result for snapchat logo vecto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8843" y="3894466"/>
            <a:ext cx="902801" cy="902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Image result for netflix icon vecto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0526" y="3976392"/>
            <a:ext cx="798572" cy="798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Image result for vine logo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6942" y="3930042"/>
            <a:ext cx="870679" cy="896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8" descr="Image result for netflix icon vecto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6496" y="3381010"/>
            <a:ext cx="1439977" cy="1439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Image result for aws logo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9608" y="1029294"/>
            <a:ext cx="1699359" cy="708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2" descr="Image result for aws logo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9837" y="1788324"/>
            <a:ext cx="1699359" cy="708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0590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Redundancy and Co-Location</a:t>
            </a:r>
          </a:p>
        </p:txBody>
      </p:sp>
      <p:pic>
        <p:nvPicPr>
          <p:cNvPr id="2050" name="Picture 2" descr="Image result for aws location ma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4953" y="1548882"/>
            <a:ext cx="9469000" cy="5328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06753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/>
          <p:cNvSpPr/>
          <p:nvPr/>
        </p:nvSpPr>
        <p:spPr>
          <a:xfrm>
            <a:off x="1867302" y="5553469"/>
            <a:ext cx="2956679" cy="887611"/>
          </a:xfrm>
          <a:custGeom>
            <a:avLst/>
            <a:gdLst>
              <a:gd name="connsiteX0" fmla="*/ 0 w 2956679"/>
              <a:gd name="connsiteY0" fmla="*/ 520073 h 887611"/>
              <a:gd name="connsiteX1" fmla="*/ 529389 w 2956679"/>
              <a:gd name="connsiteY1" fmla="*/ 885833 h 887611"/>
              <a:gd name="connsiteX2" fmla="*/ 856648 w 2956679"/>
              <a:gd name="connsiteY2" fmla="*/ 385319 h 887611"/>
              <a:gd name="connsiteX3" fmla="*/ 1742172 w 2956679"/>
              <a:gd name="connsiteY3" fmla="*/ 597075 h 887611"/>
              <a:gd name="connsiteX4" fmla="*/ 2059806 w 2956679"/>
              <a:gd name="connsiteY4" fmla="*/ 125437 h 887611"/>
              <a:gd name="connsiteX5" fmla="*/ 2877953 w 2956679"/>
              <a:gd name="connsiteY5" fmla="*/ 19559 h 887611"/>
              <a:gd name="connsiteX6" fmla="*/ 2877953 w 2956679"/>
              <a:gd name="connsiteY6" fmla="*/ 308 h 8876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56679" h="887611">
                <a:moveTo>
                  <a:pt x="0" y="520073"/>
                </a:moveTo>
                <a:cubicBezTo>
                  <a:pt x="193307" y="714182"/>
                  <a:pt x="386614" y="908292"/>
                  <a:pt x="529389" y="885833"/>
                </a:cubicBezTo>
                <a:cubicBezTo>
                  <a:pt x="672164" y="863374"/>
                  <a:pt x="654518" y="433445"/>
                  <a:pt x="856648" y="385319"/>
                </a:cubicBezTo>
                <a:cubicBezTo>
                  <a:pt x="1058778" y="337193"/>
                  <a:pt x="1541646" y="640389"/>
                  <a:pt x="1742172" y="597075"/>
                </a:cubicBezTo>
                <a:cubicBezTo>
                  <a:pt x="1942698" y="553761"/>
                  <a:pt x="1870509" y="221690"/>
                  <a:pt x="2059806" y="125437"/>
                </a:cubicBezTo>
                <a:cubicBezTo>
                  <a:pt x="2249103" y="29184"/>
                  <a:pt x="2877953" y="19559"/>
                  <a:pt x="2877953" y="19559"/>
                </a:cubicBezTo>
                <a:cubicBezTo>
                  <a:pt x="3014311" y="-1296"/>
                  <a:pt x="2946132" y="-494"/>
                  <a:pt x="2877953" y="308"/>
                </a:cubicBezTo>
              </a:path>
            </a:pathLst>
          </a:cu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Freeform: Shape 9"/>
          <p:cNvSpPr/>
          <p:nvPr/>
        </p:nvSpPr>
        <p:spPr>
          <a:xfrm>
            <a:off x="7189121" y="3177867"/>
            <a:ext cx="3243714" cy="2425178"/>
          </a:xfrm>
          <a:custGeom>
            <a:avLst/>
            <a:gdLst>
              <a:gd name="connsiteX0" fmla="*/ 3243714 w 3243714"/>
              <a:gd name="connsiteY0" fmla="*/ 0 h 2425178"/>
              <a:gd name="connsiteX1" fmla="*/ 2974206 w 3243714"/>
              <a:gd name="connsiteY1" fmla="*/ 721895 h 2425178"/>
              <a:gd name="connsiteX2" fmla="*/ 2050181 w 3243714"/>
              <a:gd name="connsiteY2" fmla="*/ 365760 h 2425178"/>
              <a:gd name="connsiteX3" fmla="*/ 1617044 w 3243714"/>
              <a:gd name="connsiteY3" fmla="*/ 924025 h 2425178"/>
              <a:gd name="connsiteX4" fmla="*/ 895150 w 3243714"/>
              <a:gd name="connsiteY4" fmla="*/ 847023 h 2425178"/>
              <a:gd name="connsiteX5" fmla="*/ 866274 w 3243714"/>
              <a:gd name="connsiteY5" fmla="*/ 1742173 h 2425178"/>
              <a:gd name="connsiteX6" fmla="*/ 269507 w 3243714"/>
              <a:gd name="connsiteY6" fmla="*/ 2348564 h 2425178"/>
              <a:gd name="connsiteX7" fmla="*/ 0 w 3243714"/>
              <a:gd name="connsiteY7" fmla="*/ 2396690 h 24251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243714" h="2425178">
                <a:moveTo>
                  <a:pt x="3243714" y="0"/>
                </a:moveTo>
                <a:cubicBezTo>
                  <a:pt x="3208421" y="330467"/>
                  <a:pt x="3173128" y="660935"/>
                  <a:pt x="2974206" y="721895"/>
                </a:cubicBezTo>
                <a:cubicBezTo>
                  <a:pt x="2775284" y="782855"/>
                  <a:pt x="2276375" y="332072"/>
                  <a:pt x="2050181" y="365760"/>
                </a:cubicBezTo>
                <a:cubicBezTo>
                  <a:pt x="1823987" y="399448"/>
                  <a:pt x="1809549" y="843815"/>
                  <a:pt x="1617044" y="924025"/>
                </a:cubicBezTo>
                <a:cubicBezTo>
                  <a:pt x="1424539" y="1004235"/>
                  <a:pt x="1020278" y="710665"/>
                  <a:pt x="895150" y="847023"/>
                </a:cubicBezTo>
                <a:cubicBezTo>
                  <a:pt x="770022" y="983381"/>
                  <a:pt x="970548" y="1491916"/>
                  <a:pt x="866274" y="1742173"/>
                </a:cubicBezTo>
                <a:cubicBezTo>
                  <a:pt x="762000" y="1992430"/>
                  <a:pt x="413886" y="2239478"/>
                  <a:pt x="269507" y="2348564"/>
                </a:cubicBezTo>
                <a:cubicBezTo>
                  <a:pt x="125128" y="2457650"/>
                  <a:pt x="62564" y="2427170"/>
                  <a:pt x="0" y="2396690"/>
                </a:cubicBezTo>
              </a:path>
            </a:pathLst>
          </a:cu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Freeform: Shape 10"/>
          <p:cNvSpPr/>
          <p:nvPr/>
        </p:nvSpPr>
        <p:spPr>
          <a:xfrm>
            <a:off x="6718434" y="5603045"/>
            <a:ext cx="3474720" cy="951062"/>
          </a:xfrm>
          <a:custGeom>
            <a:avLst/>
            <a:gdLst>
              <a:gd name="connsiteX0" fmla="*/ 3474720 w 3474720"/>
              <a:gd name="connsiteY0" fmla="*/ 229865 h 951062"/>
              <a:gd name="connsiteX1" fmla="*/ 3108960 w 3474720"/>
              <a:gd name="connsiteY1" fmla="*/ 942134 h 951062"/>
              <a:gd name="connsiteX2" fmla="*/ 2589196 w 3474720"/>
              <a:gd name="connsiteY2" fmla="*/ 643751 h 951062"/>
              <a:gd name="connsiteX3" fmla="*/ 2117558 w 3474720"/>
              <a:gd name="connsiteY3" fmla="*/ 855507 h 951062"/>
              <a:gd name="connsiteX4" fmla="*/ 1626670 w 3474720"/>
              <a:gd name="connsiteY4" fmla="*/ 383869 h 951062"/>
              <a:gd name="connsiteX5" fmla="*/ 1174282 w 3474720"/>
              <a:gd name="connsiteY5" fmla="*/ 653377 h 951062"/>
              <a:gd name="connsiteX6" fmla="*/ 895150 w 3474720"/>
              <a:gd name="connsiteY6" fmla="*/ 37360 h 951062"/>
              <a:gd name="connsiteX7" fmla="*/ 221381 w 3474720"/>
              <a:gd name="connsiteY7" fmla="*/ 66236 h 951062"/>
              <a:gd name="connsiteX8" fmla="*/ 0 w 3474720"/>
              <a:gd name="connsiteY8" fmla="*/ 46985 h 951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74720" h="951062">
                <a:moveTo>
                  <a:pt x="3474720" y="229865"/>
                </a:moveTo>
                <a:cubicBezTo>
                  <a:pt x="3365633" y="551509"/>
                  <a:pt x="3256547" y="873153"/>
                  <a:pt x="3108960" y="942134"/>
                </a:cubicBezTo>
                <a:cubicBezTo>
                  <a:pt x="2961373" y="1011115"/>
                  <a:pt x="2754430" y="658189"/>
                  <a:pt x="2589196" y="643751"/>
                </a:cubicBezTo>
                <a:cubicBezTo>
                  <a:pt x="2423962" y="629313"/>
                  <a:pt x="2277979" y="898821"/>
                  <a:pt x="2117558" y="855507"/>
                </a:cubicBezTo>
                <a:cubicBezTo>
                  <a:pt x="1957137" y="812193"/>
                  <a:pt x="1783883" y="417557"/>
                  <a:pt x="1626670" y="383869"/>
                </a:cubicBezTo>
                <a:cubicBezTo>
                  <a:pt x="1469457" y="350181"/>
                  <a:pt x="1296202" y="711129"/>
                  <a:pt x="1174282" y="653377"/>
                </a:cubicBezTo>
                <a:cubicBezTo>
                  <a:pt x="1052362" y="595626"/>
                  <a:pt x="1053967" y="135217"/>
                  <a:pt x="895150" y="37360"/>
                </a:cubicBezTo>
                <a:cubicBezTo>
                  <a:pt x="736333" y="-60497"/>
                  <a:pt x="370573" y="64632"/>
                  <a:pt x="221381" y="66236"/>
                </a:cubicBezTo>
                <a:cubicBezTo>
                  <a:pt x="72189" y="67840"/>
                  <a:pt x="36094" y="57412"/>
                  <a:pt x="0" y="46985"/>
                </a:cubicBezTo>
              </a:path>
            </a:pathLst>
          </a:cu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Freeform: Shape 7"/>
          <p:cNvSpPr/>
          <p:nvPr/>
        </p:nvSpPr>
        <p:spPr>
          <a:xfrm>
            <a:off x="1973183" y="3128212"/>
            <a:ext cx="2704699" cy="2457129"/>
          </a:xfrm>
          <a:custGeom>
            <a:avLst/>
            <a:gdLst>
              <a:gd name="connsiteX0" fmla="*/ 0 w 2704699"/>
              <a:gd name="connsiteY0" fmla="*/ 0 h 2457129"/>
              <a:gd name="connsiteX1" fmla="*/ 144379 w 2704699"/>
              <a:gd name="connsiteY1" fmla="*/ 664143 h 2457129"/>
              <a:gd name="connsiteX2" fmla="*/ 731520 w 2704699"/>
              <a:gd name="connsiteY2" fmla="*/ 346509 h 2457129"/>
              <a:gd name="connsiteX3" fmla="*/ 798897 w 2704699"/>
              <a:gd name="connsiteY3" fmla="*/ 972151 h 2457129"/>
              <a:gd name="connsiteX4" fmla="*/ 1347537 w 2704699"/>
              <a:gd name="connsiteY4" fmla="*/ 1145406 h 2457129"/>
              <a:gd name="connsiteX5" fmla="*/ 1617044 w 2704699"/>
              <a:gd name="connsiteY5" fmla="*/ 1953928 h 2457129"/>
              <a:gd name="connsiteX6" fmla="*/ 2146434 w 2704699"/>
              <a:gd name="connsiteY6" fmla="*/ 2261936 h 2457129"/>
              <a:gd name="connsiteX7" fmla="*/ 2531444 w 2704699"/>
              <a:gd name="connsiteY7" fmla="*/ 2444816 h 2457129"/>
              <a:gd name="connsiteX8" fmla="*/ 2704699 w 2704699"/>
              <a:gd name="connsiteY8" fmla="*/ 2425566 h 2457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04699" h="2457129">
                <a:moveTo>
                  <a:pt x="0" y="0"/>
                </a:moveTo>
                <a:cubicBezTo>
                  <a:pt x="11229" y="303196"/>
                  <a:pt x="22459" y="606392"/>
                  <a:pt x="144379" y="664143"/>
                </a:cubicBezTo>
                <a:cubicBezTo>
                  <a:pt x="266299" y="721895"/>
                  <a:pt x="622434" y="295174"/>
                  <a:pt x="731520" y="346509"/>
                </a:cubicBezTo>
                <a:cubicBezTo>
                  <a:pt x="840606" y="397844"/>
                  <a:pt x="696228" y="839002"/>
                  <a:pt x="798897" y="972151"/>
                </a:cubicBezTo>
                <a:cubicBezTo>
                  <a:pt x="901566" y="1105300"/>
                  <a:pt x="1211179" y="981777"/>
                  <a:pt x="1347537" y="1145406"/>
                </a:cubicBezTo>
                <a:cubicBezTo>
                  <a:pt x="1483895" y="1309035"/>
                  <a:pt x="1483895" y="1767840"/>
                  <a:pt x="1617044" y="1953928"/>
                </a:cubicBezTo>
                <a:cubicBezTo>
                  <a:pt x="1750194" y="2140016"/>
                  <a:pt x="1994034" y="2180121"/>
                  <a:pt x="2146434" y="2261936"/>
                </a:cubicBezTo>
                <a:cubicBezTo>
                  <a:pt x="2298834" y="2343751"/>
                  <a:pt x="2438400" y="2417544"/>
                  <a:pt x="2531444" y="2444816"/>
                </a:cubicBezTo>
                <a:cubicBezTo>
                  <a:pt x="2624488" y="2472088"/>
                  <a:pt x="2664593" y="2448827"/>
                  <a:pt x="2704699" y="2425566"/>
                </a:cubicBezTo>
              </a:path>
            </a:pathLst>
          </a:cu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Old School Computer Terminals</a:t>
            </a:r>
          </a:p>
        </p:txBody>
      </p:sp>
      <p:pic>
        <p:nvPicPr>
          <p:cNvPr id="13" name="Picture 18" descr="Image result for mainframe computer clipart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45" t="9542" r="2410" b="9158"/>
          <a:stretch/>
        </p:blipFill>
        <p:spPr bwMode="auto">
          <a:xfrm>
            <a:off x="4484422" y="2897863"/>
            <a:ext cx="2846324" cy="2906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1219" y="1548882"/>
            <a:ext cx="2428053" cy="240878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58594" y="2147091"/>
            <a:ext cx="1670449" cy="165825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6992" y="4976527"/>
            <a:ext cx="1669582" cy="165633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78258" y="4645739"/>
            <a:ext cx="1670449" cy="165825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94349" y="2309606"/>
            <a:ext cx="9028909" cy="4083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236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Personal Computers</a:t>
            </a:r>
          </a:p>
        </p:txBody>
      </p:sp>
      <p:pic>
        <p:nvPicPr>
          <p:cNvPr id="4" name="Picture 10" descr="Image result for desktop computer clipart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673" y="2068823"/>
            <a:ext cx="4539040" cy="402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Image result for floppy disk clip ar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4975" y="2530534"/>
            <a:ext cx="4516709" cy="2965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529169" y="1933124"/>
            <a:ext cx="5033297" cy="4694664"/>
            <a:chOff x="363893" y="1839951"/>
            <a:chExt cx="5033297" cy="4694664"/>
          </a:xfrm>
        </p:grpSpPr>
        <p:sp>
          <p:nvSpPr>
            <p:cNvPr id="6" name="Rectangle 5"/>
            <p:cNvSpPr/>
            <p:nvPr/>
          </p:nvSpPr>
          <p:spPr>
            <a:xfrm>
              <a:off x="363893" y="1839951"/>
              <a:ext cx="5033297" cy="469466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30" name="Picture 6" descr="Image result for terminal computer clipart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3893" y="1916826"/>
              <a:ext cx="4962098" cy="39476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Group 6"/>
          <p:cNvGrpSpPr/>
          <p:nvPr/>
        </p:nvGrpSpPr>
        <p:grpSpPr>
          <a:xfrm>
            <a:off x="6439828" y="1933124"/>
            <a:ext cx="4907001" cy="4403595"/>
            <a:chOff x="6244683" y="1839951"/>
            <a:chExt cx="4907001" cy="4403595"/>
          </a:xfrm>
        </p:grpSpPr>
        <p:sp>
          <p:nvSpPr>
            <p:cNvPr id="10" name="Rectangle 9"/>
            <p:cNvSpPr/>
            <p:nvPr/>
          </p:nvSpPr>
          <p:spPr>
            <a:xfrm>
              <a:off x="6244683" y="1916826"/>
              <a:ext cx="4907001" cy="43267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32" name="Picture 8" descr="Image result for cd clipart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53241" y="1839951"/>
              <a:ext cx="3880176" cy="40149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4" name="Picture 8" descr="Image result for internet  clipart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3241" y="1884589"/>
            <a:ext cx="4198443" cy="4198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0886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256015" y="1031800"/>
            <a:ext cx="7599101" cy="569932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Cloud</a:t>
            </a:r>
          </a:p>
        </p:txBody>
      </p:sp>
      <p:pic>
        <p:nvPicPr>
          <p:cNvPr id="5" name="Picture 18" descr="Image result for mainframe computer clipart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45" t="9542" r="2410" b="9158"/>
          <a:stretch/>
        </p:blipFill>
        <p:spPr bwMode="auto">
          <a:xfrm>
            <a:off x="4905631" y="2559838"/>
            <a:ext cx="1955257" cy="1996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Image result for server rack clipart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5174" y="1857155"/>
            <a:ext cx="1303056" cy="2227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2431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Installed Software</a:t>
            </a:r>
          </a:p>
        </p:txBody>
      </p:sp>
      <p:pic>
        <p:nvPicPr>
          <p:cNvPr id="27" name="Picture 2" descr="Image result for laptop clipar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0120" y="943429"/>
            <a:ext cx="6148954" cy="5754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20382" y="1296527"/>
            <a:ext cx="3642530" cy="2801946"/>
          </a:xfrm>
          <a:prstGeom prst="rect">
            <a:avLst/>
          </a:prstGeom>
        </p:spPr>
      </p:pic>
      <p:sp>
        <p:nvSpPr>
          <p:cNvPr id="29" name="AutoShape 8" descr="Image result for excel 2016 icon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1" name="Picture 10" descr="Image result for excel 2016 ico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4149" y="3313600"/>
            <a:ext cx="545394" cy="535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3" name="Group 32"/>
          <p:cNvGrpSpPr/>
          <p:nvPr/>
        </p:nvGrpSpPr>
        <p:grpSpPr>
          <a:xfrm>
            <a:off x="6248399" y="4615546"/>
            <a:ext cx="1502229" cy="1488443"/>
            <a:chOff x="6248399" y="4615546"/>
            <a:chExt cx="1502229" cy="1488443"/>
          </a:xfrm>
        </p:grpSpPr>
        <p:pic>
          <p:nvPicPr>
            <p:cNvPr id="34" name="Picture 12" descr="Image result for excel 2016 icon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48399" y="4615546"/>
              <a:ext cx="1502229" cy="14158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5" name="Rectangle 34"/>
            <p:cNvSpPr/>
            <p:nvPr/>
          </p:nvSpPr>
          <p:spPr>
            <a:xfrm>
              <a:off x="6503469" y="5913524"/>
              <a:ext cx="1143000" cy="1904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600" dirty="0">
                  <a:solidFill>
                    <a:srgbClr val="1F7246"/>
                  </a:solidFill>
                </a:rPr>
                <a:t>Book1.xlsx</a:t>
              </a: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278884" y="1770134"/>
            <a:ext cx="586409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Software code is copied to the device’s hard drive</a:t>
            </a:r>
          </a:p>
          <a:p>
            <a:pPr marL="342900" indent="-34290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Software is run on directly on the device</a:t>
            </a:r>
          </a:p>
          <a:p>
            <a:pPr marL="342900" indent="-34290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Speed is limited to the CPU’s abilities</a:t>
            </a:r>
          </a:p>
          <a:p>
            <a:pPr marL="342900" indent="-34290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Files are saved locally to the device’s hard drive</a:t>
            </a:r>
          </a:p>
          <a:p>
            <a:pPr marL="342900" indent="-34290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C:\Users\Me\Documents\Book1.xlsx</a:t>
            </a:r>
          </a:p>
        </p:txBody>
      </p:sp>
    </p:spTree>
    <p:extLst>
      <p:ext uri="{BB962C8B-B14F-4D97-AF65-F5344CB8AC3E}">
        <p14:creationId xmlns:p14="http://schemas.microsoft.com/office/powerpoint/2010/main" val="1441650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9943" y="601196"/>
            <a:ext cx="6618515" cy="619237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Web-based Software</a:t>
            </a:r>
          </a:p>
        </p:txBody>
      </p:sp>
      <p:sp>
        <p:nvSpPr>
          <p:cNvPr id="29" name="AutoShape 8" descr="Image result for excel 2016 icon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278884" y="1770134"/>
            <a:ext cx="5864095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300000"/>
              </a:lnSpc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dirty="0"/>
              <a:t>Application is accessed through a web browser or app</a:t>
            </a:r>
          </a:p>
          <a:p>
            <a:pPr marL="342900" indent="-34290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dirty="0"/>
              <a:t>Calculations and processing are done on the providers servers, not your machine.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Files are saved to the providers servers and must be downloaded to get your own copy.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https:office.Microsoft.com\....\....\Book1.xlsx</a:t>
            </a:r>
          </a:p>
          <a:p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3690" y="1512648"/>
            <a:ext cx="3186824" cy="2278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741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5260" y="3321709"/>
            <a:ext cx="3679872" cy="34394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Cloud Storage – “Syncing”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2334849" y="4420959"/>
            <a:ext cx="2148347" cy="2148347"/>
            <a:chOff x="7801897" y="4397248"/>
            <a:chExt cx="2148347" cy="2148347"/>
          </a:xfrm>
        </p:grpSpPr>
        <p:pic>
          <p:nvPicPr>
            <p:cNvPr id="1026" name="Picture 2" descr="Image result for Folder icon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01897" y="4397248"/>
              <a:ext cx="2148347" cy="21483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 descr="Image result for Google drive icon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73845" y="5016294"/>
              <a:ext cx="1189314" cy="11893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2" name="Picture 6" descr="Image result for Google drive ic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571" y="4216169"/>
            <a:ext cx="471949" cy="471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93808" y="4700018"/>
            <a:ext cx="1189868" cy="130111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26827" y="883719"/>
            <a:ext cx="4070520" cy="3804399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6156506" y="4176156"/>
            <a:ext cx="1511875" cy="2584959"/>
            <a:chOff x="6795211" y="4144163"/>
            <a:chExt cx="1511875" cy="2584959"/>
          </a:xfrm>
        </p:grpSpPr>
        <p:pic>
          <p:nvPicPr>
            <p:cNvPr id="9" name="Picture 8" descr="Image result for server rack clipart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95211" y="4144163"/>
              <a:ext cx="1511875" cy="25849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6" descr="Image result for Google drive icon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15173" y="4358252"/>
              <a:ext cx="471949" cy="4719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Arc 3"/>
          <p:cNvSpPr/>
          <p:nvPr/>
        </p:nvSpPr>
        <p:spPr>
          <a:xfrm rot="20644613">
            <a:off x="3918377" y="4023490"/>
            <a:ext cx="2836162" cy="1693044"/>
          </a:xfrm>
          <a:prstGeom prst="arc">
            <a:avLst>
              <a:gd name="adj1" fmla="val 12226503"/>
              <a:gd name="adj2" fmla="val 0"/>
            </a:avLst>
          </a:prstGeom>
          <a:ln w="254000">
            <a:solidFill>
              <a:schemeClr val="tx1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Arc 20"/>
          <p:cNvSpPr/>
          <p:nvPr/>
        </p:nvSpPr>
        <p:spPr>
          <a:xfrm rot="18341572">
            <a:off x="6600083" y="2592727"/>
            <a:ext cx="3490540" cy="1693044"/>
          </a:xfrm>
          <a:prstGeom prst="arc">
            <a:avLst>
              <a:gd name="adj1" fmla="val 12226503"/>
              <a:gd name="adj2" fmla="val 0"/>
            </a:avLst>
          </a:prstGeom>
          <a:ln w="254000">
            <a:solidFill>
              <a:schemeClr val="tx1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Arc 21"/>
          <p:cNvSpPr/>
          <p:nvPr/>
        </p:nvSpPr>
        <p:spPr>
          <a:xfrm rot="7502823">
            <a:off x="6932295" y="2539324"/>
            <a:ext cx="3490540" cy="1693044"/>
          </a:xfrm>
          <a:prstGeom prst="arc">
            <a:avLst>
              <a:gd name="adj1" fmla="val 12226503"/>
              <a:gd name="adj2" fmla="val 0"/>
            </a:avLst>
          </a:prstGeom>
          <a:ln w="2540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Arc 22"/>
          <p:cNvSpPr/>
          <p:nvPr/>
        </p:nvSpPr>
        <p:spPr>
          <a:xfrm rot="9945915">
            <a:off x="4094353" y="4566949"/>
            <a:ext cx="2790729" cy="1693044"/>
          </a:xfrm>
          <a:prstGeom prst="arc">
            <a:avLst>
              <a:gd name="adj1" fmla="val 12226503"/>
              <a:gd name="adj2" fmla="val 0"/>
            </a:avLst>
          </a:prstGeom>
          <a:ln w="2540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79108" y="883719"/>
            <a:ext cx="4046423" cy="429430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07694" y="3082803"/>
            <a:ext cx="1189868" cy="1301116"/>
          </a:xfrm>
          <a:prstGeom prst="rect">
            <a:avLst/>
          </a:prstGeom>
        </p:spPr>
      </p:pic>
      <p:sp>
        <p:nvSpPr>
          <p:cNvPr id="30" name="Arc 29"/>
          <p:cNvSpPr/>
          <p:nvPr/>
        </p:nvSpPr>
        <p:spPr>
          <a:xfrm rot="20424112">
            <a:off x="7095210" y="3162858"/>
            <a:ext cx="2784403" cy="1693044"/>
          </a:xfrm>
          <a:prstGeom prst="arc">
            <a:avLst>
              <a:gd name="adj1" fmla="val 11533082"/>
              <a:gd name="adj2" fmla="val 0"/>
            </a:avLst>
          </a:prstGeom>
          <a:ln w="254000">
            <a:solidFill>
              <a:schemeClr val="tx1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Arc 30"/>
          <p:cNvSpPr/>
          <p:nvPr/>
        </p:nvSpPr>
        <p:spPr>
          <a:xfrm rot="8667018">
            <a:off x="7414126" y="3699678"/>
            <a:ext cx="2688606" cy="1693044"/>
          </a:xfrm>
          <a:prstGeom prst="arc">
            <a:avLst>
              <a:gd name="adj1" fmla="val 12226503"/>
              <a:gd name="adj2" fmla="val 0"/>
            </a:avLst>
          </a:prstGeom>
          <a:ln w="2540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718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4" grpId="2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3" grpId="2" animBg="1"/>
      <p:bldP spid="30" grpId="0" animBg="1"/>
      <p:bldP spid="3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Business &amp; </a:t>
            </a:r>
            <a:br>
              <a:rPr lang="en-US" dirty="0"/>
            </a:br>
            <a:r>
              <a:rPr lang="en-US" dirty="0"/>
              <a:t>Cloud Computing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1517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8138" y="485221"/>
            <a:ext cx="11383347" cy="1034164"/>
          </a:xfrm>
        </p:spPr>
        <p:txBody>
          <a:bodyPr/>
          <a:lstStyle/>
          <a:p>
            <a:r>
              <a:rPr lang="en-US" dirty="0"/>
              <a:t>… As A Service</a:t>
            </a: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2910159589"/>
              </p:ext>
            </p:extLst>
          </p:nvPr>
        </p:nvGraphicFramePr>
        <p:xfrm>
          <a:off x="173704" y="1946787"/>
          <a:ext cx="5194709" cy="42652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5206181" y="2383884"/>
            <a:ext cx="42403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Software as a Service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701605" y="3833158"/>
            <a:ext cx="42403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Platform as a Service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99811" y="5282432"/>
            <a:ext cx="52874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Infrastructure as a Service</a:t>
            </a:r>
          </a:p>
        </p:txBody>
      </p:sp>
    </p:spTree>
    <p:extLst>
      <p:ext uri="{BB962C8B-B14F-4D97-AF65-F5344CB8AC3E}">
        <p14:creationId xmlns:p14="http://schemas.microsoft.com/office/powerpoint/2010/main" val="2104813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  <p:bldP spid="5" grpId="0"/>
      <p:bldP spid="6" grpId="0"/>
      <p:bldP spid="7" grpId="0"/>
    </p:bldLst>
  </p:timing>
</p:sld>
</file>

<file path=ppt/theme/theme1.xml><?xml version="1.0" encoding="utf-8"?>
<a:theme xmlns:a="http://schemas.openxmlformats.org/drawingml/2006/main" name="Retrospect">
  <a:themeElements>
    <a:clrScheme name="Custom 3">
      <a:dk1>
        <a:srgbClr val="013E7F"/>
      </a:dk1>
      <a:lt1>
        <a:sysClr val="window" lastClr="FFFFFF"/>
      </a:lt1>
      <a:dk2>
        <a:srgbClr val="013E7F"/>
      </a:dk2>
      <a:lt2>
        <a:srgbClr val="FFC300"/>
      </a:lt2>
      <a:accent1>
        <a:srgbClr val="01508D"/>
      </a:accent1>
      <a:accent2>
        <a:srgbClr val="97AF5C"/>
      </a:accent2>
      <a:accent3>
        <a:srgbClr val="218ACB"/>
      </a:accent3>
      <a:accent4>
        <a:srgbClr val="A0A1A2"/>
      </a:accent4>
      <a:accent5>
        <a:srgbClr val="3F4EFF"/>
      </a:accent5>
      <a:accent6>
        <a:srgbClr val="90BD00"/>
      </a:accent6>
      <a:hlink>
        <a:srgbClr val="90BD00"/>
      </a:hlink>
      <a:folHlink>
        <a:srgbClr val="728641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plate.potx" id="{99970042-52CA-4E8E-82FD-A240A5B05F2C}" vid="{9765A551-6ED4-4E5F-92B9-7F5184D6FAF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Template</Template>
  <TotalTime>454</TotalTime>
  <Words>546</Words>
  <Application>Microsoft Office PowerPoint</Application>
  <PresentationFormat>Widescreen</PresentationFormat>
  <Paragraphs>78</Paragraphs>
  <Slides>14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Retrospect</vt:lpstr>
      <vt:lpstr>Cloud Computing</vt:lpstr>
      <vt:lpstr>Old School Computer Terminals</vt:lpstr>
      <vt:lpstr>Personal Computers</vt:lpstr>
      <vt:lpstr>The Cloud</vt:lpstr>
      <vt:lpstr>Installed Software</vt:lpstr>
      <vt:lpstr>Web-based Software</vt:lpstr>
      <vt:lpstr>Cloud Storage – “Syncing”</vt:lpstr>
      <vt:lpstr>Business &amp;  Cloud Computing</vt:lpstr>
      <vt:lpstr>… As A Service</vt:lpstr>
      <vt:lpstr>PaaS – Platform as a Service</vt:lpstr>
      <vt:lpstr>IaaS - Infrastructure as a Service </vt:lpstr>
      <vt:lpstr>IaaS - Infrastructure as a Service </vt:lpstr>
      <vt:lpstr>Virtual Servers</vt:lpstr>
      <vt:lpstr>Redundancy and Co-Location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Social Media</dc:title>
  <dc:subject/>
  <dc:creator>Robert Plumley</dc:creator>
  <cp:keywords/>
  <dc:description/>
  <cp:lastModifiedBy>Robert Plumley</cp:lastModifiedBy>
  <cp:revision>55</cp:revision>
  <dcterms:created xsi:type="dcterms:W3CDTF">2016-11-03T02:22:06Z</dcterms:created>
  <dcterms:modified xsi:type="dcterms:W3CDTF">2016-11-17T22:57:28Z</dcterms:modified>
  <cp:category/>
</cp:coreProperties>
</file>