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9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3" autoAdjust="0"/>
  </p:normalViewPr>
  <p:slideViewPr>
    <p:cSldViewPr snapToGrid="0">
      <p:cViewPr varScale="1">
        <p:scale>
          <a:sx n="78" d="100"/>
          <a:sy n="78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year 1969 only 4 computers were connected to the ARPNET network.</a:t>
            </a:r>
          </a:p>
          <a:p>
            <a:r>
              <a:rPr lang="en-US" dirty="0"/>
              <a:t>During</a:t>
            </a:r>
            <a:r>
              <a:rPr lang="en-US" baseline="0" dirty="0"/>
              <a:t> the same time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TomLinson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developing first system to send mails back and forth between the users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ARPNet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was called Email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person’sname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1991 it was 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 for just scientist and military anymore but Network of information was accessible to anyone within the internet connection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14718"/>
            <a:ext cx="10058400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Computers &amp;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8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718"/>
            <a:ext cx="10478346" cy="1034164"/>
          </a:xfrm>
        </p:spPr>
        <p:txBody>
          <a:bodyPr/>
          <a:lstStyle/>
          <a:p>
            <a:r>
              <a:rPr lang="en-US" dirty="0"/>
              <a:t>IP Address: Internet Protocol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0934"/>
            <a:ext cx="10146818" cy="4551217"/>
          </a:xfrm>
        </p:spPr>
        <p:txBody>
          <a:bodyPr/>
          <a:lstStyle/>
          <a:p>
            <a:r>
              <a:rPr lang="en-US" dirty="0"/>
              <a:t>Internet protocol address is a unique number assigned to every device on the internet</a:t>
            </a:r>
          </a:p>
          <a:p>
            <a:r>
              <a:rPr lang="en-US" dirty="0"/>
              <a:t>It is mostly 11 digit number; It can also be 18 combinations of both digits and letter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ipad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73" y="2759420"/>
            <a:ext cx="7030341" cy="36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DNS: Domain Name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Internet's equivalent of a phone book. They maintain a directory of </a:t>
            </a:r>
            <a:r>
              <a:rPr lang="en-US" b="1" dirty="0"/>
              <a:t>domain names</a:t>
            </a:r>
            <a:r>
              <a:rPr lang="en-US" dirty="0"/>
              <a:t> and translate them to Internet Protocol (IP) addresses. This is necessary because, although </a:t>
            </a:r>
            <a:r>
              <a:rPr lang="en-US" b="1" dirty="0"/>
              <a:t>domain names</a:t>
            </a:r>
            <a:r>
              <a:rPr lang="en-US" dirty="0"/>
              <a:t> are easy for people to remember, computers or machines, access websites based on IP addresses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99" y="3503905"/>
            <a:ext cx="2380799" cy="2227508"/>
          </a:xfrm>
          <a:prstGeom prst="rect">
            <a:avLst/>
          </a:prstGeom>
        </p:spPr>
      </p:pic>
      <p:sp>
        <p:nvSpPr>
          <p:cNvPr id="6" name="Arrow: Striped Right 5"/>
          <p:cNvSpPr/>
          <p:nvPr/>
        </p:nvSpPr>
        <p:spPr>
          <a:xfrm>
            <a:off x="4732638" y="3326073"/>
            <a:ext cx="2286000" cy="10626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www.pace.edu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36265"/>
              </p:ext>
            </p:extLst>
          </p:nvPr>
        </p:nvGraphicFramePr>
        <p:xfrm>
          <a:off x="7359409" y="3647074"/>
          <a:ext cx="41051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595">
                  <a:extLst>
                    <a:ext uri="{9D8B030D-6E8A-4147-A177-3AD203B41FA5}">
                      <a16:colId xmlns:a16="http://schemas.microsoft.com/office/drawing/2014/main" val="3980358105"/>
                    </a:ext>
                  </a:extLst>
                </a:gridCol>
                <a:gridCol w="2052595">
                  <a:extLst>
                    <a:ext uri="{9D8B030D-6E8A-4147-A177-3AD203B41FA5}">
                      <a16:colId xmlns:a16="http://schemas.microsoft.com/office/drawing/2014/main" val="237946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www.google.com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216.58.194.132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0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www.pace.edu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198.105.44.27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7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www.starbucks.com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107.162.135.91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93314"/>
                  </a:ext>
                </a:extLst>
              </a:tr>
            </a:tbl>
          </a:graphicData>
        </a:graphic>
      </p:graphicFrame>
      <p:sp>
        <p:nvSpPr>
          <p:cNvPr id="8" name="Arrow: Striped Right 7"/>
          <p:cNvSpPr/>
          <p:nvPr/>
        </p:nvSpPr>
        <p:spPr>
          <a:xfrm flipH="1">
            <a:off x="4551406" y="4507774"/>
            <a:ext cx="2286000" cy="10626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198.105.44.27</a:t>
            </a:r>
          </a:p>
        </p:txBody>
      </p:sp>
    </p:spTree>
    <p:extLst>
      <p:ext uri="{BB962C8B-B14F-4D97-AF65-F5344CB8AC3E}">
        <p14:creationId xmlns:p14="http://schemas.microsoft.com/office/powerpoint/2010/main" val="63850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Paths on Your Computer</a:t>
            </a:r>
          </a:p>
        </p:txBody>
      </p:sp>
      <p:pic>
        <p:nvPicPr>
          <p:cNvPr id="24" name="Picture 2" descr="Image result for lapto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0" y="2457692"/>
            <a:ext cx="3028843" cy="28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74" y="3099611"/>
            <a:ext cx="1621677" cy="1329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81" y="3160576"/>
            <a:ext cx="1615580" cy="12680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982" y="3014260"/>
            <a:ext cx="1426588" cy="15607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67121" y="4938368"/>
            <a:ext cx="678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E:\CIS101\Resume.doc</a:t>
            </a:r>
          </a:p>
        </p:txBody>
      </p:sp>
      <p:sp>
        <p:nvSpPr>
          <p:cNvPr id="29" name="Parallelogram 28"/>
          <p:cNvSpPr/>
          <p:nvPr/>
        </p:nvSpPr>
        <p:spPr>
          <a:xfrm flipH="1">
            <a:off x="8854222" y="2852056"/>
            <a:ext cx="605203" cy="1718633"/>
          </a:xfrm>
          <a:prstGeom prst="parallelogram">
            <a:avLst>
              <a:gd name="adj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700630" y="2852057"/>
            <a:ext cx="1071894" cy="1718633"/>
            <a:chOff x="6064737" y="2019718"/>
            <a:chExt cx="1071894" cy="1718633"/>
          </a:xfrm>
        </p:grpSpPr>
        <p:sp>
          <p:nvSpPr>
            <p:cNvPr id="31" name="Parallelogram 30"/>
            <p:cNvSpPr/>
            <p:nvPr/>
          </p:nvSpPr>
          <p:spPr>
            <a:xfrm flipH="1">
              <a:off x="6531428" y="2019718"/>
              <a:ext cx="605203" cy="1718633"/>
            </a:xfrm>
            <a:prstGeom prst="parallelogram">
              <a:avLst>
                <a:gd name="adj" fmla="val 83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82601" y="2427359"/>
              <a:ext cx="225529" cy="21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64737" y="3271416"/>
              <a:ext cx="225529" cy="21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0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28" y="514718"/>
            <a:ext cx="10365052" cy="1034164"/>
          </a:xfrm>
        </p:spPr>
        <p:txBody>
          <a:bodyPr/>
          <a:lstStyle/>
          <a:p>
            <a:r>
              <a:rPr lang="en-US" dirty="0"/>
              <a:t>File Paths on the Internet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47" y="3135083"/>
            <a:ext cx="1615580" cy="12680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08" y="2988767"/>
            <a:ext cx="1426588" cy="1560711"/>
          </a:xfrm>
          <a:prstGeom prst="rect">
            <a:avLst/>
          </a:prstGeom>
        </p:spPr>
      </p:pic>
      <p:sp>
        <p:nvSpPr>
          <p:cNvPr id="29" name="Parallelogram 28"/>
          <p:cNvSpPr/>
          <p:nvPr/>
        </p:nvSpPr>
        <p:spPr>
          <a:xfrm>
            <a:off x="9290400" y="2861170"/>
            <a:ext cx="605203" cy="1718633"/>
          </a:xfrm>
          <a:prstGeom prst="parallelogram">
            <a:avLst>
              <a:gd name="adj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arallelogram 30"/>
          <p:cNvSpPr/>
          <p:nvPr/>
        </p:nvSpPr>
        <p:spPr>
          <a:xfrm>
            <a:off x="6456461" y="2861171"/>
            <a:ext cx="605203" cy="1718633"/>
          </a:xfrm>
          <a:prstGeom prst="parallelogram">
            <a:avLst>
              <a:gd name="adj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28" y="2572125"/>
            <a:ext cx="2380799" cy="2227508"/>
          </a:xfrm>
          <a:prstGeom prst="rect">
            <a:avLst/>
          </a:prstGeom>
        </p:spPr>
      </p:pic>
      <p:pic>
        <p:nvPicPr>
          <p:cNvPr id="1032" name="Picture 8" descr="Image result for internet 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34" y="2889852"/>
            <a:ext cx="796027" cy="7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21003" y="1870401"/>
            <a:ext cx="1817976" cy="3108322"/>
            <a:chOff x="3949365" y="1976279"/>
            <a:chExt cx="1817976" cy="3108322"/>
          </a:xfrm>
        </p:grpSpPr>
        <p:pic>
          <p:nvPicPr>
            <p:cNvPr id="1030" name="Picture 6" descr="Image result for server rack clip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65" y="1976279"/>
              <a:ext cx="1817976" cy="310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pace university logo vecto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268" y="2342541"/>
              <a:ext cx="907962" cy="37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2060120" y="5107406"/>
            <a:ext cx="9095560" cy="71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http://</a:t>
            </a:r>
            <a:r>
              <a:rPr lang="en-US" sz="3200" dirty="0"/>
              <a:t>webpage.pace.edu/cis101/resume.doc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72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718"/>
            <a:ext cx="10478346" cy="1034164"/>
          </a:xfrm>
        </p:spPr>
        <p:txBody>
          <a:bodyPr/>
          <a:lstStyle/>
          <a:p>
            <a:r>
              <a:rPr lang="en-US" b="1" dirty="0"/>
              <a:t>URL : Uniform Resource 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9538"/>
            <a:ext cx="10146818" cy="4976179"/>
          </a:xfrm>
        </p:spPr>
        <p:txBody>
          <a:bodyPr/>
          <a:lstStyle/>
          <a:p>
            <a:r>
              <a:rPr lang="en-US" dirty="0"/>
              <a:t>A reference to the name of a file on the internet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4075" y="4812927"/>
            <a:ext cx="9233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http://</a:t>
            </a:r>
            <a:r>
              <a:rPr lang="en-US" sz="3600" dirty="0">
                <a:solidFill>
                  <a:srgbClr val="000000"/>
                </a:solidFill>
              </a:rPr>
              <a:t>webpage.pace.edu/cis101/resume.doc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99384"/>
            <a:ext cx="11089585" cy="2176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632" y="5394632"/>
            <a:ext cx="124369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2" y="514718"/>
            <a:ext cx="10364848" cy="1034164"/>
          </a:xfrm>
        </p:spPr>
        <p:txBody>
          <a:bodyPr>
            <a:normAutofit/>
          </a:bodyPr>
          <a:lstStyle/>
          <a:p>
            <a:r>
              <a:rPr lang="en-US" dirty="0"/>
              <a:t>The Good, the Bad, &amp; the Ugly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2" y="1845734"/>
            <a:ext cx="10824518" cy="4023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What are some ways that you use the internet?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has always being connected changed the way we live our lives?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are some of the global implications of the existence of the internet?</a:t>
            </a:r>
          </a:p>
        </p:txBody>
      </p:sp>
    </p:spTree>
    <p:extLst>
      <p:ext uri="{BB962C8B-B14F-4D97-AF65-F5344CB8AC3E}">
        <p14:creationId xmlns:p14="http://schemas.microsoft.com/office/powerpoint/2010/main" val="10753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4718"/>
            <a:ext cx="10058400" cy="1034164"/>
          </a:xfrm>
        </p:spPr>
        <p:txBody>
          <a:bodyPr/>
          <a:lstStyle/>
          <a:p>
            <a:r>
              <a:rPr lang="en-US" dirty="0"/>
              <a:t>Primary Parts of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Display – Monitor, etc. </a:t>
            </a:r>
          </a:p>
          <a:p>
            <a:r>
              <a:rPr lang="en-US" sz="3200" dirty="0"/>
              <a:t>CPU: Central Processing Unit </a:t>
            </a:r>
            <a:endParaRPr lang="en-US" sz="2800" dirty="0"/>
          </a:p>
          <a:p>
            <a:r>
              <a:rPr lang="en-US" sz="3200" dirty="0"/>
              <a:t>Hard Drive</a:t>
            </a:r>
          </a:p>
          <a:p>
            <a:r>
              <a:rPr lang="en-US" sz="3200" dirty="0"/>
              <a:t>RAM</a:t>
            </a:r>
          </a:p>
          <a:p>
            <a:r>
              <a:rPr lang="en-US" sz="3200" dirty="0"/>
              <a:t>Input Devices</a:t>
            </a:r>
          </a:p>
          <a:p>
            <a:pPr lvl="1"/>
            <a:r>
              <a:rPr lang="en-US" sz="2800" dirty="0"/>
              <a:t>Keyboard</a:t>
            </a:r>
          </a:p>
          <a:p>
            <a:pPr lvl="1"/>
            <a:r>
              <a:rPr lang="en-US" sz="2800" dirty="0"/>
              <a:t>Mouse</a:t>
            </a:r>
          </a:p>
          <a:p>
            <a:pPr lvl="1"/>
            <a:r>
              <a:rPr lang="en-US" sz="2800" dirty="0"/>
              <a:t>Touch screen</a:t>
            </a:r>
          </a:p>
        </p:txBody>
      </p:sp>
    </p:spTree>
    <p:extLst>
      <p:ext uri="{BB962C8B-B14F-4D97-AF65-F5344CB8AC3E}">
        <p14:creationId xmlns:p14="http://schemas.microsoft.com/office/powerpoint/2010/main" val="190041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</p:txBody>
      </p:sp>
      <p:pic>
        <p:nvPicPr>
          <p:cNvPr id="3078" name="Picture 6" descr="Image result for office build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58333" x2="13333" y2="58333"/>
                        <a14:foregroundMark x1="17333" y1="41880" x2="17333" y2="41880"/>
                        <a14:foregroundMark x1="22167" y1="22009" x2="22167" y2="22009"/>
                        <a14:foregroundMark x1="34000" y1="14744" x2="34000" y2="14744"/>
                        <a14:foregroundMark x1="54833" y1="8974" x2="54833" y2="8974"/>
                        <a14:foregroundMark x1="43667" y1="29487" x2="43667" y2="29487"/>
                        <a14:foregroundMark x1="48167" y1="28419" x2="48167" y2="28419"/>
                        <a14:foregroundMark x1="54333" y1="25214" x2="54333" y2="25214"/>
                        <a14:foregroundMark x1="29167" y1="23718" x2="29167" y2="23718"/>
                        <a14:foregroundMark x1="7333" y1="14316" x2="7333" y2="14316"/>
                        <a14:foregroundMark x1="9833" y1="36966" x2="9833" y2="36966"/>
                        <a14:foregroundMark x1="8833" y1="53632" x2="8833" y2="53632"/>
                        <a14:foregroundMark x1="28000" y1="85897" x2="28000" y2="85897"/>
                        <a14:foregroundMark x1="29833" y1="81197" x2="29833" y2="81197"/>
                        <a14:foregroundMark x1="32833" y1="76923" x2="32833" y2="76923"/>
                        <a14:foregroundMark x1="35167" y1="92735" x2="35167" y2="92735"/>
                        <a14:foregroundMark x1="5500" y1="36966" x2="5500" y2="36966"/>
                        <a14:foregroundMark x1="5167" y1="18590" x2="5167" y2="1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33"/>
          <a:stretch/>
        </p:blipFill>
        <p:spPr bwMode="auto">
          <a:xfrm>
            <a:off x="888410" y="3232961"/>
            <a:ext cx="3623513" cy="32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laptop comput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32" y="5652779"/>
            <a:ext cx="1026333" cy="10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iphone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98" y="5959089"/>
            <a:ext cx="490062" cy="4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ainframe computer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9542" r="2410" b="9158"/>
          <a:stretch/>
        </p:blipFill>
        <p:spPr bwMode="auto">
          <a:xfrm>
            <a:off x="4757651" y="4413022"/>
            <a:ext cx="1971106" cy="20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observation made in 1965 by Gordon Moore, co-founder of Intel, that the number of transistors per square inch on integrated circuits had doubled every year since the integrated circuit was invented.</a:t>
            </a:r>
          </a:p>
        </p:txBody>
      </p:sp>
      <p:pic>
        <p:nvPicPr>
          <p:cNvPr id="17" name="Picture 10" descr="Image result for desktop compute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85" y="5123159"/>
            <a:ext cx="1535714" cy="13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4" y="514718"/>
            <a:ext cx="10650976" cy="1034164"/>
          </a:xfrm>
        </p:spPr>
        <p:txBody>
          <a:bodyPr/>
          <a:lstStyle/>
          <a:p>
            <a:r>
              <a:rPr lang="en-US" dirty="0"/>
              <a:t>What is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04" y="1480250"/>
            <a:ext cx="10146818" cy="4551217"/>
          </a:xfrm>
        </p:spPr>
        <p:txBody>
          <a:bodyPr/>
          <a:lstStyle/>
          <a:p>
            <a:r>
              <a:rPr lang="en-US" dirty="0"/>
              <a:t>Worldwide system of computer networks - a network of networks in which users at any one computer can, if they have permission, get information from any other computer </a:t>
            </a:r>
          </a:p>
          <a:p>
            <a:endParaRPr lang="en-US" dirty="0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5" y="2584209"/>
            <a:ext cx="6743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History of Internet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Internet started over 50 years ago</a:t>
            </a:r>
          </a:p>
          <a:p>
            <a:r>
              <a:rPr lang="en-US" dirty="0"/>
              <a:t>Scientist and researchers used to communicate during cold war </a:t>
            </a:r>
          </a:p>
          <a:p>
            <a:r>
              <a:rPr lang="en-US" dirty="0"/>
              <a:t>1962: JCR </a:t>
            </a:r>
            <a:r>
              <a:rPr lang="en-US" dirty="0" err="1"/>
              <a:t>Licklider</a:t>
            </a:r>
            <a:r>
              <a:rPr lang="en-US" dirty="0"/>
              <a:t> proposed the idea of a network of computer that can talk to each other</a:t>
            </a:r>
          </a:p>
          <a:p>
            <a:r>
              <a:rPr lang="en-US" dirty="0"/>
              <a:t>In 1969 :First message was sent from one computer to another through a network called ARPANET which was governments computer network at that time.</a:t>
            </a:r>
          </a:p>
          <a:p>
            <a:r>
              <a:rPr lang="en-US" dirty="0"/>
              <a:t>ARPNET consisted of 2 computers, One was located in UCLA and the other at Stanford labs</a:t>
            </a:r>
          </a:p>
          <a:p>
            <a:r>
              <a:rPr lang="en-US" b="1" dirty="0"/>
              <a:t>LOGIN</a:t>
            </a:r>
            <a:r>
              <a:rPr lang="en-US" dirty="0"/>
              <a:t> was the first word sent and it did not fail or crash the network but could send only </a:t>
            </a:r>
            <a:r>
              <a:rPr lang="en-US" b="1" dirty="0"/>
              <a:t>“LO”</a:t>
            </a:r>
          </a:p>
          <a:p>
            <a:r>
              <a:rPr lang="en-US" dirty="0"/>
              <a:t>In 1971 at the university of Hawaii ALOHA network was added followed by various other networks in London and Norway.</a:t>
            </a:r>
          </a:p>
          <a:p>
            <a:r>
              <a:rPr lang="en-US" dirty="0"/>
              <a:t>1991: Programmer named Tim </a:t>
            </a:r>
            <a:r>
              <a:rPr lang="en-US" dirty="0" err="1"/>
              <a:t>Berner's</a:t>
            </a:r>
            <a:r>
              <a:rPr lang="en-US" dirty="0"/>
              <a:t> Lee invented WWW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Military Command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14"/>
          <a:stretch/>
        </p:blipFill>
        <p:spPr>
          <a:xfrm>
            <a:off x="2036457" y="1627322"/>
            <a:ext cx="7428572" cy="4961408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45" y="1550024"/>
            <a:ext cx="7898596" cy="51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Military Command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51"/>
          <a:stretch/>
        </p:blipFill>
        <p:spPr>
          <a:xfrm>
            <a:off x="1883127" y="1454416"/>
            <a:ext cx="7735231" cy="5070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28" y="1454416"/>
            <a:ext cx="7785130" cy="51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s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1" y="1548882"/>
            <a:ext cx="9304004" cy="450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ISP : Internet service provider </a:t>
            </a:r>
            <a:endParaRPr lang="en-US" dirty="0"/>
          </a:p>
        </p:txBody>
      </p:sp>
      <p:pic>
        <p:nvPicPr>
          <p:cNvPr id="5" name="Picture 4" descr="US_Internet_provid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86" y="4891793"/>
            <a:ext cx="2150665" cy="16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7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3C208950-8F80-4055-9D56-7D5F77F8A0DD}" vid="{11A51AE9-41E3-406C-8D88-8EF1767B70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334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Computers &amp; Internet</vt:lpstr>
      <vt:lpstr>Primary Parts of a Computer</vt:lpstr>
      <vt:lpstr>Moore’s Law</vt:lpstr>
      <vt:lpstr>The Internet</vt:lpstr>
      <vt:lpstr>What is Internet?</vt:lpstr>
      <vt:lpstr> History of Internet </vt:lpstr>
      <vt:lpstr>Centralized Military Command</vt:lpstr>
      <vt:lpstr>Decentralized Military Command</vt:lpstr>
      <vt:lpstr>ISP : Internet service provider </vt:lpstr>
      <vt:lpstr>IP Address: Internet Protocol Address</vt:lpstr>
      <vt:lpstr>DNS: Domain Name System</vt:lpstr>
      <vt:lpstr>File Paths on Your Computer</vt:lpstr>
      <vt:lpstr>File Paths on the Internet</vt:lpstr>
      <vt:lpstr>URL : Uniform Resource locator</vt:lpstr>
      <vt:lpstr>The Good, the Bad, &amp; the Ugly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Virali Jhaveri</dc:creator>
  <cp:keywords/>
  <dc:description/>
  <cp:lastModifiedBy>Robert Plumley</cp:lastModifiedBy>
  <cp:revision>131</cp:revision>
  <dcterms:created xsi:type="dcterms:W3CDTF">2016-01-11T13:08:56Z</dcterms:created>
  <dcterms:modified xsi:type="dcterms:W3CDTF">2016-09-16T13:25:43Z</dcterms:modified>
  <cp:category/>
</cp:coreProperties>
</file>