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47206"/>
    <a:srgbClr val="CB5F05"/>
    <a:srgbClr val="143F6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423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3983F-B4F3-4B82-A3FB-5F4EDA1C8804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1C487-BB21-4558-B9DD-3156F7C185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95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939F5-0670-4523-A90A-FB04126198A8}" type="datetimeFigureOut">
              <a:rPr lang="en-US" smtClean="0"/>
              <a:t>1/23/2017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641AE-A3D8-412A-A442-1AFFDE282A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5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670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641AE-A3D8-412A-A442-1AFFDE282A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038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26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721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93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03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84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6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4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4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42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99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7518"/>
            <a:ext cx="12192000" cy="45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-8966"/>
            <a:ext cx="12192001" cy="6599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514718"/>
            <a:ext cx="10058400" cy="103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62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bg2"/>
          </a:solidFill>
          <a:latin typeface="+mn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csis.pace.edu/cis101/portal/forms/index.html" TargetMode="External"/><Relationship Id="rId3" Type="http://schemas.openxmlformats.org/officeDocument/2006/relationships/hyperlink" Target="https://blackboard.pace.edu/" TargetMode="Externa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is.pace.edu/cis101/portal/lecture/files/CIS101-OnePager.pdf" TargetMode="External"/><Relationship Id="rId5" Type="http://schemas.openxmlformats.org/officeDocument/2006/relationships/hyperlink" Target="http://webpage.pace.edu/rplumley/CIS101/files/2016-Fall_CIS101_Syllabus.pdf" TargetMode="External"/><Relationship Id="rId4" Type="http://schemas.openxmlformats.org/officeDocument/2006/relationships/hyperlink" Target="http://csis.pace.edu/cis101/portal/" TargetMode="External"/><Relationship Id="rId9" Type="http://schemas.openxmlformats.org/officeDocument/2006/relationships/hyperlink" Target="http://csis.pace.edu/cis101/portal/discussion/db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hyperlink" Target="https://codeanywhere.com/" TargetMode="Externa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page.pace.edu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://csis.pace.edu/cis101/portal/outcomes/html/" TargetMode="External"/><Relationship Id="rId10" Type="http://schemas.microsoft.com/office/2007/relationships/hdphoto" Target="../media/hdphoto1.wdp"/><Relationship Id="rId4" Type="http://schemas.openxmlformats.org/officeDocument/2006/relationships/hyperlink" Target="https://www.codecademy.com/" TargetMode="Externa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csis.pace.edu/cis101/portal/outcomes/group/iFound-SiteWireframe.png" TargetMode="External"/><Relationship Id="rId7" Type="http://schemas.openxmlformats.org/officeDocument/2006/relationships/slide" Target="slide2.xml"/><Relationship Id="rId2" Type="http://schemas.openxmlformats.org/officeDocument/2006/relationships/hyperlink" Target="https://www.youtube.com/watch?v=nDy4o4FIq0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page.pace.edu/rplumley/CIS101/outcomes/group/index.html" TargetMode="External"/><Relationship Id="rId5" Type="http://schemas.openxmlformats.org/officeDocument/2006/relationships/hyperlink" Target="https://youtu.be/bR_R_LUWhCg?t=36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csis.pace.edu/cis101/portal/outcomes/group/iFound-AppWireframes.png" TargetMode="Externa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CIS101</a:t>
            </a:r>
            <a:br>
              <a:rPr lang="en-US" dirty="0"/>
            </a:br>
            <a:r>
              <a:rPr lang="en-US" dirty="0"/>
              <a:t>Intro to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Week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68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711" y="664143"/>
            <a:ext cx="10146818" cy="837399"/>
          </a:xfrm>
        </p:spPr>
        <p:txBody>
          <a:bodyPr anchor="t"/>
          <a:lstStyle/>
          <a:p>
            <a:r>
              <a:rPr lang="en-US" dirty="0"/>
              <a:t>Agenda: First Day of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158" y="1886552"/>
            <a:ext cx="9620994" cy="4870382"/>
          </a:xfrm>
        </p:spPr>
        <p:txBody>
          <a:bodyPr>
            <a:noAutofit/>
          </a:bodyPr>
          <a:lstStyle/>
          <a:p>
            <a:r>
              <a:rPr lang="en-US" sz="2000" dirty="0"/>
              <a:t>Websites</a:t>
            </a:r>
          </a:p>
          <a:p>
            <a:pPr lvl="1"/>
            <a:r>
              <a:rPr lang="en-US" sz="1800" dirty="0">
                <a:hlinkClick r:id="rId3"/>
              </a:rPr>
              <a:t>Blackboard.pace.edu</a:t>
            </a:r>
            <a:endParaRPr lang="en-US" sz="1800" dirty="0"/>
          </a:p>
          <a:p>
            <a:pPr lvl="1"/>
            <a:r>
              <a:rPr lang="en-US" sz="1800" dirty="0">
                <a:hlinkClick r:id="rId4"/>
              </a:rPr>
              <a:t>CIS101 Portal</a:t>
            </a:r>
            <a:endParaRPr lang="en-US" sz="1800" dirty="0"/>
          </a:p>
          <a:p>
            <a:r>
              <a:rPr lang="en-US" sz="2000" dirty="0"/>
              <a:t>Course Overview</a:t>
            </a:r>
          </a:p>
          <a:p>
            <a:pPr lvl="1"/>
            <a:r>
              <a:rPr lang="en-US" dirty="0">
                <a:hlinkClick r:id="rId5"/>
              </a:rPr>
              <a:t>Syllabus</a:t>
            </a:r>
            <a:r>
              <a:rPr lang="en-US" dirty="0"/>
              <a:t> </a:t>
            </a:r>
            <a:r>
              <a:rPr lang="en-US" sz="1800" dirty="0"/>
              <a:t>&amp; </a:t>
            </a:r>
            <a:r>
              <a:rPr lang="en-US" sz="1800" dirty="0">
                <a:hlinkClick r:id="rId6"/>
              </a:rPr>
              <a:t>One-Pager</a:t>
            </a:r>
            <a:endParaRPr lang="en-US" sz="1800" dirty="0"/>
          </a:p>
          <a:p>
            <a:pPr lvl="1"/>
            <a:r>
              <a:rPr lang="en-US" sz="1800" dirty="0"/>
              <a:t>Excel</a:t>
            </a:r>
          </a:p>
          <a:p>
            <a:pPr lvl="1"/>
            <a:r>
              <a:rPr lang="en-US" sz="1800" dirty="0"/>
              <a:t>Web Development</a:t>
            </a:r>
          </a:p>
          <a:p>
            <a:pPr lvl="1"/>
            <a:r>
              <a:rPr lang="en-US" sz="1800" dirty="0"/>
              <a:t>Group Project</a:t>
            </a:r>
          </a:p>
          <a:p>
            <a:pPr lvl="1"/>
            <a:r>
              <a:rPr lang="en-US" dirty="0">
                <a:hlinkClick r:id="rId7" action="ppaction://hlinksldjump"/>
              </a:rPr>
              <a:t>Gantt Chart</a:t>
            </a:r>
            <a:r>
              <a:rPr lang="en-US" dirty="0"/>
              <a:t> </a:t>
            </a:r>
          </a:p>
          <a:p>
            <a:r>
              <a:rPr lang="en-US" sz="2200" dirty="0"/>
              <a:t>First Assignments</a:t>
            </a:r>
            <a:r>
              <a:rPr lang="en-US" dirty="0"/>
              <a:t> </a:t>
            </a:r>
          </a:p>
          <a:p>
            <a:pPr lvl="1"/>
            <a:r>
              <a:rPr lang="en-US" sz="1800" dirty="0">
                <a:hlinkClick r:id="rId8"/>
              </a:rPr>
              <a:t>SS1: Skills Survey</a:t>
            </a:r>
            <a:endParaRPr lang="en-US" sz="1800" dirty="0"/>
          </a:p>
          <a:p>
            <a:pPr lvl="1"/>
            <a:r>
              <a:rPr lang="en-US" sz="1800" dirty="0">
                <a:hlinkClick r:id="rId9"/>
              </a:rPr>
              <a:t>DB1: Introduce Yourself</a:t>
            </a:r>
            <a:endParaRPr lang="en-US" sz="1800" dirty="0"/>
          </a:p>
          <a:p>
            <a:r>
              <a:rPr lang="en-US" sz="2000" dirty="0"/>
              <a:t>Icebreaker </a:t>
            </a:r>
          </a:p>
        </p:txBody>
      </p:sp>
    </p:spTree>
    <p:extLst>
      <p:ext uri="{BB962C8B-B14F-4D97-AF65-F5344CB8AC3E}">
        <p14:creationId xmlns:p14="http://schemas.microsoft.com/office/powerpoint/2010/main" val="1159898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41" y="539145"/>
            <a:ext cx="10148593" cy="1034164"/>
          </a:xfrm>
        </p:spPr>
        <p:txBody>
          <a:bodyPr/>
          <a:lstStyle/>
          <a:p>
            <a:r>
              <a:rPr lang="en-US" dirty="0"/>
              <a:t>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4500"/>
            <a:ext cx="6578490" cy="4888181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Ex1: Estimated Credit Card Statement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Formatting, Formulas, and Functions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Ex2: Estimated Credit Card Statement vs Budget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statements and Conditional Formatting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Ex3: Credit Card Statement using a data table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Data Tables and IF functions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Ex4: Data Visualization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Creating and formatting charts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Ex5: Pivot Tables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Creating and filtering Pivot Tables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EX6: Major Specific Data Analysis</a:t>
            </a:r>
          </a:p>
          <a:p>
            <a:pPr lvl="1"/>
            <a:r>
              <a:rPr lang="en-US" dirty="0"/>
              <a:t>Analyze the dataset that matches your major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3973" y="1432118"/>
            <a:ext cx="3440792" cy="5170563"/>
          </a:xfrm>
          <a:prstGeom prst="rect">
            <a:avLst/>
          </a:prstGeom>
        </p:spPr>
      </p:pic>
      <p:pic>
        <p:nvPicPr>
          <p:cNvPr id="6" name="Picture 2" descr="Image result for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" y="6456421"/>
            <a:ext cx="325000" cy="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950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17662">
            <a:off x="7689942" y="1196509"/>
            <a:ext cx="2682851" cy="1768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81" y="546280"/>
            <a:ext cx="10058400" cy="1034164"/>
          </a:xfrm>
        </p:spPr>
        <p:txBody>
          <a:bodyPr/>
          <a:lstStyle/>
          <a:p>
            <a:r>
              <a:rPr lang="en-US" dirty="0"/>
              <a:t>Web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4500"/>
            <a:ext cx="6578490" cy="48881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WD1 - 3: </a:t>
            </a:r>
            <a:r>
              <a:rPr lang="en-US" sz="2400" dirty="0">
                <a:hlinkClick r:id="rId4"/>
              </a:rPr>
              <a:t>Codecademy.com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/>
              <a:t>Hands-On HTML and CSS </a:t>
            </a:r>
            <a:r>
              <a:rPr lang="en-US" sz="2000" dirty="0"/>
              <a:t>Training</a:t>
            </a:r>
            <a:endParaRPr lang="en-US" sz="2000" dirty="0"/>
          </a:p>
          <a:p>
            <a:pPr lvl="1">
              <a:spcBef>
                <a:spcPts val="0"/>
              </a:spcBef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WD4 - 5: </a:t>
            </a:r>
            <a:r>
              <a:rPr lang="en-US" sz="2400" dirty="0">
                <a:hlinkClick r:id="rId4"/>
              </a:rPr>
              <a:t>Codecademy.com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/>
              <a:t>Hands-On JavaScript Training</a:t>
            </a:r>
          </a:p>
          <a:p>
            <a:pPr lvl="1">
              <a:spcBef>
                <a:spcPts val="0"/>
              </a:spcBef>
            </a:pPr>
            <a:endParaRPr lang="en-US" sz="24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WD6: Create your own </a:t>
            </a:r>
            <a:r>
              <a:rPr lang="en-US" sz="2400" dirty="0">
                <a:hlinkClick r:id="rId5"/>
              </a:rPr>
              <a:t>Resume Site</a:t>
            </a:r>
            <a:endParaRPr lang="en-US" sz="2400" dirty="0"/>
          </a:p>
          <a:p>
            <a:pPr lvl="1">
              <a:spcBef>
                <a:spcPts val="0"/>
              </a:spcBef>
            </a:pPr>
            <a:r>
              <a:rPr lang="en-US" sz="2000" dirty="0">
                <a:hlinkClick r:id="rId6"/>
              </a:rPr>
              <a:t>Webpage.Pace.edu</a:t>
            </a: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sz="2000" dirty="0">
                <a:hlinkClick r:id="rId7"/>
              </a:rPr>
              <a:t>CodeAnyWhere.com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6" name="Picture 2" descr="Image result for Home ico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" y="6456421"/>
            <a:ext cx="325000" cy="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353090">
            <a:off x="8344785" y="2381960"/>
            <a:ext cx="2769646" cy="21073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2"/>
          <a:srcRect l="654" t="1949" r="1295" b="1117"/>
          <a:stretch/>
        </p:blipFill>
        <p:spPr>
          <a:xfrm rot="336860">
            <a:off x="7566602" y="4193673"/>
            <a:ext cx="3424136" cy="22469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505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91" y="514718"/>
            <a:ext cx="10058400" cy="1034164"/>
          </a:xfrm>
        </p:spPr>
        <p:txBody>
          <a:bodyPr/>
          <a:lstStyle/>
          <a:p>
            <a:r>
              <a:rPr lang="en-US" dirty="0"/>
              <a:t>Group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14500"/>
            <a:ext cx="10146818" cy="43879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Teams of 5 to 6 members will develop an investors pitch for a new app</a:t>
            </a:r>
          </a:p>
          <a:p>
            <a:endParaRPr lang="en-US" sz="1600" dirty="0"/>
          </a:p>
          <a:p>
            <a:r>
              <a:rPr lang="en-US" sz="2600" dirty="0"/>
              <a:t>Deliverables:</a:t>
            </a:r>
            <a:endParaRPr lang="en-US" sz="2600" dirty="0">
              <a:hlinkClick r:id="rId2"/>
            </a:endParaRPr>
          </a:p>
          <a:p>
            <a:pPr lvl="1"/>
            <a:r>
              <a:rPr lang="en-US" sz="2200" dirty="0"/>
              <a:t>GP1: Wireframes - </a:t>
            </a:r>
            <a:r>
              <a:rPr lang="en-US" sz="2200" dirty="0">
                <a:hlinkClick r:id="rId3"/>
              </a:rPr>
              <a:t>Website</a:t>
            </a:r>
            <a:r>
              <a:rPr lang="en-US" sz="2200" dirty="0"/>
              <a:t> and </a:t>
            </a:r>
            <a:r>
              <a:rPr lang="en-US" sz="2200" dirty="0">
                <a:hlinkClick r:id="rId4"/>
              </a:rPr>
              <a:t>App</a:t>
            </a:r>
            <a:endParaRPr lang="en-US" sz="2200" dirty="0"/>
          </a:p>
          <a:p>
            <a:pPr lvl="1"/>
            <a:r>
              <a:rPr lang="en-US" sz="2200" dirty="0"/>
              <a:t>GP2: </a:t>
            </a:r>
            <a:r>
              <a:rPr lang="en-US" sz="2200" dirty="0">
                <a:hlinkClick r:id="rId5"/>
              </a:rPr>
              <a:t>KickStarter Video</a:t>
            </a:r>
            <a:endParaRPr lang="en-US" sz="2200" dirty="0"/>
          </a:p>
          <a:p>
            <a:pPr lvl="1"/>
            <a:r>
              <a:rPr lang="en-US" sz="2200" dirty="0"/>
              <a:t>GP3: Market Research Survey	</a:t>
            </a:r>
          </a:p>
          <a:p>
            <a:pPr lvl="1"/>
            <a:r>
              <a:rPr lang="en-US" sz="2200" dirty="0"/>
              <a:t>GP4: 5 Year Business Plan</a:t>
            </a:r>
          </a:p>
          <a:p>
            <a:pPr lvl="1"/>
            <a:r>
              <a:rPr lang="en-US" sz="2200" dirty="0"/>
              <a:t>GP5: </a:t>
            </a:r>
            <a:r>
              <a:rPr lang="en-US" sz="2200" dirty="0">
                <a:hlinkClick r:id="rId6"/>
              </a:rPr>
              <a:t>Website</a:t>
            </a:r>
            <a:endParaRPr lang="en-US" sz="2200" dirty="0"/>
          </a:p>
          <a:p>
            <a:pPr lvl="1"/>
            <a:r>
              <a:rPr lang="en-US" sz="2200" dirty="0"/>
              <a:t>GP6: Final Presentation</a:t>
            </a:r>
          </a:p>
        </p:txBody>
      </p:sp>
      <p:pic>
        <p:nvPicPr>
          <p:cNvPr id="4" name="Picture 2" descr="Image result for Home ico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" y="6456421"/>
            <a:ext cx="325000" cy="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87644">
            <a:off x="6780771" y="2950826"/>
            <a:ext cx="4059053" cy="29102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8472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533" y="1006760"/>
            <a:ext cx="9073014" cy="5754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4" y="399214"/>
            <a:ext cx="10058400" cy="1034164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7" name="Picture 2" descr="Image result for Home ico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5" y="6456421"/>
            <a:ext cx="325000" cy="3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8880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13E7F"/>
      </a:dk1>
      <a:lt1>
        <a:sysClr val="window" lastClr="FFFFFF"/>
      </a:lt1>
      <a:dk2>
        <a:srgbClr val="013E7F"/>
      </a:dk2>
      <a:lt2>
        <a:srgbClr val="FFC300"/>
      </a:lt2>
      <a:accent1>
        <a:srgbClr val="01508D"/>
      </a:accent1>
      <a:accent2>
        <a:srgbClr val="97AF5C"/>
      </a:accent2>
      <a:accent3>
        <a:srgbClr val="218ACB"/>
      </a:accent3>
      <a:accent4>
        <a:srgbClr val="A0A1A2"/>
      </a:accent4>
      <a:accent5>
        <a:srgbClr val="3F4EFF"/>
      </a:accent5>
      <a:accent6>
        <a:srgbClr val="90BD00"/>
      </a:accent6>
      <a:hlink>
        <a:srgbClr val="90BD00"/>
      </a:hlink>
      <a:folHlink>
        <a:srgbClr val="728641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otx" id="{620F54B9-A924-4633-9EF9-BCA43A2F5112}" vid="{53A9A614-FCEB-4AE8-86D7-A23D2AD77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4707</TotalTime>
  <Words>187</Words>
  <Application>Microsoft Office PowerPoint</Application>
  <PresentationFormat>Widescreen</PresentationFormat>
  <Paragraphs>57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Calibri</vt:lpstr>
      <vt:lpstr>Calibri Light</vt:lpstr>
      <vt:lpstr>Retrospect</vt:lpstr>
      <vt:lpstr>CIS101 Intro to Computing</vt:lpstr>
      <vt:lpstr>Agenda: First Day of Class</vt:lpstr>
      <vt:lpstr>Excel</vt:lpstr>
      <vt:lpstr>Web Development</vt:lpstr>
      <vt:lpstr>Group Project</vt:lpstr>
      <vt:lpstr>Schedule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Virali Jhaveri</dc:creator>
  <cp:keywords/>
  <dc:description/>
  <cp:lastModifiedBy>Robert Plumley</cp:lastModifiedBy>
  <cp:revision>127</cp:revision>
  <dcterms:created xsi:type="dcterms:W3CDTF">2016-01-11T13:08:56Z</dcterms:created>
  <dcterms:modified xsi:type="dcterms:W3CDTF">2017-01-24T04:21:34Z</dcterms:modified>
  <cp:category/>
</cp:coreProperties>
</file>