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58" r:id="rId4"/>
    <p:sldId id="261" r:id="rId5"/>
    <p:sldId id="262" r:id="rId6"/>
    <p:sldId id="268" r:id="rId7"/>
    <p:sldId id="266" r:id="rId8"/>
    <p:sldId id="271" r:id="rId9"/>
    <p:sldId id="269" r:id="rId10"/>
    <p:sldId id="27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136"/>
    <a:srgbClr val="646464"/>
    <a:srgbClr val="000000"/>
    <a:srgbClr val="999999"/>
    <a:srgbClr val="B2B2B2"/>
    <a:srgbClr val="FFFFFF"/>
    <a:srgbClr val="F47206"/>
    <a:srgbClr val="CB5F05"/>
    <a:srgbClr val="143F6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80" autoAdjust="0"/>
    <p:restoredTop sz="86423" autoAdjust="0"/>
  </p:normalViewPr>
  <p:slideViewPr>
    <p:cSldViewPr snapToGrid="0">
      <p:cViewPr varScale="1">
        <p:scale>
          <a:sx n="76" d="100"/>
          <a:sy n="76" d="100"/>
        </p:scale>
        <p:origin x="12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3983F-B4F3-4B82-A3FB-5F4EDA1C880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1C487-BB21-4558-B9DD-3156F7C1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939F5-0670-4523-A90A-FB04126198A8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41AE-A3D8-412A-A442-1AFFDE282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5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about Email Phishing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0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specific</a:t>
            </a:r>
            <a:r>
              <a:rPr lang="en-US" baseline="0" dirty="0"/>
              <a:t> form of phishing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0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Dictionaries - Think what would happen if a spoofing victim</a:t>
            </a:r>
            <a:r>
              <a:rPr lang="en-US" sz="1200" baseline="0" dirty="0"/>
              <a:t> used the same email and password for multiple accounts.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</a:t>
            </a:r>
            <a:r>
              <a:rPr lang="en-US" baseline="0" dirty="0"/>
              <a:t> about </a:t>
            </a:r>
            <a:r>
              <a:rPr lang="en-US" baseline="0" dirty="0" err="1"/>
              <a:t>Cyberwarefare</a:t>
            </a:r>
            <a:r>
              <a:rPr lang="en-US" baseline="0" dirty="0"/>
              <a:t> Stuxnet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1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7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207" y="758952"/>
            <a:ext cx="11252719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78" y="4455620"/>
            <a:ext cx="11252719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1733" y="4343400"/>
            <a:ext cx="110481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6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2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9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0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4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5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7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4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518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-8966"/>
            <a:ext cx="12192001" cy="65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893" y="514718"/>
            <a:ext cx="11383347" cy="103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3" y="1845734"/>
            <a:ext cx="1138334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james_veitch_this_is_what_happens_when_you_reply_to_spam_ema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g0pi4J8auQ?t=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Cybersecurity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6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4" name="Group 8233"/>
          <p:cNvGrpSpPr/>
          <p:nvPr/>
        </p:nvGrpSpPr>
        <p:grpSpPr>
          <a:xfrm>
            <a:off x="1428131" y="1934496"/>
            <a:ext cx="3963735" cy="4155444"/>
            <a:chOff x="1428131" y="1934496"/>
            <a:chExt cx="3963735" cy="4155444"/>
          </a:xfrm>
        </p:grpSpPr>
        <p:grpSp>
          <p:nvGrpSpPr>
            <p:cNvPr id="8226" name="Group 8225"/>
            <p:cNvGrpSpPr/>
            <p:nvPr/>
          </p:nvGrpSpPr>
          <p:grpSpPr>
            <a:xfrm>
              <a:off x="1689637" y="1934496"/>
              <a:ext cx="3702229" cy="4155444"/>
              <a:chOff x="1689637" y="1934496"/>
              <a:chExt cx="3702229" cy="4155444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>
                <a:off x="1689637" y="4273063"/>
                <a:ext cx="3702229" cy="16373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endCxn id="8196" idx="1"/>
              </p:cNvCxnSpPr>
              <p:nvPr/>
            </p:nvCxnSpPr>
            <p:spPr>
              <a:xfrm flipV="1">
                <a:off x="1689637" y="1934496"/>
                <a:ext cx="2570275" cy="233856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endCxn id="94" idx="1"/>
              </p:cNvCxnSpPr>
              <p:nvPr/>
            </p:nvCxnSpPr>
            <p:spPr>
              <a:xfrm flipV="1">
                <a:off x="1715656" y="2248626"/>
                <a:ext cx="3502348" cy="20297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1689637" y="3456457"/>
                <a:ext cx="3650072" cy="81660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1689637" y="4041197"/>
                <a:ext cx="2651832" cy="23186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endCxn id="99" idx="1"/>
              </p:cNvCxnSpPr>
              <p:nvPr/>
            </p:nvCxnSpPr>
            <p:spPr>
              <a:xfrm>
                <a:off x="1689637" y="4273063"/>
                <a:ext cx="3653015" cy="3089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1689637" y="3124457"/>
                <a:ext cx="2617544" cy="114860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689637" y="4273063"/>
                <a:ext cx="2584078" cy="64256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1689637" y="4273063"/>
                <a:ext cx="2606154" cy="18168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233" name="Picture 18" descr="Image result for alarm clock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131" y="3834417"/>
              <a:ext cx="597212" cy="764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236" name="Straight Connector 8235"/>
          <p:cNvCxnSpPr>
            <a:stCxn id="91" idx="3"/>
          </p:cNvCxnSpPr>
          <p:nvPr/>
        </p:nvCxnSpPr>
        <p:spPr>
          <a:xfrm flipV="1">
            <a:off x="9129670" y="3117173"/>
            <a:ext cx="1482824" cy="99038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91" idx="3"/>
          </p:cNvCxnSpPr>
          <p:nvPr/>
        </p:nvCxnSpPr>
        <p:spPr>
          <a:xfrm>
            <a:off x="9129670" y="4107554"/>
            <a:ext cx="148282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91" idx="3"/>
          </p:cNvCxnSpPr>
          <p:nvPr/>
        </p:nvCxnSpPr>
        <p:spPr>
          <a:xfrm>
            <a:off x="9129670" y="4107554"/>
            <a:ext cx="1482824" cy="97884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/>
          <p:cNvGrpSpPr/>
          <p:nvPr/>
        </p:nvGrpSpPr>
        <p:grpSpPr>
          <a:xfrm flipH="1">
            <a:off x="4362239" y="2101168"/>
            <a:ext cx="3650073" cy="3841314"/>
            <a:chOff x="1689636" y="2248626"/>
            <a:chExt cx="3650073" cy="3841314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1689636" y="4273063"/>
              <a:ext cx="3528440" cy="1781665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1689636" y="2478013"/>
              <a:ext cx="2453804" cy="1795051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1715656" y="2248626"/>
              <a:ext cx="3502348" cy="2029766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1689637" y="3456457"/>
              <a:ext cx="3650072" cy="816606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1689637" y="4204392"/>
              <a:ext cx="3395371" cy="68671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689636" y="4273063"/>
              <a:ext cx="2329713" cy="502674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1689637" y="3492130"/>
              <a:ext cx="2318322" cy="780933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689637" y="4273063"/>
              <a:ext cx="3292870" cy="1031232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689637" y="4273063"/>
              <a:ext cx="2606154" cy="1816877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286603"/>
            <a:ext cx="10763794" cy="1450757"/>
          </a:xfrm>
        </p:spPr>
        <p:txBody>
          <a:bodyPr>
            <a:normAutofit/>
          </a:bodyPr>
          <a:lstStyle/>
          <a:p>
            <a:r>
              <a:rPr lang="en-US" sz="5400" dirty="0"/>
              <a:t>Distributed Denial-of-Service (DDoS)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00662" y="1630883"/>
            <a:ext cx="1866085" cy="4889799"/>
            <a:chOff x="4470138" y="1654595"/>
            <a:chExt cx="1866085" cy="488979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0138" y="1654595"/>
              <a:ext cx="783346" cy="73099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0138" y="3794101"/>
              <a:ext cx="783346" cy="73099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0138" y="2724348"/>
              <a:ext cx="783346" cy="730993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0138" y="5813401"/>
              <a:ext cx="783346" cy="730993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0138" y="4743648"/>
              <a:ext cx="783346" cy="730993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8231" y="1972260"/>
              <a:ext cx="783346" cy="730993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6694" y="4302101"/>
              <a:ext cx="783346" cy="730993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0221" y="3106976"/>
              <a:ext cx="783346" cy="730993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2877" y="5470962"/>
              <a:ext cx="783346" cy="73099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483872" y="1704042"/>
            <a:ext cx="1315851" cy="4429778"/>
            <a:chOff x="4753348" y="1727754"/>
            <a:chExt cx="1315851" cy="4429778"/>
          </a:xfrm>
        </p:grpSpPr>
        <p:pic>
          <p:nvPicPr>
            <p:cNvPr id="34" name="Picture 8" descr="Image result for virus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348" y="1727754"/>
              <a:ext cx="249295" cy="27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Image result for virus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348" y="3867260"/>
              <a:ext cx="249295" cy="27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Image result for virus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348" y="2797507"/>
              <a:ext cx="249295" cy="27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8" descr="Image result for virus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348" y="5886560"/>
              <a:ext cx="249295" cy="27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8" descr="Image result for virus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348" y="4816807"/>
              <a:ext cx="249295" cy="27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" descr="Image result for virus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256" y="2083295"/>
              <a:ext cx="249295" cy="27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" descr="Image result for virus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904" y="4375260"/>
              <a:ext cx="249295" cy="27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" descr="Image result for virus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4024" y="3214011"/>
              <a:ext cx="249295" cy="27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" descr="Image result for virus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719" y="5565486"/>
              <a:ext cx="249295" cy="27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232289" y="1630883"/>
            <a:ext cx="1775208" cy="4766031"/>
            <a:chOff x="4501765" y="1654595"/>
            <a:chExt cx="1775208" cy="4766031"/>
          </a:xfrm>
        </p:grpSpPr>
        <p:pic>
          <p:nvPicPr>
            <p:cNvPr id="8196" name="Picture 4" descr="Image result for zombie clipart for kids vect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9556" y1="53285" x2="39556" y2="53285"/>
                          <a14:foregroundMark x1="42889" y1="48905" x2="42889" y2="48905"/>
                          <a14:foregroundMark x1="48000" y1="52311" x2="48000" y2="52311"/>
                          <a14:foregroundMark x1="64889" y1="57421" x2="64889" y2="57421"/>
                          <a14:foregroundMark x1="65333" y1="43796" x2="65333" y2="43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388" y="1654595"/>
              <a:ext cx="664845" cy="60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 descr="Image result for zombie clipart for kids vect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9556" y1="53285" x2="39556" y2="53285"/>
                          <a14:foregroundMark x1="42889" y1="48905" x2="42889" y2="48905"/>
                          <a14:foregroundMark x1="48000" y1="52311" x2="48000" y2="52311"/>
                          <a14:foregroundMark x1="64889" y1="57421" x2="64889" y2="57421"/>
                          <a14:foregroundMark x1="65333" y1="43796" x2="65333" y2="43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929" y="3092946"/>
              <a:ext cx="664845" cy="60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4" descr="Image result for zombie clipart for kids vect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9556" y1="53285" x2="39556" y2="53285"/>
                          <a14:foregroundMark x1="42889" y1="48905" x2="42889" y2="48905"/>
                          <a14:foregroundMark x1="48000" y1="52311" x2="48000" y2="52311"/>
                          <a14:foregroundMark x1="64889" y1="57421" x2="64889" y2="57421"/>
                          <a14:foregroundMark x1="65333" y1="43796" x2="65333" y2="43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480" y="1968725"/>
              <a:ext cx="664845" cy="60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4" descr="Image result for zombie clipart for kids vect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9556" y1="53285" x2="39556" y2="53285"/>
                          <a14:foregroundMark x1="42889" y1="48905" x2="42889" y2="48905"/>
                          <a14:foregroundMark x1="48000" y1="52311" x2="48000" y2="52311"/>
                          <a14:foregroundMark x1="64889" y1="57421" x2="64889" y2="57421"/>
                          <a14:foregroundMark x1="65333" y1="43796" x2="65333" y2="43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734" y="3773107"/>
              <a:ext cx="664845" cy="60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 descr="Image result for zombie clipart for kids vect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9556" y1="53285" x2="39556" y2="53285"/>
                          <a14:foregroundMark x1="42889" y1="48905" x2="42889" y2="48905"/>
                          <a14:foregroundMark x1="48000" y1="52311" x2="48000" y2="52311"/>
                          <a14:foregroundMark x1="64889" y1="57421" x2="64889" y2="57421"/>
                          <a14:foregroundMark x1="65333" y1="43796" x2="65333" y2="43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388" y="2707427"/>
              <a:ext cx="664845" cy="60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 descr="Image result for zombie clipart for kids vect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9556" y1="53285" x2="39556" y2="53285"/>
                          <a14:foregroundMark x1="42889" y1="48905" x2="42889" y2="48905"/>
                          <a14:foregroundMark x1="48000" y1="52311" x2="48000" y2="52311"/>
                          <a14:foregroundMark x1="64889" y1="57421" x2="64889" y2="57421"/>
                          <a14:foregroundMark x1="65333" y1="43796" x2="65333" y2="43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482" y="4743648"/>
              <a:ext cx="664845" cy="60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Image result for zombie clipart for kids vect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9556" y1="53285" x2="39556" y2="53285"/>
                          <a14:foregroundMark x1="42889" y1="48905" x2="42889" y2="48905"/>
                          <a14:foregroundMark x1="48000" y1="52311" x2="48000" y2="52311"/>
                          <a14:foregroundMark x1="64889" y1="57421" x2="64889" y2="57421"/>
                          <a14:foregroundMark x1="65333" y1="43796" x2="65333" y2="43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765" y="5813401"/>
              <a:ext cx="664845" cy="60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4" descr="Image result for zombie clipart for kids vect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9556" y1="53285" x2="39556" y2="53285"/>
                          <a14:foregroundMark x1="42889" y1="48905" x2="42889" y2="48905"/>
                          <a14:foregroundMark x1="48000" y1="52311" x2="48000" y2="52311"/>
                          <a14:foregroundMark x1="64889" y1="57421" x2="64889" y2="57421"/>
                          <a14:foregroundMark x1="65333" y1="43796" x2="65333" y2="43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128" y="4302101"/>
              <a:ext cx="664845" cy="60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Image result for zombie clipart for kids vect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9556" y1="53285" x2="39556" y2="53285"/>
                          <a14:foregroundMark x1="42889" y1="48905" x2="42889" y2="48905"/>
                          <a14:foregroundMark x1="48000" y1="52311" x2="48000" y2="52311"/>
                          <a14:foregroundMark x1="64889" y1="57421" x2="64889" y2="57421"/>
                          <a14:foregroundMark x1="65333" y1="43796" x2="65333" y2="43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589" y="5456932"/>
              <a:ext cx="664845" cy="60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047" y="2449296"/>
            <a:ext cx="2949309" cy="2752200"/>
          </a:xfrm>
          <a:prstGeom prst="rect">
            <a:avLst/>
          </a:prstGeom>
        </p:spPr>
      </p:pic>
      <p:pic>
        <p:nvPicPr>
          <p:cNvPr id="103" name="Picture 8" descr="Image result for virus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29" y="2736144"/>
            <a:ext cx="1077943" cy="11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hacker computer clipar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/>
        </p:blipFill>
        <p:spPr bwMode="auto">
          <a:xfrm flipH="1">
            <a:off x="270501" y="4318284"/>
            <a:ext cx="1754842" cy="1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Image result for xbox console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72" y="2601888"/>
            <a:ext cx="1731793" cy="90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6" descr="Image result for xbox console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338" y="4540880"/>
            <a:ext cx="1731793" cy="90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6" descr="Image result for xbox console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339" y="3580729"/>
            <a:ext cx="1731793" cy="90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3701" y="3151040"/>
            <a:ext cx="1105969" cy="1913027"/>
          </a:xfrm>
          <a:prstGeom prst="rect">
            <a:avLst/>
          </a:prstGeom>
        </p:spPr>
      </p:pic>
      <p:sp>
        <p:nvSpPr>
          <p:cNvPr id="8246" name="Multiplication Sign 8245"/>
          <p:cNvSpPr/>
          <p:nvPr/>
        </p:nvSpPr>
        <p:spPr>
          <a:xfrm>
            <a:off x="10279193" y="3011379"/>
            <a:ext cx="434408" cy="323496"/>
          </a:xfrm>
          <a:prstGeom prst="mathMultiply">
            <a:avLst>
              <a:gd name="adj1" fmla="val 1409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Multiplication Sign 198"/>
          <p:cNvSpPr/>
          <p:nvPr/>
        </p:nvSpPr>
        <p:spPr>
          <a:xfrm>
            <a:off x="10279193" y="3939341"/>
            <a:ext cx="434408" cy="323496"/>
          </a:xfrm>
          <a:prstGeom prst="mathMultiply">
            <a:avLst>
              <a:gd name="adj1" fmla="val 1409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Multiplication Sign 199"/>
          <p:cNvSpPr/>
          <p:nvPr/>
        </p:nvSpPr>
        <p:spPr>
          <a:xfrm>
            <a:off x="10284021" y="4922891"/>
            <a:ext cx="434408" cy="323496"/>
          </a:xfrm>
          <a:prstGeom prst="mathMultiply">
            <a:avLst>
              <a:gd name="adj1" fmla="val 1409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6" grpId="0" animBg="1"/>
      <p:bldP spid="8246" grpId="1" animBg="1"/>
      <p:bldP spid="199" grpId="0" animBg="1"/>
      <p:bldP spid="199" grpId="1" animBg="1"/>
      <p:bldP spid="200" grpId="0" animBg="1"/>
      <p:bldP spid="20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286603"/>
            <a:ext cx="10996023" cy="1450757"/>
          </a:xfrm>
        </p:spPr>
        <p:txBody>
          <a:bodyPr>
            <a:normAutofit/>
          </a:bodyPr>
          <a:lstStyle/>
          <a:p>
            <a:r>
              <a:rPr lang="en-US" sz="5400" dirty="0"/>
              <a:t>What can you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9656" y="1545771"/>
            <a:ext cx="11727544" cy="5152264"/>
          </a:xfrm>
        </p:spPr>
        <p:txBody>
          <a:bodyPr>
            <a:noAutofit/>
          </a:bodyPr>
          <a:lstStyle/>
          <a:p>
            <a:pPr marL="20116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Use Secure Passwords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Use strong passwords with at least 8 characters, including numbers and special characters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Don’t use the same password for your primary email and any other website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Enable two-step verification on primary email accounts, so you receive a verification code via text in addition to using your password.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Use a Password manager, such as </a:t>
            </a:r>
            <a:r>
              <a:rPr lang="en-US" sz="1900" dirty="0" err="1"/>
              <a:t>LastPass</a:t>
            </a:r>
            <a:r>
              <a:rPr lang="en-US" sz="1900" dirty="0"/>
              <a:t> or </a:t>
            </a:r>
            <a:r>
              <a:rPr lang="en-US" sz="1900" dirty="0" err="1"/>
              <a:t>Keepass</a:t>
            </a:r>
            <a:r>
              <a:rPr lang="en-US" sz="1900" dirty="0"/>
              <a:t> to remember your passwords</a:t>
            </a:r>
          </a:p>
          <a:p>
            <a:pPr marL="201168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 b="1" dirty="0"/>
              <a:t>Anti-Virus Software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Popular Options: AVG, Norton, &amp; McAfee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Make sure it is always up-to-date and running full system scans automatically on a regular basis</a:t>
            </a:r>
          </a:p>
          <a:p>
            <a:pPr marL="201168" lvl="1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 b="1" dirty="0"/>
              <a:t>Firewall Software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Blocks unwanted network activity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Most operating systems come equipped with software to block inbound traffic from external sources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Blocking outbound spyware transmissions may require addition software, often an add-on offering of anti-virus software packages. </a:t>
            </a:r>
          </a:p>
          <a:p>
            <a:pPr marL="201168" lvl="1" indent="0">
              <a:buNone/>
            </a:pPr>
            <a:r>
              <a:rPr lang="en-US" sz="3200" b="1" dirty="0"/>
              <a:t>Be Smart and Pay Close Attention</a:t>
            </a:r>
          </a:p>
          <a:p>
            <a:pPr marL="566928" lvl="3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900" dirty="0"/>
          </a:p>
          <a:p>
            <a:pPr marL="566928" lvl="3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900" dirty="0"/>
          </a:p>
          <a:p>
            <a:pPr marL="201168" lvl="1" indent="0">
              <a:buNone/>
            </a:pPr>
            <a:endParaRPr lang="en-US" sz="3200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772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3" y="1360196"/>
            <a:ext cx="11709046" cy="1136262"/>
          </a:xfrm>
        </p:spPr>
        <p:txBody>
          <a:bodyPr>
            <a:normAutofit/>
          </a:bodyPr>
          <a:lstStyle/>
          <a:p>
            <a:r>
              <a:rPr lang="en-US" sz="3200" dirty="0"/>
              <a:t>Short for </a:t>
            </a:r>
            <a:r>
              <a:rPr lang="en-US" sz="3200" b="1" dirty="0"/>
              <a:t>malicious software</a:t>
            </a:r>
            <a:r>
              <a:rPr lang="en-US" sz="3200" dirty="0"/>
              <a:t>, is any software used to disrupt computer or mobile device operations.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4674" y="3474810"/>
            <a:ext cx="84030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Code that self-replicates by infecting a devices existing programs and files, and then spreading to other computers via shared files.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4674" y="4451497"/>
            <a:ext cx="84030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Standalone program that spreads by utilizing network vulnerabilities to reach and install itself on other devices connected to that network.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0396" y="5458963"/>
            <a:ext cx="840305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Standalone program that typically doesn’t self-replicate and instead spreads by tricking users into voluntarily installing it for an intended purpose without knowing it is malware.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3893" y="2496458"/>
            <a:ext cx="11383347" cy="103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Technical Classifications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63892" y="3444034"/>
            <a:ext cx="2521269" cy="769441"/>
            <a:chOff x="363892" y="3444034"/>
            <a:chExt cx="2521269" cy="769441"/>
          </a:xfrm>
        </p:grpSpPr>
        <p:sp>
          <p:nvSpPr>
            <p:cNvPr id="4" name="TextBox 3"/>
            <p:cNvSpPr txBox="1"/>
            <p:nvPr/>
          </p:nvSpPr>
          <p:spPr>
            <a:xfrm>
              <a:off x="1197321" y="3444034"/>
              <a:ext cx="168784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4400" dirty="0">
                  <a:solidFill>
                    <a:schemeClr val="tx2"/>
                  </a:solidFill>
                </a:rPr>
                <a:t>Virus</a:t>
              </a:r>
              <a:endParaRPr lang="en-US" sz="4400" dirty="0"/>
            </a:p>
          </p:txBody>
        </p:sp>
        <p:pic>
          <p:nvPicPr>
            <p:cNvPr id="11266" name="Picture 2" descr="Image result for virus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92" y="3526267"/>
              <a:ext cx="603915" cy="656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04768" y="4420721"/>
            <a:ext cx="2480393" cy="769441"/>
            <a:chOff x="404768" y="4420721"/>
            <a:chExt cx="2480393" cy="769441"/>
          </a:xfrm>
        </p:grpSpPr>
        <p:sp>
          <p:nvSpPr>
            <p:cNvPr id="5" name="TextBox 4"/>
            <p:cNvSpPr txBox="1"/>
            <p:nvPr/>
          </p:nvSpPr>
          <p:spPr>
            <a:xfrm>
              <a:off x="1197321" y="4420721"/>
              <a:ext cx="168784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4400" dirty="0">
                  <a:solidFill>
                    <a:schemeClr val="tx2"/>
                  </a:solidFill>
                </a:rPr>
                <a:t>Worm</a:t>
              </a:r>
              <a:endParaRPr lang="en-US" sz="44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768" y="4482862"/>
              <a:ext cx="754454" cy="7073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90501" y="5582073"/>
            <a:ext cx="2380382" cy="769441"/>
            <a:chOff x="490501" y="5582073"/>
            <a:chExt cx="2380382" cy="769441"/>
          </a:xfrm>
        </p:grpSpPr>
        <p:sp>
          <p:nvSpPr>
            <p:cNvPr id="6" name="TextBox 5"/>
            <p:cNvSpPr txBox="1"/>
            <p:nvPr/>
          </p:nvSpPr>
          <p:spPr>
            <a:xfrm>
              <a:off x="1183043" y="5582073"/>
              <a:ext cx="168784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4400" dirty="0">
                  <a:solidFill>
                    <a:schemeClr val="tx2"/>
                  </a:solidFill>
                </a:rPr>
                <a:t>Trojan</a:t>
              </a:r>
              <a:endParaRPr lang="en-US" sz="44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501" y="5582073"/>
              <a:ext cx="617920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0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2" y="1700213"/>
            <a:ext cx="11709046" cy="4918302"/>
          </a:xfrm>
        </p:spPr>
        <p:txBody>
          <a:bodyPr anchor="t">
            <a:noAutofit/>
          </a:bodyPr>
          <a:lstStyle/>
          <a:p>
            <a:pPr marL="201168" lvl="1" indent="0">
              <a:spcBef>
                <a:spcPts val="1200"/>
              </a:spcBef>
              <a:buNone/>
            </a:pPr>
            <a:r>
              <a:rPr lang="en-US" sz="3600" b="1" dirty="0"/>
              <a:t>Spyware</a:t>
            </a:r>
            <a:endParaRPr lang="en-US" sz="40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Open virtual doors to or control devices on private computer systems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 Collect and transmit sensitive information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 Vandalize systems by slowing down, manipulating or deleting its data</a:t>
            </a:r>
          </a:p>
          <a:p>
            <a:pPr marL="201168" lvl="1" indent="0">
              <a:spcBef>
                <a:spcPts val="1200"/>
              </a:spcBef>
              <a:buNone/>
            </a:pPr>
            <a:r>
              <a:rPr lang="en-US" sz="3600" b="1" dirty="0"/>
              <a:t>Adware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 Display unwanted advertising, often in un-closable windows</a:t>
            </a:r>
          </a:p>
          <a:p>
            <a:pPr marL="201168" lvl="1" indent="0">
              <a:spcBef>
                <a:spcPts val="1200"/>
              </a:spcBef>
              <a:buNone/>
            </a:pPr>
            <a:r>
              <a:rPr lang="en-US" sz="3600" b="1" dirty="0"/>
              <a:t>Scareware</a:t>
            </a:r>
            <a:endParaRPr lang="en-US" sz="32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 Threaten users to make them take a desired action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71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parking lot building clipar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7875" r="100000">
                        <a14:foregroundMark x1="43625" y1="67845" x2="43625" y2="67845"/>
                        <a14:foregroundMark x1="59250" y1="61484" x2="59250" y2="61484"/>
                        <a14:foregroundMark x1="70500" y1="63781" x2="70500" y2="63781"/>
                        <a14:foregroundMark x1="88500" y1="42226" x2="88500" y2="42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4090"/>
          <a:stretch/>
        </p:blipFill>
        <p:spPr bwMode="auto">
          <a:xfrm>
            <a:off x="6633029" y="1469114"/>
            <a:ext cx="5558970" cy="51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858" y="821601"/>
            <a:ext cx="2463762" cy="3462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51" y="507718"/>
            <a:ext cx="11383347" cy="1034164"/>
          </a:xfrm>
        </p:spPr>
        <p:txBody>
          <a:bodyPr>
            <a:normAutofit/>
          </a:bodyPr>
          <a:lstStyle/>
          <a:p>
            <a:r>
              <a:rPr lang="en-US" sz="5400" dirty="0"/>
              <a:t>Social Engineering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500" y="4567214"/>
            <a:ext cx="2499577" cy="1786283"/>
          </a:xfrm>
          <a:prstGeom prst="rect">
            <a:avLst/>
          </a:prstGeom>
        </p:spPr>
      </p:pic>
      <p:pic>
        <p:nvPicPr>
          <p:cNvPr id="18" name="Picture 6" descr="Image result for pace university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9432">
            <a:off x="8303967" y="5024063"/>
            <a:ext cx="899974" cy="3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9766224">
            <a:off x="8201677" y="5314828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Payroll Backup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893" y="2067083"/>
            <a:ext cx="56949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likely are you to pick it 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40% of Millennials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22% of Gen 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9% of Baby Boomers.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0651" y="4929642"/>
            <a:ext cx="569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 least 20% will be plugged in</a:t>
            </a:r>
          </a:p>
        </p:txBody>
      </p:sp>
      <p:pic>
        <p:nvPicPr>
          <p:cNvPr id="31" name="Picture 6" descr="Image result for parking lot building clipar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7875" r="100000">
                        <a14:foregroundMark x1="88500" y1="42226" x2="88500" y2="42226"/>
                        <a14:backgroundMark x1="27375" y1="56714" x2="27375" y2="56714"/>
                        <a14:backgroundMark x1="37375" y1="59717" x2="37375" y2="59717"/>
                        <a14:backgroundMark x1="55500" y1="60777" x2="55500" y2="60777"/>
                        <a14:backgroundMark x1="72625" y1="59894" x2="72625" y2="59894"/>
                        <a14:backgroundMark x1="85000" y1="55830" x2="85000" y2="55830"/>
                        <a14:backgroundMark x1="95875" y1="55654" x2="95875" y2="55654"/>
                        <a14:backgroundMark x1="89250" y1="92226" x2="89250" y2="92226"/>
                        <a14:backgroundMark x1="75625" y1="84982" x2="75625" y2="84982"/>
                        <a14:backgroundMark x1="57250" y1="87102" x2="57250" y2="87102"/>
                        <a14:backgroundMark x1="42000" y1="84982" x2="42000" y2="84982"/>
                        <a14:backgroundMark x1="24375" y1="86926" x2="24375" y2="86926"/>
                        <a14:backgroundMark x1="68500" y1="65371" x2="69375" y2="65371"/>
                        <a14:backgroundMark x1="83500" y1="69435" x2="83500" y2="69435"/>
                        <a14:backgroundMark x1="88375" y1="84982" x2="88375" y2="84982"/>
                        <a14:backgroundMark x1="97750" y1="65018" x2="97750" y2="65018"/>
                        <a14:backgroundMark x1="96250" y1="52650" x2="96250" y2="52650"/>
                        <a14:backgroundMark x1="87125" y1="52650" x2="87125" y2="52650"/>
                        <a14:backgroundMark x1="97750" y1="71731" x2="97750" y2="71731"/>
                        <a14:backgroundMark x1="95375" y1="76325" x2="95375" y2="76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61" t="33664" r="1" b="28224"/>
          <a:stretch/>
        </p:blipFill>
        <p:spPr bwMode="auto">
          <a:xfrm>
            <a:off x="10880522" y="3062514"/>
            <a:ext cx="1321975" cy="20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286603"/>
            <a:ext cx="10996023" cy="1450757"/>
          </a:xfrm>
        </p:spPr>
        <p:txBody>
          <a:bodyPr>
            <a:normAutofit/>
          </a:bodyPr>
          <a:lstStyle/>
          <a:p>
            <a:r>
              <a:rPr lang="en-US" sz="5400" dirty="0"/>
              <a:t>Social Engineering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9657" y="1845733"/>
            <a:ext cx="6894286" cy="4852302"/>
          </a:xfrm>
        </p:spPr>
        <p:txBody>
          <a:bodyPr>
            <a:normAutofit/>
          </a:bodyPr>
          <a:lstStyle/>
          <a:p>
            <a:r>
              <a:rPr lang="en-US" sz="4000" b="1" dirty="0"/>
              <a:t>Scareware</a:t>
            </a:r>
          </a:p>
          <a:p>
            <a:pPr marL="201168" lvl="1" indent="0">
              <a:spcAft>
                <a:spcPts val="1200"/>
              </a:spcAft>
              <a:buNone/>
            </a:pPr>
            <a:r>
              <a:rPr lang="en-US" sz="2000" dirty="0"/>
              <a:t>Software engineered to cause shock, anxiety, or the perception of a threat in order to manipulate users into paying for access to their device unwanted software.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 Rogue security software</a:t>
            </a:r>
          </a:p>
          <a:p>
            <a:pPr marL="566928" lvl="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Non-functional or Trojan horse malware purchased to resolve the detection of a fake virus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 Ransomware</a:t>
            </a:r>
          </a:p>
          <a:p>
            <a:pPr marL="566928" lvl="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Malware that encrypts a users files and then requires payment to have them decrypted.</a:t>
            </a:r>
          </a:p>
          <a:p>
            <a:pPr marL="201168" lvl="1" indent="0">
              <a:buNone/>
            </a:pPr>
            <a:endParaRPr lang="en-US" sz="3200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9549" y="1374502"/>
            <a:ext cx="4747307" cy="53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91430" y="3280229"/>
            <a:ext cx="2452914" cy="577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1" y="286603"/>
            <a:ext cx="10879909" cy="1450757"/>
          </a:xfrm>
        </p:spPr>
        <p:txBody>
          <a:bodyPr>
            <a:normAutofit/>
          </a:bodyPr>
          <a:lstStyle/>
          <a:p>
            <a:r>
              <a:rPr lang="en-US" sz="5400" dirty="0"/>
              <a:t>Social Engineering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5771" y="1547586"/>
            <a:ext cx="6836230" cy="50310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/>
              <a:t>Phishing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 Attempt to obtain sensitive information such as usernames, passwords, and credit card details by masquerading as a trustworthy entity in an electronic communication, often executed on a large-scale. </a:t>
            </a: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Email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Spam messages such as The Nigerian Prince</a:t>
            </a: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Texts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“Reply with Stop” messages used to confirm validity of phone numbers </a:t>
            </a: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Phone Calls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Simply answering or voicemail prompt confirms the validity of the number and often the owner’s name    </a:t>
            </a: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Websites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Fake discounts or software offers used to trick users into providing registration/login information likely used on other sites as well.</a:t>
            </a: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Social Media – Catfishing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 dirty="0"/>
              <a:t>Creation of a fake social network profile to engage with other users, often with romantic undertones, for nefarious purposes.</a:t>
            </a:r>
            <a:endParaRPr lang="en-US" sz="1700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b="1" dirty="0"/>
          </a:p>
          <a:p>
            <a:pPr marL="201168" lvl="1" indent="0">
              <a:spcAft>
                <a:spcPts val="1200"/>
              </a:spcAft>
              <a:buNone/>
            </a:pPr>
            <a:endParaRPr lang="en-US" dirty="0"/>
          </a:p>
          <a:p>
            <a:pPr marL="201168" lvl="1" indent="0">
              <a:buNone/>
            </a:pP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18" name="Content Placeholder 17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06563" y="2274994"/>
            <a:ext cx="4141391" cy="31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286603"/>
            <a:ext cx="10996023" cy="1450757"/>
          </a:xfrm>
        </p:spPr>
        <p:txBody>
          <a:bodyPr>
            <a:normAutofit/>
          </a:bodyPr>
          <a:lstStyle/>
          <a:p>
            <a:r>
              <a:rPr lang="en-US" sz="5400" dirty="0"/>
              <a:t>Social Engineering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9656" y="1845733"/>
            <a:ext cx="6262251" cy="4852302"/>
          </a:xfrm>
        </p:spPr>
        <p:txBody>
          <a:bodyPr>
            <a:noAutofit/>
          </a:bodyPr>
          <a:lstStyle/>
          <a:p>
            <a:r>
              <a:rPr lang="en-US" sz="4000" b="1" dirty="0"/>
              <a:t>Spoofing</a:t>
            </a:r>
          </a:p>
          <a:p>
            <a:pPr marL="201168" lvl="1" indent="0">
              <a:spcAft>
                <a:spcPts val="1200"/>
              </a:spcAft>
              <a:buNone/>
            </a:pPr>
            <a:r>
              <a:rPr lang="en-US" sz="2000" dirty="0"/>
              <a:t>A situation in which a person or program successfully masquerades as another by falsifying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 Email Spoofing</a:t>
            </a:r>
          </a:p>
          <a:p>
            <a:pPr marL="566928" lvl="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dirty="0"/>
              <a:t>Technique  commonly used by spammers to hide the origin of their e-mails by faking an emails “From” information to make it appear to be from a trusted source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 Website Spoofing</a:t>
            </a:r>
          </a:p>
          <a:p>
            <a:pPr marL="566928" lvl="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dirty="0"/>
              <a:t>A hoax site designed to mislead visitors into thinking it is a known, trusted site to collect user information, particularly login credentials for the mimicked site. </a:t>
            </a:r>
          </a:p>
          <a:p>
            <a:pPr marL="201168" lvl="1" indent="0">
              <a:buNone/>
            </a:pPr>
            <a:endParaRPr lang="en-US" sz="3200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964" y="1954109"/>
            <a:ext cx="5183153" cy="3546805"/>
          </a:xfrm>
          <a:prstGeom prst="rect">
            <a:avLst/>
          </a:prstGeom>
        </p:spPr>
      </p:pic>
      <p:pic>
        <p:nvPicPr>
          <p:cNvPr id="7" name="Picture 2" descr="Image result for spoofing examp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22" y="1845734"/>
            <a:ext cx="4936224" cy="3650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login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199243"/>
            <a:ext cx="3687941" cy="47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013996" y="3951751"/>
            <a:ext cx="131807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646464"/>
                </a:solidFill>
              </a:rPr>
              <a:t>1234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25814" y="3940698"/>
            <a:ext cx="131807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646464"/>
                </a:solidFill>
              </a:rPr>
              <a:t>1234567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286603"/>
            <a:ext cx="10996023" cy="1450757"/>
          </a:xfrm>
        </p:spPr>
        <p:txBody>
          <a:bodyPr>
            <a:normAutofit/>
          </a:bodyPr>
          <a:lstStyle/>
          <a:p>
            <a:r>
              <a:rPr lang="en-US" sz="5400" dirty="0"/>
              <a:t>Password Cracking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8855" y="1574800"/>
            <a:ext cx="7993745" cy="5123235"/>
          </a:xfrm>
        </p:spPr>
        <p:txBody>
          <a:bodyPr anchor="t">
            <a:no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Dictionaries</a:t>
            </a:r>
            <a:endParaRPr lang="en-US" sz="2800" b="1" dirty="0"/>
          </a:p>
          <a:p>
            <a:pPr marL="566928" lvl="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/>
              <a:t>A list of common passwords or passwords know to be used by a specific user, that are cycled through to attempt to gain access to a users account on a new site.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400" b="1" dirty="0"/>
              <a:t>Security</a:t>
            </a:r>
            <a:r>
              <a:rPr lang="en-US" sz="2800" b="1" dirty="0"/>
              <a:t> </a:t>
            </a:r>
            <a:r>
              <a:rPr lang="en-US" sz="2400" b="1" dirty="0"/>
              <a:t>Questions</a:t>
            </a:r>
            <a:endParaRPr lang="en-US" sz="2800" b="1" dirty="0"/>
          </a:p>
          <a:p>
            <a:pPr marL="566928" lvl="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/>
              <a:t>Using security questions to reset a user’s password and gain access to their account.</a:t>
            </a:r>
          </a:p>
          <a:p>
            <a:pPr marL="566928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How may of these can be answered by all of your Facebook friends?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Who is your favorite actor, musician, or artist?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is the name of your favorite pet?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 what city were you born?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high school did you attend?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is your mother's maiden name?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When is your anniversary?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was your high school mascot?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400" b="1" dirty="0"/>
              <a:t>Brute-force</a:t>
            </a:r>
            <a:endParaRPr lang="en-US" sz="2800" b="1" dirty="0"/>
          </a:p>
          <a:p>
            <a:pPr marL="566928" lvl="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700" dirty="0"/>
              <a:t>Attempting every alpha-numeric combination possible to guess a user’s password. Time consuming and easily stopped by most sites.</a:t>
            </a:r>
          </a:p>
          <a:p>
            <a:pPr marL="566928" lvl="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700" dirty="0"/>
              <a:t>Just lowercase letters for a 7 character password is 26</a:t>
            </a:r>
            <a:r>
              <a:rPr lang="en-US" sz="1700" baseline="30000" dirty="0"/>
              <a:t>7</a:t>
            </a:r>
            <a:r>
              <a:rPr lang="en-US" sz="1700" dirty="0"/>
              <a:t>,               	 	8,031,810,176 possible combinations</a:t>
            </a:r>
            <a:endParaRPr lang="en-US" sz="17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200" y="2552396"/>
            <a:ext cx="1755800" cy="4145639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16" name="Rectangle 15"/>
          <p:cNvSpPr/>
          <p:nvPr/>
        </p:nvSpPr>
        <p:spPr>
          <a:xfrm>
            <a:off x="10923575" y="3977224"/>
            <a:ext cx="781050" cy="180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25814" y="3647083"/>
            <a:ext cx="131807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646464"/>
                </a:solidFill>
              </a:rPr>
              <a:t>email@gmail.com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3996" y="3929645"/>
            <a:ext cx="131807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646464"/>
                </a:solidFill>
              </a:rPr>
              <a:t>baseball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923575" y="4363172"/>
            <a:ext cx="781050" cy="18067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43892" y="383174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dirty="0">
              <a:solidFill>
                <a:schemeClr val="accent6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13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7778 L 0.00092 0.05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animBg="1"/>
      <p:bldP spid="22" grpId="0" uiExpand="1" animBg="1"/>
      <p:bldP spid="4" grpId="0" uiExpand="1" build="p"/>
      <p:bldP spid="16" grpId="0" uiExpand="1" animBg="1"/>
      <p:bldP spid="16" grpId="1" animBg="1"/>
      <p:bldP spid="16" grpId="2" animBg="1"/>
      <p:bldP spid="17" grpId="0" uiExpand="1" animBg="1"/>
      <p:bldP spid="20" grpId="0" uiExpand="1" animBg="1"/>
      <p:bldP spid="23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286603"/>
            <a:ext cx="10763794" cy="1450757"/>
          </a:xfrm>
        </p:spPr>
        <p:txBody>
          <a:bodyPr>
            <a:normAutofit/>
          </a:bodyPr>
          <a:lstStyle/>
          <a:p>
            <a:r>
              <a:rPr lang="en-US" sz="5400" dirty="0"/>
              <a:t>Who and Why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1886" y="1587500"/>
            <a:ext cx="6237514" cy="505460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Cybercrimes</a:t>
            </a:r>
          </a:p>
          <a:p>
            <a:pPr marL="566928" lvl="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Criminal acts perpetrated by individuals or groups using computers and networks, typically for financial gain. </a:t>
            </a:r>
            <a:endParaRPr lang="en-US" sz="1800" b="1" dirty="0"/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Piracy – Copyright Infringement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Bank &amp; Credit Card Fraud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Identity Theft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Blackmail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Corporate Espionage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 Cyberterrorism</a:t>
            </a:r>
          </a:p>
          <a:p>
            <a:pPr marL="566928" lvl="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Organized, large-scale use of computers, networks, and public internet to cause destruction and harm by disrupting use of networks and infrastructure systems.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 Cyberwarfare</a:t>
            </a:r>
          </a:p>
          <a:p>
            <a:pPr marL="566928" lvl="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Actions by a nation-state to penetrate another nation's computers or networks for the purposes of causing damage or disruption </a:t>
            </a:r>
          </a:p>
          <a:p>
            <a:pPr marL="201168" lvl="1" indent="0">
              <a:buNone/>
            </a:pPr>
            <a:endParaRPr lang="en-US" sz="3200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pic>
        <p:nvPicPr>
          <p:cNvPr id="13" name="Content Placeholder 12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36620" y="1990876"/>
            <a:ext cx="4346825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3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rgbClr val="013E7F"/>
      </a:dk1>
      <a:lt1>
        <a:sysClr val="window" lastClr="FFFFFF"/>
      </a:lt1>
      <a:dk2>
        <a:srgbClr val="013E7F"/>
      </a:dk2>
      <a:lt2>
        <a:srgbClr val="FFC300"/>
      </a:lt2>
      <a:accent1>
        <a:srgbClr val="01508D"/>
      </a:accent1>
      <a:accent2>
        <a:srgbClr val="97AF5C"/>
      </a:accent2>
      <a:accent3>
        <a:srgbClr val="218ACB"/>
      </a:accent3>
      <a:accent4>
        <a:srgbClr val="A0A1A2"/>
      </a:accent4>
      <a:accent5>
        <a:srgbClr val="3F4EFF"/>
      </a:accent5>
      <a:accent6>
        <a:srgbClr val="90BD00"/>
      </a:accent6>
      <a:hlink>
        <a:srgbClr val="90BD00"/>
      </a:hlink>
      <a:folHlink>
        <a:srgbClr val="72864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99970042-52CA-4E8E-82FD-A240A5B05F2C}" vid="{9765A551-6ED4-4E5F-92B9-7F5184D6F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928</TotalTime>
  <Words>893</Words>
  <Application>Microsoft Office PowerPoint</Application>
  <PresentationFormat>Widescreen</PresentationFormat>
  <Paragraphs>115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Retrospect</vt:lpstr>
      <vt:lpstr>Cybersecurity</vt:lpstr>
      <vt:lpstr>Malware</vt:lpstr>
      <vt:lpstr>Malware Objectives</vt:lpstr>
      <vt:lpstr>Social Engineering</vt:lpstr>
      <vt:lpstr>Social Engineering</vt:lpstr>
      <vt:lpstr>Social Engineering</vt:lpstr>
      <vt:lpstr>Social Engineering</vt:lpstr>
      <vt:lpstr>Password Cracking</vt:lpstr>
      <vt:lpstr>Who and Why</vt:lpstr>
      <vt:lpstr>Distributed Denial-of-Service (DDoS)</vt:lpstr>
      <vt:lpstr>What can you do?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</dc:title>
  <dc:subject/>
  <dc:creator>Robert Plumley</dc:creator>
  <cp:keywords/>
  <dc:description/>
  <cp:lastModifiedBy>Robert Plumley</cp:lastModifiedBy>
  <cp:revision>69</cp:revision>
  <dcterms:created xsi:type="dcterms:W3CDTF">2016-11-28T05:43:51Z</dcterms:created>
  <dcterms:modified xsi:type="dcterms:W3CDTF">2017-04-12T13:37:46Z</dcterms:modified>
  <cp:category/>
</cp:coreProperties>
</file>