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23" autoAdjust="0"/>
  </p:normalViewPr>
  <p:slideViewPr>
    <p:cSldViewPr snapToGrid="0">
      <p:cViewPr varScale="1">
        <p:scale>
          <a:sx n="120" d="100"/>
          <a:sy n="120" d="100"/>
        </p:scale>
        <p:origin x="23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14718"/>
            <a:ext cx="10058400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Types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14333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34" y="356941"/>
            <a:ext cx="10058400" cy="1450757"/>
          </a:xfrm>
        </p:spPr>
        <p:txBody>
          <a:bodyPr/>
          <a:lstStyle/>
          <a:p>
            <a:r>
              <a:rPr lang="en-US" dirty="0"/>
              <a:t>Data Scientists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7634" y="1900038"/>
            <a:ext cx="5665567" cy="4101510"/>
          </a:xfrm>
        </p:spPr>
        <p:txBody>
          <a:bodyPr>
            <a:normAutofit/>
          </a:bodyPr>
          <a:lstStyle/>
          <a:p>
            <a:r>
              <a:rPr lang="en-US" sz="2000" dirty="0"/>
              <a:t>How do I balance model robustness with the simplicity of the message?</a:t>
            </a:r>
          </a:p>
          <a:p>
            <a:r>
              <a:rPr lang="en-US" sz="2000" dirty="0"/>
              <a:t>How do I detect and quantify changing relationships?</a:t>
            </a:r>
          </a:p>
          <a:p>
            <a:r>
              <a:rPr lang="en-US" sz="2000" dirty="0"/>
              <a:t>How can I correct for biased and incomplete data?</a:t>
            </a:r>
          </a:p>
          <a:p>
            <a:r>
              <a:rPr lang="en-US" sz="2000" dirty="0"/>
              <a:t>How do I effectively communicate model uncertainty?</a:t>
            </a:r>
          </a:p>
          <a:p>
            <a:r>
              <a:rPr lang="en-US" sz="2000" dirty="0"/>
              <a:t>How do I help my client trust the model?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9011" y="6528243"/>
            <a:ext cx="34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https://www.captechconsulting.com/blogs/data-scientist-vs-data-analyst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1477" y="1900038"/>
            <a:ext cx="4648389" cy="34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2" y="1709061"/>
            <a:ext cx="4419599" cy="68580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Quantitative Data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2" y="2471060"/>
            <a:ext cx="4724401" cy="3429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Deals with numbers.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which can be measured or quantified.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Length, height, area, weight, costs, members, ages,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 units, $300, 4ft, 18 hours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Quant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itative</a:t>
            </a:r>
            <a:r>
              <a:rPr lang="en-US" dirty="0"/>
              <a:t> → </a:t>
            </a:r>
            <a:r>
              <a:rPr lang="en-US" b="1" dirty="0">
                <a:solidFill>
                  <a:schemeClr val="accent6"/>
                </a:solidFill>
              </a:rPr>
              <a:t>Quant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8403" y="1709061"/>
            <a:ext cx="4419599" cy="68580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Qualitative Data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4"/>
          </p:nvPr>
        </p:nvSpPr>
        <p:spPr>
          <a:xfrm>
            <a:off x="6248403" y="2471060"/>
            <a:ext cx="4419599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Deals with descriptions.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can be observed but not measured.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Colors, textures, smells, tastes, appearance, beauty,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Good, Bad, Horrible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Qual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itative → </a:t>
            </a:r>
            <a:r>
              <a:rPr lang="en-US" b="1" dirty="0">
                <a:solidFill>
                  <a:schemeClr val="accent6"/>
                </a:solidFill>
              </a:rPr>
              <a:t>Qual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9011" y="6528243"/>
            <a:ext cx="34879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http://regentsprep.org/regents/math/algebra/ad1/qualquant.htm</a:t>
            </a:r>
          </a:p>
        </p:txBody>
      </p:sp>
    </p:spTree>
    <p:extLst>
      <p:ext uri="{BB962C8B-B14F-4D97-AF65-F5344CB8AC3E}">
        <p14:creationId xmlns:p14="http://schemas.microsoft.com/office/powerpoint/2010/main" val="1108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Quantitative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464" y="1905000"/>
            <a:ext cx="962409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Quant</a:t>
            </a:r>
            <a:r>
              <a:rPr lang="en-US" dirty="0"/>
              <a:t>itative</a:t>
            </a:r>
            <a:r>
              <a:rPr lang="en-US" b="1" dirty="0"/>
              <a:t> → </a:t>
            </a:r>
            <a:r>
              <a:rPr lang="en-US" b="1" dirty="0">
                <a:solidFill>
                  <a:schemeClr val="accent6"/>
                </a:solidFill>
              </a:rPr>
              <a:t>Quant</a:t>
            </a:r>
            <a:r>
              <a:rPr lang="en-US" dirty="0"/>
              <a:t>ities</a:t>
            </a:r>
            <a:r>
              <a:rPr lang="en-US" b="1" dirty="0"/>
              <a:t> → </a:t>
            </a:r>
            <a:r>
              <a:rPr lang="en-US" dirty="0"/>
              <a:t>numbers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fontAlgn="base"/>
            <a:r>
              <a:rPr lang="en-US" sz="2000" b="1" dirty="0"/>
              <a:t>Discrete Data</a:t>
            </a:r>
            <a:r>
              <a:rPr lang="en-US" sz="2000" dirty="0"/>
              <a:t> – quantitative data with distinct values / observations. </a:t>
            </a:r>
          </a:p>
          <a:p>
            <a:pPr lvl="1" fontAlgn="base"/>
            <a:r>
              <a:rPr lang="en-US" sz="1800" dirty="0"/>
              <a:t>For example: 5 customers, 17 points, 12 steps etc.</a:t>
            </a:r>
          </a:p>
          <a:p>
            <a:pPr lvl="1" fontAlgn="base"/>
            <a:endParaRPr lang="en-US" dirty="0"/>
          </a:p>
          <a:p>
            <a:pPr fontAlgn="base"/>
            <a:r>
              <a:rPr lang="en-US" sz="2000" b="1" dirty="0"/>
              <a:t>Continuous Data</a:t>
            </a:r>
            <a:r>
              <a:rPr lang="en-US" sz="2000" dirty="0"/>
              <a:t> – quantitative data with any value / observation within a finite or infinite interval. </a:t>
            </a:r>
          </a:p>
          <a:p>
            <a:pPr lvl="1" fontAlgn="base"/>
            <a:r>
              <a:rPr lang="en-US" sz="1800" dirty="0"/>
              <a:t>For example: conversion rate, height, weight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4206" y="6528243"/>
            <a:ext cx="4522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http://www.optimizesmart.com/how-to-select-best-excel-charts-for-your-data-analysis-reporting/</a:t>
            </a:r>
          </a:p>
        </p:txBody>
      </p:sp>
    </p:spTree>
    <p:extLst>
      <p:ext uri="{BB962C8B-B14F-4D97-AF65-F5344CB8AC3E}">
        <p14:creationId xmlns:p14="http://schemas.microsoft.com/office/powerpoint/2010/main" val="5051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Qualitative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463" y="1905000"/>
            <a:ext cx="9936942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Qual</a:t>
            </a:r>
            <a:r>
              <a:rPr lang="en-US" dirty="0"/>
              <a:t>itative → </a:t>
            </a:r>
            <a:r>
              <a:rPr lang="en-US" b="1" dirty="0">
                <a:solidFill>
                  <a:schemeClr val="accent6"/>
                </a:solidFill>
              </a:rPr>
              <a:t>Qual</a:t>
            </a:r>
            <a:r>
              <a:rPr lang="en-US" dirty="0"/>
              <a:t>ities → descriptions</a:t>
            </a:r>
          </a:p>
          <a:p>
            <a:pPr marL="0" indent="0">
              <a:buNone/>
            </a:pPr>
            <a:endParaRPr lang="en-US" dirty="0"/>
          </a:p>
          <a:p>
            <a:pPr fontAlgn="base"/>
            <a:r>
              <a:rPr lang="en-US" sz="2000" b="1" dirty="0"/>
              <a:t>Nominal data</a:t>
            </a:r>
            <a:r>
              <a:rPr lang="en-US" sz="2000" dirty="0"/>
              <a:t> – qualitative data that can NOT be put into a meaningful order. </a:t>
            </a:r>
          </a:p>
          <a:p>
            <a:pPr lvl="1" fontAlgn="base"/>
            <a:r>
              <a:rPr lang="en-US" sz="1800" dirty="0"/>
              <a:t>For example: {Blue, Yellow, Green, Red, Black}</a:t>
            </a:r>
          </a:p>
          <a:p>
            <a:pPr lvl="1" fontAlgn="base"/>
            <a:endParaRPr lang="en-US" sz="1800" dirty="0"/>
          </a:p>
          <a:p>
            <a:pPr fontAlgn="base"/>
            <a:r>
              <a:rPr lang="en-US" sz="2000" b="1" dirty="0"/>
              <a:t>Ordinal data</a:t>
            </a:r>
            <a:r>
              <a:rPr lang="en-US" sz="2000" dirty="0"/>
              <a:t> – qualitative data that can be put into a meaningful order (i.e. ranked). </a:t>
            </a:r>
          </a:p>
          <a:p>
            <a:pPr lvl="1" fontAlgn="base"/>
            <a:r>
              <a:rPr lang="en-US" sz="1800" dirty="0"/>
              <a:t>For example: {Very Satisfied, Satisfied, Unsatisfied, very unsatisfied}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34206" y="6528243"/>
            <a:ext cx="4522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http://www.optimizesmart.com/how-to-select-best-excel-charts-for-your-data-analysis-reporting/</a:t>
            </a:r>
          </a:p>
        </p:txBody>
      </p:sp>
    </p:spTree>
    <p:extLst>
      <p:ext uri="{BB962C8B-B14F-4D97-AF65-F5344CB8AC3E}">
        <p14:creationId xmlns:p14="http://schemas.microsoft.com/office/powerpoint/2010/main" val="16779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9277" y="1235947"/>
            <a:ext cx="5392011" cy="55183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81" y="597819"/>
            <a:ext cx="10146818" cy="762855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076215" y="2446925"/>
            <a:ext cx="7238229" cy="583944"/>
            <a:chOff x="2506533" y="2165815"/>
            <a:chExt cx="7691716" cy="619967"/>
          </a:xfrm>
        </p:grpSpPr>
        <p:sp>
          <p:nvSpPr>
            <p:cNvPr id="31" name="Rectangle 30"/>
            <p:cNvSpPr/>
            <p:nvPr/>
          </p:nvSpPr>
          <p:spPr>
            <a:xfrm>
              <a:off x="2506533" y="2214485"/>
              <a:ext cx="7691716" cy="57129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2602626" y="2165815"/>
              <a:ext cx="1808009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Continuous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76215" y="1865581"/>
            <a:ext cx="7238229" cy="563045"/>
            <a:chOff x="2506533" y="1536690"/>
            <a:chExt cx="7691716" cy="597779"/>
          </a:xfrm>
        </p:grpSpPr>
        <p:sp>
          <p:nvSpPr>
            <p:cNvPr id="29" name="Rectangle 28"/>
            <p:cNvSpPr/>
            <p:nvPr/>
          </p:nvSpPr>
          <p:spPr>
            <a:xfrm>
              <a:off x="2506533" y="1627593"/>
              <a:ext cx="7691716" cy="50687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Placeholder 2"/>
            <p:cNvSpPr txBox="1">
              <a:spLocks/>
            </p:cNvSpPr>
            <p:nvPr/>
          </p:nvSpPr>
          <p:spPr>
            <a:xfrm>
              <a:off x="2615694" y="1536690"/>
              <a:ext cx="1326081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Discrete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41753" y="1789818"/>
            <a:ext cx="9179843" cy="1306157"/>
            <a:chOff x="563265" y="1558206"/>
            <a:chExt cx="9774833" cy="1283138"/>
          </a:xfrm>
        </p:grpSpPr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563265" y="1799327"/>
              <a:ext cx="1931457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Quantitative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3265" y="1558206"/>
              <a:ext cx="9774833" cy="12831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41753" y="3180038"/>
            <a:ext cx="9179843" cy="3121981"/>
            <a:chOff x="563265" y="2924862"/>
            <a:chExt cx="9774833" cy="3314573"/>
          </a:xfrm>
        </p:grpSpPr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6630" y="3940569"/>
              <a:ext cx="1808009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Qualitative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3265" y="2924862"/>
              <a:ext cx="9774833" cy="3314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66167" y="3207464"/>
            <a:ext cx="7238229" cy="1269109"/>
            <a:chOff x="2506532" y="2981007"/>
            <a:chExt cx="7691716" cy="1247693"/>
          </a:xfrm>
        </p:grpSpPr>
        <p:sp>
          <p:nvSpPr>
            <p:cNvPr id="32" name="Rectangle 31"/>
            <p:cNvSpPr/>
            <p:nvPr/>
          </p:nvSpPr>
          <p:spPr>
            <a:xfrm>
              <a:off x="2506532" y="2981007"/>
              <a:ext cx="7691716" cy="124769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 Placeholder 2"/>
            <p:cNvSpPr txBox="1">
              <a:spLocks/>
            </p:cNvSpPr>
            <p:nvPr/>
          </p:nvSpPr>
          <p:spPr>
            <a:xfrm>
              <a:off x="2615694" y="3214887"/>
              <a:ext cx="1808009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Nominal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76215" y="4580537"/>
            <a:ext cx="7238229" cy="1646180"/>
            <a:chOff x="2506531" y="4416402"/>
            <a:chExt cx="7691716" cy="1747732"/>
          </a:xfrm>
        </p:grpSpPr>
        <p:sp>
          <p:nvSpPr>
            <p:cNvPr id="37" name="Rectangle 36"/>
            <p:cNvSpPr/>
            <p:nvPr/>
          </p:nvSpPr>
          <p:spPr>
            <a:xfrm>
              <a:off x="2506531" y="4416402"/>
              <a:ext cx="7691716" cy="174773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 Placeholder 2"/>
            <p:cNvSpPr txBox="1">
              <a:spLocks/>
            </p:cNvSpPr>
            <p:nvPr/>
          </p:nvSpPr>
          <p:spPr>
            <a:xfrm>
              <a:off x="2615694" y="4945936"/>
              <a:ext cx="1808009" cy="5762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40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Ordinal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8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997" y="1666337"/>
            <a:ext cx="9112694" cy="42752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94931" y="3688859"/>
            <a:ext cx="5415668" cy="457200"/>
            <a:chOff x="5750742" y="3317764"/>
            <a:chExt cx="5415668" cy="457200"/>
          </a:xfrm>
        </p:grpSpPr>
        <p:sp>
          <p:nvSpPr>
            <p:cNvPr id="17" name="Oval 16"/>
            <p:cNvSpPr/>
            <p:nvPr/>
          </p:nvSpPr>
          <p:spPr>
            <a:xfrm>
              <a:off x="575074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931528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41076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0709210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8112314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094931" y="4358024"/>
            <a:ext cx="5415668" cy="457200"/>
            <a:chOff x="5750742" y="3317764"/>
            <a:chExt cx="5415668" cy="457200"/>
          </a:xfrm>
        </p:grpSpPr>
        <p:sp>
          <p:nvSpPr>
            <p:cNvPr id="87" name="Oval 86"/>
            <p:cNvSpPr/>
            <p:nvPr/>
          </p:nvSpPr>
          <p:spPr>
            <a:xfrm>
              <a:off x="575074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6931528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941076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10709210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-2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8112314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0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94931" y="5027145"/>
            <a:ext cx="5415668" cy="457200"/>
            <a:chOff x="5750742" y="3317764"/>
            <a:chExt cx="5415668" cy="457200"/>
          </a:xfrm>
        </p:grpSpPr>
        <p:sp>
          <p:nvSpPr>
            <p:cNvPr id="93" name="Oval 92"/>
            <p:cNvSpPr/>
            <p:nvPr/>
          </p:nvSpPr>
          <p:spPr>
            <a:xfrm>
              <a:off x="575074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6931528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410762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709210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-2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8112314" y="3317764"/>
              <a:ext cx="457200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6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Related </a:t>
            </a:r>
            <a:r>
              <a:rPr lang="en-US" dirty="0"/>
              <a:t>Roles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8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within the Data Lifecycle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013" y="2028787"/>
            <a:ext cx="9247731" cy="41480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69011" y="6528243"/>
            <a:ext cx="34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https://www.captechconsulting.com/blogs/data-scientist-vs-data-analyst</a:t>
            </a:r>
          </a:p>
        </p:txBody>
      </p:sp>
    </p:spTree>
    <p:extLst>
      <p:ext uri="{BB962C8B-B14F-4D97-AF65-F5344CB8AC3E}">
        <p14:creationId xmlns:p14="http://schemas.microsoft.com/office/powerpoint/2010/main" val="1939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1909"/>
            <a:ext cx="10058400" cy="1450757"/>
          </a:xfrm>
        </p:spPr>
        <p:txBody>
          <a:bodyPr/>
          <a:lstStyle/>
          <a:p>
            <a:r>
              <a:rPr lang="en-US" dirty="0"/>
              <a:t>Data Analysts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883080"/>
            <a:ext cx="5665567" cy="410151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000" dirty="0"/>
              <a:t>How do I solve reporting performance problems?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How do I solve data quality and sourcing problems?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What tools and reports are contextually appropriate?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How will my analysis be used by my clients?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How can I learn more about my clients’ business?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543" y="1963907"/>
            <a:ext cx="4181166" cy="3389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9011" y="6528243"/>
            <a:ext cx="3487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https://www.captechconsulting.com/blogs/data-scientist-vs-data-analyst</a:t>
            </a:r>
          </a:p>
        </p:txBody>
      </p:sp>
    </p:spTree>
    <p:extLst>
      <p:ext uri="{BB962C8B-B14F-4D97-AF65-F5344CB8AC3E}">
        <p14:creationId xmlns:p14="http://schemas.microsoft.com/office/powerpoint/2010/main" val="13412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620F54B9-A924-4633-9EF9-BCA43A2F5112}" vid="{53A9A614-FCEB-4AE8-86D7-A23D2AD77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</TotalTime>
  <Words>265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Retrospect</vt:lpstr>
      <vt:lpstr>Data Types &amp; Analysis</vt:lpstr>
      <vt:lpstr>Types of Data</vt:lpstr>
      <vt:lpstr>Quantitative Data</vt:lpstr>
      <vt:lpstr>Qualitative Data</vt:lpstr>
      <vt:lpstr>Data Collection</vt:lpstr>
      <vt:lpstr>Data Translation</vt:lpstr>
      <vt:lpstr>Data Related Roles</vt:lpstr>
      <vt:lpstr>Roles within the Data Lifecycle</vt:lpstr>
      <vt:lpstr>Data Analysts</vt:lpstr>
      <vt:lpstr>Data Scientists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Types &amp; Analysis</dc:title>
  <dc:subject/>
  <dc:creator>Robert Plumley</dc:creator>
  <cp:keywords/>
  <dc:description/>
  <cp:lastModifiedBy>Robert Plumley</cp:lastModifiedBy>
  <cp:revision>4</cp:revision>
  <dcterms:created xsi:type="dcterms:W3CDTF">2016-09-22T20:53:37Z</dcterms:created>
  <dcterms:modified xsi:type="dcterms:W3CDTF">2016-09-27T01:54:25Z</dcterms:modified>
  <cp:category/>
</cp:coreProperties>
</file>