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9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47206"/>
    <a:srgbClr val="CB5F05"/>
    <a:srgbClr val="143F6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23" autoAdjust="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3983F-B4F3-4B82-A3FB-5F4EDA1C880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C487-BB21-4558-B9DD-3156F7C18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939F5-0670-4523-A90A-FB04126198A8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41AE-A3D8-412A-A442-1AFFDE282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2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9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4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5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7518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-8966"/>
            <a:ext cx="12192001" cy="6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514718"/>
            <a:ext cx="10058400" cy="103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preadsheets.about.com/od/a/" TargetMode="External"/><Relationship Id="rId2" Type="http://schemas.openxmlformats.org/officeDocument/2006/relationships/hyperlink" Target="https://www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celjet.net/keyboard-shortcut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Excel Basics</a:t>
            </a:r>
          </a:p>
        </p:txBody>
      </p:sp>
    </p:spTree>
    <p:extLst>
      <p:ext uri="{BB962C8B-B14F-4D97-AF65-F5344CB8AC3E}">
        <p14:creationId xmlns:p14="http://schemas.microsoft.com/office/powerpoint/2010/main" val="274461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97" y="623575"/>
            <a:ext cx="10058400" cy="1034164"/>
          </a:xfrm>
        </p:spPr>
        <p:txBody>
          <a:bodyPr/>
          <a:lstStyle/>
          <a:p>
            <a:r>
              <a:rPr lang="en-US" dirty="0"/>
              <a:t>The Ribbon: Insert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197" y="2554756"/>
            <a:ext cx="11254565" cy="28663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7425" y="3244956"/>
            <a:ext cx="2211346" cy="1076672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26429" y="3244956"/>
            <a:ext cx="1219200" cy="1076672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8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3" y="2695020"/>
            <a:ext cx="11405214" cy="24103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Ribbon: PivotTable Tools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28274" y="3314700"/>
            <a:ext cx="1127125" cy="1006928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5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 Reference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https://www.google.com/</a:t>
            </a:r>
            <a:endParaRPr lang="en-US" dirty="0"/>
          </a:p>
          <a:p>
            <a:pPr lvl="1"/>
            <a:r>
              <a:rPr lang="en-US" dirty="0"/>
              <a:t>Honestly, if you </a:t>
            </a:r>
            <a:r>
              <a:rPr lang="en-US" dirty="0" err="1"/>
              <a:t>havent</a:t>
            </a:r>
            <a:r>
              <a:rPr lang="en-US" dirty="0"/>
              <a:t> googled it you </a:t>
            </a:r>
            <a:r>
              <a:rPr lang="en-US" dirty="0" err="1"/>
              <a:t>arent</a:t>
            </a:r>
            <a:r>
              <a:rPr lang="en-US" dirty="0"/>
              <a:t> trying very hard</a:t>
            </a:r>
          </a:p>
          <a:p>
            <a:pPr lvl="1"/>
            <a:endParaRPr lang="en-US" dirty="0"/>
          </a:p>
          <a:p>
            <a:r>
              <a:rPr lang="en-US" dirty="0">
                <a:hlinkClick r:id="rId3"/>
              </a:rPr>
              <a:t>http://spreadsheets.about.com/od/a/</a:t>
            </a:r>
            <a:endParaRPr lang="en-US" dirty="0"/>
          </a:p>
          <a:p>
            <a:pPr lvl="1"/>
            <a:r>
              <a:rPr lang="en-US" dirty="0"/>
              <a:t>This site is a great source for Excel terminology</a:t>
            </a:r>
          </a:p>
          <a:p>
            <a:pPr lvl="1"/>
            <a:endParaRPr lang="en-US" dirty="0"/>
          </a:p>
          <a:p>
            <a:r>
              <a:rPr lang="en-US" dirty="0">
                <a:hlinkClick r:id="rId4"/>
              </a:rPr>
              <a:t>https://exceljet.net/keyboard-shortcuts</a:t>
            </a:r>
            <a:endParaRPr lang="en-US" dirty="0"/>
          </a:p>
          <a:p>
            <a:pPr lvl="1"/>
            <a:r>
              <a:rPr lang="en-US" dirty="0"/>
              <a:t>Over 200 keyboard shortcuts for both PC and Mac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1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for this Course</a:t>
            </a:r>
          </a:p>
        </p:txBody>
      </p:sp>
      <p:sp>
        <p:nvSpPr>
          <p:cNvPr id="4" name="AutoShape 4" descr="Image result for google sheets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google she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2495550"/>
            <a:ext cx="3054350" cy="305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numbers mac log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4" y="2495549"/>
            <a:ext cx="3197225" cy="319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84286" y="5549900"/>
            <a:ext cx="3098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Numbers for Mac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89725" y="5549900"/>
            <a:ext cx="3098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Google Sheets</a:t>
            </a:r>
          </a:p>
        </p:txBody>
      </p:sp>
      <p:sp>
        <p:nvSpPr>
          <p:cNvPr id="12" name="&quot;Not Allowed&quot; Symbol 11"/>
          <p:cNvSpPr/>
          <p:nvPr/>
        </p:nvSpPr>
        <p:spPr>
          <a:xfrm>
            <a:off x="5846762" y="2085975"/>
            <a:ext cx="4784724" cy="4581525"/>
          </a:xfrm>
          <a:prstGeom prst="noSmoking">
            <a:avLst>
              <a:gd name="adj" fmla="val 5266"/>
            </a:avLst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&quot;Not Allowed&quot; Symbol 12"/>
          <p:cNvSpPr/>
          <p:nvPr/>
        </p:nvSpPr>
        <p:spPr>
          <a:xfrm>
            <a:off x="441323" y="2124075"/>
            <a:ext cx="4784724" cy="4581525"/>
          </a:xfrm>
          <a:prstGeom prst="noSmoking">
            <a:avLst>
              <a:gd name="adj" fmla="val 5266"/>
            </a:avLst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5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in the Real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Personal Budgets</a:t>
            </a:r>
          </a:p>
          <a:p>
            <a:r>
              <a:rPr lang="en-US" dirty="0"/>
              <a:t>Project Planning/Budgeting</a:t>
            </a:r>
          </a:p>
          <a:p>
            <a:r>
              <a:rPr lang="en-US" dirty="0"/>
              <a:t>Financial Forecasts</a:t>
            </a:r>
          </a:p>
          <a:p>
            <a:r>
              <a:rPr lang="en-US" dirty="0"/>
              <a:t>Graphing Data</a:t>
            </a:r>
          </a:p>
          <a:p>
            <a:r>
              <a:rPr lang="en-US" dirty="0"/>
              <a:t>Mail Merge for Marketing Campaigns</a:t>
            </a:r>
          </a:p>
          <a:p>
            <a:r>
              <a:rPr lang="en-US" dirty="0"/>
              <a:t>To-Do Lists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1413" y="2291295"/>
            <a:ext cx="4681332" cy="31322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5148">
            <a:off x="6180089" y="1815920"/>
            <a:ext cx="5443979" cy="408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00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Terminology</a:t>
            </a:r>
          </a:p>
        </p:txBody>
      </p:sp>
      <p:sp>
        <p:nvSpPr>
          <p:cNvPr id="4" name="Rectangle 3"/>
          <p:cNvSpPr/>
          <p:nvPr/>
        </p:nvSpPr>
        <p:spPr>
          <a:xfrm>
            <a:off x="8369011" y="6528243"/>
            <a:ext cx="34879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</a:rPr>
              <a:t>https://exceljet.net/keyboard-shortcuts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0834" y="1483653"/>
            <a:ext cx="7838889" cy="51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97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Excel Terminology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2365" y="1245703"/>
            <a:ext cx="9639814" cy="5388556"/>
          </a:xfrm>
        </p:spPr>
        <p:txBody>
          <a:bodyPr>
            <a:normAutofit/>
          </a:bodyPr>
          <a:lstStyle/>
          <a:p>
            <a:pPr>
              <a:spcBef>
                <a:spcPts val="12600"/>
              </a:spcBef>
            </a:pPr>
            <a:r>
              <a:rPr lang="en-US" dirty="0"/>
              <a:t>Formula - </a:t>
            </a:r>
            <a:r>
              <a:rPr lang="en-US" sz="2000" dirty="0"/>
              <a:t>User defined equation using numbers and/or cell references</a:t>
            </a:r>
          </a:p>
          <a:p>
            <a:pPr>
              <a:spcBef>
                <a:spcPts val="12600"/>
              </a:spcBef>
            </a:pPr>
            <a:r>
              <a:rPr lang="en-US" dirty="0"/>
              <a:t>Function - </a:t>
            </a:r>
            <a:r>
              <a:rPr lang="en-US" sz="2000" dirty="0"/>
              <a:t>Predefined equations in Excel that perform various operations on the inputs they are provided</a:t>
            </a:r>
          </a:p>
          <a:p>
            <a:pPr>
              <a:spcBef>
                <a:spcPts val="12600"/>
              </a:spcBef>
            </a:pPr>
            <a:r>
              <a:rPr lang="en-US" sz="2000" dirty="0"/>
              <a:t>Macro – Custom user created functions using Visual Basic coding language </a:t>
            </a:r>
          </a:p>
        </p:txBody>
      </p:sp>
      <p:sp>
        <p:nvSpPr>
          <p:cNvPr id="4" name="Rectangle 3"/>
          <p:cNvSpPr/>
          <p:nvPr/>
        </p:nvSpPr>
        <p:spPr>
          <a:xfrm>
            <a:off x="8369011" y="6634259"/>
            <a:ext cx="34879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</a:rPr>
              <a:t>https://exceljet.net/keyboard-shortcuts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00" y="1739041"/>
            <a:ext cx="1941669" cy="112061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074" y="1739041"/>
            <a:ext cx="2007259" cy="112061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238" y="1724242"/>
            <a:ext cx="2031120" cy="112061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471" y="3922513"/>
            <a:ext cx="2150280" cy="1225011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00" y="3922513"/>
            <a:ext cx="2381966" cy="1225011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5639" y="3922513"/>
            <a:ext cx="3459651" cy="1225011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2263" y="1758702"/>
            <a:ext cx="2333653" cy="1120618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9500" y="5672234"/>
            <a:ext cx="2581275" cy="962025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00778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Formulas Use Operators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298" y="1541570"/>
            <a:ext cx="4937760" cy="736282"/>
          </a:xfrm>
        </p:spPr>
        <p:txBody>
          <a:bodyPr/>
          <a:lstStyle/>
          <a:p>
            <a:r>
              <a:rPr lang="en-US" dirty="0"/>
              <a:t>Arithmetic Operators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299" y="2277852"/>
            <a:ext cx="4801288" cy="4020232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+ 	Add 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+ 5 	     Result = 15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- 	Subtract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– 5	     Result = 5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* 	Multiply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* 5	      Result = 50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/ 	Divide 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/ 5	      Result = 2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^ 	Power 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10 ^ 5	      Result = 100,000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dirty="0"/>
              <a:t>(  ) 	Order of Operations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= ((5 + 5) ^ 5)    Result = 100,000</a:t>
            </a:r>
          </a:p>
          <a:p>
            <a:pPr marL="594360" lvl="2" indent="0">
              <a:spcBef>
                <a:spcPts val="600"/>
              </a:spcBef>
              <a:buNone/>
            </a:pPr>
            <a:r>
              <a:rPr lang="en-US" sz="1100" dirty="0"/>
              <a:t>	</a:t>
            </a:r>
          </a:p>
          <a:p>
            <a:pPr marL="201168" lvl="1" indent="0">
              <a:spcBef>
                <a:spcPts val="600"/>
              </a:spcBef>
              <a:buNone/>
            </a:pPr>
            <a:endParaRPr lang="en-US" dirty="0"/>
          </a:p>
          <a:p>
            <a:pPr marL="201168" lvl="1" indent="0">
              <a:spcBef>
                <a:spcPts val="600"/>
              </a:spcBef>
              <a:buNone/>
            </a:pPr>
            <a:endParaRPr lang="en-US" dirty="0"/>
          </a:p>
          <a:p>
            <a:pPr marL="201168" lvl="1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120" y="1541570"/>
            <a:ext cx="4937760" cy="736282"/>
          </a:xfrm>
        </p:spPr>
        <p:txBody>
          <a:bodyPr/>
          <a:lstStyle/>
          <a:p>
            <a:r>
              <a:rPr lang="en-US" dirty="0"/>
              <a:t>Logic Operators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1254" y="2260600"/>
            <a:ext cx="4942897" cy="403748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/>
              <a:t>&gt; 	Greater than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10 &gt; 5 	     Result = TRUE</a:t>
            </a:r>
            <a:endParaRPr lang="en-US" sz="1200" dirty="0"/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&gt;= 	Greater than or Equal to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&gt;= 5 	     Result = TRUE</a:t>
            </a:r>
            <a:r>
              <a:rPr lang="en-US" dirty="0"/>
              <a:t> 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=   	Equal to     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= 5 	     Result = FALSE</a:t>
            </a:r>
            <a:endParaRPr lang="en-US" sz="1200" dirty="0">
              <a:solidFill>
                <a:srgbClr val="404040"/>
              </a:solidFill>
            </a:endParaRP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&lt;= 	Less than or Equal to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&lt;= 5 	     Result = FALSE</a:t>
            </a:r>
            <a:endParaRPr lang="en-US" dirty="0"/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 &lt;	Less than</a:t>
            </a:r>
            <a:r>
              <a:rPr lang="en-US" dirty="0">
                <a:solidFill>
                  <a:srgbClr val="40404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&lt; 5 	     Result = FALSE</a:t>
            </a:r>
            <a:endParaRPr lang="en-US" dirty="0">
              <a:solidFill>
                <a:srgbClr val="404040"/>
              </a:solidFill>
            </a:endParaRP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/>
              <a:t>&lt;&gt;	Not Equal to	</a:t>
            </a:r>
          </a:p>
          <a:p>
            <a:pPr marL="0" indent="0">
              <a:spcBef>
                <a:spcPts val="600"/>
              </a:spcBef>
              <a:buClr>
                <a:srgbClr val="404040"/>
              </a:buClr>
              <a:buNone/>
            </a:pP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	</a:t>
            </a:r>
            <a:r>
              <a:rPr lang="en-US" sz="1200" dirty="0">
                <a:solidFill>
                  <a:prstClr val="white">
                    <a:lumMod val="50000"/>
                  </a:prstClr>
                </a:solidFill>
              </a:rPr>
              <a:t>= 10 &lt;&gt; 5 	     Result =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1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to Know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Math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=Sum(B1:B20)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Adds together all numbers in range</a:t>
            </a:r>
          </a:p>
          <a:p>
            <a:pPr marL="0" indent="0">
              <a:buNone/>
            </a:pPr>
            <a:r>
              <a:rPr lang="en-US" dirty="0"/>
              <a:t>=Count(B1:B20)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Counts all numeric values in range</a:t>
            </a:r>
          </a:p>
          <a:p>
            <a:pPr marL="0" indent="0">
              <a:buNone/>
            </a:pPr>
            <a:r>
              <a:rPr lang="en-US" dirty="0"/>
              <a:t>=CountA(B1:B20)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Counts all non-empty cells in range</a:t>
            </a:r>
          </a:p>
          <a:p>
            <a:pPr marL="0" indent="0">
              <a:buNone/>
            </a:pPr>
            <a:r>
              <a:rPr lang="en-US" dirty="0"/>
              <a:t>=Average(B1:B20)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Calculates average of numbers in range</a:t>
            </a:r>
          </a:p>
          <a:p>
            <a:pPr marL="0" indent="0">
              <a:buNone/>
            </a:pPr>
            <a:r>
              <a:rPr lang="en-US" dirty="0"/>
              <a:t>=SumProduct(B1:B20, C1:C20)</a:t>
            </a:r>
          </a:p>
          <a:p>
            <a:pPr marL="201168" lvl="1" indent="0">
              <a:buNone/>
            </a:pPr>
            <a:r>
              <a:rPr lang="en-US" dirty="0">
                <a:solidFill>
                  <a:srgbClr val="000000"/>
                </a:solidFill>
              </a:rPr>
              <a:t>Calculates sum of the range members multiplied</a:t>
            </a:r>
          </a:p>
          <a:p>
            <a:pPr marL="201168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Logic/Conditional 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=If ( 10 &gt; 5, “Good”, “Bad”)</a:t>
            </a:r>
          </a:p>
          <a:p>
            <a:pPr marL="594360" lvl="2" indent="0">
              <a:buNone/>
            </a:pPr>
            <a:r>
              <a:rPr lang="en-US" dirty="0">
                <a:solidFill>
                  <a:srgbClr val="000000"/>
                </a:solidFill>
              </a:rPr>
              <a:t>	Result = “Good”</a:t>
            </a:r>
          </a:p>
          <a:p>
            <a:r>
              <a:rPr lang="en-US" dirty="0"/>
              <a:t>=And ( 10 &gt;= 5, 4 &gt; 10)</a:t>
            </a:r>
          </a:p>
          <a:p>
            <a:pPr marL="594360" lvl="2" indent="0">
              <a:buNone/>
            </a:pPr>
            <a:r>
              <a:rPr lang="en-US" dirty="0">
                <a:solidFill>
                  <a:srgbClr val="000000"/>
                </a:solidFill>
              </a:rPr>
              <a:t>	Result = FALSE</a:t>
            </a:r>
          </a:p>
          <a:p>
            <a:r>
              <a:rPr lang="en-US" dirty="0"/>
              <a:t>=Or ( 10 = 5, 4 = 4)</a:t>
            </a:r>
          </a:p>
          <a:p>
            <a:pPr marL="594360" lvl="2" indent="0">
              <a:buNone/>
            </a:pPr>
            <a:r>
              <a:rPr lang="en-US" dirty="0">
                <a:solidFill>
                  <a:srgbClr val="000000"/>
                </a:solidFill>
              </a:rPr>
              <a:t>	Result = TRUE</a:t>
            </a:r>
          </a:p>
          <a:p>
            <a:r>
              <a:rPr lang="en-US" dirty="0"/>
              <a:t>=</a:t>
            </a:r>
            <a:r>
              <a:rPr lang="en-US" dirty="0" err="1"/>
              <a:t>CountIfs</a:t>
            </a:r>
            <a:r>
              <a:rPr lang="en-US" dirty="0"/>
              <a:t>(</a:t>
            </a:r>
            <a:r>
              <a:rPr lang="en-US" sz="1400" dirty="0"/>
              <a:t>Criteria Range, Criteria</a:t>
            </a:r>
            <a:r>
              <a:rPr lang="en-US" dirty="0"/>
              <a:t>)</a:t>
            </a:r>
          </a:p>
          <a:p>
            <a:r>
              <a:rPr lang="en-US" dirty="0"/>
              <a:t>=</a:t>
            </a:r>
            <a:r>
              <a:rPr lang="en-US" dirty="0" err="1"/>
              <a:t>SumIfs</a:t>
            </a:r>
            <a:r>
              <a:rPr lang="en-US" dirty="0"/>
              <a:t>(</a:t>
            </a:r>
            <a:r>
              <a:rPr lang="en-US" sz="1400" dirty="0"/>
              <a:t>Numeric Range, Criteria Range, Criteria</a:t>
            </a:r>
            <a:r>
              <a:rPr lang="en-US" dirty="0"/>
              <a:t>)</a:t>
            </a:r>
          </a:p>
          <a:p>
            <a:r>
              <a:rPr lang="en-US" dirty="0"/>
              <a:t>=</a:t>
            </a:r>
            <a:r>
              <a:rPr lang="en-US" dirty="0" err="1"/>
              <a:t>AverageIfs</a:t>
            </a:r>
            <a:r>
              <a:rPr lang="en-US" dirty="0"/>
              <a:t>(</a:t>
            </a:r>
            <a:r>
              <a:rPr lang="en-US" sz="1400" dirty="0"/>
              <a:t>Numeric Range, Criteria Range, Criteria</a:t>
            </a:r>
            <a:r>
              <a:rPr lang="en-US" dirty="0"/>
              <a:t>)</a:t>
            </a:r>
          </a:p>
          <a:p>
            <a:pPr marL="594360" lvl="2" indent="0">
              <a:buNone/>
            </a:pPr>
            <a:endParaRPr lang="en-US" dirty="0"/>
          </a:p>
          <a:p>
            <a:pPr marL="59436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7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Keyboard Shortcuts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5268" y="1908502"/>
            <a:ext cx="8523395" cy="376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34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723" y="511503"/>
            <a:ext cx="10058400" cy="1034164"/>
          </a:xfrm>
        </p:spPr>
        <p:txBody>
          <a:bodyPr/>
          <a:lstStyle/>
          <a:p>
            <a:r>
              <a:rPr lang="en-US" dirty="0"/>
              <a:t>The Ribbon: Home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756" y="2427789"/>
            <a:ext cx="11073447" cy="27502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9125" y="3157870"/>
            <a:ext cx="920749" cy="1020725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39874" y="3157870"/>
            <a:ext cx="2130426" cy="1020725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3670299" y="3157870"/>
            <a:ext cx="1666875" cy="1020725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37175" y="3157870"/>
            <a:ext cx="1527175" cy="1020725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64350" y="3157870"/>
            <a:ext cx="865520" cy="1020725"/>
          </a:xfrm>
          <a:prstGeom prst="rect">
            <a:avLst/>
          </a:prstGeom>
          <a:noFill/>
          <a:ln w="7620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theme/theme1.xml><?xml version="1.0" encoding="utf-8"?>
<a:theme xmlns:a="http://schemas.openxmlformats.org/drawingml/2006/main" name="Retrospect">
  <a:themeElements>
    <a:clrScheme name="Custom 3">
      <a:dk1>
        <a:srgbClr val="013E7F"/>
      </a:dk1>
      <a:lt1>
        <a:sysClr val="window" lastClr="FFFFFF"/>
      </a:lt1>
      <a:dk2>
        <a:srgbClr val="013E7F"/>
      </a:dk2>
      <a:lt2>
        <a:srgbClr val="FFC300"/>
      </a:lt2>
      <a:accent1>
        <a:srgbClr val="01508D"/>
      </a:accent1>
      <a:accent2>
        <a:srgbClr val="97AF5C"/>
      </a:accent2>
      <a:accent3>
        <a:srgbClr val="218ACB"/>
      </a:accent3>
      <a:accent4>
        <a:srgbClr val="A0A1A2"/>
      </a:accent4>
      <a:accent5>
        <a:srgbClr val="3F4EFF"/>
      </a:accent5>
      <a:accent6>
        <a:srgbClr val="90BD00"/>
      </a:accent6>
      <a:hlink>
        <a:srgbClr val="90BD00"/>
      </a:hlink>
      <a:folHlink>
        <a:srgbClr val="72864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potx" id="{620F54B9-A924-4633-9EF9-BCA43A2F5112}" vid="{53A9A614-FCEB-4AE8-86D7-A23D2AD772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65</TotalTime>
  <Words>217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Excel Basics</vt:lpstr>
      <vt:lpstr>Applications for this Course</vt:lpstr>
      <vt:lpstr>Excel in the Real World</vt:lpstr>
      <vt:lpstr>Excel Terminology</vt:lpstr>
      <vt:lpstr>Excel Terminology</vt:lpstr>
      <vt:lpstr>Formulas Use Operators</vt:lpstr>
      <vt:lpstr>Functions to Know</vt:lpstr>
      <vt:lpstr>Popular Keyboard Shortcuts</vt:lpstr>
      <vt:lpstr>The Ribbon: Home</vt:lpstr>
      <vt:lpstr>The Ribbon: Insert</vt:lpstr>
      <vt:lpstr>The Ribbon: PivotTable Tools</vt:lpstr>
      <vt:lpstr>Great Reference Sites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Basics</dc:title>
  <dc:subject/>
  <dc:creator>Robert Plumley</dc:creator>
  <cp:keywords/>
  <dc:description/>
  <cp:lastModifiedBy>Robert Plumley</cp:lastModifiedBy>
  <cp:revision>8</cp:revision>
  <dcterms:created xsi:type="dcterms:W3CDTF">2016-09-15T20:33:56Z</dcterms:created>
  <dcterms:modified xsi:type="dcterms:W3CDTF">2016-10-03T20:50:13Z</dcterms:modified>
  <cp:category/>
</cp:coreProperties>
</file>