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47206"/>
    <a:srgbClr val="CB5F05"/>
    <a:srgbClr val="143F6A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23" autoAdjust="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3983F-B4F3-4B82-A3FB-5F4EDA1C8804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1C487-BB21-4558-B9DD-3156F7C18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95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939F5-0670-4523-A90A-FB04126198A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641AE-A3D8-412A-A442-1AFFDE282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51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641AE-A3D8-412A-A442-1AFFDE282AF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944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26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72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79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60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849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9/14/2016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65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84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44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07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9/14/2016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14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99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57518"/>
            <a:ext cx="12192000" cy="457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-8966"/>
            <a:ext cx="12192001" cy="659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514718"/>
            <a:ext cx="10058400" cy="10341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62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b="1" kern="1200" spc="-50" baseline="0">
          <a:solidFill>
            <a:schemeClr val="bg2"/>
          </a:solidFill>
          <a:latin typeface="+mn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HTML basics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http://www.w3schools.com/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339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66092" y="480125"/>
            <a:ext cx="10146818" cy="892751"/>
          </a:xfrm>
        </p:spPr>
        <p:txBody>
          <a:bodyPr/>
          <a:lstStyle/>
          <a:p>
            <a:r>
              <a:rPr lang="en-US" b="1" dirty="0"/>
              <a:t>HTML: Hyper Text Markup Language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4201" y="1617044"/>
            <a:ext cx="6873083" cy="495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668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1514421" y="3171370"/>
            <a:ext cx="337908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&lt;!DOCTYPE html&gt;</a:t>
            </a:r>
          </a:p>
          <a:p>
            <a:r>
              <a:rPr lang="en-US" dirty="0"/>
              <a:t>&lt;html&gt;</a:t>
            </a:r>
          </a:p>
          <a:p>
            <a:r>
              <a:rPr lang="en-US" dirty="0"/>
              <a:t>&lt;head&gt;</a:t>
            </a:r>
          </a:p>
          <a:p>
            <a:r>
              <a:rPr lang="en-US" dirty="0"/>
              <a:t>&lt;title&gt;5+5&lt;/title&gt;</a:t>
            </a:r>
          </a:p>
          <a:p>
            <a:r>
              <a:rPr lang="en-US" dirty="0"/>
              <a:t>&lt;/head&gt;</a:t>
            </a:r>
          </a:p>
          <a:p>
            <a:r>
              <a:rPr lang="en-US" dirty="0"/>
              <a:t>&lt;body&gt;</a:t>
            </a:r>
          </a:p>
          <a:p>
            <a:r>
              <a:rPr lang="en-US" dirty="0"/>
              <a:t>&lt;div&gt;</a:t>
            </a:r>
          </a:p>
          <a:p>
            <a:r>
              <a:rPr lang="en-US" dirty="0"/>
              <a:t>&lt;p&gt;2+8&lt;/p&gt;</a:t>
            </a:r>
          </a:p>
          <a:p>
            <a:r>
              <a:rPr lang="en-US" dirty="0"/>
              <a:t>&lt;p&gt;7+3&lt;/p&gt;</a:t>
            </a:r>
          </a:p>
          <a:p>
            <a:r>
              <a:rPr lang="en-US" dirty="0"/>
              <a:t>&lt;/div&gt;</a:t>
            </a:r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87340" y="1581408"/>
            <a:ext cx="10732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 Black" panose="020B0A04020102020204" pitchFamily="34" charset="0"/>
              </a:rPr>
              <a:t>X =   (   (   (  5+5  )   )   (  (  ( 2+8 )  ( 7+3 )   )  )  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87340" y="1584046"/>
            <a:ext cx="10507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 Black" panose="020B0A04020102020204" pitchFamily="34" charset="0"/>
              </a:rPr>
              <a:t>X</a:t>
            </a:r>
            <a:r>
              <a:rPr lang="en-US" sz="3200" b="1" dirty="0">
                <a:latin typeface="Arial Black" panose="020B0A040201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 Black" panose="020B0A04020102020204" pitchFamily="34" charset="0"/>
              </a:rPr>
              <a:t>=</a:t>
            </a:r>
            <a:r>
              <a:rPr lang="en-US" sz="3200" b="1" dirty="0">
                <a:latin typeface="Arial Black" panose="020B0A04020102020204" pitchFamily="34" charset="0"/>
              </a:rPr>
              <a:t>   </a:t>
            </a:r>
            <a:r>
              <a:rPr lang="en-US" sz="3200" b="1" dirty="0">
                <a:solidFill>
                  <a:srgbClr val="00B050"/>
                </a:solidFill>
                <a:latin typeface="Arial Black" panose="020B0A04020102020204" pitchFamily="34" charset="0"/>
              </a:rPr>
              <a:t>(</a:t>
            </a:r>
            <a:r>
              <a:rPr lang="en-US" sz="3200" b="1" dirty="0">
                <a:latin typeface="Arial Black" panose="020B0A04020102020204" pitchFamily="34" charset="0"/>
              </a:rPr>
              <a:t>   (   </a:t>
            </a:r>
            <a:r>
              <a:rPr lang="en-US" sz="3200" b="1" dirty="0">
                <a:solidFill>
                  <a:srgbClr val="7030A0"/>
                </a:solidFill>
                <a:latin typeface="Arial Black" panose="020B0A04020102020204" pitchFamily="34" charset="0"/>
              </a:rPr>
              <a:t>(  </a:t>
            </a:r>
            <a:r>
              <a:rPr lang="en-US" sz="3200" b="1" dirty="0">
                <a:solidFill>
                  <a:srgbClr val="000000"/>
                </a:solidFill>
                <a:latin typeface="Arial Black" panose="020B0A04020102020204" pitchFamily="34" charset="0"/>
              </a:rPr>
              <a:t>5+5 </a:t>
            </a:r>
            <a:r>
              <a:rPr lang="en-US" sz="3200" b="1" dirty="0">
                <a:latin typeface="Arial Black" panose="020B0A04020102020204" pitchFamily="34" charset="0"/>
              </a:rPr>
              <a:t> </a:t>
            </a:r>
            <a:r>
              <a:rPr lang="en-US" sz="3200" b="1" dirty="0">
                <a:solidFill>
                  <a:srgbClr val="7030A0"/>
                </a:solidFill>
                <a:latin typeface="Arial Black" panose="020B0A04020102020204" pitchFamily="34" charset="0"/>
              </a:rPr>
              <a:t>)</a:t>
            </a:r>
            <a:r>
              <a:rPr lang="en-US" sz="3200" b="1" dirty="0">
                <a:latin typeface="Arial Black" panose="020B0A04020102020204" pitchFamily="34" charset="0"/>
              </a:rPr>
              <a:t>   )   </a:t>
            </a:r>
            <a:r>
              <a:rPr lang="en-US" sz="3200" b="1" dirty="0">
                <a:solidFill>
                  <a:srgbClr val="FFC000"/>
                </a:solidFill>
                <a:latin typeface="Arial Black" panose="020B0A04020102020204" pitchFamily="34" charset="0"/>
              </a:rPr>
              <a:t>(</a:t>
            </a:r>
            <a:r>
              <a:rPr lang="en-US" sz="3200" b="1" dirty="0">
                <a:latin typeface="Arial Black" panose="020B0A04020102020204" pitchFamily="34" charset="0"/>
              </a:rPr>
              <a:t>  </a:t>
            </a:r>
            <a:r>
              <a:rPr lang="en-US" sz="3200" b="1" dirty="0">
                <a:solidFill>
                  <a:srgbClr val="7030A0"/>
                </a:solidFill>
                <a:latin typeface="Arial Black" panose="020B0A04020102020204" pitchFamily="34" charset="0"/>
              </a:rPr>
              <a:t>(</a:t>
            </a:r>
            <a:r>
              <a:rPr lang="en-US" sz="3200" b="1" dirty="0">
                <a:latin typeface="Arial Black" panose="020B0A04020102020204" pitchFamily="34" charset="0"/>
              </a:rPr>
              <a:t>  </a:t>
            </a:r>
            <a:r>
              <a:rPr lang="en-US" sz="3200" b="1" dirty="0">
                <a:solidFill>
                  <a:srgbClr val="F47206"/>
                </a:solidFill>
                <a:latin typeface="Arial Black" panose="020B0A04020102020204" pitchFamily="34" charset="0"/>
              </a:rPr>
              <a:t>( </a:t>
            </a:r>
            <a:r>
              <a:rPr lang="en-US" sz="3200" b="1" dirty="0">
                <a:solidFill>
                  <a:srgbClr val="000000"/>
                </a:solidFill>
                <a:latin typeface="Arial Black" panose="020B0A04020102020204" pitchFamily="34" charset="0"/>
              </a:rPr>
              <a:t>2+8 </a:t>
            </a:r>
            <a:r>
              <a:rPr lang="en-US" sz="3200" b="1" dirty="0">
                <a:solidFill>
                  <a:srgbClr val="F47206"/>
                </a:solidFill>
                <a:latin typeface="Arial Black" panose="020B0A04020102020204" pitchFamily="34" charset="0"/>
              </a:rPr>
              <a:t>)</a:t>
            </a:r>
            <a:r>
              <a:rPr lang="en-US" sz="3200" b="1" dirty="0">
                <a:latin typeface="Arial Black" panose="020B0A04020102020204" pitchFamily="34" charset="0"/>
              </a:rPr>
              <a:t>  </a:t>
            </a:r>
            <a:r>
              <a:rPr lang="en-US" sz="3200" b="1" dirty="0">
                <a:solidFill>
                  <a:srgbClr val="F47206"/>
                </a:solidFill>
                <a:latin typeface="Arial Black" panose="020B0A04020102020204" pitchFamily="34" charset="0"/>
              </a:rPr>
              <a:t>( </a:t>
            </a:r>
            <a:r>
              <a:rPr lang="en-US" sz="3200" b="1" dirty="0">
                <a:solidFill>
                  <a:srgbClr val="000000"/>
                </a:solidFill>
                <a:latin typeface="Arial Black" panose="020B0A04020102020204" pitchFamily="34" charset="0"/>
              </a:rPr>
              <a:t>7+3</a:t>
            </a:r>
            <a:r>
              <a:rPr lang="en-US" sz="3200" b="1" dirty="0">
                <a:latin typeface="Arial Black" panose="020B0A04020102020204" pitchFamily="34" charset="0"/>
              </a:rPr>
              <a:t> </a:t>
            </a:r>
            <a:r>
              <a:rPr lang="en-US" sz="3200" b="1" dirty="0">
                <a:solidFill>
                  <a:srgbClr val="F47206"/>
                </a:solidFill>
                <a:latin typeface="Arial Black" panose="020B0A04020102020204" pitchFamily="34" charset="0"/>
              </a:rPr>
              <a:t>)</a:t>
            </a:r>
            <a:r>
              <a:rPr lang="en-US" sz="3200" b="1" dirty="0">
                <a:latin typeface="Arial Black" panose="020B0A04020102020204" pitchFamily="34" charset="0"/>
              </a:rPr>
              <a:t>   </a:t>
            </a:r>
            <a:r>
              <a:rPr lang="en-US" sz="3200" b="1" dirty="0">
                <a:solidFill>
                  <a:srgbClr val="7030A0"/>
                </a:solidFill>
                <a:latin typeface="Arial Black" panose="020B0A04020102020204" pitchFamily="34" charset="0"/>
              </a:rPr>
              <a:t>)</a:t>
            </a:r>
            <a:r>
              <a:rPr lang="en-US" sz="3200" b="1" dirty="0">
                <a:latin typeface="Arial Black" panose="020B0A04020102020204" pitchFamily="34" charset="0"/>
              </a:rPr>
              <a:t>  </a:t>
            </a:r>
            <a:r>
              <a:rPr lang="en-US" sz="3200" b="1" dirty="0">
                <a:solidFill>
                  <a:srgbClr val="FFC000"/>
                </a:solidFill>
                <a:latin typeface="Arial Black" panose="020B0A04020102020204" pitchFamily="34" charset="0"/>
              </a:rPr>
              <a:t>)</a:t>
            </a:r>
            <a:r>
              <a:rPr lang="en-US" sz="3200" b="1" dirty="0">
                <a:latin typeface="Arial Black" panose="020B0A04020102020204" pitchFamily="34" charset="0"/>
              </a:rPr>
              <a:t>  </a:t>
            </a:r>
            <a:r>
              <a:rPr lang="en-US" sz="3200" b="1" dirty="0">
                <a:solidFill>
                  <a:srgbClr val="00B050"/>
                </a:solidFill>
                <a:latin typeface="Arial Black" panose="020B0A04020102020204" pitchFamily="34" charset="0"/>
              </a:rPr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340" y="497437"/>
            <a:ext cx="10141578" cy="983932"/>
          </a:xfrm>
        </p:spPr>
        <p:txBody>
          <a:bodyPr>
            <a:normAutofit fontScale="90000"/>
          </a:bodyPr>
          <a:lstStyle/>
          <a:p>
            <a:r>
              <a:rPr lang="en-US" dirty="0"/>
              <a:t>Think of HTML Tags as Fancy Parentheses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8814" y="2355620"/>
            <a:ext cx="16362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&lt;!DOCTYPE html&gt;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76860" y="2356074"/>
            <a:ext cx="818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&lt;html&gt;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784719" y="2355619"/>
            <a:ext cx="935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&lt;/html&gt;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86460" y="2362928"/>
            <a:ext cx="818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&lt;head&gt;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59773" y="2370130"/>
            <a:ext cx="85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&lt;/head&gt;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39672" y="2370581"/>
            <a:ext cx="818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C000"/>
                </a:solidFill>
              </a:rPr>
              <a:t>&lt;body&gt;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117964" y="2355618"/>
            <a:ext cx="855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C000"/>
                </a:solidFill>
              </a:rPr>
              <a:t>&lt;/body&gt;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96060" y="2355618"/>
            <a:ext cx="818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&lt;title&gt;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41120" y="2369679"/>
            <a:ext cx="818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&lt;/title&gt;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316626" y="2369903"/>
            <a:ext cx="818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&lt;div&gt;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596050" y="2355391"/>
            <a:ext cx="855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&lt;/div&gt;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55411" y="2369902"/>
            <a:ext cx="818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47206"/>
                </a:solidFill>
              </a:rPr>
              <a:t>&lt;p&gt;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874654" y="2359963"/>
            <a:ext cx="818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47206"/>
                </a:solidFill>
              </a:rPr>
              <a:t>&lt;/p&gt;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402704" y="2355616"/>
            <a:ext cx="818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47206"/>
                </a:solidFill>
              </a:rPr>
              <a:t>&lt;p&gt;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209109" y="2362928"/>
            <a:ext cx="818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47206"/>
                </a:solidFill>
              </a:rPr>
              <a:t>&lt;/p&gt;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52443" y="2324613"/>
            <a:ext cx="66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5+5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71767" y="2332150"/>
            <a:ext cx="66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2+8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770384" y="2324613"/>
            <a:ext cx="66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7+3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11135" y="3171760"/>
            <a:ext cx="33823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&lt;!DOCTYPE html&gt;</a:t>
            </a:r>
          </a:p>
          <a:p>
            <a:r>
              <a:rPr lang="en-US" dirty="0">
                <a:solidFill>
                  <a:srgbClr val="C00000"/>
                </a:solidFill>
              </a:rPr>
              <a:t>&lt;html&gt;</a:t>
            </a:r>
          </a:p>
          <a:p>
            <a:r>
              <a:rPr lang="en-US" dirty="0">
                <a:solidFill>
                  <a:srgbClr val="C00000"/>
                </a:solidFill>
              </a:rPr>
              <a:t>&lt;head&gt;</a:t>
            </a:r>
          </a:p>
          <a:p>
            <a:r>
              <a:rPr lang="en-US" dirty="0">
                <a:solidFill>
                  <a:srgbClr val="C00000"/>
                </a:solidFill>
              </a:rPr>
              <a:t>&lt;title&gt;</a:t>
            </a:r>
            <a:r>
              <a:rPr lang="en-US" dirty="0"/>
              <a:t>5+5</a:t>
            </a:r>
            <a:r>
              <a:rPr lang="en-US" dirty="0">
                <a:solidFill>
                  <a:srgbClr val="C00000"/>
                </a:solidFill>
              </a:rPr>
              <a:t>&lt;/title&gt;</a:t>
            </a:r>
          </a:p>
          <a:p>
            <a:r>
              <a:rPr lang="en-US" dirty="0">
                <a:solidFill>
                  <a:srgbClr val="C00000"/>
                </a:solidFill>
              </a:rPr>
              <a:t>&lt;/head&gt;</a:t>
            </a:r>
          </a:p>
          <a:p>
            <a:r>
              <a:rPr lang="en-US" dirty="0">
                <a:solidFill>
                  <a:srgbClr val="C00000"/>
                </a:solidFill>
              </a:rPr>
              <a:t>&lt;body&gt;</a:t>
            </a:r>
          </a:p>
          <a:p>
            <a:r>
              <a:rPr lang="en-US" dirty="0">
                <a:solidFill>
                  <a:srgbClr val="C00000"/>
                </a:solidFill>
              </a:rPr>
              <a:t>&lt;div&gt;</a:t>
            </a:r>
          </a:p>
          <a:p>
            <a:r>
              <a:rPr lang="en-US" dirty="0">
                <a:solidFill>
                  <a:srgbClr val="C00000"/>
                </a:solidFill>
              </a:rPr>
              <a:t>&lt;p&gt;</a:t>
            </a:r>
            <a:r>
              <a:rPr lang="en-US" dirty="0"/>
              <a:t>2+8</a:t>
            </a:r>
            <a:r>
              <a:rPr lang="en-US" dirty="0">
                <a:solidFill>
                  <a:srgbClr val="C00000"/>
                </a:solidFill>
              </a:rPr>
              <a:t>&lt;/p&gt;</a:t>
            </a:r>
          </a:p>
          <a:p>
            <a:r>
              <a:rPr lang="en-US" dirty="0">
                <a:solidFill>
                  <a:srgbClr val="C00000"/>
                </a:solidFill>
              </a:rPr>
              <a:t>&lt;p&gt;</a:t>
            </a:r>
            <a:r>
              <a:rPr lang="en-US" dirty="0"/>
              <a:t>7+3</a:t>
            </a:r>
            <a:r>
              <a:rPr lang="en-US" dirty="0">
                <a:solidFill>
                  <a:srgbClr val="C00000"/>
                </a:solidFill>
              </a:rPr>
              <a:t>&lt;/p&gt;</a:t>
            </a:r>
          </a:p>
          <a:p>
            <a:r>
              <a:rPr lang="en-US" dirty="0">
                <a:solidFill>
                  <a:srgbClr val="C00000"/>
                </a:solidFill>
              </a:rPr>
              <a:t>&lt;/div&gt;</a:t>
            </a:r>
          </a:p>
          <a:p>
            <a:r>
              <a:rPr lang="en-US" dirty="0">
                <a:solidFill>
                  <a:srgbClr val="C00000"/>
                </a:solidFill>
              </a:rPr>
              <a:t>&lt;/body&gt;</a:t>
            </a:r>
          </a:p>
          <a:p>
            <a:r>
              <a:rPr lang="en-US" dirty="0">
                <a:solidFill>
                  <a:srgbClr val="C00000"/>
                </a:solidFill>
              </a:rPr>
              <a:t>&lt;/html&gt;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11099" y="3167756"/>
            <a:ext cx="3382408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&lt;!DOCTYPE html&gt;</a:t>
            </a:r>
          </a:p>
          <a:p>
            <a:r>
              <a:rPr lang="en-US" dirty="0">
                <a:solidFill>
                  <a:srgbClr val="C00000"/>
                </a:solidFill>
              </a:rPr>
              <a:t>&lt;html&gt;</a:t>
            </a:r>
          </a:p>
          <a:p>
            <a:r>
              <a:rPr lang="en-US" dirty="0">
                <a:solidFill>
                  <a:srgbClr val="C00000"/>
                </a:solidFill>
              </a:rPr>
              <a:t>	&lt;head&gt;</a:t>
            </a:r>
          </a:p>
          <a:p>
            <a:r>
              <a:rPr lang="en-US" dirty="0">
                <a:solidFill>
                  <a:srgbClr val="C00000"/>
                </a:solidFill>
              </a:rPr>
              <a:t>		&lt;title&gt;</a:t>
            </a:r>
            <a:r>
              <a:rPr lang="en-US" dirty="0">
                <a:solidFill>
                  <a:srgbClr val="000000"/>
                </a:solidFill>
              </a:rPr>
              <a:t>5+5</a:t>
            </a:r>
            <a:r>
              <a:rPr lang="en-US" dirty="0">
                <a:solidFill>
                  <a:srgbClr val="C00000"/>
                </a:solidFill>
              </a:rPr>
              <a:t>&lt;/title&gt;</a:t>
            </a:r>
          </a:p>
          <a:p>
            <a:r>
              <a:rPr lang="en-US" dirty="0">
                <a:solidFill>
                  <a:srgbClr val="C00000"/>
                </a:solidFill>
              </a:rPr>
              <a:t>	&lt;/head&gt;</a:t>
            </a:r>
          </a:p>
          <a:p>
            <a:r>
              <a:rPr lang="en-US" dirty="0">
                <a:solidFill>
                  <a:srgbClr val="C00000"/>
                </a:solidFill>
              </a:rPr>
              <a:t>	&lt;body&gt;</a:t>
            </a:r>
          </a:p>
          <a:p>
            <a:r>
              <a:rPr lang="en-US" dirty="0">
                <a:solidFill>
                  <a:srgbClr val="C00000"/>
                </a:solidFill>
              </a:rPr>
              <a:t>		&lt;div&gt;</a:t>
            </a:r>
          </a:p>
          <a:p>
            <a:r>
              <a:rPr lang="en-US" dirty="0">
                <a:solidFill>
                  <a:srgbClr val="C00000"/>
                </a:solidFill>
              </a:rPr>
              <a:t>			&lt;p&gt;</a:t>
            </a:r>
            <a:r>
              <a:rPr lang="en-US" dirty="0">
                <a:solidFill>
                  <a:srgbClr val="000000"/>
                </a:solidFill>
              </a:rPr>
              <a:t>2+8</a:t>
            </a:r>
            <a:r>
              <a:rPr lang="en-US" dirty="0">
                <a:solidFill>
                  <a:srgbClr val="C00000"/>
                </a:solidFill>
              </a:rPr>
              <a:t>&lt;/p&gt;</a:t>
            </a:r>
          </a:p>
          <a:p>
            <a:r>
              <a:rPr lang="en-US" dirty="0">
                <a:solidFill>
                  <a:srgbClr val="C00000"/>
                </a:solidFill>
              </a:rPr>
              <a:t>			&lt;p&gt;</a:t>
            </a:r>
            <a:r>
              <a:rPr lang="en-US" dirty="0">
                <a:solidFill>
                  <a:srgbClr val="000000"/>
                </a:solidFill>
              </a:rPr>
              <a:t>7+3</a:t>
            </a:r>
            <a:r>
              <a:rPr lang="en-US" dirty="0">
                <a:solidFill>
                  <a:srgbClr val="C00000"/>
                </a:solidFill>
              </a:rPr>
              <a:t>&lt;/p&gt;</a:t>
            </a:r>
          </a:p>
          <a:p>
            <a:r>
              <a:rPr lang="en-US" dirty="0">
                <a:solidFill>
                  <a:srgbClr val="C00000"/>
                </a:solidFill>
              </a:rPr>
              <a:t>		&lt;/div&gt;</a:t>
            </a:r>
          </a:p>
          <a:p>
            <a:r>
              <a:rPr lang="en-US" dirty="0">
                <a:solidFill>
                  <a:srgbClr val="C00000"/>
                </a:solidFill>
              </a:rPr>
              <a:t>	&lt;/body&gt;</a:t>
            </a:r>
          </a:p>
          <a:p>
            <a:r>
              <a:rPr lang="en-US" dirty="0">
                <a:solidFill>
                  <a:srgbClr val="C00000"/>
                </a:solidFill>
              </a:rPr>
              <a:t>&lt;/html&gt;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0865" y="3343291"/>
            <a:ext cx="3801338" cy="3345878"/>
          </a:xfrm>
          <a:prstGeom prst="rect">
            <a:avLst/>
          </a:prstGeom>
        </p:spPr>
      </p:pic>
      <p:sp>
        <p:nvSpPr>
          <p:cNvPr id="31" name="Arc 30"/>
          <p:cNvSpPr/>
          <p:nvPr/>
        </p:nvSpPr>
        <p:spPr>
          <a:xfrm rot="20958424">
            <a:off x="3469991" y="3133118"/>
            <a:ext cx="2932709" cy="1346153"/>
          </a:xfrm>
          <a:prstGeom prst="arc">
            <a:avLst>
              <a:gd name="adj1" fmla="val 11026388"/>
              <a:gd name="adj2" fmla="val 7842"/>
            </a:avLst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Bracket 31"/>
          <p:cNvSpPr/>
          <p:nvPr/>
        </p:nvSpPr>
        <p:spPr>
          <a:xfrm>
            <a:off x="3370568" y="4739660"/>
            <a:ext cx="1211057" cy="1430134"/>
          </a:xfrm>
          <a:prstGeom prst="rightBracket">
            <a:avLst>
              <a:gd name="adj" fmla="val 28202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c 32"/>
          <p:cNvSpPr/>
          <p:nvPr/>
        </p:nvSpPr>
        <p:spPr>
          <a:xfrm rot="20572025">
            <a:off x="4567477" y="4941801"/>
            <a:ext cx="1518942" cy="792609"/>
          </a:xfrm>
          <a:prstGeom prst="arc">
            <a:avLst>
              <a:gd name="adj1" fmla="val 11116957"/>
              <a:gd name="adj2" fmla="val 21379980"/>
            </a:avLst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19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9" grpId="1"/>
      <p:bldP spid="23" grpId="0"/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8" grpId="0"/>
      <p:bldP spid="28" grpId="1"/>
      <p:bldP spid="27" grpId="0" animBg="1"/>
      <p:bldP spid="31" grpId="0" animBg="1"/>
      <p:bldP spid="32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149" y="514718"/>
            <a:ext cx="10260531" cy="1034164"/>
          </a:xfrm>
        </p:spPr>
        <p:txBody>
          <a:bodyPr/>
          <a:lstStyle/>
          <a:p>
            <a:r>
              <a:rPr lang="en-US" dirty="0"/>
              <a:t>Structure of HTML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149" y="2182619"/>
            <a:ext cx="10058400" cy="4023360"/>
          </a:xfrm>
        </p:spPr>
        <p:txBody>
          <a:bodyPr/>
          <a:lstStyle/>
          <a:p>
            <a:r>
              <a:rPr lang="en-US" dirty="0"/>
              <a:t>The text between </a:t>
            </a:r>
            <a:r>
              <a:rPr lang="en-US" b="1" dirty="0"/>
              <a:t>&lt;html&gt;</a:t>
            </a:r>
            <a:r>
              <a:rPr lang="en-US" dirty="0"/>
              <a:t> and </a:t>
            </a:r>
            <a:r>
              <a:rPr lang="en-US" b="1" dirty="0"/>
              <a:t>&lt;/html&gt;</a:t>
            </a:r>
            <a:r>
              <a:rPr lang="en-US" dirty="0"/>
              <a:t> describes an HTML document</a:t>
            </a:r>
          </a:p>
          <a:p>
            <a:r>
              <a:rPr lang="en-US" dirty="0"/>
              <a:t>The text between </a:t>
            </a:r>
            <a:r>
              <a:rPr lang="en-US" b="1" dirty="0"/>
              <a:t>&lt;head&gt;</a:t>
            </a:r>
            <a:r>
              <a:rPr lang="en-US" dirty="0"/>
              <a:t> and </a:t>
            </a:r>
            <a:r>
              <a:rPr lang="en-US" b="1" dirty="0"/>
              <a:t>&lt;/head&gt;</a:t>
            </a:r>
            <a:r>
              <a:rPr lang="en-US" dirty="0"/>
              <a:t> provides information about the document</a:t>
            </a:r>
          </a:p>
          <a:p>
            <a:r>
              <a:rPr lang="en-US" dirty="0"/>
              <a:t>The text between </a:t>
            </a:r>
            <a:r>
              <a:rPr lang="en-US" b="1" dirty="0"/>
              <a:t>&lt;title&gt;</a:t>
            </a:r>
            <a:r>
              <a:rPr lang="en-US" dirty="0"/>
              <a:t> and </a:t>
            </a:r>
            <a:r>
              <a:rPr lang="en-US" b="1" dirty="0"/>
              <a:t>&lt;/title&gt;</a:t>
            </a:r>
            <a:r>
              <a:rPr lang="en-US" dirty="0"/>
              <a:t> appears in the browser tab</a:t>
            </a:r>
          </a:p>
          <a:p>
            <a:r>
              <a:rPr lang="en-US" dirty="0"/>
              <a:t>The text between </a:t>
            </a:r>
            <a:r>
              <a:rPr lang="en-US" b="1" dirty="0"/>
              <a:t>&lt;body&gt;</a:t>
            </a:r>
            <a:r>
              <a:rPr lang="en-US" dirty="0"/>
              <a:t> and </a:t>
            </a:r>
            <a:r>
              <a:rPr lang="en-US" b="1" dirty="0"/>
              <a:t>&lt;/body&gt;</a:t>
            </a:r>
            <a:r>
              <a:rPr lang="en-US" dirty="0"/>
              <a:t> describes the visible page content</a:t>
            </a:r>
          </a:p>
          <a:p>
            <a:r>
              <a:rPr lang="en-US" dirty="0"/>
              <a:t>HTML tags normally come </a:t>
            </a:r>
            <a:r>
              <a:rPr lang="en-US" b="1" dirty="0"/>
              <a:t>in pairs</a:t>
            </a:r>
          </a:p>
          <a:p>
            <a:r>
              <a:rPr lang="en-US" dirty="0"/>
              <a:t>The first tag in a pair is the </a:t>
            </a:r>
            <a:r>
              <a:rPr lang="en-US" b="1" dirty="0"/>
              <a:t>start tag,</a:t>
            </a:r>
            <a:r>
              <a:rPr lang="en-US" dirty="0"/>
              <a:t> the second tag is the </a:t>
            </a:r>
            <a:r>
              <a:rPr lang="en-US" b="1" dirty="0"/>
              <a:t>end tag</a:t>
            </a:r>
            <a:endParaRPr lang="en-US" dirty="0"/>
          </a:p>
          <a:p>
            <a:r>
              <a:rPr lang="en-US" dirty="0"/>
              <a:t>The end tag is written like the start tag, but with a </a:t>
            </a:r>
            <a:r>
              <a:rPr lang="en-US" b="1" dirty="0"/>
              <a:t>slash</a:t>
            </a:r>
            <a:r>
              <a:rPr lang="en-US" dirty="0"/>
              <a:t> before the tag name</a:t>
            </a:r>
          </a:p>
          <a:p>
            <a:r>
              <a:rPr lang="en-US" dirty="0"/>
              <a:t>The start tag is often called the </a:t>
            </a:r>
            <a:r>
              <a:rPr lang="en-US" b="1" dirty="0"/>
              <a:t>opening tag</a:t>
            </a:r>
            <a:r>
              <a:rPr lang="en-US" dirty="0"/>
              <a:t>. The end tag is often called the </a:t>
            </a:r>
            <a:r>
              <a:rPr lang="en-US" b="1" dirty="0"/>
              <a:t>closing tag</a:t>
            </a:r>
            <a:r>
              <a:rPr lang="en-US" dirty="0"/>
              <a:t>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651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642" y="514718"/>
            <a:ext cx="10530038" cy="1034164"/>
          </a:xfrm>
        </p:spPr>
        <p:txBody>
          <a:bodyPr/>
          <a:lstStyle/>
          <a:p>
            <a:r>
              <a:rPr lang="en-US" dirty="0"/>
              <a:t>Commonly used tags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42" y="1886552"/>
            <a:ext cx="10198510" cy="4379166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HTML headings </a:t>
            </a:r>
            <a:r>
              <a:rPr lang="en-US" dirty="0"/>
              <a:t>are defined with the </a:t>
            </a:r>
            <a:r>
              <a:rPr lang="en-US" b="1" dirty="0"/>
              <a:t>&lt;h1&gt;</a:t>
            </a:r>
            <a:r>
              <a:rPr lang="en-US" dirty="0"/>
              <a:t> to </a:t>
            </a:r>
            <a:r>
              <a:rPr lang="en-US" b="1" dirty="0"/>
              <a:t>&lt;h6&gt;</a:t>
            </a:r>
            <a:r>
              <a:rPr lang="en-US" dirty="0"/>
              <a:t> tags H1 being the largest</a:t>
            </a:r>
          </a:p>
          <a:p>
            <a:r>
              <a:rPr lang="en-US" b="1" dirty="0"/>
              <a:t>HTML paragraphs </a:t>
            </a:r>
            <a:r>
              <a:rPr lang="en-US" dirty="0"/>
              <a:t>are defined with the </a:t>
            </a:r>
            <a:r>
              <a:rPr lang="en-US" b="1" dirty="0"/>
              <a:t>&lt;p&gt;</a:t>
            </a:r>
            <a:r>
              <a:rPr lang="en-US" dirty="0"/>
              <a:t> tag</a:t>
            </a:r>
          </a:p>
          <a:p>
            <a:r>
              <a:rPr lang="en-US" dirty="0"/>
              <a:t>Text font modifiers </a:t>
            </a:r>
          </a:p>
          <a:p>
            <a:pPr lvl="1"/>
            <a:r>
              <a:rPr lang="en-US" dirty="0"/>
              <a:t>&lt;b&gt; </a:t>
            </a:r>
            <a:r>
              <a:rPr lang="en-US" b="1" dirty="0"/>
              <a:t>bold</a:t>
            </a:r>
            <a:r>
              <a:rPr lang="en-US" dirty="0"/>
              <a:t> &lt;/b&gt;  </a:t>
            </a:r>
          </a:p>
          <a:p>
            <a:pPr lvl="1"/>
            <a:r>
              <a:rPr lang="en-US" dirty="0"/>
              <a:t>&lt;u&gt; </a:t>
            </a:r>
            <a:r>
              <a:rPr lang="en-US" u="sng" dirty="0"/>
              <a:t>underline</a:t>
            </a:r>
            <a:r>
              <a:rPr lang="en-US" dirty="0"/>
              <a:t> &lt;/u&gt;         </a:t>
            </a:r>
          </a:p>
          <a:p>
            <a:pPr lvl="1"/>
            <a:r>
              <a:rPr lang="en-US" dirty="0"/>
              <a:t>&lt;</a:t>
            </a:r>
            <a:r>
              <a:rPr lang="en-US" dirty="0" err="1"/>
              <a:t>i</a:t>
            </a:r>
            <a:r>
              <a:rPr lang="en-US" dirty="0"/>
              <a:t>&gt; </a:t>
            </a:r>
            <a:r>
              <a:rPr lang="en-US" i="1" dirty="0"/>
              <a:t>italicize</a:t>
            </a:r>
            <a:r>
              <a:rPr lang="en-US" dirty="0"/>
              <a:t> &lt;/</a:t>
            </a:r>
            <a:r>
              <a:rPr lang="en-US" dirty="0" err="1"/>
              <a:t>i</a:t>
            </a:r>
            <a:r>
              <a:rPr lang="en-US" dirty="0"/>
              <a:t>&gt;</a:t>
            </a:r>
          </a:p>
          <a:p>
            <a:r>
              <a:rPr lang="en-US" b="1" dirty="0"/>
              <a:t>HTML links </a:t>
            </a:r>
            <a:r>
              <a:rPr lang="en-US" dirty="0"/>
              <a:t>are defined with the </a:t>
            </a:r>
            <a:r>
              <a:rPr lang="en-US" b="1" dirty="0"/>
              <a:t>&lt;a&gt;</a:t>
            </a:r>
            <a:r>
              <a:rPr lang="en-US" dirty="0"/>
              <a:t> tag:</a:t>
            </a:r>
            <a:br>
              <a:rPr lang="en-US" dirty="0"/>
            </a:br>
            <a:r>
              <a:rPr lang="en-US" dirty="0"/>
              <a:t> The link's destination is specified in the </a:t>
            </a:r>
            <a:r>
              <a:rPr lang="en-US" b="1" dirty="0" err="1"/>
              <a:t>href</a:t>
            </a:r>
            <a:r>
              <a:rPr lang="en-US" b="1" dirty="0"/>
              <a:t> attribute</a:t>
            </a:r>
            <a:r>
              <a:rPr lang="en-US" dirty="0"/>
              <a:t>. </a:t>
            </a:r>
            <a:br>
              <a:rPr lang="en-US" dirty="0"/>
            </a:br>
            <a:r>
              <a:rPr lang="en-US" dirty="0"/>
              <a:t> Attributes are used to provide additional information about HTML elements.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&lt;a </a:t>
            </a:r>
            <a:r>
              <a:rPr lang="en-US" dirty="0" err="1">
                <a:solidFill>
                  <a:srgbClr val="FF0000"/>
                </a:solidFill>
              </a:rPr>
              <a:t>href</a:t>
            </a:r>
            <a:r>
              <a:rPr lang="en-US" dirty="0">
                <a:solidFill>
                  <a:srgbClr val="FF0000"/>
                </a:solidFill>
              </a:rPr>
              <a:t>="http://www.w3schools.com"&gt;This is a link&lt;/a&gt;</a:t>
            </a:r>
          </a:p>
          <a:p>
            <a:r>
              <a:rPr lang="en-US" b="1" dirty="0"/>
              <a:t>HTML images </a:t>
            </a:r>
            <a:r>
              <a:rPr lang="en-US" dirty="0"/>
              <a:t>are defined with the </a:t>
            </a:r>
            <a:r>
              <a:rPr lang="en-US" b="1" dirty="0"/>
              <a:t>&lt;</a:t>
            </a:r>
            <a:r>
              <a:rPr lang="en-US" b="1" dirty="0" err="1"/>
              <a:t>img</a:t>
            </a:r>
            <a:r>
              <a:rPr lang="en-US" b="1" dirty="0"/>
              <a:t>&gt;</a:t>
            </a:r>
            <a:r>
              <a:rPr lang="en-US" dirty="0"/>
              <a:t> tag.</a:t>
            </a:r>
          </a:p>
          <a:p>
            <a:pPr marL="0" indent="0">
              <a:buNone/>
            </a:pPr>
            <a:r>
              <a:rPr lang="en-US" dirty="0"/>
              <a:t>	The source file (</a:t>
            </a:r>
            <a:r>
              <a:rPr lang="en-US" b="1" dirty="0" err="1"/>
              <a:t>src</a:t>
            </a:r>
            <a:r>
              <a:rPr lang="en-US" dirty="0"/>
              <a:t>), alternative text (</a:t>
            </a:r>
            <a:r>
              <a:rPr lang="en-US" b="1" dirty="0"/>
              <a:t>alt</a:t>
            </a:r>
            <a:r>
              <a:rPr lang="en-US" dirty="0"/>
              <a:t>), and size (</a:t>
            </a:r>
            <a:r>
              <a:rPr lang="en-US" b="1" dirty="0"/>
              <a:t>width</a:t>
            </a:r>
            <a:r>
              <a:rPr lang="en-US" dirty="0"/>
              <a:t> and </a:t>
            </a:r>
            <a:r>
              <a:rPr lang="en-US" b="1" dirty="0"/>
              <a:t>height</a:t>
            </a:r>
            <a:r>
              <a:rPr lang="en-US" dirty="0"/>
              <a:t>) are provided 	as </a:t>
            </a:r>
            <a:r>
              <a:rPr lang="en-US" b="1" dirty="0"/>
              <a:t>attributes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&lt;</a:t>
            </a:r>
            <a:r>
              <a:rPr lang="en-US" dirty="0" err="1">
                <a:solidFill>
                  <a:srgbClr val="FF0000"/>
                </a:solidFill>
              </a:rPr>
              <a:t>img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en-US" dirty="0" err="1">
                <a:solidFill>
                  <a:srgbClr val="FF0000"/>
                </a:solidFill>
              </a:rPr>
              <a:t>src</a:t>
            </a:r>
            <a:r>
              <a:rPr lang="en-US" dirty="0">
                <a:solidFill>
                  <a:srgbClr val="FF0000"/>
                </a:solidFill>
              </a:rPr>
              <a:t>="w3schools.jpg" alt="W3Schools.com" width="104" height="142"&gt;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8468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3">
      <a:dk1>
        <a:srgbClr val="013E7F"/>
      </a:dk1>
      <a:lt1>
        <a:sysClr val="window" lastClr="FFFFFF"/>
      </a:lt1>
      <a:dk2>
        <a:srgbClr val="013E7F"/>
      </a:dk2>
      <a:lt2>
        <a:srgbClr val="FFC300"/>
      </a:lt2>
      <a:accent1>
        <a:srgbClr val="01508D"/>
      </a:accent1>
      <a:accent2>
        <a:srgbClr val="97AF5C"/>
      </a:accent2>
      <a:accent3>
        <a:srgbClr val="218ACB"/>
      </a:accent3>
      <a:accent4>
        <a:srgbClr val="A0A1A2"/>
      </a:accent4>
      <a:accent5>
        <a:srgbClr val="3F4EFF"/>
      </a:accent5>
      <a:accent6>
        <a:srgbClr val="90BD00"/>
      </a:accent6>
      <a:hlink>
        <a:srgbClr val="90BD00"/>
      </a:hlink>
      <a:folHlink>
        <a:srgbClr val="728641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4669</TotalTime>
  <Words>212</Words>
  <Application>Microsoft Office PowerPoint</Application>
  <PresentationFormat>Widescreen</PresentationFormat>
  <Paragraphs>81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 Black</vt:lpstr>
      <vt:lpstr>Calibri</vt:lpstr>
      <vt:lpstr>Calibri Light</vt:lpstr>
      <vt:lpstr>Retrospect</vt:lpstr>
      <vt:lpstr>HTML basics</vt:lpstr>
      <vt:lpstr>HTML: Hyper Text Markup Language</vt:lpstr>
      <vt:lpstr>Think of HTML Tags as Fancy Parentheses</vt:lpstr>
      <vt:lpstr>Structure of HTML files</vt:lpstr>
      <vt:lpstr>Commonly used tags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Virali Jhaveri</dc:creator>
  <cp:keywords/>
  <dc:description/>
  <cp:lastModifiedBy>Robert Plumley</cp:lastModifiedBy>
  <cp:revision>116</cp:revision>
  <dcterms:created xsi:type="dcterms:W3CDTF">2016-01-11T13:08:56Z</dcterms:created>
  <dcterms:modified xsi:type="dcterms:W3CDTF">2016-09-14T06:09:38Z</dcterms:modified>
  <cp:category/>
</cp:coreProperties>
</file>