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0" r:id="rId3"/>
    <p:sldId id="261" r:id="rId4"/>
    <p:sldId id="262" r:id="rId5"/>
    <p:sldId id="264" r:id="rId6"/>
    <p:sldId id="257" r:id="rId7"/>
    <p:sldId id="259" r:id="rId8"/>
    <p:sldId id="265" r:id="rId9"/>
    <p:sldId id="263" r:id="rId10"/>
    <p:sldId id="270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7206"/>
    <a:srgbClr val="EAB200"/>
    <a:srgbClr val="F2B800"/>
    <a:srgbClr val="000000"/>
    <a:srgbClr val="CB5F05"/>
    <a:srgbClr val="143F6A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 autoAdjust="0"/>
    <p:restoredTop sz="86423" autoAdjust="0"/>
  </p:normalViewPr>
  <p:slideViewPr>
    <p:cSldViewPr snapToGrid="0">
      <p:cViewPr varScale="1">
        <p:scale>
          <a:sx n="67" d="100"/>
          <a:sy n="67" d="100"/>
        </p:scale>
        <p:origin x="78" y="30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3983F-B4F3-4B82-A3FB-5F4EDA1C8804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1C487-BB21-4558-B9DD-3156F7C18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695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939F5-0670-4523-A90A-FB04126198A8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641AE-A3D8-412A-A442-1AFFDE282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51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641AE-A3D8-412A-A442-1AFFDE282AF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676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641AE-A3D8-412A-A442-1AFFDE282AF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548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26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721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79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603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849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650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84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445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07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142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99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57518"/>
            <a:ext cx="12192000" cy="457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-8966"/>
            <a:ext cx="12192001" cy="659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514718"/>
            <a:ext cx="10058400" cy="10341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621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b="1" kern="1200" spc="-50" baseline="0">
          <a:solidFill>
            <a:schemeClr val="bg2"/>
          </a:solidFill>
          <a:latin typeface="+mn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Midterm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339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76276" y="174782"/>
            <a:ext cx="10058400" cy="1450757"/>
          </a:xfrm>
        </p:spPr>
        <p:txBody>
          <a:bodyPr/>
          <a:lstStyle/>
          <a:p>
            <a:r>
              <a:rPr lang="en-US" b="1" dirty="0"/>
              <a:t>Types of Data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276" y="1746348"/>
            <a:ext cx="4705349" cy="685801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Quantitative Data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676276" y="2471060"/>
            <a:ext cx="4705349" cy="3429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6"/>
                </a:solidFill>
              </a:rPr>
              <a:t>Quant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itative</a:t>
            </a:r>
            <a:r>
              <a:rPr lang="en-US" dirty="0"/>
              <a:t> → </a:t>
            </a:r>
            <a:r>
              <a:rPr lang="en-US" b="1" dirty="0">
                <a:solidFill>
                  <a:schemeClr val="accent6"/>
                </a:solidFill>
              </a:rPr>
              <a:t>Quant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Data which can be measured/numbers.</a:t>
            </a:r>
          </a:p>
          <a:p>
            <a:pPr marL="0" indent="0"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Discrete Data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 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– distinct values.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Continuous Data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 - divisible values.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5381625" y="1746773"/>
            <a:ext cx="4419599" cy="685801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Qualitative Data</a:t>
            </a:r>
          </a:p>
        </p:txBody>
      </p:sp>
      <p:sp>
        <p:nvSpPr>
          <p:cNvPr id="8" name="Content Placeholder 13"/>
          <p:cNvSpPr>
            <a:spLocks noGrp="1"/>
          </p:cNvSpPr>
          <p:nvPr>
            <p:ph sz="quarter" idx="4"/>
          </p:nvPr>
        </p:nvSpPr>
        <p:spPr>
          <a:xfrm>
            <a:off x="5381625" y="2471060"/>
            <a:ext cx="5000625" cy="3429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6"/>
                </a:solidFill>
              </a:rPr>
              <a:t>Qual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itative → </a:t>
            </a:r>
            <a:r>
              <a:rPr lang="en-US" b="1" dirty="0">
                <a:solidFill>
                  <a:schemeClr val="accent6"/>
                </a:solidFill>
              </a:rPr>
              <a:t>Qual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Descriptions/observations, but not measured.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Nominal Data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 – can not be ordered.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Ordinal Data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 – observations with a logical rank.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369011" y="6528243"/>
            <a:ext cx="348797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http://regentsprep.org/regents/math/algebra/ad1/qualquant.htm</a:t>
            </a:r>
          </a:p>
        </p:txBody>
      </p:sp>
    </p:spTree>
    <p:extLst>
      <p:ext uri="{BB962C8B-B14F-4D97-AF65-F5344CB8AC3E}">
        <p14:creationId xmlns:p14="http://schemas.microsoft.com/office/powerpoint/2010/main" val="348592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4" grpId="0" uiExpand="1" build="p"/>
      <p:bldP spid="4" grpId="0" build="p"/>
      <p:bldP spid="8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Excel Terminology</a:t>
            </a:r>
          </a:p>
        </p:txBody>
      </p:sp>
      <p:sp>
        <p:nvSpPr>
          <p:cNvPr id="4" name="Rectangle 3"/>
          <p:cNvSpPr/>
          <p:nvPr/>
        </p:nvSpPr>
        <p:spPr>
          <a:xfrm>
            <a:off x="8369011" y="6528243"/>
            <a:ext cx="348797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</a:rPr>
              <a:t>https://exceljet.net/keyboard-shortcuts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0834" y="1483653"/>
            <a:ext cx="7838889" cy="51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530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Excel Terminology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02365" y="1245703"/>
            <a:ext cx="9639814" cy="5388556"/>
          </a:xfrm>
        </p:spPr>
        <p:txBody>
          <a:bodyPr>
            <a:normAutofit/>
          </a:bodyPr>
          <a:lstStyle/>
          <a:p>
            <a:pPr>
              <a:spcBef>
                <a:spcPts val="12600"/>
              </a:spcBef>
            </a:pPr>
            <a:r>
              <a:rPr lang="en-US" dirty="0"/>
              <a:t>Formula - </a:t>
            </a:r>
            <a:r>
              <a:rPr lang="en-US" sz="2000" dirty="0"/>
              <a:t>User defined equation using numbers and/or cell references</a:t>
            </a:r>
          </a:p>
          <a:p>
            <a:pPr>
              <a:spcBef>
                <a:spcPts val="12600"/>
              </a:spcBef>
            </a:pPr>
            <a:r>
              <a:rPr lang="en-US" dirty="0"/>
              <a:t>Function - </a:t>
            </a:r>
            <a:r>
              <a:rPr lang="en-US" sz="2000" dirty="0"/>
              <a:t>Predefined equations in Excel that perform various operations on the inputs they are provided</a:t>
            </a:r>
          </a:p>
          <a:p>
            <a:pPr>
              <a:spcBef>
                <a:spcPts val="12600"/>
              </a:spcBef>
            </a:pPr>
            <a:r>
              <a:rPr lang="en-US" sz="2000" dirty="0"/>
              <a:t>Macro – Custom user created functions using Visual Basic coding language </a:t>
            </a:r>
          </a:p>
        </p:txBody>
      </p:sp>
      <p:sp>
        <p:nvSpPr>
          <p:cNvPr id="4" name="Rectangle 3"/>
          <p:cNvSpPr/>
          <p:nvPr/>
        </p:nvSpPr>
        <p:spPr>
          <a:xfrm>
            <a:off x="8369011" y="6634259"/>
            <a:ext cx="348797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</a:rPr>
              <a:t>https://exceljet.net/keyboard-shortcuts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00" y="1739041"/>
            <a:ext cx="1941669" cy="1120618"/>
          </a:xfrm>
          <a:prstGeom prst="rect">
            <a:avLst/>
          </a:prstGeom>
          <a:ln w="12700">
            <a:solidFill>
              <a:schemeClr val="tx2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074" y="1739041"/>
            <a:ext cx="2007259" cy="1120618"/>
          </a:xfrm>
          <a:prstGeom prst="rect">
            <a:avLst/>
          </a:prstGeom>
          <a:ln w="12700">
            <a:solidFill>
              <a:schemeClr val="tx2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238" y="1724242"/>
            <a:ext cx="2031120" cy="1120618"/>
          </a:xfrm>
          <a:prstGeom prst="rect">
            <a:avLst/>
          </a:prstGeom>
          <a:ln w="12700">
            <a:solidFill>
              <a:schemeClr val="tx2"/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8471" y="3922513"/>
            <a:ext cx="2150280" cy="1225011"/>
          </a:xfrm>
          <a:prstGeom prst="rect">
            <a:avLst/>
          </a:prstGeom>
          <a:ln w="12700">
            <a:solidFill>
              <a:schemeClr val="tx2"/>
            </a:solidFill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00" y="3922513"/>
            <a:ext cx="2381966" cy="1225011"/>
          </a:xfrm>
          <a:prstGeom prst="rect">
            <a:avLst/>
          </a:prstGeom>
          <a:ln w="12700">
            <a:solidFill>
              <a:schemeClr val="tx2"/>
            </a:solidFill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95639" y="3922513"/>
            <a:ext cx="3459651" cy="1225011"/>
          </a:xfrm>
          <a:prstGeom prst="rect">
            <a:avLst/>
          </a:prstGeom>
          <a:ln>
            <a:solidFill>
              <a:schemeClr val="tx2"/>
            </a:solidFill>
          </a:ln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52263" y="1758702"/>
            <a:ext cx="2333653" cy="1120618"/>
          </a:xfrm>
          <a:prstGeom prst="rect">
            <a:avLst/>
          </a:prstGeom>
          <a:ln>
            <a:solidFill>
              <a:schemeClr val="tx2"/>
            </a:solidFill>
          </a:ln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29500" y="5672234"/>
            <a:ext cx="2581275" cy="962025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1068369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Formulas Use Operators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4298" y="1541570"/>
            <a:ext cx="4937760" cy="736282"/>
          </a:xfrm>
        </p:spPr>
        <p:txBody>
          <a:bodyPr/>
          <a:lstStyle/>
          <a:p>
            <a:r>
              <a:rPr lang="en-US" dirty="0"/>
              <a:t>Arithmetic Operators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4299" y="2277852"/>
            <a:ext cx="4801288" cy="4020232"/>
          </a:xfrm>
        </p:spPr>
        <p:txBody>
          <a:bodyPr>
            <a:no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en-US" sz="1800" dirty="0"/>
              <a:t>+ 	Add   	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	= 10 + 5 	     Result = 15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800" dirty="0"/>
              <a:t>- 	Subtract  	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	= 10 – 5	     Result = 5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800" dirty="0"/>
              <a:t>* 	Multiply  	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	= 10 * 5	      Result = 50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800" dirty="0"/>
              <a:t>/ 	Divide  	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	= 10 / 5	      Result = 2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800" dirty="0"/>
              <a:t>^ 	Power 	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	= 10 ^ 5	      Result = 100,000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800" dirty="0"/>
              <a:t>(  ) 	Order of Operations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	= ((5 + 5) ^ 5)    Result = 100,000</a:t>
            </a:r>
          </a:p>
          <a:p>
            <a:pPr marL="594360" lvl="2" indent="0">
              <a:spcBef>
                <a:spcPts val="600"/>
              </a:spcBef>
              <a:buNone/>
            </a:pPr>
            <a:r>
              <a:rPr lang="en-US" sz="1100" dirty="0"/>
              <a:t>	</a:t>
            </a:r>
          </a:p>
          <a:p>
            <a:pPr marL="201168" lvl="1" indent="0">
              <a:spcBef>
                <a:spcPts val="600"/>
              </a:spcBef>
              <a:buNone/>
            </a:pPr>
            <a:endParaRPr lang="en-US" dirty="0"/>
          </a:p>
          <a:p>
            <a:pPr marL="201168" lvl="1" indent="0">
              <a:spcBef>
                <a:spcPts val="600"/>
              </a:spcBef>
              <a:buNone/>
            </a:pPr>
            <a:endParaRPr lang="en-US" dirty="0"/>
          </a:p>
          <a:p>
            <a:pPr marL="201168" lvl="1" indent="0">
              <a:spcBef>
                <a:spcPts val="600"/>
              </a:spcBef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6120" y="1541570"/>
            <a:ext cx="4937760" cy="736282"/>
          </a:xfrm>
        </p:spPr>
        <p:txBody>
          <a:bodyPr/>
          <a:lstStyle/>
          <a:p>
            <a:r>
              <a:rPr lang="en-US" dirty="0"/>
              <a:t>Logic Operators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81254" y="2260600"/>
            <a:ext cx="4942897" cy="403748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dirty="0"/>
              <a:t>&gt; 	Greater than	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= 10 &gt; 5 	     Result = TRUE</a:t>
            </a:r>
            <a:endParaRPr lang="en-US" sz="1200" dirty="0"/>
          </a:p>
          <a:p>
            <a:pPr marL="0" indent="0">
              <a:spcBef>
                <a:spcPts val="600"/>
              </a:spcBef>
              <a:buClr>
                <a:srgbClr val="404040"/>
              </a:buClr>
              <a:buNone/>
            </a:pPr>
            <a:r>
              <a:rPr lang="en-US" dirty="0"/>
              <a:t>&gt;= 	Greater than or Equal to</a:t>
            </a:r>
            <a:r>
              <a:rPr lang="en-US" dirty="0">
                <a:solidFill>
                  <a:srgbClr val="404040"/>
                </a:solidFill>
              </a:rPr>
              <a:t>	</a:t>
            </a:r>
          </a:p>
          <a:p>
            <a:pPr marL="0" indent="0">
              <a:spcBef>
                <a:spcPts val="600"/>
              </a:spcBef>
              <a:buClr>
                <a:srgbClr val="404040"/>
              </a:buClr>
              <a:buNone/>
            </a:pP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	</a:t>
            </a:r>
            <a:r>
              <a:rPr lang="en-US" sz="1200" dirty="0">
                <a:solidFill>
                  <a:prstClr val="white">
                    <a:lumMod val="50000"/>
                  </a:prstClr>
                </a:solidFill>
              </a:rPr>
              <a:t>= 10 &gt;= 5 	     Result = TRUE</a:t>
            </a:r>
            <a:r>
              <a:rPr lang="en-US" dirty="0"/>
              <a:t> </a:t>
            </a:r>
          </a:p>
          <a:p>
            <a:pPr marL="0" indent="0">
              <a:spcBef>
                <a:spcPts val="600"/>
              </a:spcBef>
              <a:buClr>
                <a:srgbClr val="404040"/>
              </a:buClr>
              <a:buNone/>
            </a:pPr>
            <a:r>
              <a:rPr lang="en-US" dirty="0"/>
              <a:t>=   	Equal to     </a:t>
            </a:r>
            <a:r>
              <a:rPr lang="en-US" dirty="0">
                <a:solidFill>
                  <a:srgbClr val="404040"/>
                </a:solidFill>
              </a:rPr>
              <a:t>	</a:t>
            </a:r>
          </a:p>
          <a:p>
            <a:pPr marL="0" indent="0">
              <a:spcBef>
                <a:spcPts val="600"/>
              </a:spcBef>
              <a:buClr>
                <a:srgbClr val="404040"/>
              </a:buClr>
              <a:buNone/>
            </a:pP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	</a:t>
            </a:r>
            <a:r>
              <a:rPr lang="en-US" sz="1200" dirty="0">
                <a:solidFill>
                  <a:prstClr val="white">
                    <a:lumMod val="50000"/>
                  </a:prstClr>
                </a:solidFill>
              </a:rPr>
              <a:t>= 10 = 5 	     Result = FALSE</a:t>
            </a:r>
            <a:endParaRPr lang="en-US" sz="1200" dirty="0">
              <a:solidFill>
                <a:srgbClr val="404040"/>
              </a:solidFill>
            </a:endParaRPr>
          </a:p>
          <a:p>
            <a:pPr marL="0" indent="0">
              <a:spcBef>
                <a:spcPts val="600"/>
              </a:spcBef>
              <a:buClr>
                <a:srgbClr val="404040"/>
              </a:buClr>
              <a:buNone/>
            </a:pPr>
            <a:r>
              <a:rPr lang="en-US" dirty="0"/>
              <a:t>&lt;= 	Less than or Equal to</a:t>
            </a:r>
            <a:r>
              <a:rPr lang="en-US" dirty="0">
                <a:solidFill>
                  <a:srgbClr val="404040"/>
                </a:solidFill>
              </a:rPr>
              <a:t>	</a:t>
            </a:r>
          </a:p>
          <a:p>
            <a:pPr marL="0" indent="0">
              <a:spcBef>
                <a:spcPts val="600"/>
              </a:spcBef>
              <a:buClr>
                <a:srgbClr val="404040"/>
              </a:buClr>
              <a:buNone/>
            </a:pP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	</a:t>
            </a:r>
            <a:r>
              <a:rPr lang="en-US" sz="1200" dirty="0">
                <a:solidFill>
                  <a:prstClr val="white">
                    <a:lumMod val="50000"/>
                  </a:prstClr>
                </a:solidFill>
              </a:rPr>
              <a:t>= 10 &lt;= 5 	     Result = FALSE</a:t>
            </a:r>
            <a:endParaRPr lang="en-US" dirty="0"/>
          </a:p>
          <a:p>
            <a:pPr marL="0" indent="0">
              <a:spcBef>
                <a:spcPts val="600"/>
              </a:spcBef>
              <a:buClr>
                <a:srgbClr val="404040"/>
              </a:buClr>
              <a:buNone/>
            </a:pPr>
            <a:r>
              <a:rPr lang="en-US" dirty="0"/>
              <a:t> &lt;	Less than</a:t>
            </a:r>
            <a:r>
              <a:rPr lang="en-US" dirty="0">
                <a:solidFill>
                  <a:srgbClr val="404040"/>
                </a:solidFill>
              </a:rPr>
              <a:t>	</a:t>
            </a:r>
          </a:p>
          <a:p>
            <a:pPr marL="0" indent="0">
              <a:spcBef>
                <a:spcPts val="600"/>
              </a:spcBef>
              <a:buClr>
                <a:srgbClr val="404040"/>
              </a:buClr>
              <a:buNone/>
            </a:pP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	</a:t>
            </a:r>
            <a:r>
              <a:rPr lang="en-US" sz="1200" dirty="0">
                <a:solidFill>
                  <a:prstClr val="white">
                    <a:lumMod val="50000"/>
                  </a:prstClr>
                </a:solidFill>
              </a:rPr>
              <a:t>= 10 &lt; 5 	     Result = FALSE</a:t>
            </a:r>
            <a:endParaRPr lang="en-US" dirty="0">
              <a:solidFill>
                <a:srgbClr val="404040"/>
              </a:solidFill>
            </a:endParaRPr>
          </a:p>
          <a:p>
            <a:pPr marL="0" indent="0">
              <a:spcBef>
                <a:spcPts val="600"/>
              </a:spcBef>
              <a:buClr>
                <a:srgbClr val="404040"/>
              </a:buClr>
              <a:buNone/>
            </a:pPr>
            <a:r>
              <a:rPr lang="en-US" dirty="0"/>
              <a:t>&lt;&gt;	Not Equal to	</a:t>
            </a:r>
          </a:p>
          <a:p>
            <a:pPr marL="0" indent="0">
              <a:spcBef>
                <a:spcPts val="600"/>
              </a:spcBef>
              <a:buClr>
                <a:srgbClr val="404040"/>
              </a:buClr>
              <a:buNone/>
            </a:pP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	</a:t>
            </a:r>
            <a:r>
              <a:rPr lang="en-US" sz="1200" dirty="0">
                <a:solidFill>
                  <a:prstClr val="white">
                    <a:lumMod val="50000"/>
                  </a:prstClr>
                </a:solidFill>
              </a:rPr>
              <a:t>= 10 &lt;&gt; 5 	     Result = 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33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to Know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Math Functions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=Sum(B1:B20)</a:t>
            </a:r>
          </a:p>
          <a:p>
            <a:pPr marL="201168" lvl="1" indent="0">
              <a:buNone/>
            </a:pPr>
            <a:r>
              <a:rPr lang="en-US" dirty="0">
                <a:solidFill>
                  <a:srgbClr val="000000"/>
                </a:solidFill>
              </a:rPr>
              <a:t>Adds together all numbers in range</a:t>
            </a:r>
          </a:p>
          <a:p>
            <a:pPr marL="0" indent="0">
              <a:buNone/>
            </a:pPr>
            <a:r>
              <a:rPr lang="en-US" dirty="0"/>
              <a:t>=Count(B1:B20)</a:t>
            </a:r>
          </a:p>
          <a:p>
            <a:pPr marL="201168" lvl="1" indent="0">
              <a:buNone/>
            </a:pPr>
            <a:r>
              <a:rPr lang="en-US" dirty="0">
                <a:solidFill>
                  <a:srgbClr val="000000"/>
                </a:solidFill>
              </a:rPr>
              <a:t>Counts all numeric values in range</a:t>
            </a:r>
          </a:p>
          <a:p>
            <a:pPr marL="0" indent="0">
              <a:buNone/>
            </a:pPr>
            <a:r>
              <a:rPr lang="en-US" dirty="0"/>
              <a:t>=CountA(B1:B20)</a:t>
            </a:r>
          </a:p>
          <a:p>
            <a:pPr marL="201168" lvl="1" indent="0">
              <a:buNone/>
            </a:pPr>
            <a:r>
              <a:rPr lang="en-US" dirty="0">
                <a:solidFill>
                  <a:srgbClr val="000000"/>
                </a:solidFill>
              </a:rPr>
              <a:t>Counts all non-empty cells in range</a:t>
            </a:r>
          </a:p>
          <a:p>
            <a:pPr marL="0" indent="0">
              <a:buNone/>
            </a:pPr>
            <a:r>
              <a:rPr lang="en-US" dirty="0"/>
              <a:t>=Average(B1:B20)</a:t>
            </a:r>
          </a:p>
          <a:p>
            <a:pPr marL="201168" lvl="1" indent="0">
              <a:buNone/>
            </a:pPr>
            <a:r>
              <a:rPr lang="en-US" dirty="0">
                <a:solidFill>
                  <a:srgbClr val="000000"/>
                </a:solidFill>
              </a:rPr>
              <a:t>Calculates average of numbers in range</a:t>
            </a:r>
          </a:p>
          <a:p>
            <a:pPr marL="0" indent="0">
              <a:buNone/>
            </a:pPr>
            <a:r>
              <a:rPr lang="en-US" dirty="0"/>
              <a:t>=SumProduct(B1:B20, C1:C20)</a:t>
            </a:r>
          </a:p>
          <a:p>
            <a:pPr marL="201168" lvl="1" indent="0">
              <a:buNone/>
            </a:pPr>
            <a:r>
              <a:rPr lang="en-US" dirty="0">
                <a:solidFill>
                  <a:srgbClr val="000000"/>
                </a:solidFill>
              </a:rPr>
              <a:t>Calculates sum of the range members multiplied</a:t>
            </a:r>
          </a:p>
          <a:p>
            <a:pPr marL="201168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Logic/Conditional Functions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=If ( 10 &gt; 5, “Good”, “Bad”)</a:t>
            </a:r>
          </a:p>
          <a:p>
            <a:pPr marL="594360" lvl="2" indent="0">
              <a:buNone/>
            </a:pPr>
            <a:r>
              <a:rPr lang="en-US" dirty="0">
                <a:solidFill>
                  <a:srgbClr val="000000"/>
                </a:solidFill>
              </a:rPr>
              <a:t>	Result = “Good”</a:t>
            </a:r>
          </a:p>
          <a:p>
            <a:r>
              <a:rPr lang="en-US" dirty="0"/>
              <a:t>=And ( 10 &gt;= 5, 4 &gt; 10)</a:t>
            </a:r>
          </a:p>
          <a:p>
            <a:pPr marL="594360" lvl="2" indent="0">
              <a:buNone/>
            </a:pPr>
            <a:r>
              <a:rPr lang="en-US" dirty="0">
                <a:solidFill>
                  <a:srgbClr val="000000"/>
                </a:solidFill>
              </a:rPr>
              <a:t>	Result = FALSE</a:t>
            </a:r>
          </a:p>
          <a:p>
            <a:r>
              <a:rPr lang="en-US" dirty="0"/>
              <a:t>=Or ( 10 = 5, 4 = 4)</a:t>
            </a:r>
          </a:p>
          <a:p>
            <a:pPr marL="594360" lvl="2" indent="0">
              <a:buNone/>
            </a:pPr>
            <a:r>
              <a:rPr lang="en-US" dirty="0">
                <a:solidFill>
                  <a:srgbClr val="000000"/>
                </a:solidFill>
              </a:rPr>
              <a:t>	Result = TRUE</a:t>
            </a:r>
          </a:p>
          <a:p>
            <a:r>
              <a:rPr lang="en-US" dirty="0"/>
              <a:t>=</a:t>
            </a:r>
            <a:r>
              <a:rPr lang="en-US" dirty="0" err="1"/>
              <a:t>CountIfs</a:t>
            </a:r>
            <a:r>
              <a:rPr lang="en-US" dirty="0"/>
              <a:t>(</a:t>
            </a:r>
            <a:r>
              <a:rPr lang="en-US" sz="1400" dirty="0"/>
              <a:t>Criteria Range, Criteria</a:t>
            </a:r>
            <a:r>
              <a:rPr lang="en-US" dirty="0"/>
              <a:t>)</a:t>
            </a:r>
          </a:p>
          <a:p>
            <a:r>
              <a:rPr lang="en-US" dirty="0"/>
              <a:t>=</a:t>
            </a:r>
            <a:r>
              <a:rPr lang="en-US" dirty="0" err="1"/>
              <a:t>SumIfs</a:t>
            </a:r>
            <a:r>
              <a:rPr lang="en-US" dirty="0"/>
              <a:t>(</a:t>
            </a:r>
            <a:r>
              <a:rPr lang="en-US" sz="1400" dirty="0"/>
              <a:t>Numeric Range, Criteria Range, Criteria</a:t>
            </a:r>
            <a:r>
              <a:rPr lang="en-US" dirty="0"/>
              <a:t>)</a:t>
            </a:r>
          </a:p>
          <a:p>
            <a:r>
              <a:rPr lang="en-US" dirty="0"/>
              <a:t>=</a:t>
            </a:r>
            <a:r>
              <a:rPr lang="en-US" dirty="0" err="1"/>
              <a:t>AverageIfs</a:t>
            </a:r>
            <a:r>
              <a:rPr lang="en-US" dirty="0"/>
              <a:t>(</a:t>
            </a:r>
            <a:r>
              <a:rPr lang="en-US" sz="1400" dirty="0"/>
              <a:t>Numeric Range, Criteria Range, Criteria</a:t>
            </a:r>
            <a:r>
              <a:rPr lang="en-US" dirty="0"/>
              <a:t>)</a:t>
            </a:r>
          </a:p>
          <a:p>
            <a:pPr marL="594360" lvl="2" indent="0">
              <a:buNone/>
            </a:pPr>
            <a:endParaRPr lang="en-US" dirty="0"/>
          </a:p>
          <a:p>
            <a:pPr marL="59436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37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88153" y="4121266"/>
            <a:ext cx="9992153" cy="694873"/>
            <a:chOff x="788153" y="4121266"/>
            <a:chExt cx="9992153" cy="694873"/>
          </a:xfrm>
        </p:grpSpPr>
        <p:sp>
          <p:nvSpPr>
            <p:cNvPr id="44" name="TextBox 43"/>
            <p:cNvSpPr txBox="1"/>
            <p:nvPr/>
          </p:nvSpPr>
          <p:spPr>
            <a:xfrm>
              <a:off x="2246547" y="4126155"/>
              <a:ext cx="1120605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x &gt; y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137899" y="4121266"/>
              <a:ext cx="114584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x + y </a:t>
              </a: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788153" y="4121267"/>
              <a:ext cx="9992153" cy="694872"/>
              <a:chOff x="788153" y="4121267"/>
              <a:chExt cx="9992153" cy="694872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788153" y="4121267"/>
                <a:ext cx="90121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=IF(</a:t>
                </a: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3898851" y="4126155"/>
                <a:ext cx="26252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,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7260271" y="4126155"/>
                <a:ext cx="26252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,</a:t>
                </a: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10532167" y="4169808"/>
                <a:ext cx="24813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)</a:t>
                </a:r>
              </a:p>
            </p:txBody>
          </p:sp>
        </p:grpSp>
        <p:sp>
          <p:nvSpPr>
            <p:cNvPr id="79" name="TextBox 78"/>
            <p:cNvSpPr txBox="1"/>
            <p:nvPr/>
          </p:nvSpPr>
          <p:spPr>
            <a:xfrm>
              <a:off x="8441750" y="4169806"/>
              <a:ext cx="114584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x * y </a:t>
              </a: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5150706" y="4121265"/>
            <a:ext cx="114584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5 + 2 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407096" y="4169806"/>
            <a:ext cx="114584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5 * 2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505538" y="1975059"/>
            <a:ext cx="7166727" cy="741565"/>
            <a:chOff x="2436272" y="2448283"/>
            <a:chExt cx="7166727" cy="741565"/>
          </a:xfrm>
        </p:grpSpPr>
        <p:sp>
          <p:nvSpPr>
            <p:cNvPr id="7" name="TextBox 6"/>
            <p:cNvSpPr txBox="1"/>
            <p:nvPr/>
          </p:nvSpPr>
          <p:spPr>
            <a:xfrm>
              <a:off x="5096385" y="2493550"/>
              <a:ext cx="11962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Then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436272" y="2448283"/>
              <a:ext cx="5775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IF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838000" y="2543517"/>
              <a:ext cx="3148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-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363764" y="2508809"/>
              <a:ext cx="3148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-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662287" y="2508807"/>
              <a:ext cx="9407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Else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363764" y="2508807"/>
              <a:ext cx="3148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-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88153" y="2950617"/>
            <a:ext cx="9992153" cy="694872"/>
            <a:chOff x="1718070" y="1507264"/>
            <a:chExt cx="9992153" cy="694872"/>
          </a:xfrm>
        </p:grpSpPr>
        <p:grpSp>
          <p:nvGrpSpPr>
            <p:cNvPr id="2" name="Group 1"/>
            <p:cNvGrpSpPr/>
            <p:nvPr/>
          </p:nvGrpSpPr>
          <p:grpSpPr>
            <a:xfrm>
              <a:off x="1718070" y="1507264"/>
              <a:ext cx="9744014" cy="678379"/>
              <a:chOff x="756701" y="3332741"/>
              <a:chExt cx="9744014" cy="678379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4273823" y="3332743"/>
                <a:ext cx="281403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accent2"/>
                    </a:solidFill>
                  </a:rPr>
                  <a:t>[Value if True]   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756701" y="3332741"/>
                <a:ext cx="90121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accent2"/>
                    </a:solidFill>
                  </a:rPr>
                  <a:t>=IF(</a:t>
                </a: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1501770" y="3332745"/>
                <a:ext cx="222761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accent2"/>
                    </a:solidFill>
                  </a:rPr>
                  <a:t> </a:t>
                </a:r>
                <a:r>
                  <a:rPr lang="en-US" sz="3600" dirty="0" err="1">
                    <a:solidFill>
                      <a:schemeClr val="accent2"/>
                    </a:solidFill>
                  </a:rPr>
                  <a:t>Logic_Test</a:t>
                </a:r>
                <a:endParaRPr lang="en-US" sz="36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7632301" y="3364789"/>
                <a:ext cx="286841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accent2"/>
                    </a:solidFill>
                  </a:rPr>
                  <a:t>[Value if False]</a:t>
                </a:r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>
              <a:off x="4828768" y="1507265"/>
              <a:ext cx="26252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,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190188" y="1507264"/>
              <a:ext cx="26252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,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1462084" y="1555805"/>
              <a:ext cx="24813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)</a:t>
              </a: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788153" y="5291913"/>
            <a:ext cx="1145845" cy="120032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7030A0"/>
                </a:solidFill>
              </a:rPr>
              <a:t>x = 5</a:t>
            </a:r>
          </a:p>
          <a:p>
            <a:r>
              <a:rPr lang="en-US" sz="3600" dirty="0">
                <a:solidFill>
                  <a:srgbClr val="7030A0"/>
                </a:solidFill>
              </a:rPr>
              <a:t>Y = 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157178" y="4121265"/>
            <a:ext cx="112060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5 &gt;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185360" y="4097630"/>
            <a:ext cx="114584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7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424423" y="4169805"/>
            <a:ext cx="114584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10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89290" y="531536"/>
            <a:ext cx="10058400" cy="1034164"/>
          </a:xfrm>
        </p:spPr>
        <p:txBody>
          <a:bodyPr>
            <a:normAutofit/>
          </a:bodyPr>
          <a:lstStyle/>
          <a:p>
            <a:r>
              <a:rPr lang="en-US" dirty="0"/>
              <a:t>IF Statements in Excel</a:t>
            </a:r>
          </a:p>
        </p:txBody>
      </p:sp>
      <p:sp>
        <p:nvSpPr>
          <p:cNvPr id="63" name="Oval 62"/>
          <p:cNvSpPr/>
          <p:nvPr/>
        </p:nvSpPr>
        <p:spPr>
          <a:xfrm>
            <a:off x="4698738" y="3667424"/>
            <a:ext cx="1975104" cy="1651098"/>
          </a:xfrm>
          <a:prstGeom prst="ellipse">
            <a:avLst/>
          </a:prstGeom>
          <a:noFill/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72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50" grpId="0" animBg="1"/>
      <p:bldP spid="47" grpId="0" animBg="1"/>
      <p:bldP spid="34" grpId="0" animBg="1"/>
      <p:bldP spid="53" grpId="0" animBg="1"/>
      <p:bldP spid="54" grpId="0" animBg="1"/>
      <p:bldP spid="6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COUNTIFS</a:t>
            </a:r>
          </a:p>
        </p:txBody>
      </p:sp>
      <p:pic>
        <p:nvPicPr>
          <p:cNvPr id="4" name="Content Placeholder 8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b="6202"/>
          <a:stretch/>
        </p:blipFill>
        <p:spPr>
          <a:xfrm>
            <a:off x="7324724" y="1031800"/>
            <a:ext cx="4389457" cy="32163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63892" y="4968480"/>
            <a:ext cx="101441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=</a:t>
            </a:r>
            <a:r>
              <a:rPr lang="en-US" sz="2000" dirty="0" err="1"/>
              <a:t>CountIfs</a:t>
            </a:r>
            <a:r>
              <a:rPr lang="en-US" sz="2000" dirty="0"/>
              <a:t>( Criteria Range,     Criteria,    Criteria Range ,      Criteria ,    Criteria Range ,    Criteria 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537" y="1548882"/>
            <a:ext cx="5822149" cy="200332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371641" y="2895690"/>
            <a:ext cx="1318325" cy="211152"/>
          </a:xfrm>
          <a:prstGeom prst="rect">
            <a:avLst/>
          </a:prstGeom>
          <a:solidFill>
            <a:schemeClr val="tx1">
              <a:alpha val="23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009901" y="3095625"/>
            <a:ext cx="14174" cy="1330254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54366" y="5573436"/>
            <a:ext cx="101441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=</a:t>
            </a:r>
            <a:r>
              <a:rPr lang="en-US" sz="2000" dirty="0" err="1"/>
              <a:t>CountIfs</a:t>
            </a:r>
            <a:r>
              <a:rPr lang="en-US" sz="2000" dirty="0"/>
              <a:t>( </a:t>
            </a:r>
            <a:r>
              <a:rPr lang="en-US" sz="2000" dirty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              </a:t>
            </a:r>
            <a:r>
              <a:rPr lang="en-US" sz="2000" dirty="0"/>
              <a:t>)</a:t>
            </a:r>
          </a:p>
        </p:txBody>
      </p:sp>
      <p:sp>
        <p:nvSpPr>
          <p:cNvPr id="17" name="Rectangle 16"/>
          <p:cNvSpPr/>
          <p:nvPr/>
        </p:nvSpPr>
        <p:spPr>
          <a:xfrm flipV="1">
            <a:off x="9932241" y="1213544"/>
            <a:ext cx="1135809" cy="3034605"/>
          </a:xfrm>
          <a:prstGeom prst="rect">
            <a:avLst/>
          </a:prstGeom>
          <a:solidFill>
            <a:schemeClr val="bg2">
              <a:alpha val="23000"/>
            </a:schemeClr>
          </a:solidFill>
          <a:ln w="28575" cmpd="sng">
            <a:solidFill>
              <a:schemeClr val="bg2">
                <a:alpha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flipV="1">
            <a:off x="862054" y="2896494"/>
            <a:ext cx="1501716" cy="210348"/>
          </a:xfrm>
          <a:prstGeom prst="rect">
            <a:avLst/>
          </a:prstGeom>
          <a:solidFill>
            <a:schemeClr val="accent6">
              <a:lumMod val="75000"/>
              <a:alpha val="23000"/>
            </a:schemeClr>
          </a:solidFill>
          <a:ln w="28575" cmpd="sng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 flipV="1">
            <a:off x="2363769" y="1902403"/>
            <a:ext cx="1303355" cy="217160"/>
          </a:xfrm>
          <a:prstGeom prst="rect">
            <a:avLst/>
          </a:prstGeom>
          <a:solidFill>
            <a:srgbClr val="7030A0">
              <a:alpha val="23000"/>
            </a:srgbClr>
          </a:solidFill>
          <a:ln w="28575" cmpd="sng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 flipV="1">
            <a:off x="7327202" y="1213541"/>
            <a:ext cx="721423" cy="3034605"/>
          </a:xfrm>
          <a:prstGeom prst="rect">
            <a:avLst/>
          </a:prstGeom>
          <a:solidFill>
            <a:srgbClr val="F47206">
              <a:alpha val="23000"/>
            </a:srgbClr>
          </a:solidFill>
          <a:ln w="28575" cmpd="sng">
            <a:solidFill>
              <a:srgbClr val="F47206">
                <a:alpha val="6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 flipV="1">
            <a:off x="2363770" y="2164813"/>
            <a:ext cx="1303354" cy="189080"/>
          </a:xfrm>
          <a:prstGeom prst="rect">
            <a:avLst/>
          </a:prstGeom>
          <a:solidFill>
            <a:schemeClr val="accent3">
              <a:alpha val="23000"/>
            </a:schemeClr>
          </a:solidFill>
          <a:ln w="28575" cmpd="sng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584701" y="5568522"/>
            <a:ext cx="14954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47206"/>
                </a:solidFill>
              </a:rPr>
              <a:t>data[Date]</a:t>
            </a:r>
            <a:r>
              <a:rPr lang="en-US" sz="2000" dirty="0">
                <a:solidFill>
                  <a:srgbClr val="F47206"/>
                </a:solidFill>
              </a:rPr>
              <a:t>  </a:t>
            </a:r>
            <a:r>
              <a:rPr lang="en-US" sz="2000" dirty="0"/>
              <a:t>,</a:t>
            </a:r>
            <a:r>
              <a:rPr lang="en-US" sz="2000" dirty="0">
                <a:solidFill>
                  <a:srgbClr val="FF0000"/>
                </a:solidFill>
              </a:rPr>
              <a:t>    </a:t>
            </a:r>
            <a:endParaRPr lang="en-US" sz="2000" dirty="0"/>
          </a:p>
        </p:txBody>
      </p:sp>
      <p:sp>
        <p:nvSpPr>
          <p:cNvPr id="28" name="Rectangle 27"/>
          <p:cNvSpPr/>
          <p:nvPr/>
        </p:nvSpPr>
        <p:spPr>
          <a:xfrm>
            <a:off x="1478317" y="5568525"/>
            <a:ext cx="101441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2">
                    <a:lumMod val="75000"/>
                  </a:schemeClr>
                </a:solidFill>
              </a:rPr>
              <a:t>data[Sub-category] </a:t>
            </a:r>
            <a:r>
              <a:rPr lang="en-US" sz="2000" dirty="0"/>
              <a:t>,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689966" y="5563608"/>
            <a:ext cx="58993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A5</a:t>
            </a:r>
            <a:r>
              <a:rPr lang="en-US" sz="2000" dirty="0"/>
              <a:t>,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956300" y="5568519"/>
            <a:ext cx="13636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“&gt;=“ &amp; </a:t>
            </a:r>
            <a:r>
              <a:rPr lang="en-US" sz="2000" b="1" dirty="0">
                <a:solidFill>
                  <a:srgbClr val="7030A0"/>
                </a:solidFill>
              </a:rPr>
              <a:t>B1</a:t>
            </a:r>
            <a:r>
              <a:rPr lang="en-US" sz="2000" dirty="0"/>
              <a:t> ,    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8903381" y="5573436"/>
            <a:ext cx="13772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“&lt;=“ &amp; </a:t>
            </a:r>
            <a:r>
              <a:rPr lang="en-US" sz="2000" b="1" dirty="0">
                <a:solidFill>
                  <a:schemeClr val="accent3"/>
                </a:solidFill>
              </a:rPr>
              <a:t>B2</a:t>
            </a:r>
            <a:r>
              <a:rPr lang="en-US" sz="2000" dirty="0"/>
              <a:t> )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319964" y="5563608"/>
            <a:ext cx="14954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47206"/>
                </a:solidFill>
              </a:rPr>
              <a:t>data[Date]  </a:t>
            </a:r>
            <a:r>
              <a:rPr lang="en-US" sz="2000" dirty="0"/>
              <a:t>,</a:t>
            </a:r>
            <a:r>
              <a:rPr lang="en-US" sz="2000" dirty="0">
                <a:solidFill>
                  <a:srgbClr val="FF0000"/>
                </a:solidFill>
              </a:rPr>
              <a:t>    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 flipV="1">
            <a:off x="7324724" y="1548881"/>
            <a:ext cx="4389457" cy="176034"/>
          </a:xfrm>
          <a:prstGeom prst="rect">
            <a:avLst/>
          </a:prstGeom>
          <a:solidFill>
            <a:schemeClr val="accent6">
              <a:lumMod val="75000"/>
              <a:alpha val="23000"/>
            </a:schemeClr>
          </a:solidFill>
          <a:ln w="28575" cmpd="sng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flipV="1">
            <a:off x="7316853" y="2065962"/>
            <a:ext cx="4397328" cy="176035"/>
          </a:xfrm>
          <a:prstGeom prst="rect">
            <a:avLst/>
          </a:prstGeom>
          <a:solidFill>
            <a:schemeClr val="accent6">
              <a:lumMod val="75000"/>
              <a:alpha val="23000"/>
            </a:schemeClr>
          </a:solidFill>
          <a:ln w="28575" cmpd="sng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 flipV="1">
            <a:off x="7319965" y="2886967"/>
            <a:ext cx="4394216" cy="199131"/>
          </a:xfrm>
          <a:prstGeom prst="rect">
            <a:avLst/>
          </a:prstGeom>
          <a:solidFill>
            <a:schemeClr val="accent6">
              <a:lumMod val="75000"/>
              <a:alpha val="23000"/>
            </a:schemeClr>
          </a:solidFill>
          <a:ln w="28575" cmpd="sng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flipV="1">
            <a:off x="7316853" y="3404049"/>
            <a:ext cx="4397328" cy="199131"/>
          </a:xfrm>
          <a:prstGeom prst="rect">
            <a:avLst/>
          </a:prstGeom>
          <a:solidFill>
            <a:schemeClr val="accent6">
              <a:lumMod val="75000"/>
              <a:alpha val="23000"/>
            </a:schemeClr>
          </a:solidFill>
          <a:ln w="28575" cmpd="sng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 flipV="1">
            <a:off x="7316853" y="2236973"/>
            <a:ext cx="4397328" cy="176035"/>
          </a:xfrm>
          <a:prstGeom prst="rect">
            <a:avLst/>
          </a:prstGeom>
          <a:solidFill>
            <a:schemeClr val="accent6">
              <a:lumMod val="75000"/>
              <a:alpha val="23000"/>
            </a:schemeClr>
          </a:solidFill>
          <a:ln w="28575" cmpd="sng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Multiplication Sign 35"/>
          <p:cNvSpPr/>
          <p:nvPr/>
        </p:nvSpPr>
        <p:spPr>
          <a:xfrm>
            <a:off x="6272254" y="2869257"/>
            <a:ext cx="6486525" cy="257171"/>
          </a:xfrm>
          <a:prstGeom prst="mathMultiply">
            <a:avLst>
              <a:gd name="adj1" fmla="val 2956"/>
            </a:avLst>
          </a:prstGeom>
          <a:solidFill>
            <a:srgbClr val="FF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Multiplication Sign 36"/>
          <p:cNvSpPr/>
          <p:nvPr/>
        </p:nvSpPr>
        <p:spPr>
          <a:xfrm>
            <a:off x="6272254" y="2021620"/>
            <a:ext cx="6486525" cy="257171"/>
          </a:xfrm>
          <a:prstGeom prst="mathMultiply">
            <a:avLst>
              <a:gd name="adj1" fmla="val 2956"/>
            </a:avLst>
          </a:prstGeom>
          <a:solidFill>
            <a:srgbClr val="FF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871789" y="2811391"/>
            <a:ext cx="238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90944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  <p:bldP spid="10" grpId="1" animBg="1"/>
      <p:bldP spid="17" grpId="0" animBg="1"/>
      <p:bldP spid="18" grpId="0" animBg="1"/>
      <p:bldP spid="24" grpId="0" animBg="1"/>
      <p:bldP spid="26" grpId="0" animBg="1"/>
      <p:bldP spid="26" grpId="1" animBg="1"/>
      <p:bldP spid="25" grpId="0" animBg="1"/>
      <p:bldP spid="27" grpId="0"/>
      <p:bldP spid="19" grpId="0" animBg="1"/>
      <p:bldP spid="20" grpId="0" animBg="1"/>
      <p:bldP spid="20" grpId="1" animBg="1"/>
      <p:bldP spid="21" grpId="0" animBg="1"/>
      <p:bldP spid="21" grpId="1" animBg="1"/>
      <p:bldP spid="22" grpId="0" animBg="1"/>
      <p:bldP spid="35" grpId="0" animBg="1"/>
      <p:bldP spid="36" grpId="0" animBg="1"/>
      <p:bldP spid="36" grpId="1" animBg="1"/>
      <p:bldP spid="37" grpId="0" animBg="1"/>
      <p:bldP spid="37" grpId="1" animBg="1"/>
      <p:bldP spid="3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Chart Types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0582" y="2420417"/>
            <a:ext cx="2975281" cy="685801"/>
          </a:xfrm>
        </p:spPr>
        <p:txBody>
          <a:bodyPr/>
          <a:lstStyle/>
          <a:p>
            <a:pPr algn="ctr"/>
            <a:r>
              <a:rPr lang="en-US" dirty="0"/>
              <a:t>Pie Chart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12707" y="2420417"/>
            <a:ext cx="3295772" cy="685801"/>
          </a:xfrm>
        </p:spPr>
        <p:txBody>
          <a:bodyPr/>
          <a:lstStyle/>
          <a:p>
            <a:pPr algn="ctr"/>
            <a:r>
              <a:rPr lang="en-US" dirty="0"/>
              <a:t>Column Chart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012707" y="3519101"/>
            <a:ext cx="3295772" cy="2364586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80582" y="3519101"/>
            <a:ext cx="2984801" cy="2358619"/>
          </a:xfrm>
          <a:prstGeom prst="rect">
            <a:avLst/>
          </a:prstGeom>
        </p:spPr>
      </p:pic>
      <p:sp>
        <p:nvSpPr>
          <p:cNvPr id="11" name="Text Placeholder 4"/>
          <p:cNvSpPr txBox="1">
            <a:spLocks/>
          </p:cNvSpPr>
          <p:nvPr/>
        </p:nvSpPr>
        <p:spPr>
          <a:xfrm>
            <a:off x="7555801" y="2420415"/>
            <a:ext cx="3647511" cy="685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0" dirty="0"/>
              <a:t>BAR CHART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803" y="3519101"/>
            <a:ext cx="3647510" cy="2358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13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41926" y="2151985"/>
            <a:ext cx="4648111" cy="3768586"/>
          </a:xfrm>
          <a:prstGeom prst="rect">
            <a:avLst/>
          </a:prstGeom>
          <a:ln w="12700">
            <a:noFill/>
          </a:ln>
        </p:spPr>
      </p:pic>
      <p:sp>
        <p:nvSpPr>
          <p:cNvPr id="8" name="Rectangle 7"/>
          <p:cNvSpPr/>
          <p:nvPr/>
        </p:nvSpPr>
        <p:spPr>
          <a:xfrm>
            <a:off x="8369011" y="6528243"/>
            <a:ext cx="348797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https://www.captechconsulting.com/blogs/data-scientist-vs-data-analyst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Line graphs and Time Series Data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822115" y="2386763"/>
            <a:ext cx="5330072" cy="3203713"/>
          </a:xfrm>
          <a:prstGeom prst="rect">
            <a:avLst/>
          </a:prstGeom>
          <a:ln w="12700">
            <a:noFill/>
          </a:ln>
        </p:spPr>
      </p:pic>
    </p:spTree>
    <p:extLst>
      <p:ext uri="{BB962C8B-B14F-4D97-AF65-F5344CB8AC3E}">
        <p14:creationId xmlns:p14="http://schemas.microsoft.com/office/powerpoint/2010/main" val="9893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Midterm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479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14718"/>
            <a:ext cx="10058400" cy="1034164"/>
          </a:xfrm>
        </p:spPr>
        <p:txBody>
          <a:bodyPr/>
          <a:lstStyle/>
          <a:p>
            <a:r>
              <a:rPr lang="en-US" dirty="0"/>
              <a:t>Primary Parts of a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Display</a:t>
            </a:r>
            <a:r>
              <a:rPr lang="en-US" sz="3200" dirty="0"/>
              <a:t> – Monitor, etc. </a:t>
            </a:r>
          </a:p>
          <a:p>
            <a:r>
              <a:rPr lang="en-US" sz="3200" b="1" dirty="0"/>
              <a:t>CPU: Central Processing Unit</a:t>
            </a:r>
            <a:r>
              <a:rPr lang="en-US" sz="3200" dirty="0"/>
              <a:t> – The Brain</a:t>
            </a:r>
            <a:endParaRPr lang="en-US" sz="2800" dirty="0"/>
          </a:p>
          <a:p>
            <a:r>
              <a:rPr lang="en-US" sz="3200" b="1" dirty="0"/>
              <a:t>Hard Drive </a:t>
            </a:r>
            <a:r>
              <a:rPr lang="en-US" sz="3200" dirty="0"/>
              <a:t>– Long Term Memory</a:t>
            </a:r>
          </a:p>
          <a:p>
            <a:r>
              <a:rPr lang="en-US" sz="3200" b="1" dirty="0"/>
              <a:t>RAM</a:t>
            </a:r>
            <a:r>
              <a:rPr lang="en-US" sz="3200" dirty="0"/>
              <a:t> – Short Term Memory</a:t>
            </a:r>
          </a:p>
          <a:p>
            <a:r>
              <a:rPr lang="en-US" sz="3200" b="1" dirty="0"/>
              <a:t>Input Devices</a:t>
            </a:r>
          </a:p>
          <a:p>
            <a:pPr lvl="1"/>
            <a:r>
              <a:rPr lang="en-US" sz="2800" dirty="0"/>
              <a:t>Keyboard</a:t>
            </a:r>
          </a:p>
          <a:p>
            <a:pPr lvl="1"/>
            <a:r>
              <a:rPr lang="en-US" sz="2800" dirty="0"/>
              <a:t>Mouse</a:t>
            </a:r>
          </a:p>
          <a:p>
            <a:pPr lvl="1"/>
            <a:r>
              <a:rPr lang="en-US" sz="2800" dirty="0"/>
              <a:t>Touch screen</a:t>
            </a:r>
          </a:p>
        </p:txBody>
      </p:sp>
    </p:spTree>
    <p:extLst>
      <p:ext uri="{BB962C8B-B14F-4D97-AF65-F5344CB8AC3E}">
        <p14:creationId xmlns:p14="http://schemas.microsoft.com/office/powerpoint/2010/main" val="1663253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85" y="468065"/>
            <a:ext cx="10058400" cy="1034164"/>
          </a:xfrm>
        </p:spPr>
        <p:txBody>
          <a:bodyPr/>
          <a:lstStyle/>
          <a:p>
            <a:r>
              <a:rPr lang="en-US" dirty="0"/>
              <a:t>Midterm Format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775" y="1502229"/>
            <a:ext cx="10659290" cy="5058992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rgbClr val="FF0000"/>
                </a:solidFill>
              </a:rPr>
              <a:t>Open Notes &amp; Web, but do not communicate with another human being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rgbClr val="FF0000"/>
                </a:solidFill>
              </a:rPr>
              <a:t>Cheating will result in a zero for both parties even if they are in another section</a:t>
            </a:r>
          </a:p>
          <a:p>
            <a:pPr marL="0" lvl="0" indent="0">
              <a:lnSpc>
                <a:spcPct val="10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en-US" sz="2400" b="1" dirty="0"/>
              <a:t>50 Questions in 60 Minutes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2400" dirty="0"/>
              <a:t>Q1 – 5       		True/False  			Internet Vocabulary &amp; HTML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/>
              <a:t>Q6 – 10       		True/False  	 		Data types &amp; Excel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2400" dirty="0"/>
              <a:t>Q11 - 30      		Multiple Choice   		HTML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2400" dirty="0"/>
              <a:t>Q31 - 37      		Calculated Response 		Excel Formulas  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/>
              <a:t>Q38 – 45	 	Calculated Response 		Excel Functions &amp; IF Statements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/>
              <a:t>Q46 – 50	 	Multiple Choice 		IF Functions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6510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112" y="430188"/>
            <a:ext cx="10058400" cy="1034164"/>
          </a:xfrm>
        </p:spPr>
        <p:txBody>
          <a:bodyPr/>
          <a:lstStyle/>
          <a:p>
            <a:r>
              <a:rPr lang="en-US" dirty="0"/>
              <a:t>Calculated Questions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7718" y="1454416"/>
            <a:ext cx="2474871" cy="17358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5500" y="3547599"/>
            <a:ext cx="2437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 B1 * B1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7718" y="5085112"/>
            <a:ext cx="10082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 if(B1 &gt; B1, A3, A1)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65294" y="4340297"/>
            <a:ext cx="37745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same as  = 13 + 3 + 5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65294" y="3547599"/>
            <a:ext cx="2958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same as  = 3 * 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707903" y="3547599"/>
            <a:ext cx="2164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answer is 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5500" y="4340297"/>
            <a:ext cx="3044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 Sum(A1:C1)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707903" y="4340297"/>
            <a:ext cx="33574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answer is 21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65294" y="5085112"/>
            <a:ext cx="42498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same as if(3 &gt; 3, 4, 13)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718888" y="5085112"/>
            <a:ext cx="2583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answer is 13</a:t>
            </a:r>
          </a:p>
        </p:txBody>
      </p:sp>
    </p:spTree>
    <p:extLst>
      <p:ext uri="{BB962C8B-B14F-4D97-AF65-F5344CB8AC3E}">
        <p14:creationId xmlns:p14="http://schemas.microsoft.com/office/powerpoint/2010/main" val="486509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850" y="514718"/>
            <a:ext cx="10450830" cy="1034164"/>
          </a:xfrm>
        </p:spPr>
        <p:txBody>
          <a:bodyPr/>
          <a:lstStyle/>
          <a:p>
            <a:r>
              <a:rPr lang="en-US" dirty="0"/>
              <a:t>Key Internet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5734"/>
            <a:ext cx="10317480" cy="4040716"/>
          </a:xfrm>
        </p:spPr>
        <p:txBody>
          <a:bodyPr>
            <a:normAutofit/>
          </a:bodyPr>
          <a:lstStyle/>
          <a:p>
            <a:r>
              <a:rPr lang="en-US" sz="2800" dirty="0"/>
              <a:t>ISP : Internet Service Provider </a:t>
            </a:r>
          </a:p>
          <a:p>
            <a:r>
              <a:rPr lang="en-US" sz="2800" dirty="0"/>
              <a:t>IP Address: Internet Protocol Address</a:t>
            </a:r>
          </a:p>
          <a:p>
            <a:r>
              <a:rPr lang="en-US" sz="2800" dirty="0"/>
              <a:t>DNS: Domain Name System</a:t>
            </a:r>
          </a:p>
          <a:p>
            <a:endParaRPr lang="en-US" sz="2800" dirty="0"/>
          </a:p>
          <a:p>
            <a:r>
              <a:rPr lang="en-US" sz="3200" b="1" dirty="0">
                <a:solidFill>
                  <a:srgbClr val="FFC000"/>
                </a:solidFill>
              </a:rPr>
              <a:t>Primary reason military invested in developing the internet?</a:t>
            </a:r>
          </a:p>
          <a:p>
            <a:r>
              <a:rPr lang="en-US" sz="2800" dirty="0"/>
              <a:t>Decentralized Military Command</a:t>
            </a:r>
          </a:p>
        </p:txBody>
      </p:sp>
    </p:spTree>
    <p:extLst>
      <p:ext uri="{BB962C8B-B14F-4D97-AF65-F5344CB8AC3E}">
        <p14:creationId xmlns:p14="http://schemas.microsoft.com/office/powerpoint/2010/main" val="1056267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14718"/>
            <a:ext cx="10478346" cy="1034164"/>
          </a:xfrm>
        </p:spPr>
        <p:txBody>
          <a:bodyPr/>
          <a:lstStyle/>
          <a:p>
            <a:r>
              <a:rPr lang="en-US" b="1" dirty="0"/>
              <a:t>URL : Uniform Resource locator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89538"/>
            <a:ext cx="10146818" cy="4976179"/>
          </a:xfrm>
        </p:spPr>
        <p:txBody>
          <a:bodyPr/>
          <a:lstStyle/>
          <a:p>
            <a:r>
              <a:rPr lang="en-US" dirty="0"/>
              <a:t>A reference to the name of a file on the internet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34075" y="4812927"/>
            <a:ext cx="92333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rgbClr val="000000"/>
                </a:solidFill>
              </a:rPr>
              <a:t>http://</a:t>
            </a:r>
            <a:r>
              <a:rPr lang="en-US" sz="3600" dirty="0">
                <a:solidFill>
                  <a:srgbClr val="000000"/>
                </a:solidFill>
              </a:rPr>
              <a:t>webpage.pace.edu/cis101/resume.doc</a:t>
            </a:r>
            <a:endParaRPr lang="en-US" sz="4400" dirty="0">
              <a:solidFill>
                <a:srgbClr val="00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399384"/>
            <a:ext cx="11089585" cy="21764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0632" y="5394632"/>
            <a:ext cx="1243692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6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HTML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http://www.w3schools.com/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681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66092" y="480125"/>
            <a:ext cx="10146818" cy="892751"/>
          </a:xfrm>
        </p:spPr>
        <p:txBody>
          <a:bodyPr/>
          <a:lstStyle/>
          <a:p>
            <a:r>
              <a:rPr lang="en-US" b="1" dirty="0"/>
              <a:t>HTML: Hyper Text Markup Language</a:t>
            </a:r>
            <a:endParaRPr lang="en-US" dirty="0"/>
          </a:p>
        </p:txBody>
      </p:sp>
      <p:grpSp>
        <p:nvGrpSpPr>
          <p:cNvPr id="46" name="Group 45"/>
          <p:cNvGrpSpPr/>
          <p:nvPr/>
        </p:nvGrpSpPr>
        <p:grpSpPr>
          <a:xfrm>
            <a:off x="3559979" y="4159992"/>
            <a:ext cx="4901657" cy="1814604"/>
            <a:chOff x="3331873" y="4036167"/>
            <a:chExt cx="4901657" cy="1814604"/>
          </a:xfrm>
        </p:grpSpPr>
        <p:sp>
          <p:nvSpPr>
            <p:cNvPr id="29" name="Rounded Rectangle 19"/>
            <p:cNvSpPr/>
            <p:nvPr/>
          </p:nvSpPr>
          <p:spPr>
            <a:xfrm>
              <a:off x="3331873" y="4176946"/>
              <a:ext cx="4901657" cy="1519937"/>
            </a:xfrm>
            <a:prstGeom prst="roundRect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611279" y="4036167"/>
              <a:ext cx="825123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7030A0"/>
                  </a:solidFill>
                </a:rPr>
                <a:t> &lt;div&gt;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610470" y="5542994"/>
              <a:ext cx="83368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7030A0"/>
                  </a:solidFill>
                </a:rPr>
                <a:t> &lt;/div&gt;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747132" y="4578793"/>
            <a:ext cx="3429117" cy="1006390"/>
            <a:chOff x="4697538" y="4462420"/>
            <a:chExt cx="3429117" cy="1006390"/>
          </a:xfrm>
        </p:grpSpPr>
        <p:sp>
          <p:nvSpPr>
            <p:cNvPr id="32" name="Rounded Rectangle 23"/>
            <p:cNvSpPr/>
            <p:nvPr/>
          </p:nvSpPr>
          <p:spPr>
            <a:xfrm>
              <a:off x="4697538" y="4615462"/>
              <a:ext cx="3429117" cy="714827"/>
            </a:xfrm>
            <a:prstGeom prst="roundRect">
              <a:avLst/>
            </a:prstGeom>
            <a:noFill/>
            <a:ln w="57150">
              <a:solidFill>
                <a:srgbClr val="F4720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936043" y="4462420"/>
              <a:ext cx="66401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b="1" dirty="0">
                  <a:solidFill>
                    <a:srgbClr val="F47206"/>
                  </a:solidFill>
                </a:rPr>
                <a:t> &lt;p&gt;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936043" y="5161033"/>
              <a:ext cx="652141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b="1" dirty="0">
                  <a:solidFill>
                    <a:srgbClr val="F47206"/>
                  </a:solidFill>
                </a:rPr>
                <a:t> &lt;/p&gt;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540928" y="2514896"/>
            <a:ext cx="4901657" cy="714946"/>
            <a:chOff x="3331873" y="2525946"/>
            <a:chExt cx="4901657" cy="714946"/>
          </a:xfrm>
        </p:grpSpPr>
        <p:sp>
          <p:nvSpPr>
            <p:cNvPr id="35" name="Rounded Rectangle 28"/>
            <p:cNvSpPr/>
            <p:nvPr/>
          </p:nvSpPr>
          <p:spPr>
            <a:xfrm>
              <a:off x="3331873" y="2679838"/>
              <a:ext cx="4901657" cy="41452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460019" y="2525946"/>
              <a:ext cx="928758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7030A0"/>
                  </a:solidFill>
                </a:rPr>
                <a:t> &lt;title&gt;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460019" y="2933115"/>
              <a:ext cx="928759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7030A0"/>
                  </a:solidFill>
                </a:rPr>
                <a:t> &lt;/title&gt;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1772817" y="1372876"/>
            <a:ext cx="7987004" cy="376391"/>
            <a:chOff x="1950098" y="1396773"/>
            <a:chExt cx="6570446" cy="376391"/>
          </a:xfrm>
        </p:grpSpPr>
        <p:sp>
          <p:nvSpPr>
            <p:cNvPr id="38" name="Rectangle: Rounded Corners 37"/>
            <p:cNvSpPr/>
            <p:nvPr/>
          </p:nvSpPr>
          <p:spPr>
            <a:xfrm>
              <a:off x="1950098" y="1535273"/>
              <a:ext cx="6570446" cy="237891"/>
            </a:xfrm>
            <a:prstGeom prst="roundRect">
              <a:avLst>
                <a:gd name="adj" fmla="val 28434"/>
              </a:avLst>
            </a:prstGeom>
            <a:noFill/>
            <a:ln w="444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196536" y="1396773"/>
              <a:ext cx="155736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&lt;!DOCTYPE html&gt;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772817" y="1804335"/>
            <a:ext cx="7987004" cy="4937788"/>
            <a:chOff x="1772817" y="1804335"/>
            <a:chExt cx="7987004" cy="4937788"/>
          </a:xfrm>
        </p:grpSpPr>
        <p:sp>
          <p:nvSpPr>
            <p:cNvPr id="41" name="Rectangle: Rounded Corners 40"/>
            <p:cNvSpPr/>
            <p:nvPr/>
          </p:nvSpPr>
          <p:spPr>
            <a:xfrm>
              <a:off x="1772817" y="1942835"/>
              <a:ext cx="7987004" cy="4630011"/>
            </a:xfrm>
            <a:prstGeom prst="roundRect">
              <a:avLst>
                <a:gd name="adj" fmla="val 5539"/>
              </a:avLst>
            </a:prstGeom>
            <a:noFill/>
            <a:ln w="444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019255" y="1804335"/>
              <a:ext cx="891897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</a:rPr>
                <a:t>&lt;html&gt;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079929" y="6434346"/>
              <a:ext cx="891897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</a:rPr>
                <a:t>&lt;/html&gt;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390775" y="2162875"/>
            <a:ext cx="6572250" cy="1447264"/>
            <a:chOff x="3507178" y="3972657"/>
            <a:chExt cx="4726352" cy="1929955"/>
          </a:xfrm>
        </p:grpSpPr>
        <p:sp>
          <p:nvSpPr>
            <p:cNvPr id="50" name="Rounded Rectangle 19"/>
            <p:cNvSpPr/>
            <p:nvPr/>
          </p:nvSpPr>
          <p:spPr>
            <a:xfrm>
              <a:off x="3507178" y="4176946"/>
              <a:ext cx="4726352" cy="1519937"/>
            </a:xfrm>
            <a:prstGeom prst="round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659228" y="3972657"/>
              <a:ext cx="825123" cy="41042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70C0"/>
                  </a:solidFill>
                </a:rPr>
                <a:t> &lt;head&gt;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658419" y="5492185"/>
              <a:ext cx="833686" cy="41042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70C0"/>
                  </a:solidFill>
                </a:rPr>
                <a:t> &lt;/head&gt;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409825" y="3706001"/>
            <a:ext cx="6572250" cy="2660365"/>
            <a:chOff x="3507178" y="3937759"/>
            <a:chExt cx="4726352" cy="1949943"/>
          </a:xfrm>
        </p:grpSpPr>
        <p:sp>
          <p:nvSpPr>
            <p:cNvPr id="54" name="Rounded Rectangle 19"/>
            <p:cNvSpPr/>
            <p:nvPr/>
          </p:nvSpPr>
          <p:spPr>
            <a:xfrm>
              <a:off x="3507178" y="4055975"/>
              <a:ext cx="4726352" cy="1733567"/>
            </a:xfrm>
            <a:prstGeom prst="roundRect">
              <a:avLst/>
            </a:prstGeom>
            <a:noFill/>
            <a:ln w="57150">
              <a:solidFill>
                <a:srgbClr val="EAB2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672127" y="3937759"/>
              <a:ext cx="825123" cy="2255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F2B800"/>
                  </a:solidFill>
                </a:rPr>
                <a:t> &lt;body&gt;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658419" y="5662114"/>
              <a:ext cx="833686" cy="2255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F2B800"/>
                  </a:solidFill>
                </a:rPr>
                <a:t> &lt;/body&gt;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2668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642" y="514718"/>
            <a:ext cx="10530038" cy="1034164"/>
          </a:xfrm>
        </p:spPr>
        <p:txBody>
          <a:bodyPr/>
          <a:lstStyle/>
          <a:p>
            <a:r>
              <a:rPr lang="en-US" dirty="0"/>
              <a:t>Commonly used tags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42" y="1886552"/>
            <a:ext cx="10198510" cy="4379166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HTML headings </a:t>
            </a:r>
            <a:r>
              <a:rPr lang="en-US" dirty="0"/>
              <a:t>are defined with the </a:t>
            </a:r>
            <a:r>
              <a:rPr lang="en-US" b="1" dirty="0"/>
              <a:t>&lt;h1&gt;</a:t>
            </a:r>
            <a:r>
              <a:rPr lang="en-US" dirty="0"/>
              <a:t> to </a:t>
            </a:r>
            <a:r>
              <a:rPr lang="en-US" b="1" dirty="0"/>
              <a:t>&lt;h6&gt;</a:t>
            </a:r>
            <a:r>
              <a:rPr lang="en-US" dirty="0"/>
              <a:t> tags H1 being the largest</a:t>
            </a:r>
          </a:p>
          <a:p>
            <a:r>
              <a:rPr lang="en-US" dirty="0"/>
              <a:t>Text font modifiers </a:t>
            </a:r>
          </a:p>
          <a:p>
            <a:pPr lvl="1"/>
            <a:r>
              <a:rPr lang="en-US" dirty="0"/>
              <a:t>&lt;b&gt; </a:t>
            </a:r>
            <a:r>
              <a:rPr lang="en-US" b="1" dirty="0"/>
              <a:t>bold</a:t>
            </a:r>
            <a:r>
              <a:rPr lang="en-US" dirty="0"/>
              <a:t> &lt;/b&gt;      &lt;strong&gt; </a:t>
            </a:r>
            <a:r>
              <a:rPr lang="en-US" b="1" dirty="0"/>
              <a:t>strong</a:t>
            </a:r>
            <a:r>
              <a:rPr lang="en-US" dirty="0"/>
              <a:t> &lt;/strong&gt;</a:t>
            </a:r>
          </a:p>
          <a:p>
            <a:pPr lvl="1"/>
            <a:r>
              <a:rPr lang="en-US" dirty="0"/>
              <a:t>&lt;u&gt; </a:t>
            </a:r>
            <a:r>
              <a:rPr lang="en-US" u="sng" dirty="0"/>
              <a:t>underline</a:t>
            </a:r>
            <a:r>
              <a:rPr lang="en-US" dirty="0"/>
              <a:t> &lt;/u&gt;         </a:t>
            </a:r>
          </a:p>
          <a:p>
            <a:pPr lvl="1"/>
            <a:r>
              <a:rPr lang="en-US" dirty="0"/>
              <a:t>&lt;i&gt; </a:t>
            </a:r>
            <a:r>
              <a:rPr lang="en-US" i="1" dirty="0"/>
              <a:t>italicize</a:t>
            </a:r>
            <a:r>
              <a:rPr lang="en-US" dirty="0"/>
              <a:t> &lt;/i&gt;    &lt;</a:t>
            </a:r>
            <a:r>
              <a:rPr lang="en-US" dirty="0" err="1"/>
              <a:t>em</a:t>
            </a:r>
            <a:r>
              <a:rPr lang="en-US" dirty="0"/>
              <a:t>&gt; </a:t>
            </a:r>
            <a:r>
              <a:rPr lang="en-US" i="1" dirty="0"/>
              <a:t>emphasize</a:t>
            </a:r>
            <a:r>
              <a:rPr lang="en-US" dirty="0"/>
              <a:t> &lt;/</a:t>
            </a:r>
            <a:r>
              <a:rPr lang="en-US" dirty="0" err="1"/>
              <a:t>em</a:t>
            </a:r>
            <a:r>
              <a:rPr lang="en-US" dirty="0"/>
              <a:t>&gt;</a:t>
            </a:r>
          </a:p>
          <a:p>
            <a:r>
              <a:rPr lang="en-US" b="1" dirty="0"/>
              <a:t>HTML links </a:t>
            </a:r>
            <a:r>
              <a:rPr lang="en-US" dirty="0"/>
              <a:t>are defined with the </a:t>
            </a:r>
            <a:r>
              <a:rPr lang="en-US" b="1" dirty="0"/>
              <a:t>&lt;a&gt;</a:t>
            </a:r>
            <a:r>
              <a:rPr lang="en-US" dirty="0"/>
              <a:t> tag:</a:t>
            </a:r>
            <a:br>
              <a:rPr lang="en-US" dirty="0"/>
            </a:br>
            <a:r>
              <a:rPr lang="en-US" dirty="0"/>
              <a:t> The link's destination is specified in the </a:t>
            </a:r>
            <a:r>
              <a:rPr lang="en-US" b="1" dirty="0" err="1"/>
              <a:t>href</a:t>
            </a:r>
            <a:r>
              <a:rPr lang="en-US" b="1" dirty="0"/>
              <a:t> attribute</a:t>
            </a:r>
            <a:r>
              <a:rPr lang="en-US" dirty="0"/>
              <a:t>. </a:t>
            </a:r>
            <a:br>
              <a:rPr lang="en-US" dirty="0"/>
            </a:br>
            <a:r>
              <a:rPr lang="en-US" dirty="0"/>
              <a:t> Attributes are used to provide additional information about HTML elements.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&lt;a </a:t>
            </a:r>
            <a:r>
              <a:rPr lang="en-US" dirty="0" err="1">
                <a:solidFill>
                  <a:srgbClr val="FF0000"/>
                </a:solidFill>
              </a:rPr>
              <a:t>href</a:t>
            </a:r>
            <a:r>
              <a:rPr lang="en-US" dirty="0">
                <a:solidFill>
                  <a:srgbClr val="FF0000"/>
                </a:solidFill>
              </a:rPr>
              <a:t>="http://www.w3schools.com"&gt;This is a link&lt;/a&gt;</a:t>
            </a:r>
          </a:p>
          <a:p>
            <a:r>
              <a:rPr lang="en-US" b="1" dirty="0"/>
              <a:t>HTML images </a:t>
            </a:r>
            <a:r>
              <a:rPr lang="en-US" dirty="0"/>
              <a:t>are defined with the </a:t>
            </a:r>
            <a:r>
              <a:rPr lang="en-US" b="1" dirty="0"/>
              <a:t>&lt;</a:t>
            </a:r>
            <a:r>
              <a:rPr lang="en-US" b="1" dirty="0" err="1"/>
              <a:t>img</a:t>
            </a:r>
            <a:r>
              <a:rPr lang="en-US" b="1" dirty="0"/>
              <a:t>&gt;</a:t>
            </a:r>
            <a:r>
              <a:rPr lang="en-US" dirty="0"/>
              <a:t> tag.</a:t>
            </a:r>
          </a:p>
          <a:p>
            <a:pPr marL="0" indent="0">
              <a:buNone/>
            </a:pPr>
            <a:r>
              <a:rPr lang="en-US" dirty="0"/>
              <a:t>	The source file (</a:t>
            </a:r>
            <a:r>
              <a:rPr lang="en-US" b="1" dirty="0" err="1"/>
              <a:t>src</a:t>
            </a:r>
            <a:r>
              <a:rPr lang="en-US" dirty="0"/>
              <a:t>), alternative text (</a:t>
            </a:r>
            <a:r>
              <a:rPr lang="en-US" b="1" dirty="0"/>
              <a:t>alt</a:t>
            </a:r>
            <a:r>
              <a:rPr lang="en-US" dirty="0"/>
              <a:t>), and size (</a:t>
            </a:r>
            <a:r>
              <a:rPr lang="en-US" b="1" dirty="0"/>
              <a:t>width</a:t>
            </a:r>
            <a:r>
              <a:rPr lang="en-US" dirty="0"/>
              <a:t> and </a:t>
            </a:r>
            <a:r>
              <a:rPr lang="en-US" b="1" dirty="0"/>
              <a:t>height</a:t>
            </a:r>
            <a:r>
              <a:rPr lang="en-US" dirty="0"/>
              <a:t>) are provided 	as </a:t>
            </a:r>
            <a:r>
              <a:rPr lang="en-US" b="1" dirty="0"/>
              <a:t>attributes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&lt;</a:t>
            </a:r>
            <a:r>
              <a:rPr lang="en-US" dirty="0" err="1">
                <a:solidFill>
                  <a:srgbClr val="FF0000"/>
                </a:solidFill>
              </a:rPr>
              <a:t>img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en-US" dirty="0" err="1">
                <a:solidFill>
                  <a:srgbClr val="FF0000"/>
                </a:solidFill>
              </a:rPr>
              <a:t>src</a:t>
            </a:r>
            <a:r>
              <a:rPr lang="en-US" dirty="0">
                <a:solidFill>
                  <a:srgbClr val="FF0000"/>
                </a:solidFill>
              </a:rPr>
              <a:t>="w3schools.jpg" alt="W3Schools.com" width="104" height="142"&gt;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84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66092" y="480125"/>
            <a:ext cx="10146818" cy="892751"/>
          </a:xfrm>
        </p:spPr>
        <p:txBody>
          <a:bodyPr/>
          <a:lstStyle/>
          <a:p>
            <a:r>
              <a:rPr lang="en-US" b="1" dirty="0"/>
              <a:t>HTML Tables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772817" y="1262628"/>
            <a:ext cx="8466558" cy="5479495"/>
            <a:chOff x="1772817" y="1262628"/>
            <a:chExt cx="8466558" cy="5479495"/>
          </a:xfrm>
        </p:grpSpPr>
        <p:sp>
          <p:nvSpPr>
            <p:cNvPr id="41" name="Rectangle: Rounded Corners 40"/>
            <p:cNvSpPr/>
            <p:nvPr/>
          </p:nvSpPr>
          <p:spPr>
            <a:xfrm>
              <a:off x="1772817" y="1440856"/>
              <a:ext cx="8466558" cy="5131991"/>
            </a:xfrm>
            <a:prstGeom prst="roundRect">
              <a:avLst>
                <a:gd name="adj" fmla="val 5539"/>
              </a:avLst>
            </a:prstGeom>
            <a:noFill/>
            <a:ln w="444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079928" y="1262628"/>
              <a:ext cx="891897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</a:rPr>
                <a:t>&lt;table&gt;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079929" y="6434346"/>
              <a:ext cx="105379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</a:rPr>
                <a:t>&lt;/table&gt;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079927" y="1640601"/>
            <a:ext cx="7854647" cy="1778337"/>
            <a:chOff x="3507178" y="3972657"/>
            <a:chExt cx="5018465" cy="1880544"/>
          </a:xfrm>
        </p:grpSpPr>
        <p:sp>
          <p:nvSpPr>
            <p:cNvPr id="50" name="Rounded Rectangle 19"/>
            <p:cNvSpPr/>
            <p:nvPr/>
          </p:nvSpPr>
          <p:spPr>
            <a:xfrm>
              <a:off x="3507178" y="4142065"/>
              <a:ext cx="5018465" cy="1554817"/>
            </a:xfrm>
            <a:prstGeom prst="roundRect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659228" y="3972657"/>
              <a:ext cx="825123" cy="36101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70C0"/>
                  </a:solidFill>
                </a:rPr>
                <a:t> &lt;</a:t>
              </a:r>
              <a:r>
                <a:rPr lang="en-US" sz="2000" b="1" dirty="0" err="1">
                  <a:solidFill>
                    <a:srgbClr val="0070C0"/>
                  </a:solidFill>
                </a:rPr>
                <a:t>thead</a:t>
              </a:r>
              <a:r>
                <a:rPr lang="en-US" sz="2000" b="1" dirty="0">
                  <a:solidFill>
                    <a:srgbClr val="0070C0"/>
                  </a:solidFill>
                </a:rPr>
                <a:t>&gt;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658419" y="5492186"/>
              <a:ext cx="833686" cy="36101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70C0"/>
                  </a:solidFill>
                </a:rPr>
                <a:t> &lt;/</a:t>
              </a:r>
              <a:r>
                <a:rPr lang="en-US" sz="2000" b="1" dirty="0" err="1">
                  <a:solidFill>
                    <a:srgbClr val="0070C0"/>
                  </a:solidFill>
                </a:rPr>
                <a:t>thead</a:t>
              </a:r>
              <a:r>
                <a:rPr lang="en-US" sz="2000" b="1" dirty="0">
                  <a:solidFill>
                    <a:srgbClr val="0070C0"/>
                  </a:solidFill>
                </a:rPr>
                <a:t>&gt;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079926" y="3421191"/>
            <a:ext cx="7854648" cy="2945176"/>
            <a:chOff x="3507178" y="3729004"/>
            <a:chExt cx="4726352" cy="2158698"/>
          </a:xfrm>
        </p:grpSpPr>
        <p:sp>
          <p:nvSpPr>
            <p:cNvPr id="54" name="Rounded Rectangle 19"/>
            <p:cNvSpPr/>
            <p:nvPr/>
          </p:nvSpPr>
          <p:spPr>
            <a:xfrm>
              <a:off x="3507178" y="3846243"/>
              <a:ext cx="4726352" cy="1943299"/>
            </a:xfrm>
            <a:prstGeom prst="roundRect">
              <a:avLst/>
            </a:prstGeom>
            <a:noFill/>
            <a:ln w="57150">
              <a:solidFill>
                <a:srgbClr val="EAB2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672127" y="3729004"/>
              <a:ext cx="825123" cy="2255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F2B800"/>
                  </a:solidFill>
                </a:rPr>
                <a:t> &lt;</a:t>
              </a:r>
              <a:r>
                <a:rPr lang="en-US" sz="2000" b="1" dirty="0" err="1">
                  <a:solidFill>
                    <a:srgbClr val="F2B800"/>
                  </a:solidFill>
                </a:rPr>
                <a:t>tbody</a:t>
              </a:r>
              <a:r>
                <a:rPr lang="en-US" sz="2000" b="1" dirty="0">
                  <a:solidFill>
                    <a:srgbClr val="F2B800"/>
                  </a:solidFill>
                </a:rPr>
                <a:t>&gt;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658419" y="5662114"/>
              <a:ext cx="833686" cy="2255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F2B800"/>
                  </a:solidFill>
                </a:rPr>
                <a:t> &lt;/</a:t>
              </a:r>
              <a:r>
                <a:rPr lang="en-US" sz="2000" b="1" dirty="0" err="1">
                  <a:solidFill>
                    <a:srgbClr val="F2B800"/>
                  </a:solidFill>
                </a:rPr>
                <a:t>tbody</a:t>
              </a:r>
              <a:r>
                <a:rPr lang="en-US" sz="2000" b="1" dirty="0">
                  <a:solidFill>
                    <a:srgbClr val="F2B800"/>
                  </a:solidFill>
                </a:rPr>
                <a:t>&gt;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2387593" y="2041763"/>
            <a:ext cx="7340109" cy="920512"/>
            <a:chOff x="3314998" y="2679838"/>
            <a:chExt cx="5571226" cy="341455"/>
          </a:xfrm>
        </p:grpSpPr>
        <p:sp>
          <p:nvSpPr>
            <p:cNvPr id="48" name="Rounded Rectangle 28"/>
            <p:cNvSpPr/>
            <p:nvPr/>
          </p:nvSpPr>
          <p:spPr>
            <a:xfrm>
              <a:off x="3505967" y="2679838"/>
              <a:ext cx="5190255" cy="341455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314998" y="2750828"/>
              <a:ext cx="381937" cy="19292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7030A0"/>
                  </a:solidFill>
                </a:rPr>
                <a:t> &lt;</a:t>
              </a:r>
              <a:r>
                <a:rPr lang="en-US" sz="2000" b="1" dirty="0" err="1">
                  <a:solidFill>
                    <a:srgbClr val="7030A0"/>
                  </a:solidFill>
                </a:rPr>
                <a:t>tr</a:t>
              </a:r>
              <a:r>
                <a:rPr lang="en-US" sz="2000" b="1" dirty="0">
                  <a:solidFill>
                    <a:srgbClr val="7030A0"/>
                  </a:solidFill>
                </a:rPr>
                <a:t>&gt;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8385399" y="2746483"/>
              <a:ext cx="500825" cy="19292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7030A0"/>
                  </a:solidFill>
                </a:rPr>
                <a:t> &lt;/</a:t>
              </a:r>
              <a:r>
                <a:rPr lang="en-US" sz="2000" b="1" dirty="0" err="1">
                  <a:solidFill>
                    <a:srgbClr val="7030A0"/>
                  </a:solidFill>
                </a:rPr>
                <a:t>tr</a:t>
              </a:r>
              <a:r>
                <a:rPr lang="en-US" sz="2000" b="1" dirty="0">
                  <a:solidFill>
                    <a:srgbClr val="7030A0"/>
                  </a:solidFill>
                </a:rPr>
                <a:t>&gt;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147258" y="2254962"/>
            <a:ext cx="5713733" cy="496021"/>
            <a:chOff x="3147258" y="2254962"/>
            <a:chExt cx="5713733" cy="496021"/>
          </a:xfrm>
        </p:grpSpPr>
        <p:grpSp>
          <p:nvGrpSpPr>
            <p:cNvPr id="59" name="Group 58"/>
            <p:cNvGrpSpPr/>
            <p:nvPr/>
          </p:nvGrpSpPr>
          <p:grpSpPr>
            <a:xfrm>
              <a:off x="3147258" y="2254962"/>
              <a:ext cx="1746547" cy="477113"/>
              <a:chOff x="3270481" y="2705231"/>
              <a:chExt cx="1355295" cy="286264"/>
            </a:xfrm>
          </p:grpSpPr>
          <p:sp>
            <p:nvSpPr>
              <p:cNvPr id="60" name="Rounded Rectangle 28"/>
              <p:cNvSpPr/>
              <p:nvPr/>
            </p:nvSpPr>
            <p:spPr>
              <a:xfrm>
                <a:off x="3505967" y="2705231"/>
                <a:ext cx="928841" cy="286264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F4720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3270481" y="2755193"/>
                <a:ext cx="439328" cy="18466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rgbClr val="F47206"/>
                    </a:solidFill>
                  </a:rPr>
                  <a:t> &lt;</a:t>
                </a:r>
                <a:r>
                  <a:rPr lang="en-US" sz="2000" b="1" dirty="0" err="1">
                    <a:solidFill>
                      <a:srgbClr val="F47206"/>
                    </a:solidFill>
                  </a:rPr>
                  <a:t>th</a:t>
                </a:r>
                <a:r>
                  <a:rPr lang="en-US" sz="2000" b="1" dirty="0">
                    <a:solidFill>
                      <a:srgbClr val="F47206"/>
                    </a:solidFill>
                  </a:rPr>
                  <a:t>&gt;</a:t>
                </a: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4124951" y="2751983"/>
                <a:ext cx="500825" cy="18466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rgbClr val="F47206"/>
                    </a:solidFill>
                  </a:rPr>
                  <a:t> &lt;/</a:t>
                </a:r>
                <a:r>
                  <a:rPr lang="en-US" sz="2000" b="1" dirty="0" err="1">
                    <a:solidFill>
                      <a:srgbClr val="F47206"/>
                    </a:solidFill>
                  </a:rPr>
                  <a:t>th</a:t>
                </a:r>
                <a:r>
                  <a:rPr lang="en-US" sz="2000" b="1" dirty="0">
                    <a:solidFill>
                      <a:srgbClr val="F47206"/>
                    </a:solidFill>
                  </a:rPr>
                  <a:t>&gt;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5185010" y="2254962"/>
              <a:ext cx="1746547" cy="477113"/>
              <a:chOff x="3270481" y="2705231"/>
              <a:chExt cx="1355295" cy="286264"/>
            </a:xfrm>
          </p:grpSpPr>
          <p:sp>
            <p:nvSpPr>
              <p:cNvPr id="64" name="Rounded Rectangle 28"/>
              <p:cNvSpPr/>
              <p:nvPr/>
            </p:nvSpPr>
            <p:spPr>
              <a:xfrm>
                <a:off x="3505967" y="2705231"/>
                <a:ext cx="928841" cy="286264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F4720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3270481" y="2755193"/>
                <a:ext cx="439328" cy="18466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rgbClr val="F47206"/>
                    </a:solidFill>
                  </a:rPr>
                  <a:t> &lt;</a:t>
                </a:r>
                <a:r>
                  <a:rPr lang="en-US" sz="2000" b="1" dirty="0" err="1">
                    <a:solidFill>
                      <a:srgbClr val="F47206"/>
                    </a:solidFill>
                  </a:rPr>
                  <a:t>th</a:t>
                </a:r>
                <a:r>
                  <a:rPr lang="en-US" sz="2000" b="1" dirty="0">
                    <a:solidFill>
                      <a:srgbClr val="F47206"/>
                    </a:solidFill>
                  </a:rPr>
                  <a:t>&gt;</a:t>
                </a: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4124951" y="2751983"/>
                <a:ext cx="500825" cy="18466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rgbClr val="F47206"/>
                    </a:solidFill>
                  </a:rPr>
                  <a:t> &lt;/</a:t>
                </a:r>
                <a:r>
                  <a:rPr lang="en-US" sz="2000" b="1" dirty="0" err="1">
                    <a:solidFill>
                      <a:srgbClr val="F47206"/>
                    </a:solidFill>
                  </a:rPr>
                  <a:t>th</a:t>
                </a:r>
                <a:r>
                  <a:rPr lang="en-US" sz="2000" b="1" dirty="0">
                    <a:solidFill>
                      <a:srgbClr val="F47206"/>
                    </a:solidFill>
                  </a:rPr>
                  <a:t>&gt;</a:t>
                </a:r>
              </a:p>
            </p:txBody>
          </p:sp>
        </p:grpSp>
        <p:grpSp>
          <p:nvGrpSpPr>
            <p:cNvPr id="67" name="Group 66"/>
            <p:cNvGrpSpPr/>
            <p:nvPr/>
          </p:nvGrpSpPr>
          <p:grpSpPr>
            <a:xfrm>
              <a:off x="7114444" y="2273870"/>
              <a:ext cx="1746547" cy="477113"/>
              <a:chOff x="3270481" y="2705231"/>
              <a:chExt cx="1355295" cy="286264"/>
            </a:xfrm>
          </p:grpSpPr>
          <p:sp>
            <p:nvSpPr>
              <p:cNvPr id="68" name="Rounded Rectangle 28"/>
              <p:cNvSpPr/>
              <p:nvPr/>
            </p:nvSpPr>
            <p:spPr>
              <a:xfrm>
                <a:off x="3505967" y="2705231"/>
                <a:ext cx="928841" cy="286264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F4720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3270481" y="2755193"/>
                <a:ext cx="439328" cy="18466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rgbClr val="F47206"/>
                    </a:solidFill>
                  </a:rPr>
                  <a:t> &lt;</a:t>
                </a:r>
                <a:r>
                  <a:rPr lang="en-US" sz="2000" b="1" dirty="0" err="1">
                    <a:solidFill>
                      <a:srgbClr val="F47206"/>
                    </a:solidFill>
                  </a:rPr>
                  <a:t>th</a:t>
                </a:r>
                <a:r>
                  <a:rPr lang="en-US" sz="2000" b="1" dirty="0">
                    <a:solidFill>
                      <a:srgbClr val="F47206"/>
                    </a:solidFill>
                  </a:rPr>
                  <a:t>&gt;</a:t>
                </a: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4124951" y="2751983"/>
                <a:ext cx="500825" cy="18466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rgbClr val="F47206"/>
                    </a:solidFill>
                  </a:rPr>
                  <a:t> &lt;/</a:t>
                </a:r>
                <a:r>
                  <a:rPr lang="en-US" sz="2000" b="1" dirty="0" err="1">
                    <a:solidFill>
                      <a:srgbClr val="F47206"/>
                    </a:solidFill>
                  </a:rPr>
                  <a:t>th</a:t>
                </a:r>
                <a:r>
                  <a:rPr lang="en-US" sz="2000" b="1" dirty="0">
                    <a:solidFill>
                      <a:srgbClr val="F47206"/>
                    </a:solidFill>
                  </a:rPr>
                  <a:t>&gt;</a:t>
                </a: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2331271" y="3860436"/>
            <a:ext cx="7397067" cy="2090956"/>
            <a:chOff x="2331271" y="3860436"/>
            <a:chExt cx="7397067" cy="2090956"/>
          </a:xfrm>
        </p:grpSpPr>
        <p:grpSp>
          <p:nvGrpSpPr>
            <p:cNvPr id="71" name="Group 70"/>
            <p:cNvGrpSpPr/>
            <p:nvPr/>
          </p:nvGrpSpPr>
          <p:grpSpPr>
            <a:xfrm>
              <a:off x="2331271" y="3860436"/>
              <a:ext cx="7340109" cy="920512"/>
              <a:chOff x="3314998" y="2679838"/>
              <a:chExt cx="5571226" cy="341455"/>
            </a:xfrm>
          </p:grpSpPr>
          <p:sp>
            <p:nvSpPr>
              <p:cNvPr id="72" name="Rounded Rectangle 28"/>
              <p:cNvSpPr/>
              <p:nvPr/>
            </p:nvSpPr>
            <p:spPr>
              <a:xfrm>
                <a:off x="3505967" y="2679838"/>
                <a:ext cx="5190255" cy="341455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3314998" y="2750828"/>
                <a:ext cx="381937" cy="19292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rgbClr val="7030A0"/>
                    </a:solidFill>
                  </a:rPr>
                  <a:t> &lt;</a:t>
                </a:r>
                <a:r>
                  <a:rPr lang="en-US" sz="2000" b="1" dirty="0" err="1">
                    <a:solidFill>
                      <a:srgbClr val="7030A0"/>
                    </a:solidFill>
                  </a:rPr>
                  <a:t>tr</a:t>
                </a:r>
                <a:r>
                  <a:rPr lang="en-US" sz="2000" b="1" dirty="0">
                    <a:solidFill>
                      <a:srgbClr val="7030A0"/>
                    </a:solidFill>
                  </a:rPr>
                  <a:t>&gt;</a:t>
                </a: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8385399" y="2746483"/>
                <a:ext cx="500825" cy="19292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rgbClr val="7030A0"/>
                    </a:solidFill>
                  </a:rPr>
                  <a:t> &lt;/</a:t>
                </a:r>
                <a:r>
                  <a:rPr lang="en-US" sz="2000" b="1" dirty="0" err="1">
                    <a:solidFill>
                      <a:srgbClr val="7030A0"/>
                    </a:solidFill>
                  </a:rPr>
                  <a:t>tr</a:t>
                </a:r>
                <a:r>
                  <a:rPr lang="en-US" sz="2000" b="1" dirty="0">
                    <a:solidFill>
                      <a:srgbClr val="7030A0"/>
                    </a:solidFill>
                  </a:rPr>
                  <a:t>&gt;</a:t>
                </a:r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2388229" y="5030880"/>
              <a:ext cx="7340109" cy="920512"/>
              <a:chOff x="3314998" y="2679838"/>
              <a:chExt cx="5571226" cy="341455"/>
            </a:xfrm>
          </p:grpSpPr>
          <p:sp>
            <p:nvSpPr>
              <p:cNvPr id="76" name="Rounded Rectangle 28"/>
              <p:cNvSpPr/>
              <p:nvPr/>
            </p:nvSpPr>
            <p:spPr>
              <a:xfrm>
                <a:off x="3505967" y="2679838"/>
                <a:ext cx="5190255" cy="341455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3314998" y="2750828"/>
                <a:ext cx="381937" cy="19292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rgbClr val="7030A0"/>
                    </a:solidFill>
                  </a:rPr>
                  <a:t> &lt;</a:t>
                </a:r>
                <a:r>
                  <a:rPr lang="en-US" sz="2000" b="1" dirty="0" err="1">
                    <a:solidFill>
                      <a:srgbClr val="7030A0"/>
                    </a:solidFill>
                  </a:rPr>
                  <a:t>tr</a:t>
                </a:r>
                <a:r>
                  <a:rPr lang="en-US" sz="2000" b="1" dirty="0">
                    <a:solidFill>
                      <a:srgbClr val="7030A0"/>
                    </a:solidFill>
                  </a:rPr>
                  <a:t>&gt;</a:t>
                </a: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8385399" y="2746483"/>
                <a:ext cx="500825" cy="19292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rgbClr val="7030A0"/>
                    </a:solidFill>
                  </a:rPr>
                  <a:t> &lt;/</a:t>
                </a:r>
                <a:r>
                  <a:rPr lang="en-US" sz="2000" b="1" dirty="0" err="1">
                    <a:solidFill>
                      <a:srgbClr val="7030A0"/>
                    </a:solidFill>
                  </a:rPr>
                  <a:t>tr</a:t>
                </a:r>
                <a:r>
                  <a:rPr lang="en-US" sz="2000" b="1" dirty="0">
                    <a:solidFill>
                      <a:srgbClr val="7030A0"/>
                    </a:solidFill>
                  </a:rPr>
                  <a:t>&gt;</a:t>
                </a: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3147258" y="4090713"/>
            <a:ext cx="5713733" cy="1614264"/>
            <a:chOff x="3147258" y="4090713"/>
            <a:chExt cx="5713733" cy="1614264"/>
          </a:xfrm>
        </p:grpSpPr>
        <p:grpSp>
          <p:nvGrpSpPr>
            <p:cNvPr id="79" name="Group 78"/>
            <p:cNvGrpSpPr/>
            <p:nvPr/>
          </p:nvGrpSpPr>
          <p:grpSpPr>
            <a:xfrm>
              <a:off x="3147258" y="4090713"/>
              <a:ext cx="1746547" cy="477113"/>
              <a:chOff x="3270481" y="2705231"/>
              <a:chExt cx="1355295" cy="286264"/>
            </a:xfrm>
          </p:grpSpPr>
          <p:sp>
            <p:nvSpPr>
              <p:cNvPr id="80" name="Rounded Rectangle 28"/>
              <p:cNvSpPr/>
              <p:nvPr/>
            </p:nvSpPr>
            <p:spPr>
              <a:xfrm>
                <a:off x="3505967" y="2705231"/>
                <a:ext cx="928841" cy="286264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3270481" y="2755193"/>
                <a:ext cx="439328" cy="18466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 &lt;td&gt;</a:t>
                </a: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4124951" y="2751983"/>
                <a:ext cx="500825" cy="18466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 &lt;/td&gt;</a:t>
                </a:r>
              </a:p>
            </p:txBody>
          </p:sp>
        </p:grpSp>
        <p:grpSp>
          <p:nvGrpSpPr>
            <p:cNvPr id="83" name="Group 82"/>
            <p:cNvGrpSpPr/>
            <p:nvPr/>
          </p:nvGrpSpPr>
          <p:grpSpPr>
            <a:xfrm>
              <a:off x="5185010" y="4090713"/>
              <a:ext cx="1746547" cy="477113"/>
              <a:chOff x="3270481" y="2705231"/>
              <a:chExt cx="1355295" cy="286264"/>
            </a:xfrm>
          </p:grpSpPr>
          <p:sp>
            <p:nvSpPr>
              <p:cNvPr id="84" name="Rounded Rectangle 28"/>
              <p:cNvSpPr/>
              <p:nvPr/>
            </p:nvSpPr>
            <p:spPr>
              <a:xfrm>
                <a:off x="3505967" y="2705231"/>
                <a:ext cx="928841" cy="286264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3270481" y="2755194"/>
                <a:ext cx="439328" cy="18466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 &lt;td&gt;</a:t>
                </a: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4124951" y="2751983"/>
                <a:ext cx="500825" cy="18466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 &lt;/td&gt;</a:t>
                </a:r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7114444" y="4109621"/>
              <a:ext cx="1746547" cy="477113"/>
              <a:chOff x="3270481" y="2705231"/>
              <a:chExt cx="1355295" cy="286264"/>
            </a:xfrm>
          </p:grpSpPr>
          <p:sp>
            <p:nvSpPr>
              <p:cNvPr id="88" name="Rounded Rectangle 28"/>
              <p:cNvSpPr/>
              <p:nvPr/>
            </p:nvSpPr>
            <p:spPr>
              <a:xfrm>
                <a:off x="3505967" y="2705231"/>
                <a:ext cx="928841" cy="286264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3270481" y="2755193"/>
                <a:ext cx="439328" cy="18466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 &lt;td&gt;</a:t>
                </a:r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4124951" y="2751983"/>
                <a:ext cx="500825" cy="18466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 &lt;/td&gt;</a:t>
                </a:r>
              </a:p>
            </p:txBody>
          </p:sp>
        </p:grpSp>
        <p:grpSp>
          <p:nvGrpSpPr>
            <p:cNvPr id="91" name="Group 90"/>
            <p:cNvGrpSpPr/>
            <p:nvPr/>
          </p:nvGrpSpPr>
          <p:grpSpPr>
            <a:xfrm>
              <a:off x="3147258" y="5208956"/>
              <a:ext cx="1746547" cy="477113"/>
              <a:chOff x="3270481" y="2705231"/>
              <a:chExt cx="1355295" cy="286264"/>
            </a:xfrm>
          </p:grpSpPr>
          <p:sp>
            <p:nvSpPr>
              <p:cNvPr id="92" name="Rounded Rectangle 28"/>
              <p:cNvSpPr/>
              <p:nvPr/>
            </p:nvSpPr>
            <p:spPr>
              <a:xfrm>
                <a:off x="3505967" y="2705231"/>
                <a:ext cx="928841" cy="286264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3270481" y="2755193"/>
                <a:ext cx="439328" cy="18466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 &lt;td&gt;</a:t>
                </a: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4124951" y="2751983"/>
                <a:ext cx="500825" cy="18466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 &lt;/td&gt;</a:t>
                </a:r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5185010" y="5208956"/>
              <a:ext cx="1746547" cy="477113"/>
              <a:chOff x="3270481" y="2705231"/>
              <a:chExt cx="1355295" cy="286264"/>
            </a:xfrm>
          </p:grpSpPr>
          <p:sp>
            <p:nvSpPr>
              <p:cNvPr id="96" name="Rounded Rectangle 28"/>
              <p:cNvSpPr/>
              <p:nvPr/>
            </p:nvSpPr>
            <p:spPr>
              <a:xfrm>
                <a:off x="3505967" y="2705231"/>
                <a:ext cx="928841" cy="286264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3270481" y="2755194"/>
                <a:ext cx="439328" cy="18466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 &lt;td&gt;</a:t>
                </a: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4124951" y="2751983"/>
                <a:ext cx="500825" cy="18466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 &lt;/td&gt;</a:t>
                </a:r>
              </a:p>
            </p:txBody>
          </p:sp>
        </p:grpSp>
        <p:grpSp>
          <p:nvGrpSpPr>
            <p:cNvPr id="99" name="Group 98"/>
            <p:cNvGrpSpPr/>
            <p:nvPr/>
          </p:nvGrpSpPr>
          <p:grpSpPr>
            <a:xfrm>
              <a:off x="7114444" y="5227864"/>
              <a:ext cx="1746547" cy="477113"/>
              <a:chOff x="3270481" y="2705231"/>
              <a:chExt cx="1355295" cy="286264"/>
            </a:xfrm>
          </p:grpSpPr>
          <p:sp>
            <p:nvSpPr>
              <p:cNvPr id="100" name="Rounded Rectangle 28"/>
              <p:cNvSpPr/>
              <p:nvPr/>
            </p:nvSpPr>
            <p:spPr>
              <a:xfrm>
                <a:off x="3505967" y="2705231"/>
                <a:ext cx="928841" cy="286264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3270481" y="2755193"/>
                <a:ext cx="439328" cy="18466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 &lt;td&gt;</a:t>
                </a: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4124951" y="2751983"/>
                <a:ext cx="500825" cy="18466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 &lt;/td&gt;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6109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Excel</a:t>
            </a:r>
          </a:p>
        </p:txBody>
      </p:sp>
    </p:spTree>
    <p:extLst>
      <p:ext uri="{BB962C8B-B14F-4D97-AF65-F5344CB8AC3E}">
        <p14:creationId xmlns:p14="http://schemas.microsoft.com/office/powerpoint/2010/main" val="8033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etrospect">
  <a:themeElements>
    <a:clrScheme name="Custom 3">
      <a:dk1>
        <a:srgbClr val="013E7F"/>
      </a:dk1>
      <a:lt1>
        <a:sysClr val="window" lastClr="FFFFFF"/>
      </a:lt1>
      <a:dk2>
        <a:srgbClr val="013E7F"/>
      </a:dk2>
      <a:lt2>
        <a:srgbClr val="FFC300"/>
      </a:lt2>
      <a:accent1>
        <a:srgbClr val="01508D"/>
      </a:accent1>
      <a:accent2>
        <a:srgbClr val="97AF5C"/>
      </a:accent2>
      <a:accent3>
        <a:srgbClr val="218ACB"/>
      </a:accent3>
      <a:accent4>
        <a:srgbClr val="A0A1A2"/>
      </a:accent4>
      <a:accent5>
        <a:srgbClr val="3F4EFF"/>
      </a:accent5>
      <a:accent6>
        <a:srgbClr val="90BD00"/>
      </a:accent6>
      <a:hlink>
        <a:srgbClr val="90BD00"/>
      </a:hlink>
      <a:folHlink>
        <a:srgbClr val="728641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4877</TotalTime>
  <Words>645</Words>
  <Application>Microsoft Office PowerPoint</Application>
  <PresentationFormat>Widescreen</PresentationFormat>
  <Paragraphs>220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Retrospect</vt:lpstr>
      <vt:lpstr>Midterm Review</vt:lpstr>
      <vt:lpstr>Primary Parts of a Computer</vt:lpstr>
      <vt:lpstr>Key Internet Terms</vt:lpstr>
      <vt:lpstr>URL : Uniform Resource locator</vt:lpstr>
      <vt:lpstr>HTML</vt:lpstr>
      <vt:lpstr>HTML: Hyper Text Markup Language</vt:lpstr>
      <vt:lpstr>Commonly used tags </vt:lpstr>
      <vt:lpstr>HTML Tables</vt:lpstr>
      <vt:lpstr>Excel</vt:lpstr>
      <vt:lpstr>Types of Data</vt:lpstr>
      <vt:lpstr>Excel Terminology</vt:lpstr>
      <vt:lpstr>Excel Terminology</vt:lpstr>
      <vt:lpstr>Formulas Use Operators</vt:lpstr>
      <vt:lpstr>Functions to Know</vt:lpstr>
      <vt:lpstr>IF Statements in Excel</vt:lpstr>
      <vt:lpstr>COUNTIFS</vt:lpstr>
      <vt:lpstr>Chart Types</vt:lpstr>
      <vt:lpstr>Line graphs and Time Series Data</vt:lpstr>
      <vt:lpstr>Midterm Format</vt:lpstr>
      <vt:lpstr>Midterm Format </vt:lpstr>
      <vt:lpstr>Calculated Questions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Virali Jhaveri</dc:creator>
  <cp:keywords/>
  <dc:description/>
  <cp:lastModifiedBy>Robert Plumley</cp:lastModifiedBy>
  <cp:revision>133</cp:revision>
  <dcterms:created xsi:type="dcterms:W3CDTF">2016-01-11T13:08:56Z</dcterms:created>
  <dcterms:modified xsi:type="dcterms:W3CDTF">2016-10-20T14:45:03Z</dcterms:modified>
  <cp:category/>
</cp:coreProperties>
</file>