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1" r:id="rId4"/>
    <p:sldId id="259" r:id="rId5"/>
    <p:sldId id="264" r:id="rId6"/>
    <p:sldId id="265" r:id="rId7"/>
    <p:sldId id="262" r:id="rId8"/>
    <p:sldId id="263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B5998"/>
    <a:srgbClr val="615C56"/>
    <a:srgbClr val="F47206"/>
    <a:srgbClr val="CB5F05"/>
    <a:srgbClr val="143F6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534" autoAdjust="0"/>
  </p:normalViewPr>
  <p:slideViewPr>
    <p:cSldViewPr snapToGrid="0">
      <p:cViewPr varScale="1">
        <p:scale>
          <a:sx n="103" d="100"/>
          <a:sy n="103" d="100"/>
        </p:scale>
        <p:origin x="85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b="0" i="0" baseline="0" dirty="0">
                <a:effectLst/>
              </a:rPr>
              <a:t>World Population </a:t>
            </a:r>
            <a:endParaRPr lang="en-US" sz="4400" dirty="0">
              <a:effectLst/>
            </a:endParaRPr>
          </a:p>
          <a:p>
            <a:pPr>
              <a:defRPr sz="4400"/>
            </a:pPr>
            <a:r>
              <a:rPr lang="en-US" sz="4400" b="0" i="0" baseline="0" dirty="0">
                <a:effectLst/>
              </a:rPr>
              <a:t>7.4 Billion</a:t>
            </a:r>
            <a:endParaRPr lang="en-US" sz="4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FF-408F-9F3A-04A71A519C18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FF-408F-9F3A-04A71A519C18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Sheet1!$E$13:$E$14</c:f>
              <c:numCache>
                <c:formatCode>_(* #,##0.00_);_(* \(#,##0.00\);_(* "-"??_);_(@_)</c:formatCode>
                <c:ptCount val="2"/>
                <c:pt idx="0">
                  <c:v>5690000000</c:v>
                </c:pt>
                <c:pt idx="1">
                  <c:v>1710000000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FF-408F-9F3A-04A71A519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dirty="0"/>
              <a:t>World Population </a:t>
            </a:r>
          </a:p>
          <a:p>
            <a:pPr>
              <a:defRPr sz="4400"/>
            </a:pPr>
            <a:r>
              <a:rPr lang="en-US" sz="4400" dirty="0"/>
              <a:t>7.4 Billion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27-4707-8DAB-BA0E25623A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27-4707-8DAB-BA0E25623A53}"/>
              </c:ext>
            </c:extLst>
          </c:dPt>
          <c:dLbls>
            <c:dLbl>
              <c:idx val="1"/>
              <c:layout>
                <c:manualLayout>
                  <c:x val="0.1993033688209126"/>
                  <c:y val="1.32068193461085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27-4707-8DAB-BA0E25623A5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Sheet1!$G$11:$G$12</c:f>
              <c:numCache>
                <c:formatCode>_(* #,##0.00_);_(* \(#,##0.00\);_(* "-"??_);_(@_)</c:formatCode>
                <c:ptCount val="2"/>
                <c:pt idx="0">
                  <c:v>7306200000</c:v>
                </c:pt>
                <c:pt idx="1">
                  <c:v>93800000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27-4707-8DAB-BA0E25623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16093166860537E-2"/>
          <c:y val="2.920677371356915E-2"/>
          <c:w val="0.92971225659396961"/>
          <c:h val="0.732526791517784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Sheet2!$D$18:$D$42</c:f>
              <c:strCache>
                <c:ptCount val="25"/>
                <c:pt idx="0">
                  <c:v> China</c:v>
                </c:pt>
                <c:pt idx="1">
                  <c:v> India</c:v>
                </c:pt>
                <c:pt idx="2">
                  <c:v> United States</c:v>
                </c:pt>
                <c:pt idx="3">
                  <c:v> Indonesia</c:v>
                </c:pt>
                <c:pt idx="4">
                  <c:v> Brazil</c:v>
                </c:pt>
                <c:pt idx="5">
                  <c:v> Pakistan</c:v>
                </c:pt>
                <c:pt idx="6">
                  <c:v> Nigeria</c:v>
                </c:pt>
                <c:pt idx="7">
                  <c:v> Bangladesh</c:v>
                </c:pt>
                <c:pt idx="8">
                  <c:v> Russia</c:v>
                </c:pt>
                <c:pt idx="9">
                  <c:v> Mexico</c:v>
                </c:pt>
                <c:pt idx="10">
                  <c:v> Japan</c:v>
                </c:pt>
                <c:pt idx="11">
                  <c:v> Philippines</c:v>
                </c:pt>
                <c:pt idx="12">
                  <c:v> Ethiopia</c:v>
                </c:pt>
                <c:pt idx="13">
                  <c:v> Vietnam</c:v>
                </c:pt>
                <c:pt idx="14">
                  <c:v> Egypt</c:v>
                </c:pt>
                <c:pt idx="15">
                  <c:v> Germany</c:v>
                </c:pt>
                <c:pt idx="16">
                  <c:v> Iran</c:v>
                </c:pt>
                <c:pt idx="17">
                  <c:v>Congo</c:v>
                </c:pt>
                <c:pt idx="18">
                  <c:v> Turkey</c:v>
                </c:pt>
                <c:pt idx="19">
                  <c:v> Thailand</c:v>
                </c:pt>
                <c:pt idx="20">
                  <c:v> United Kingdom</c:v>
                </c:pt>
                <c:pt idx="21">
                  <c:v> France</c:v>
                </c:pt>
                <c:pt idx="22">
                  <c:v> Italy</c:v>
                </c:pt>
                <c:pt idx="23">
                  <c:v> Tanzania</c:v>
                </c:pt>
                <c:pt idx="24">
                  <c:v> South Africa</c:v>
                </c:pt>
              </c:strCache>
            </c:strRef>
          </c:cat>
          <c:val>
            <c:numRef>
              <c:f>Sheet2!$E$18:$E$42</c:f>
              <c:numCache>
                <c:formatCode>#,##0</c:formatCode>
                <c:ptCount val="25"/>
                <c:pt idx="0">
                  <c:v>1382323332</c:v>
                </c:pt>
                <c:pt idx="1">
                  <c:v>1326801576</c:v>
                </c:pt>
                <c:pt idx="2">
                  <c:v>324118787</c:v>
                </c:pt>
                <c:pt idx="3">
                  <c:v>260581100</c:v>
                </c:pt>
                <c:pt idx="4">
                  <c:v>209567920</c:v>
                </c:pt>
                <c:pt idx="5">
                  <c:v>192826502</c:v>
                </c:pt>
                <c:pt idx="6">
                  <c:v>186987563</c:v>
                </c:pt>
                <c:pt idx="7">
                  <c:v>162910864</c:v>
                </c:pt>
                <c:pt idx="8">
                  <c:v>143439832</c:v>
                </c:pt>
                <c:pt idx="9">
                  <c:v>128632004</c:v>
                </c:pt>
                <c:pt idx="10">
                  <c:v>126323715</c:v>
                </c:pt>
                <c:pt idx="11">
                  <c:v>102250133</c:v>
                </c:pt>
                <c:pt idx="12">
                  <c:v>101853268</c:v>
                </c:pt>
                <c:pt idx="13">
                  <c:v>94444200</c:v>
                </c:pt>
                <c:pt idx="14">
                  <c:v>93383574</c:v>
                </c:pt>
                <c:pt idx="15">
                  <c:v>80682351</c:v>
                </c:pt>
                <c:pt idx="16">
                  <c:v>80043146</c:v>
                </c:pt>
                <c:pt idx="17">
                  <c:v>79722624</c:v>
                </c:pt>
                <c:pt idx="18">
                  <c:v>79622062</c:v>
                </c:pt>
                <c:pt idx="19">
                  <c:v>68146609</c:v>
                </c:pt>
                <c:pt idx="20">
                  <c:v>65111143</c:v>
                </c:pt>
                <c:pt idx="21">
                  <c:v>64668129</c:v>
                </c:pt>
                <c:pt idx="22">
                  <c:v>59801004</c:v>
                </c:pt>
                <c:pt idx="23">
                  <c:v>55155473</c:v>
                </c:pt>
                <c:pt idx="24">
                  <c:v>54978907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9-41EC-8419-CADD44189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2995199"/>
        <c:axId val="1564668431"/>
      </c:barChart>
      <c:catAx>
        <c:axId val="147299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4668431"/>
        <c:crosses val="autoZero"/>
        <c:auto val="1"/>
        <c:lblAlgn val="ctr"/>
        <c:lblOffset val="100"/>
        <c:noMultiLvlLbl val="0"/>
      </c:catAx>
      <c:valAx>
        <c:axId val="156466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995199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3983F-B4F3-4B82-A3FB-5F4EDA1C8804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1C487-BB21-4558-B9DD-3156F7C1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939F5-0670-4523-A90A-FB04126198A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641AE-A3D8-412A-A442-1AFFDE282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8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Equal to being the 15</a:t>
            </a:r>
            <a:r>
              <a:rPr lang="en-US" sz="1200" b="1" baseline="30000" dirty="0"/>
              <a:t>th</a:t>
            </a:r>
            <a:r>
              <a:rPr lang="en-US" sz="1200" b="1" dirty="0"/>
              <a:t> largest country on earth</a:t>
            </a:r>
          </a:p>
          <a:p>
            <a:r>
              <a:rPr lang="en-US" dirty="0"/>
              <a:t>219 of</a:t>
            </a:r>
            <a:r>
              <a:rPr lang="en-US" baseline="0" dirty="0"/>
              <a:t> 233 Presidents and Prime Ministers speak to few people during a national address than Kate Perry does with a Tweet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5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$35 Billion Industry, Why?  </a:t>
            </a:r>
          </a:p>
          <a:p>
            <a:r>
              <a:rPr lang="en-US" dirty="0"/>
              <a:t>Profile</a:t>
            </a:r>
            <a:r>
              <a:rPr lang="en-US" baseline="0" dirty="0"/>
              <a:t>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Your 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Gender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Things you’ve liked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Where you check-in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Virtually everything you share</a:t>
            </a:r>
            <a:endParaRPr lang="en-US" dirty="0"/>
          </a:p>
          <a:p>
            <a:r>
              <a:rPr lang="en-US" dirty="0"/>
              <a:t>Have you ever</a:t>
            </a:r>
            <a:r>
              <a:rPr lang="en-US" baseline="0" dirty="0"/>
              <a:t> l</a:t>
            </a:r>
            <a:r>
              <a:rPr lang="en-US" dirty="0"/>
              <a:t>ooked at a</a:t>
            </a:r>
            <a:r>
              <a:rPr lang="en-US" baseline="0" dirty="0"/>
              <a:t> product on a site like amazon, and had that product follow you around the net?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9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visit</a:t>
            </a:r>
            <a:r>
              <a:rPr lang="en-US" baseline="0" dirty="0"/>
              <a:t> sites like amazon they store small files call cookies that allow you to be identified when you visit the site again or visit other sites in their ad network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96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Spaces where ads will go are added to sites and that block is connected to ad networks,  just like you connected your site to </a:t>
            </a:r>
            <a:r>
              <a:rPr lang="en-US" baseline="0" dirty="0" err="1"/>
              <a:t>youtube</a:t>
            </a:r>
            <a:r>
              <a:rPr lang="en-US" baseline="0" dirty="0"/>
              <a:t> when your embedded video</a:t>
            </a:r>
          </a:p>
          <a:p>
            <a:r>
              <a:rPr lang="en-US" baseline="0" dirty="0"/>
              <a:t>When a website is loaded the cookie information is provided to the ad network to identify you</a:t>
            </a:r>
          </a:p>
          <a:p>
            <a:r>
              <a:rPr lang="en-US" baseline="0" dirty="0"/>
              <a:t>The ad network goes through the various ad options based on how well they match your profile info and highest bidder</a:t>
            </a:r>
          </a:p>
          <a:p>
            <a:r>
              <a:rPr lang="en-US" baseline="0" dirty="0"/>
              <a:t>And then loads the best match in the block on the site.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2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207" y="758952"/>
            <a:ext cx="11252719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78" y="4455620"/>
            <a:ext cx="11252719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1733" y="4343400"/>
            <a:ext cx="110481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6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2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9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0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4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5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4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7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4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518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-8966"/>
            <a:ext cx="12192001" cy="65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893" y="514718"/>
            <a:ext cx="11383347" cy="103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3" y="1845734"/>
            <a:ext cx="1138334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cnews.com/tech/social-media/why-did-19k-people-watch-puddle-periscope-n49132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Economics of Social </a:t>
            </a:r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12918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342" y="405479"/>
            <a:ext cx="10365052" cy="1034164"/>
          </a:xfrm>
        </p:spPr>
        <p:txBody>
          <a:bodyPr/>
          <a:lstStyle/>
          <a:p>
            <a:r>
              <a:rPr lang="en-US" dirty="0"/>
              <a:t>Cookies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398" y="630016"/>
            <a:ext cx="6473327" cy="60565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361" y="1011484"/>
            <a:ext cx="4828252" cy="2926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690" t="8571" r="16947" b="10429"/>
          <a:stretch/>
        </p:blipFill>
        <p:spPr>
          <a:xfrm>
            <a:off x="1265422" y="1524571"/>
            <a:ext cx="3620442" cy="35332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4482" y="2003798"/>
            <a:ext cx="2572735" cy="2566638"/>
          </a:xfrm>
          <a:prstGeom prst="rect">
            <a:avLst/>
          </a:prstGeom>
        </p:spPr>
      </p:pic>
      <p:sp>
        <p:nvSpPr>
          <p:cNvPr id="30" name="Arrow: Curved Left 29"/>
          <p:cNvSpPr/>
          <p:nvPr/>
        </p:nvSpPr>
        <p:spPr>
          <a:xfrm rot="5884681" flipV="1">
            <a:off x="4107565" y="4308142"/>
            <a:ext cx="877277" cy="327746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urved Left 31"/>
          <p:cNvSpPr/>
          <p:nvPr/>
        </p:nvSpPr>
        <p:spPr>
          <a:xfrm rot="17380261" flipV="1">
            <a:off x="4751549" y="-44050"/>
            <a:ext cx="877277" cy="327746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8973" y="4570436"/>
            <a:ext cx="1281741" cy="125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342" y="405479"/>
            <a:ext cx="10365052" cy="1034164"/>
          </a:xfrm>
        </p:spPr>
        <p:txBody>
          <a:bodyPr/>
          <a:lstStyle/>
          <a:p>
            <a:r>
              <a:rPr lang="en-US" dirty="0"/>
              <a:t>Cookies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398" y="630016"/>
            <a:ext cx="6473327" cy="6056533"/>
          </a:xfrm>
          <a:prstGeom prst="rect">
            <a:avLst/>
          </a:prstGeom>
        </p:spPr>
      </p:pic>
      <p:pic>
        <p:nvPicPr>
          <p:cNvPr id="13" name="Content Placeholder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82514" y="1016771"/>
            <a:ext cx="4797180" cy="29265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48837" y="2814018"/>
            <a:ext cx="1335619" cy="11430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Load Ad Here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883" y="4555566"/>
            <a:ext cx="1281741" cy="125364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734550" y="2800350"/>
            <a:ext cx="1335619" cy="114300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row: Curved Left 35"/>
          <p:cNvSpPr/>
          <p:nvPr/>
        </p:nvSpPr>
        <p:spPr>
          <a:xfrm rot="16200000" flipH="1" flipV="1">
            <a:off x="4023206" y="4092095"/>
            <a:ext cx="730215" cy="4458630"/>
          </a:xfrm>
          <a:prstGeom prst="curvedLeftArrow">
            <a:avLst>
              <a:gd name="adj1" fmla="val 25000"/>
              <a:gd name="adj2" fmla="val 5291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168" y="2328622"/>
            <a:ext cx="2277594" cy="3063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4239" y="2696507"/>
            <a:ext cx="2676525" cy="2419350"/>
          </a:xfrm>
          <a:prstGeom prst="rect">
            <a:avLst/>
          </a:prstGeom>
        </p:spPr>
      </p:pic>
      <p:pic>
        <p:nvPicPr>
          <p:cNvPr id="22" name="Content Placeholder 7"/>
          <p:cNvPicPr>
            <a:picLocks noChangeAspect="1"/>
          </p:cNvPicPr>
          <p:nvPr/>
        </p:nvPicPr>
        <p:blipFill rotWithShape="1">
          <a:blip r:embed="rId8"/>
          <a:srcRect b="4081"/>
          <a:stretch/>
        </p:blipFill>
        <p:spPr>
          <a:xfrm>
            <a:off x="2696468" y="2420219"/>
            <a:ext cx="2487384" cy="222798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3" name="Arrow: Curved Left 22"/>
          <p:cNvSpPr/>
          <p:nvPr/>
        </p:nvSpPr>
        <p:spPr>
          <a:xfrm rot="16200000">
            <a:off x="4285207" y="-695815"/>
            <a:ext cx="730215" cy="4458630"/>
          </a:xfrm>
          <a:prstGeom prst="curvedLeftArrow">
            <a:avLst>
              <a:gd name="adj1" fmla="val 25000"/>
              <a:gd name="adj2" fmla="val 5291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9018" y="2102753"/>
            <a:ext cx="2208707" cy="3780002"/>
            <a:chOff x="199018" y="2102753"/>
            <a:chExt cx="2208707" cy="3780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9018" y="2102753"/>
              <a:ext cx="2208707" cy="3780002"/>
            </a:xfrm>
            <a:prstGeom prst="rect">
              <a:avLst/>
            </a:prstGeom>
          </p:spPr>
        </p:pic>
        <p:pic>
          <p:nvPicPr>
            <p:cNvPr id="2050" name="Picture 2" descr="Image result for internet icon vecto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414" y="2146104"/>
              <a:ext cx="667914" cy="667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93971" y="2696507"/>
              <a:ext cx="1415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Ad 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423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3" grpId="0" animBg="1"/>
      <p:bldP spid="36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758952"/>
            <a:ext cx="10761980" cy="3566160"/>
          </a:xfrm>
        </p:spPr>
        <p:txBody>
          <a:bodyPr>
            <a:normAutofit/>
          </a:bodyPr>
          <a:lstStyle/>
          <a:p>
            <a:r>
              <a:rPr lang="en-US" dirty="0"/>
              <a:t>What do you think of Social Media?</a:t>
            </a:r>
          </a:p>
        </p:txBody>
      </p:sp>
    </p:spTree>
    <p:extLst>
      <p:ext uri="{BB962C8B-B14F-4D97-AF65-F5344CB8AC3E}">
        <p14:creationId xmlns:p14="http://schemas.microsoft.com/office/powerpoint/2010/main" val="85662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90046" y="3146168"/>
            <a:ext cx="1371600" cy="1371600"/>
          </a:xfrm>
          <a:prstGeom prst="rect">
            <a:avLst/>
          </a:prstGeom>
        </p:spPr>
      </p:pic>
      <p:pic>
        <p:nvPicPr>
          <p:cNvPr id="15" name="Picture 1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37059" y="2102653"/>
            <a:ext cx="1371600" cy="1371600"/>
          </a:xfrm>
          <a:prstGeom prst="rect">
            <a:avLst/>
          </a:prstGeom>
        </p:spPr>
      </p:pic>
      <p:pic>
        <p:nvPicPr>
          <p:cNvPr id="16" name="Picture 15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32283" y="2298014"/>
            <a:ext cx="1371600" cy="1371600"/>
          </a:xfrm>
          <a:prstGeom prst="rect">
            <a:avLst/>
          </a:prstGeom>
        </p:spPr>
      </p:pic>
      <p:pic>
        <p:nvPicPr>
          <p:cNvPr id="17" name="Picture 16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47809" y="3098167"/>
            <a:ext cx="1371600" cy="1415045"/>
          </a:xfrm>
          <a:prstGeom prst="rect">
            <a:avLst/>
          </a:prstGeom>
        </p:spPr>
      </p:pic>
      <p:pic>
        <p:nvPicPr>
          <p:cNvPr id="18" name="Picture 17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631573" y="1527942"/>
            <a:ext cx="1371600" cy="962167"/>
          </a:xfrm>
          <a:prstGeom prst="rect">
            <a:avLst/>
          </a:prstGeom>
        </p:spPr>
      </p:pic>
      <p:pic>
        <p:nvPicPr>
          <p:cNvPr id="19" name="Picture 18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135353" y="4619936"/>
            <a:ext cx="1371600" cy="1371600"/>
          </a:xfrm>
          <a:prstGeom prst="rect">
            <a:avLst/>
          </a:prstGeom>
        </p:spPr>
      </p:pic>
      <p:pic>
        <p:nvPicPr>
          <p:cNvPr id="20" name="Picture 19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180013" y="4513212"/>
            <a:ext cx="1371600" cy="1371600"/>
          </a:xfrm>
          <a:prstGeom prst="rect">
            <a:avLst/>
          </a:prstGeom>
        </p:spPr>
      </p:pic>
      <p:pic>
        <p:nvPicPr>
          <p:cNvPr id="21" name="Picture 20"/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583818" y="4998811"/>
            <a:ext cx="1371600" cy="1371600"/>
          </a:xfrm>
          <a:prstGeom prst="rect">
            <a:avLst/>
          </a:prstGeom>
        </p:spPr>
      </p:pic>
      <p:pic>
        <p:nvPicPr>
          <p:cNvPr id="23" name="Picture 22"/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532562" y="1416853"/>
            <a:ext cx="1371600" cy="1371600"/>
          </a:xfrm>
          <a:prstGeom prst="rect">
            <a:avLst/>
          </a:prstGeom>
        </p:spPr>
      </p:pic>
      <p:pic>
        <p:nvPicPr>
          <p:cNvPr id="24" name="Picture 23"/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521115" y="3102723"/>
            <a:ext cx="1371600" cy="14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3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20,000 People Watch a Puddle</a:t>
            </a:r>
          </a:p>
        </p:txBody>
      </p:sp>
      <p:pic>
        <p:nvPicPr>
          <p:cNvPr id="6" name="Content Placeholder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31180" y="1548882"/>
            <a:ext cx="3788795" cy="507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9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User Growth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6708"/>
          <a:stretch/>
        </p:blipFill>
        <p:spPr>
          <a:xfrm>
            <a:off x="2281279" y="1641773"/>
            <a:ext cx="7282443" cy="4506843"/>
          </a:xfr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2A95B11-EB30-4BA7-80EF-B4461D827D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907806"/>
              </p:ext>
            </p:extLst>
          </p:nvPr>
        </p:nvGraphicFramePr>
        <p:xfrm>
          <a:off x="2945638" y="1455991"/>
          <a:ext cx="5385233" cy="4723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0CB7BAD-77B6-4D4B-AC49-59DAF28D49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826821"/>
              </p:ext>
            </p:extLst>
          </p:nvPr>
        </p:nvGraphicFramePr>
        <p:xfrm>
          <a:off x="2437134" y="1548882"/>
          <a:ext cx="6402240" cy="489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18" y="1771908"/>
            <a:ext cx="10011472" cy="4376708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5922500" y="5442798"/>
            <a:ext cx="1093761" cy="798709"/>
          </a:xfrm>
          <a:prstGeom prst="roundRect">
            <a:avLst/>
          </a:prstGeom>
          <a:noFill/>
          <a:ln w="76200" cap="flat" cmpd="sng" algn="ctr">
            <a:solidFill>
              <a:srgbClr val="F4720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27814" y="2701988"/>
            <a:ext cx="325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93.8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40991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2" grpId="1">
        <p:bldAsOne/>
      </p:bldGraphic>
      <p:bldGraphic spid="11" grpId="0">
        <p:bldAsOne/>
      </p:bldGraphic>
      <p:bldGraphic spid="11" grpId="1">
        <p:bldAsOne/>
      </p:bldGraphic>
      <p:bldP spid="13" grpId="0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25 Populous Countries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D2269F12-F0ED-4500-AA7E-D60907D63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705320"/>
              </p:ext>
            </p:extLst>
          </p:nvPr>
        </p:nvGraphicFramePr>
        <p:xfrm>
          <a:off x="363892" y="1548883"/>
          <a:ext cx="11383607" cy="508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635810" y="3346207"/>
            <a:ext cx="1151900" cy="1283676"/>
            <a:chOff x="4613579" y="2444262"/>
            <a:chExt cx="1151900" cy="1283676"/>
          </a:xfrm>
          <a:solidFill>
            <a:schemeClr val="accent2"/>
          </a:solidFill>
        </p:grpSpPr>
        <p:sp>
          <p:nvSpPr>
            <p:cNvPr id="6" name="Speech Bubble: Rectangle with Corners Rounded 5"/>
            <p:cNvSpPr/>
            <p:nvPr/>
          </p:nvSpPr>
          <p:spPr>
            <a:xfrm>
              <a:off x="4613579" y="2444262"/>
              <a:ext cx="1151900" cy="1283676"/>
            </a:xfrm>
            <a:prstGeom prst="wedgeRoundRectCallout">
              <a:avLst>
                <a:gd name="adj1" fmla="val -21944"/>
                <a:gd name="adj2" fmla="val 94151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1328" t="28339" r="70415" b="309"/>
            <a:stretch/>
          </p:blipFill>
          <p:spPr>
            <a:xfrm>
              <a:off x="4689719" y="2508005"/>
              <a:ext cx="977900" cy="10795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8698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Endorsements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85" y="2949057"/>
            <a:ext cx="4953000" cy="27644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575" y="4223967"/>
            <a:ext cx="4552950" cy="2352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546" y="1031800"/>
            <a:ext cx="4562475" cy="28765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850634" y="1548882"/>
            <a:ext cx="5063835" cy="47629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53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534" y="1826536"/>
            <a:ext cx="7645047" cy="4267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they make money?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00594">
            <a:off x="4826931" y="2107638"/>
            <a:ext cx="472440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93432">
            <a:off x="1674385" y="1371242"/>
            <a:ext cx="4619625" cy="478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r="48081"/>
          <a:stretch/>
        </p:blipFill>
        <p:spPr>
          <a:xfrm rot="20352656">
            <a:off x="1413131" y="2087360"/>
            <a:ext cx="3549726" cy="4092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r="36932"/>
          <a:stretch/>
        </p:blipFill>
        <p:spPr>
          <a:xfrm rot="1585812">
            <a:off x="5885821" y="2045110"/>
            <a:ext cx="3844593" cy="4095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51935" r="638"/>
          <a:stretch/>
        </p:blipFill>
        <p:spPr>
          <a:xfrm rot="1391920">
            <a:off x="4780103" y="2153554"/>
            <a:ext cx="3389180" cy="427794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 rot="20887338">
            <a:off x="2428349" y="1870416"/>
            <a:ext cx="2829279" cy="343918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86644">
            <a:off x="4518593" y="2197918"/>
            <a:ext cx="3243858" cy="143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87527">
            <a:off x="4716036" y="3382139"/>
            <a:ext cx="3583998" cy="1591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45817">
            <a:off x="4182780" y="2344582"/>
            <a:ext cx="3710951" cy="33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$35 Billion Industry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748" y="1800224"/>
            <a:ext cx="9135990" cy="431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7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402" y="1463808"/>
            <a:ext cx="8497170" cy="529894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90587" y="2061936"/>
            <a:ext cx="9839325" cy="3972719"/>
            <a:chOff x="890587" y="2070496"/>
            <a:chExt cx="9839325" cy="397271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b="13468"/>
            <a:stretch/>
          </p:blipFill>
          <p:spPr>
            <a:xfrm>
              <a:off x="890587" y="2070496"/>
              <a:ext cx="9839325" cy="397271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15451" r="16562"/>
            <a:stretch/>
          </p:blipFill>
          <p:spPr>
            <a:xfrm>
              <a:off x="1176497" y="4188046"/>
              <a:ext cx="1452403" cy="1445594"/>
            </a:xfrm>
            <a:prstGeom prst="rect">
              <a:avLst/>
            </a:prstGeom>
            <a:ln w="76200">
              <a:solidFill>
                <a:schemeClr val="bg1"/>
              </a:solidFill>
              <a:miter lim="800000"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/>
            <a:srcRect l="15451" r="16562"/>
            <a:stretch/>
          </p:blipFill>
          <p:spPr>
            <a:xfrm>
              <a:off x="6286500" y="2132307"/>
              <a:ext cx="254215" cy="253023"/>
            </a:xfrm>
            <a:prstGeom prst="rect">
              <a:avLst/>
            </a:prstGeom>
            <a:ln w="12700">
              <a:solidFill>
                <a:schemeClr val="bg1"/>
              </a:solidFill>
              <a:rou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390650" y="2169887"/>
              <a:ext cx="123825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John Doe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65241" y="5100239"/>
              <a:ext cx="1687709" cy="243143"/>
            </a:xfrm>
            <a:prstGeom prst="rect">
              <a:avLst/>
            </a:prstGeom>
            <a:solidFill>
              <a:srgbClr val="615C56"/>
            </a:solidFill>
          </p:spPr>
          <p:txBody>
            <a:bodyPr wrap="square" lIns="91440" tIns="27432" rIns="9144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John Doe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70033" y="2188938"/>
              <a:ext cx="459417" cy="138499"/>
            </a:xfrm>
            <a:prstGeom prst="rect">
              <a:avLst/>
            </a:prstGeom>
            <a:solidFill>
              <a:srgbClr val="3B5998"/>
            </a:solidFill>
          </p:spPr>
          <p:txBody>
            <a:bodyPr wrap="square" lIns="91440" tIns="0" rIns="91440" bIns="0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John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010650" y="2606650"/>
            <a:ext cx="1719262" cy="2101900"/>
          </a:xfrm>
          <a:prstGeom prst="rect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$35 Billion Industry, Why?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8484" y="1445087"/>
            <a:ext cx="7465057" cy="52235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15570" y="1802055"/>
            <a:ext cx="6995080" cy="1855545"/>
          </a:xfrm>
          <a:prstGeom prst="rect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491883" y="1684010"/>
            <a:ext cx="7840398" cy="4783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01920" y="4545255"/>
            <a:ext cx="2201621" cy="1903170"/>
          </a:xfrm>
          <a:prstGeom prst="rect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3" grpId="0" animBg="1"/>
      <p:bldP spid="8" grpId="0" animBg="1"/>
    </p:bld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rgbClr val="013E7F"/>
      </a:dk1>
      <a:lt1>
        <a:sysClr val="window" lastClr="FFFFFF"/>
      </a:lt1>
      <a:dk2>
        <a:srgbClr val="013E7F"/>
      </a:dk2>
      <a:lt2>
        <a:srgbClr val="FFC300"/>
      </a:lt2>
      <a:accent1>
        <a:srgbClr val="01508D"/>
      </a:accent1>
      <a:accent2>
        <a:srgbClr val="97AF5C"/>
      </a:accent2>
      <a:accent3>
        <a:srgbClr val="218ACB"/>
      </a:accent3>
      <a:accent4>
        <a:srgbClr val="A0A1A2"/>
      </a:accent4>
      <a:accent5>
        <a:srgbClr val="3F4EFF"/>
      </a:accent5>
      <a:accent6>
        <a:srgbClr val="90BD00"/>
      </a:accent6>
      <a:hlink>
        <a:srgbClr val="90BD00"/>
      </a:hlink>
      <a:folHlink>
        <a:srgbClr val="72864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99970042-52CA-4E8E-82FD-A240A5B05F2C}" vid="{9765A551-6ED4-4E5F-92B9-7F5184D6F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204</TotalTime>
  <Words>263</Words>
  <Application>Microsoft Office PowerPoint</Application>
  <PresentationFormat>Widescreen</PresentationFormat>
  <Paragraphs>44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Retrospect</vt:lpstr>
      <vt:lpstr>Economics of Social Media</vt:lpstr>
      <vt:lpstr>Social Media</vt:lpstr>
      <vt:lpstr>20,000 People Watch a Puddle</vt:lpstr>
      <vt:lpstr>Facebook User Growth</vt:lpstr>
      <vt:lpstr>Top 25 Populous Countries</vt:lpstr>
      <vt:lpstr>Endorsements</vt:lpstr>
      <vt:lpstr>How do they make money?</vt:lpstr>
      <vt:lpstr>$35 Billion Industry</vt:lpstr>
      <vt:lpstr>$35 Billion Industry, Why?</vt:lpstr>
      <vt:lpstr>Cookies</vt:lpstr>
      <vt:lpstr>Cookies</vt:lpstr>
      <vt:lpstr>What do you think of Social Media?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subject/>
  <dc:creator>Robert Plumley</dc:creator>
  <cp:keywords/>
  <dc:description/>
  <cp:lastModifiedBy>Robert Plumley</cp:lastModifiedBy>
  <cp:revision>23</cp:revision>
  <dcterms:created xsi:type="dcterms:W3CDTF">2016-11-03T02:22:06Z</dcterms:created>
  <dcterms:modified xsi:type="dcterms:W3CDTF">2016-11-03T05:54:31Z</dcterms:modified>
  <cp:category/>
</cp:coreProperties>
</file>