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9D5"/>
    <a:srgbClr val="000000"/>
    <a:srgbClr val="FF2929"/>
    <a:srgbClr val="F47206"/>
    <a:srgbClr val="FF7C80"/>
    <a:srgbClr val="CB5F05"/>
    <a:srgbClr val="143F6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423" autoAdjust="0"/>
  </p:normalViewPr>
  <p:slideViewPr>
    <p:cSldViewPr snapToGrid="0">
      <p:cViewPr>
        <p:scale>
          <a:sx n="100" d="100"/>
          <a:sy n="100" d="100"/>
        </p:scale>
        <p:origin x="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983F-B4F3-4B82-A3FB-5F4EDA1C880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C487-BB21-4558-B9DD-3156F7C18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39F5-0670-4523-A90A-FB04126198A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41AE-A3D8-412A-A442-1AFFDE282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41AE-A3D8-412A-A442-1AFFDE282A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41AE-A3D8-412A-A442-1AFFDE282A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41AE-A3D8-412A-A442-1AFFDE282A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5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207" y="758952"/>
            <a:ext cx="1125271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78" y="4455620"/>
            <a:ext cx="1125271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1733" y="4343400"/>
            <a:ext cx="110481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518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8966"/>
            <a:ext cx="12192001" cy="6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893" y="514718"/>
            <a:ext cx="11383347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893" y="1845734"/>
            <a:ext cx="11383347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Excel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6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405" y="1717157"/>
            <a:ext cx="4837323" cy="37788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an Excel Table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86416" y="1733365"/>
            <a:ext cx="10388790" cy="593998"/>
            <a:chOff x="786416" y="1733365"/>
            <a:chExt cx="10388790" cy="593998"/>
          </a:xfrm>
        </p:grpSpPr>
        <p:sp>
          <p:nvSpPr>
            <p:cNvPr id="4" name="Rectangle 3"/>
            <p:cNvSpPr/>
            <p:nvPr/>
          </p:nvSpPr>
          <p:spPr>
            <a:xfrm>
              <a:off x="786416" y="1733365"/>
              <a:ext cx="4838309" cy="198296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  <a:ln w="1905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ine Callout 1 (Border and Accent Bar) 3"/>
            <p:cNvSpPr/>
            <p:nvPr/>
          </p:nvSpPr>
          <p:spPr>
            <a:xfrm>
              <a:off x="8734491" y="1944303"/>
              <a:ext cx="2440715" cy="383060"/>
            </a:xfrm>
            <a:prstGeom prst="accentBorderCallout1">
              <a:avLst>
                <a:gd name="adj1" fmla="val 18750"/>
                <a:gd name="adj2" fmla="val -8333"/>
                <a:gd name="adj3" fmla="val -21501"/>
                <a:gd name="adj4" fmla="val -127670"/>
              </a:avLst>
            </a:prstGeom>
            <a:ln w="28575">
              <a:solidFill>
                <a:srgbClr val="FF0000"/>
              </a:solidFill>
              <a:tailEnd type="non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Header Row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6418" y="1944303"/>
            <a:ext cx="10388788" cy="3307253"/>
            <a:chOff x="786418" y="1944303"/>
            <a:chExt cx="10388788" cy="3307253"/>
          </a:xfrm>
        </p:grpSpPr>
        <p:sp>
          <p:nvSpPr>
            <p:cNvPr id="13" name="Line Callout 1 (Border and Accent Bar) 4"/>
            <p:cNvSpPr/>
            <p:nvPr/>
          </p:nvSpPr>
          <p:spPr>
            <a:xfrm>
              <a:off x="8734491" y="3467517"/>
              <a:ext cx="2440715" cy="383060"/>
            </a:xfrm>
            <a:prstGeom prst="accentBorderCallout1">
              <a:avLst>
                <a:gd name="adj1" fmla="val 18750"/>
                <a:gd name="adj2" fmla="val -8333"/>
                <a:gd name="adj3" fmla="val 54438"/>
                <a:gd name="adj4" fmla="val -127264"/>
              </a:avLst>
            </a:prstGeom>
            <a:ln w="28575">
              <a:solidFill>
                <a:schemeClr val="accent6"/>
              </a:solidFill>
              <a:headEnd w="lg" len="lg"/>
              <a:tailEnd type="non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Rows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6418" y="1944303"/>
              <a:ext cx="4838309" cy="3307253"/>
            </a:xfrm>
            <a:prstGeom prst="rect">
              <a:avLst/>
            </a:prstGeom>
            <a:solidFill>
              <a:schemeClr val="accent6">
                <a:alpha val="23000"/>
              </a:schemeClr>
            </a:solidFill>
            <a:ln w="19050" cmpd="sng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6417" y="4990731"/>
            <a:ext cx="10388789" cy="482208"/>
            <a:chOff x="786417" y="4990731"/>
            <a:chExt cx="10388789" cy="482208"/>
          </a:xfrm>
        </p:grpSpPr>
        <p:sp>
          <p:nvSpPr>
            <p:cNvPr id="14" name="Line Callout 1 (Border and Accent Bar) 5"/>
            <p:cNvSpPr/>
            <p:nvPr/>
          </p:nvSpPr>
          <p:spPr>
            <a:xfrm>
              <a:off x="8734491" y="4990731"/>
              <a:ext cx="2440715" cy="383060"/>
            </a:xfrm>
            <a:prstGeom prst="accentBorderCallout1">
              <a:avLst>
                <a:gd name="adj1" fmla="val 18750"/>
                <a:gd name="adj2" fmla="val -8333"/>
                <a:gd name="adj3" fmla="val 95744"/>
                <a:gd name="adj4" fmla="val -126603"/>
              </a:avLst>
            </a:prstGeom>
            <a:ln w="28575">
              <a:solidFill>
                <a:schemeClr val="accent5"/>
              </a:solidFill>
              <a:headEnd w="lg" len="lg"/>
              <a:tailEnd type="non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Total Row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6417" y="5274643"/>
              <a:ext cx="4838309" cy="198296"/>
            </a:xfrm>
            <a:prstGeom prst="rect">
              <a:avLst/>
            </a:prstGeom>
            <a:solidFill>
              <a:schemeClr val="accent5">
                <a:alpha val="23000"/>
              </a:schemeClr>
            </a:solidFill>
            <a:ln w="19050" cmpd="sng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317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405" y="1717157"/>
            <a:ext cx="4837323" cy="37788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Row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87405" y="2536382"/>
            <a:ext cx="10388789" cy="721167"/>
            <a:chOff x="786418" y="1812110"/>
            <a:chExt cx="10388789" cy="721167"/>
          </a:xfrm>
        </p:grpSpPr>
        <p:sp>
          <p:nvSpPr>
            <p:cNvPr id="13" name="Line Callout 1 (Border and Accent Bar) 4"/>
            <p:cNvSpPr/>
            <p:nvPr/>
          </p:nvSpPr>
          <p:spPr>
            <a:xfrm>
              <a:off x="7580799" y="1812110"/>
              <a:ext cx="3594408" cy="721167"/>
            </a:xfrm>
            <a:prstGeom prst="accentBorderCallout1">
              <a:avLst>
                <a:gd name="adj1" fmla="val 18750"/>
                <a:gd name="adj2" fmla="val -8333"/>
                <a:gd name="adj3" fmla="val 30354"/>
                <a:gd name="adj4" fmla="val -53860"/>
              </a:avLst>
            </a:prstGeom>
            <a:ln w="28575">
              <a:solidFill>
                <a:schemeClr val="accent6"/>
              </a:solidFill>
              <a:headEnd w="lg" len="lg"/>
              <a:tailEnd type="non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Each Row is a single entity that is described by the data in its columns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6418" y="1944304"/>
              <a:ext cx="4838309" cy="185580"/>
            </a:xfrm>
            <a:prstGeom prst="rect">
              <a:avLst/>
            </a:prstGeom>
            <a:solidFill>
              <a:schemeClr val="accent6">
                <a:alpha val="23000"/>
              </a:schemeClr>
            </a:solidFill>
            <a:ln w="19050" cmpd="sng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>
            <a:off x="1147294" y="1982151"/>
            <a:ext cx="1282" cy="640080"/>
          </a:xfrm>
          <a:prstGeom prst="straightConnector1">
            <a:avLst/>
          </a:prstGeom>
          <a:ln w="57150" cap="flat">
            <a:headEnd type="oval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105634" y="1983193"/>
            <a:ext cx="1282" cy="640080"/>
          </a:xfrm>
          <a:prstGeom prst="straightConnector1">
            <a:avLst/>
          </a:prstGeom>
          <a:ln w="57150" cap="flat">
            <a:headEnd type="oval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977874" y="1982151"/>
            <a:ext cx="1282" cy="640080"/>
          </a:xfrm>
          <a:prstGeom prst="straightConnector1">
            <a:avLst/>
          </a:prstGeom>
          <a:ln w="57150" cap="flat">
            <a:headEnd type="oval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231614" y="1983193"/>
            <a:ext cx="1282" cy="640080"/>
          </a:xfrm>
          <a:prstGeom prst="straightConnector1">
            <a:avLst/>
          </a:prstGeom>
          <a:ln w="57150" cap="flat">
            <a:headEnd type="oval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172918" y="1983193"/>
            <a:ext cx="1282" cy="640080"/>
          </a:xfrm>
          <a:prstGeom prst="straightConnector1">
            <a:avLst/>
          </a:prstGeom>
          <a:ln w="57150" cap="flat">
            <a:headEnd type="oval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8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892" y="1717157"/>
            <a:ext cx="4837323" cy="37788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19" y="1717157"/>
            <a:ext cx="4838309" cy="4011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Row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479180" y="1733365"/>
            <a:ext cx="7696027" cy="593998"/>
            <a:chOff x="3479180" y="1733365"/>
            <a:chExt cx="7696027" cy="593998"/>
          </a:xfrm>
        </p:grpSpPr>
        <p:sp>
          <p:nvSpPr>
            <p:cNvPr id="19" name="Rectangle 18"/>
            <p:cNvSpPr/>
            <p:nvPr/>
          </p:nvSpPr>
          <p:spPr>
            <a:xfrm>
              <a:off x="3479180" y="1733365"/>
              <a:ext cx="245327" cy="210938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  <a:ln w="1905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ine Callout 1 (Border and Accent Bar) 3"/>
            <p:cNvSpPr/>
            <p:nvPr/>
          </p:nvSpPr>
          <p:spPr>
            <a:xfrm>
              <a:off x="8118089" y="1944303"/>
              <a:ext cx="3057118" cy="383060"/>
            </a:xfrm>
            <a:prstGeom prst="accentBorderCallout1">
              <a:avLst>
                <a:gd name="adj1" fmla="val 18750"/>
                <a:gd name="adj2" fmla="val -8333"/>
                <a:gd name="adj3" fmla="val -27323"/>
                <a:gd name="adj4" fmla="val -143604"/>
              </a:avLst>
            </a:prstGeom>
            <a:ln w="28575">
              <a:solidFill>
                <a:srgbClr val="FF0000"/>
              </a:solidFill>
              <a:tailEnd type="non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Quick Filter and Sort Options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26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7405" y="1717157"/>
            <a:ext cx="4837323" cy="37788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5" y="1717157"/>
            <a:ext cx="5001016" cy="4991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Row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850780" y="4971681"/>
            <a:ext cx="6324426" cy="482993"/>
            <a:chOff x="4850780" y="4990731"/>
            <a:chExt cx="6324426" cy="482993"/>
          </a:xfrm>
        </p:grpSpPr>
        <p:sp>
          <p:nvSpPr>
            <p:cNvPr id="13" name="Line Callout 1 (Border and Accent Bar) 5"/>
            <p:cNvSpPr/>
            <p:nvPr/>
          </p:nvSpPr>
          <p:spPr>
            <a:xfrm>
              <a:off x="8734491" y="4990731"/>
              <a:ext cx="2440715" cy="383060"/>
            </a:xfrm>
            <a:prstGeom prst="accentBorderCallout1">
              <a:avLst>
                <a:gd name="adj1" fmla="val 18750"/>
                <a:gd name="adj2" fmla="val -8333"/>
                <a:gd name="adj3" fmla="val 95744"/>
                <a:gd name="adj4" fmla="val -120664"/>
              </a:avLst>
            </a:prstGeom>
            <a:ln w="28575">
              <a:solidFill>
                <a:schemeClr val="accent5"/>
              </a:solidFill>
              <a:headEnd w="lg" len="lg"/>
              <a:tailEnd type="non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Total Row Options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50780" y="5263376"/>
              <a:ext cx="937641" cy="210348"/>
            </a:xfrm>
            <a:prstGeom prst="rect">
              <a:avLst/>
            </a:prstGeom>
            <a:solidFill>
              <a:schemeClr val="accent5">
                <a:alpha val="23000"/>
              </a:schemeClr>
            </a:solidFill>
            <a:ln w="19050" cmpd="sng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55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7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</a:t>
            </a:r>
            <a:r>
              <a:rPr lang="en-US" dirty="0" err="1"/>
              <a:t>CountIfs</a:t>
            </a:r>
            <a:r>
              <a:rPr lang="en-US" dirty="0"/>
              <a:t>( Criteria Range , Criteria)</a:t>
            </a:r>
          </a:p>
          <a:p>
            <a:endParaRPr lang="en-US" dirty="0"/>
          </a:p>
          <a:p>
            <a:r>
              <a:rPr lang="en-US" dirty="0"/>
              <a:t>=</a:t>
            </a:r>
            <a:r>
              <a:rPr lang="en-US" dirty="0" err="1"/>
              <a:t>SumIfs</a:t>
            </a:r>
            <a:r>
              <a:rPr lang="en-US" dirty="0"/>
              <a:t>( Numeric Range , Criteria Range , Criteria)</a:t>
            </a:r>
          </a:p>
          <a:p>
            <a:endParaRPr lang="en-US" dirty="0"/>
          </a:p>
          <a:p>
            <a:r>
              <a:rPr lang="en-US" dirty="0"/>
              <a:t>=</a:t>
            </a:r>
            <a:r>
              <a:rPr lang="en-US" dirty="0" err="1"/>
              <a:t>AverageIfs</a:t>
            </a:r>
            <a:r>
              <a:rPr lang="en-US" dirty="0"/>
              <a:t>( Numeric Range , Criteria Range , Criteria)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0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COUNTIFS</a:t>
            </a:r>
          </a:p>
        </p:txBody>
      </p:sp>
      <p:pic>
        <p:nvPicPr>
          <p:cNvPr id="4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6202"/>
          <a:stretch/>
        </p:blipFill>
        <p:spPr>
          <a:xfrm>
            <a:off x="7324724" y="1031800"/>
            <a:ext cx="4389457" cy="3216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892" y="4968480"/>
            <a:ext cx="10144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</a:t>
            </a:r>
            <a:r>
              <a:rPr lang="en-US" sz="2000" dirty="0" err="1"/>
              <a:t>CountIfs</a:t>
            </a:r>
            <a:r>
              <a:rPr lang="en-US" sz="2000" dirty="0"/>
              <a:t>( Criteria Range,     Criteria,    Criteria Range ,      Criteria ,    Criteria Range ,    Criteria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37" y="1548882"/>
            <a:ext cx="5822149" cy="20033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1641" y="2895690"/>
            <a:ext cx="1318325" cy="211152"/>
          </a:xfrm>
          <a:prstGeom prst="rect">
            <a:avLst/>
          </a:prstGeom>
          <a:solidFill>
            <a:schemeClr val="tx1">
              <a:alpha val="23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09901" y="3095625"/>
            <a:ext cx="14174" cy="133025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4366" y="5573436"/>
            <a:ext cx="10144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</a:t>
            </a:r>
            <a:r>
              <a:rPr lang="en-US" sz="2000" dirty="0" err="1"/>
              <a:t>CountIfs</a:t>
            </a:r>
            <a:r>
              <a:rPr lang="en-US" sz="2000" dirty="0"/>
              <a:t>( 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</a:t>
            </a:r>
            <a:r>
              <a:rPr lang="en-US" sz="2000" dirty="0"/>
              <a:t>)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9932241" y="1213544"/>
            <a:ext cx="1135809" cy="3034605"/>
          </a:xfrm>
          <a:prstGeom prst="rect">
            <a:avLst/>
          </a:prstGeom>
          <a:solidFill>
            <a:schemeClr val="bg2">
              <a:alpha val="23000"/>
            </a:schemeClr>
          </a:solidFill>
          <a:ln w="28575" cmpd="sng">
            <a:solidFill>
              <a:schemeClr val="bg2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V="1">
            <a:off x="862054" y="2896494"/>
            <a:ext cx="1501716" cy="210348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2363769" y="1902403"/>
            <a:ext cx="1303355" cy="217160"/>
          </a:xfrm>
          <a:prstGeom prst="rect">
            <a:avLst/>
          </a:prstGeom>
          <a:solidFill>
            <a:srgbClr val="7030A0">
              <a:alpha val="23000"/>
            </a:srgbClr>
          </a:solidFill>
          <a:ln w="28575" cmpd="sng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327202" y="1213541"/>
            <a:ext cx="721423" cy="3034605"/>
          </a:xfrm>
          <a:prstGeom prst="rect">
            <a:avLst/>
          </a:prstGeom>
          <a:solidFill>
            <a:srgbClr val="F47206">
              <a:alpha val="23000"/>
            </a:srgbClr>
          </a:solidFill>
          <a:ln w="28575" cmpd="sng">
            <a:solidFill>
              <a:srgbClr val="F47206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2363770" y="2164813"/>
            <a:ext cx="1303354" cy="189080"/>
          </a:xfrm>
          <a:prstGeom prst="rect">
            <a:avLst/>
          </a:prstGeom>
          <a:solidFill>
            <a:schemeClr val="accent3">
              <a:alpha val="23000"/>
            </a:schemeClr>
          </a:solidFill>
          <a:ln w="28575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84701" y="5568522"/>
            <a:ext cx="14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47206"/>
                </a:solidFill>
              </a:rPr>
              <a:t>data[Date]</a:t>
            </a:r>
            <a:r>
              <a:rPr lang="en-US" sz="2000" dirty="0">
                <a:solidFill>
                  <a:srgbClr val="F47206"/>
                </a:solidFill>
              </a:rPr>
              <a:t>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478317" y="5568525"/>
            <a:ext cx="10144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data[Sub-category] </a:t>
            </a:r>
            <a:r>
              <a:rPr lang="en-US" sz="2000" dirty="0"/>
              <a:t>,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89966" y="5563608"/>
            <a:ext cx="589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A5</a:t>
            </a:r>
            <a:r>
              <a:rPr lang="en-US" sz="2000" dirty="0"/>
              <a:t>,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56300" y="5568519"/>
            <a:ext cx="1363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“&gt;=“ &amp; </a:t>
            </a:r>
            <a:r>
              <a:rPr lang="en-US" sz="2000" b="1" dirty="0">
                <a:solidFill>
                  <a:srgbClr val="7030A0"/>
                </a:solidFill>
              </a:rPr>
              <a:t>B1</a:t>
            </a:r>
            <a:r>
              <a:rPr lang="en-US" sz="2000" dirty="0"/>
              <a:t> ,   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903381" y="5573436"/>
            <a:ext cx="1377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“&lt;=“ &amp; </a:t>
            </a:r>
            <a:r>
              <a:rPr lang="en-US" sz="2000" b="1" dirty="0">
                <a:solidFill>
                  <a:schemeClr val="accent3"/>
                </a:solidFill>
              </a:rPr>
              <a:t>B2</a:t>
            </a:r>
            <a:r>
              <a:rPr lang="en-US" sz="2000" dirty="0"/>
              <a:t> 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19964" y="5563608"/>
            <a:ext cx="14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47206"/>
                </a:solidFill>
              </a:rPr>
              <a:t>data[Date]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 flipV="1">
            <a:off x="7324724" y="1548881"/>
            <a:ext cx="4389457" cy="176034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V="1">
            <a:off x="7316853" y="2065962"/>
            <a:ext cx="4397328" cy="176035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V="1">
            <a:off x="7319965" y="2886967"/>
            <a:ext cx="4394216" cy="199131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V="1">
            <a:off x="7316853" y="3404049"/>
            <a:ext cx="4397328" cy="199131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flipV="1">
            <a:off x="7316853" y="2236973"/>
            <a:ext cx="4397328" cy="176035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ication Sign 35"/>
          <p:cNvSpPr/>
          <p:nvPr/>
        </p:nvSpPr>
        <p:spPr>
          <a:xfrm>
            <a:off x="6272254" y="2869257"/>
            <a:ext cx="6486525" cy="257171"/>
          </a:xfrm>
          <a:prstGeom prst="mathMultiply">
            <a:avLst>
              <a:gd name="adj1" fmla="val 2956"/>
            </a:avLst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ication Sign 36"/>
          <p:cNvSpPr/>
          <p:nvPr/>
        </p:nvSpPr>
        <p:spPr>
          <a:xfrm>
            <a:off x="6272254" y="2021620"/>
            <a:ext cx="6486525" cy="257171"/>
          </a:xfrm>
          <a:prstGeom prst="mathMultiply">
            <a:avLst>
              <a:gd name="adj1" fmla="val 2956"/>
            </a:avLst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871789" y="2811391"/>
            <a:ext cx="2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344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7" grpId="0" animBg="1"/>
      <p:bldP spid="18" grpId="0" animBg="1"/>
      <p:bldP spid="24" grpId="0" animBg="1"/>
      <p:bldP spid="26" grpId="0" animBg="1"/>
      <p:bldP spid="26" grpId="1" animBg="1"/>
      <p:bldP spid="25" grpId="0" animBg="1"/>
      <p:bldP spid="27" grpId="0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AVERAGEIFS</a:t>
            </a:r>
          </a:p>
        </p:txBody>
      </p:sp>
      <p:pic>
        <p:nvPicPr>
          <p:cNvPr id="4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6202"/>
          <a:stretch/>
        </p:blipFill>
        <p:spPr>
          <a:xfrm>
            <a:off x="7324724" y="1031800"/>
            <a:ext cx="4389457" cy="3216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9592" y="4968480"/>
            <a:ext cx="118281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</a:t>
            </a:r>
            <a:r>
              <a:rPr lang="en-US" sz="2000" dirty="0" err="1"/>
              <a:t>AverageIfs</a:t>
            </a:r>
            <a:r>
              <a:rPr lang="en-US" sz="2000" dirty="0"/>
              <a:t>( Numeric Range ,   Criteria Range,  Criteria,    Criteria Range ,      Criteria ,    Criteria Range ,   Criteria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37" y="1548882"/>
            <a:ext cx="5822149" cy="20033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67041" y="2895689"/>
            <a:ext cx="1209759" cy="258037"/>
          </a:xfrm>
          <a:prstGeom prst="rect">
            <a:avLst/>
          </a:prstGeom>
          <a:solidFill>
            <a:schemeClr val="tx1">
              <a:alpha val="23000"/>
            </a:schemeClr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38626" y="3133725"/>
            <a:ext cx="13007" cy="162562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0066" y="5573436"/>
            <a:ext cx="11837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</a:t>
            </a:r>
            <a:r>
              <a:rPr lang="en-US" sz="2000" dirty="0" err="1"/>
              <a:t>AverageIfs</a:t>
            </a:r>
            <a:r>
              <a:rPr lang="en-US" sz="2000" dirty="0"/>
              <a:t>( </a:t>
            </a:r>
            <a:r>
              <a:rPr lang="en-US" sz="2000" dirty="0">
                <a:solidFill>
                  <a:srgbClr val="F709D5"/>
                </a:solidFill>
              </a:rPr>
              <a:t>                           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</a:t>
            </a:r>
            <a:r>
              <a:rPr lang="en-US" sz="2000" dirty="0"/>
              <a:t>)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9932241" y="1213544"/>
            <a:ext cx="1135809" cy="3034605"/>
          </a:xfrm>
          <a:prstGeom prst="rect">
            <a:avLst/>
          </a:prstGeom>
          <a:solidFill>
            <a:schemeClr val="bg2">
              <a:alpha val="23000"/>
            </a:schemeClr>
          </a:solidFill>
          <a:ln w="28575" cmpd="sng">
            <a:solidFill>
              <a:schemeClr val="bg2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V="1">
            <a:off x="862054" y="2896494"/>
            <a:ext cx="1501716" cy="210348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2363769" y="1902403"/>
            <a:ext cx="1303355" cy="217160"/>
          </a:xfrm>
          <a:prstGeom prst="rect">
            <a:avLst/>
          </a:prstGeom>
          <a:solidFill>
            <a:srgbClr val="7030A0">
              <a:alpha val="23000"/>
            </a:srgbClr>
          </a:solidFill>
          <a:ln w="28575" cmpd="sng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327202" y="1213541"/>
            <a:ext cx="721423" cy="3034605"/>
          </a:xfrm>
          <a:prstGeom prst="rect">
            <a:avLst/>
          </a:prstGeom>
          <a:solidFill>
            <a:srgbClr val="F47206">
              <a:alpha val="23000"/>
            </a:srgbClr>
          </a:solidFill>
          <a:ln w="28575" cmpd="sng">
            <a:solidFill>
              <a:srgbClr val="F47206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2363770" y="2164813"/>
            <a:ext cx="1303354" cy="189080"/>
          </a:xfrm>
          <a:prstGeom prst="rect">
            <a:avLst/>
          </a:prstGeom>
          <a:solidFill>
            <a:schemeClr val="accent3">
              <a:alpha val="23000"/>
            </a:schemeClr>
          </a:solidFill>
          <a:ln w="28575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02742" y="5572802"/>
            <a:ext cx="14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47206"/>
                </a:solidFill>
              </a:rPr>
              <a:t>data[Date]</a:t>
            </a:r>
            <a:r>
              <a:rPr lang="en-US" sz="2000" dirty="0">
                <a:solidFill>
                  <a:srgbClr val="F47206"/>
                </a:solidFill>
              </a:rPr>
              <a:t>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3321094" y="5569156"/>
            <a:ext cx="23414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data[Sub-category] </a:t>
            </a:r>
            <a:r>
              <a:rPr lang="en-US" sz="2000" dirty="0"/>
              <a:t>,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08007" y="5567888"/>
            <a:ext cx="589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A5</a:t>
            </a:r>
            <a:r>
              <a:rPr lang="en-US" sz="2000" dirty="0"/>
              <a:t>,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74341" y="5572799"/>
            <a:ext cx="1363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“&gt;=“ &amp; </a:t>
            </a:r>
            <a:r>
              <a:rPr lang="en-US" sz="2000" b="1" dirty="0">
                <a:solidFill>
                  <a:srgbClr val="7030A0"/>
                </a:solidFill>
              </a:rPr>
              <a:t>B1</a:t>
            </a:r>
            <a:r>
              <a:rPr lang="en-US" sz="2000" dirty="0"/>
              <a:t> ,   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664272" y="5577716"/>
            <a:ext cx="1377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“&lt;=“ &amp; </a:t>
            </a:r>
            <a:r>
              <a:rPr lang="en-US" sz="2000" b="1" dirty="0">
                <a:solidFill>
                  <a:schemeClr val="accent3"/>
                </a:solidFill>
              </a:rPr>
              <a:t>B2</a:t>
            </a:r>
            <a:r>
              <a:rPr lang="en-US" sz="2000" dirty="0"/>
              <a:t> 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138005" y="5567888"/>
            <a:ext cx="14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47206"/>
                </a:solidFill>
              </a:rPr>
              <a:t>data[Date]  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957845" y="2844496"/>
            <a:ext cx="77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2.75</a:t>
            </a:r>
          </a:p>
        </p:txBody>
      </p:sp>
      <p:sp>
        <p:nvSpPr>
          <p:cNvPr id="32" name="Rectangle 31"/>
          <p:cNvSpPr/>
          <p:nvPr/>
        </p:nvSpPr>
        <p:spPr>
          <a:xfrm flipV="1">
            <a:off x="11075920" y="1210030"/>
            <a:ext cx="620619" cy="3034605"/>
          </a:xfrm>
          <a:prstGeom prst="rect">
            <a:avLst/>
          </a:prstGeom>
          <a:solidFill>
            <a:srgbClr val="F709D5">
              <a:alpha val="22745"/>
            </a:srgbClr>
          </a:solidFill>
          <a:ln w="28575" cmpd="sng">
            <a:solidFill>
              <a:srgbClr val="F709D5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74880" y="5563614"/>
            <a:ext cx="23414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709D5"/>
                </a:solidFill>
              </a:rPr>
              <a:t>data[Amount] </a:t>
            </a:r>
            <a:r>
              <a:rPr lang="en-US" sz="2000" dirty="0"/>
              <a:t>,</a:t>
            </a:r>
          </a:p>
        </p:txBody>
      </p:sp>
      <p:sp>
        <p:nvSpPr>
          <p:cNvPr id="19" name="Rectangle 18"/>
          <p:cNvSpPr/>
          <p:nvPr/>
        </p:nvSpPr>
        <p:spPr>
          <a:xfrm flipV="1">
            <a:off x="7324724" y="1548881"/>
            <a:ext cx="4389457" cy="176034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V="1">
            <a:off x="7316853" y="2065962"/>
            <a:ext cx="4397328" cy="176035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V="1">
            <a:off x="7319965" y="2886967"/>
            <a:ext cx="4394216" cy="199131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V="1">
            <a:off x="7316853" y="3404049"/>
            <a:ext cx="4397328" cy="199131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flipV="1">
            <a:off x="7316853" y="2236973"/>
            <a:ext cx="4397328" cy="176035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ication Sign 35"/>
          <p:cNvSpPr/>
          <p:nvPr/>
        </p:nvSpPr>
        <p:spPr>
          <a:xfrm>
            <a:off x="6272254" y="2869257"/>
            <a:ext cx="6486525" cy="257171"/>
          </a:xfrm>
          <a:prstGeom prst="mathMultiply">
            <a:avLst>
              <a:gd name="adj1" fmla="val 2956"/>
            </a:avLst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ication Sign 36"/>
          <p:cNvSpPr/>
          <p:nvPr/>
        </p:nvSpPr>
        <p:spPr>
          <a:xfrm>
            <a:off x="6272254" y="2021620"/>
            <a:ext cx="6486525" cy="257171"/>
          </a:xfrm>
          <a:prstGeom prst="mathMultiply">
            <a:avLst>
              <a:gd name="adj1" fmla="val 2956"/>
            </a:avLst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62097" y="4965569"/>
            <a:ext cx="18680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Numeric Range </a:t>
            </a:r>
            <a:r>
              <a:rPr lang="en-US" sz="20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8440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7" grpId="0" animBg="1"/>
      <p:bldP spid="18" grpId="0" animBg="1"/>
      <p:bldP spid="24" grpId="0" animBg="1"/>
      <p:bldP spid="26" grpId="0" animBg="1"/>
      <p:bldP spid="26" grpId="1" animBg="1"/>
      <p:bldP spid="25" grpId="0" animBg="1"/>
      <p:bldP spid="27" grpId="0"/>
      <p:bldP spid="38" grpId="0"/>
      <p:bldP spid="32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35" grpId="0" animBg="1"/>
      <p:bldP spid="36" grpId="0" animBg="1"/>
      <p:bldP spid="36" grpId="1" animBg="1"/>
      <p:bldP spid="37" grpId="0" animBg="1"/>
      <p:bldP spid="37" grpId="1" animBg="1"/>
      <p:bldP spid="39" grpId="0"/>
    </p:bldLst>
  </p:timing>
</p:sld>
</file>

<file path=ppt/theme/theme1.xml><?xml version="1.0" encoding="utf-8"?>
<a:theme xmlns:a="http://schemas.openxmlformats.org/drawingml/2006/main" name="Retrospect">
  <a:themeElements>
    <a:clrScheme name="Custom 3">
      <a:dk1>
        <a:srgbClr val="013E7F"/>
      </a:dk1>
      <a:lt1>
        <a:sysClr val="window" lastClr="FFFFFF"/>
      </a:lt1>
      <a:dk2>
        <a:srgbClr val="013E7F"/>
      </a:dk2>
      <a:lt2>
        <a:srgbClr val="FFC300"/>
      </a:lt2>
      <a:accent1>
        <a:srgbClr val="01508D"/>
      </a:accent1>
      <a:accent2>
        <a:srgbClr val="97AF5C"/>
      </a:accent2>
      <a:accent3>
        <a:srgbClr val="218ACB"/>
      </a:accent3>
      <a:accent4>
        <a:srgbClr val="A0A1A2"/>
      </a:accent4>
      <a:accent5>
        <a:srgbClr val="3F4EFF"/>
      </a:accent5>
      <a:accent6>
        <a:srgbClr val="90BD00"/>
      </a:accent6>
      <a:hlink>
        <a:srgbClr val="90BD00"/>
      </a:hlink>
      <a:folHlink>
        <a:srgbClr val="72864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99970042-52CA-4E8E-82FD-A240A5B05F2C}" vid="{9765A551-6ED4-4E5F-92B9-7F5184D6F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209</TotalTime>
  <Words>173</Words>
  <Application>Microsoft Office PowerPoint</Application>
  <PresentationFormat>Widescreen</PresentationFormat>
  <Paragraphs>43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Excel Tables</vt:lpstr>
      <vt:lpstr>Elements of an Excel Table</vt:lpstr>
      <vt:lpstr>Data Row</vt:lpstr>
      <vt:lpstr>Header Row</vt:lpstr>
      <vt:lpstr>Total Row</vt:lpstr>
      <vt:lpstr>IF Functions</vt:lpstr>
      <vt:lpstr>IF Functions</vt:lpstr>
      <vt:lpstr>COUNTIFS</vt:lpstr>
      <vt:lpstr>AVERAGEIFS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Tables</dc:title>
  <dc:subject/>
  <dc:creator>Robert Plumley</dc:creator>
  <cp:keywords/>
  <dc:description/>
  <cp:lastModifiedBy>Robert Plumley</cp:lastModifiedBy>
  <cp:revision>21</cp:revision>
  <dcterms:created xsi:type="dcterms:W3CDTF">2016-10-03T18:49:30Z</dcterms:created>
  <dcterms:modified xsi:type="dcterms:W3CDTF">2016-10-03T22:18:59Z</dcterms:modified>
  <cp:category/>
</cp:coreProperties>
</file>