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7" r:id="rId3"/>
    <p:sldId id="260" r:id="rId4"/>
    <p:sldId id="258" r:id="rId5"/>
    <p:sldId id="259" r:id="rId6"/>
    <p:sldId id="261" r:id="rId7"/>
    <p:sldId id="263" r:id="rId8"/>
    <p:sldId id="262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709D5"/>
    <a:srgbClr val="000000"/>
    <a:srgbClr val="FF2929"/>
    <a:srgbClr val="F47206"/>
    <a:srgbClr val="FF7C80"/>
    <a:srgbClr val="CB5F05"/>
    <a:srgbClr val="143F6A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86423" autoAdjust="0"/>
  </p:normalViewPr>
  <p:slideViewPr>
    <p:cSldViewPr snapToGrid="0">
      <p:cViewPr>
        <p:scale>
          <a:sx n="100" d="100"/>
          <a:sy n="100" d="100"/>
        </p:scale>
        <p:origin x="72" y="7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3822" y="6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D3983F-B4F3-4B82-A3FB-5F4EDA1C8804}" type="datetimeFigureOut">
              <a:rPr lang="en-US" smtClean="0"/>
              <a:t>10/3/2016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81C487-BB21-4558-B9DD-3156F7C185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56951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4939F5-0670-4523-A90A-FB04126198A8}" type="datetimeFigureOut">
              <a:rPr lang="en-US" smtClean="0"/>
              <a:t>10/3/2016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8641AE-A3D8-412A-A442-1AFFDE282A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39510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8641AE-A3D8-412A-A442-1AFFDE282AFA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38813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8641AE-A3D8-412A-A442-1AFFDE282AFA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414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8641AE-A3D8-412A-A442-1AFFDE282AFA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30532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29207" y="758952"/>
            <a:ext cx="11252719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31978" y="4455620"/>
            <a:ext cx="11252719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551733" y="4343400"/>
            <a:ext cx="11048124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262614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t>10/3/2016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07219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47936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>
            <a:lvl1pPr marL="0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26039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578494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smtClean="0"/>
              <a:t>10/3/2016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66500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10/3/2016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38400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10/3/2016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44450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10/3/2016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20788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42A54C80-263E-416B-A8E0-580EDEADCBDC}" type="datetimeFigureOut">
              <a:rPr lang="en-US" smtClean="0"/>
              <a:t>10/3/2016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71424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10/3/2016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49987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57518"/>
            <a:ext cx="12192000" cy="457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-8966"/>
            <a:ext cx="12192001" cy="6599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63893" y="514718"/>
            <a:ext cx="11383347" cy="10341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3893" y="1845734"/>
            <a:ext cx="11383347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10/3/2016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56214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  <p:sldLayoutId id="2147483673" r:id="rId5"/>
    <p:sldLayoutId id="2147483674" r:id="rId6"/>
    <p:sldLayoutId id="2147483675" r:id="rId7"/>
    <p:sldLayoutId id="2147483676" r:id="rId8"/>
    <p:sldLayoutId id="2147483677" r:id="rId9"/>
    <p:sldLayoutId id="2147483678" r:id="rId10"/>
    <p:sldLayoutId id="2147483679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b="1" kern="1200" spc="-50" baseline="0">
          <a:solidFill>
            <a:schemeClr val="bg2"/>
          </a:solidFill>
          <a:latin typeface="+mn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Excel Tables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00648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Content Placeholder 8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87405" y="1717157"/>
            <a:ext cx="4837323" cy="377886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Elements of an Excel Table</a:t>
            </a:r>
          </a:p>
        </p:txBody>
      </p:sp>
      <p:grpSp>
        <p:nvGrpSpPr>
          <p:cNvPr id="17" name="Group 16"/>
          <p:cNvGrpSpPr/>
          <p:nvPr/>
        </p:nvGrpSpPr>
        <p:grpSpPr>
          <a:xfrm>
            <a:off x="786416" y="1733365"/>
            <a:ext cx="10388790" cy="593998"/>
            <a:chOff x="786416" y="1733365"/>
            <a:chExt cx="10388790" cy="593998"/>
          </a:xfrm>
        </p:grpSpPr>
        <p:sp>
          <p:nvSpPr>
            <p:cNvPr id="4" name="Rectangle 3"/>
            <p:cNvSpPr/>
            <p:nvPr/>
          </p:nvSpPr>
          <p:spPr>
            <a:xfrm>
              <a:off x="786416" y="1733365"/>
              <a:ext cx="4838309" cy="198296"/>
            </a:xfrm>
            <a:prstGeom prst="rect">
              <a:avLst/>
            </a:prstGeom>
            <a:solidFill>
              <a:srgbClr val="FF0000">
                <a:alpha val="23000"/>
              </a:srgbClr>
            </a:solidFill>
            <a:ln w="19050" cmpd="sng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Line Callout 1 (Border and Accent Bar) 3"/>
            <p:cNvSpPr/>
            <p:nvPr/>
          </p:nvSpPr>
          <p:spPr>
            <a:xfrm>
              <a:off x="8734491" y="1944303"/>
              <a:ext cx="2440715" cy="383060"/>
            </a:xfrm>
            <a:prstGeom prst="accentBorderCallout1">
              <a:avLst>
                <a:gd name="adj1" fmla="val 18750"/>
                <a:gd name="adj2" fmla="val -8333"/>
                <a:gd name="adj3" fmla="val -21501"/>
                <a:gd name="adj4" fmla="val -127670"/>
              </a:avLst>
            </a:prstGeom>
            <a:ln w="28575">
              <a:solidFill>
                <a:srgbClr val="FF0000"/>
              </a:solidFill>
              <a:tailEnd type="none" w="lg" len="lg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Header Row</a:t>
              </a:r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786418" y="1944303"/>
            <a:ext cx="10388788" cy="3307253"/>
            <a:chOff x="786418" y="1944303"/>
            <a:chExt cx="10388788" cy="3307253"/>
          </a:xfrm>
        </p:grpSpPr>
        <p:sp>
          <p:nvSpPr>
            <p:cNvPr id="13" name="Line Callout 1 (Border and Accent Bar) 4"/>
            <p:cNvSpPr/>
            <p:nvPr/>
          </p:nvSpPr>
          <p:spPr>
            <a:xfrm>
              <a:off x="8734491" y="3467517"/>
              <a:ext cx="2440715" cy="383060"/>
            </a:xfrm>
            <a:prstGeom prst="accentBorderCallout1">
              <a:avLst>
                <a:gd name="adj1" fmla="val 18750"/>
                <a:gd name="adj2" fmla="val -8333"/>
                <a:gd name="adj3" fmla="val 54438"/>
                <a:gd name="adj4" fmla="val -127264"/>
              </a:avLst>
            </a:prstGeom>
            <a:ln w="28575">
              <a:solidFill>
                <a:schemeClr val="accent6"/>
              </a:solidFill>
              <a:headEnd w="lg" len="lg"/>
              <a:tailEnd type="none" w="lg" len="lg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Data Rows</a:t>
              </a:r>
            </a:p>
          </p:txBody>
        </p:sp>
        <p:sp>
          <p:nvSpPr>
            <p:cNvPr id="15" name="Rectangle 14"/>
            <p:cNvSpPr/>
            <p:nvPr/>
          </p:nvSpPr>
          <p:spPr>
            <a:xfrm>
              <a:off x="786418" y="1944303"/>
              <a:ext cx="4838309" cy="3307253"/>
            </a:xfrm>
            <a:prstGeom prst="rect">
              <a:avLst/>
            </a:prstGeom>
            <a:solidFill>
              <a:schemeClr val="accent6">
                <a:alpha val="23000"/>
              </a:schemeClr>
            </a:solidFill>
            <a:ln w="19050" cmpd="sng"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9" name="Group 18"/>
          <p:cNvGrpSpPr/>
          <p:nvPr/>
        </p:nvGrpSpPr>
        <p:grpSpPr>
          <a:xfrm>
            <a:off x="786417" y="4990731"/>
            <a:ext cx="10388789" cy="482208"/>
            <a:chOff x="786417" y="4990731"/>
            <a:chExt cx="10388789" cy="482208"/>
          </a:xfrm>
        </p:grpSpPr>
        <p:sp>
          <p:nvSpPr>
            <p:cNvPr id="14" name="Line Callout 1 (Border and Accent Bar) 5"/>
            <p:cNvSpPr/>
            <p:nvPr/>
          </p:nvSpPr>
          <p:spPr>
            <a:xfrm>
              <a:off x="8734491" y="4990731"/>
              <a:ext cx="2440715" cy="383060"/>
            </a:xfrm>
            <a:prstGeom prst="accentBorderCallout1">
              <a:avLst>
                <a:gd name="adj1" fmla="val 18750"/>
                <a:gd name="adj2" fmla="val -8333"/>
                <a:gd name="adj3" fmla="val 95744"/>
                <a:gd name="adj4" fmla="val -126603"/>
              </a:avLst>
            </a:prstGeom>
            <a:ln w="28575">
              <a:solidFill>
                <a:schemeClr val="accent5"/>
              </a:solidFill>
              <a:headEnd w="lg" len="lg"/>
              <a:tailEnd type="none" w="lg" len="lg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Total Row</a:t>
              </a:r>
            </a:p>
          </p:txBody>
        </p:sp>
        <p:sp>
          <p:nvSpPr>
            <p:cNvPr id="16" name="Rectangle 15"/>
            <p:cNvSpPr/>
            <p:nvPr/>
          </p:nvSpPr>
          <p:spPr>
            <a:xfrm>
              <a:off x="786417" y="5274643"/>
              <a:ext cx="4838309" cy="198296"/>
            </a:xfrm>
            <a:prstGeom prst="rect">
              <a:avLst/>
            </a:prstGeom>
            <a:solidFill>
              <a:schemeClr val="accent5">
                <a:alpha val="23000"/>
              </a:schemeClr>
            </a:solidFill>
            <a:ln w="19050" cmpd="sng">
              <a:solidFill>
                <a:schemeClr val="accent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5531786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Content Placeholder 8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87405" y="1717157"/>
            <a:ext cx="4837323" cy="377886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Row</a:t>
            </a:r>
          </a:p>
        </p:txBody>
      </p:sp>
      <p:grpSp>
        <p:nvGrpSpPr>
          <p:cNvPr id="18" name="Group 17"/>
          <p:cNvGrpSpPr/>
          <p:nvPr/>
        </p:nvGrpSpPr>
        <p:grpSpPr>
          <a:xfrm>
            <a:off x="787405" y="2536382"/>
            <a:ext cx="10388789" cy="721167"/>
            <a:chOff x="786418" y="1812110"/>
            <a:chExt cx="10388789" cy="721167"/>
          </a:xfrm>
        </p:grpSpPr>
        <p:sp>
          <p:nvSpPr>
            <p:cNvPr id="13" name="Line Callout 1 (Border and Accent Bar) 4"/>
            <p:cNvSpPr/>
            <p:nvPr/>
          </p:nvSpPr>
          <p:spPr>
            <a:xfrm>
              <a:off x="7580799" y="1812110"/>
              <a:ext cx="3594408" cy="721167"/>
            </a:xfrm>
            <a:prstGeom prst="accentBorderCallout1">
              <a:avLst>
                <a:gd name="adj1" fmla="val 18750"/>
                <a:gd name="adj2" fmla="val -8333"/>
                <a:gd name="adj3" fmla="val 30354"/>
                <a:gd name="adj4" fmla="val -53860"/>
              </a:avLst>
            </a:prstGeom>
            <a:ln w="28575">
              <a:solidFill>
                <a:schemeClr val="accent6"/>
              </a:solidFill>
              <a:headEnd w="lg" len="lg"/>
              <a:tailEnd type="none" w="lg" len="lg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Each Row is a single entity that is described by the data in its columns</a:t>
              </a:r>
            </a:p>
          </p:txBody>
        </p:sp>
        <p:sp>
          <p:nvSpPr>
            <p:cNvPr id="15" name="Rectangle 14"/>
            <p:cNvSpPr/>
            <p:nvPr/>
          </p:nvSpPr>
          <p:spPr>
            <a:xfrm>
              <a:off x="786418" y="1944304"/>
              <a:ext cx="4838309" cy="185580"/>
            </a:xfrm>
            <a:prstGeom prst="rect">
              <a:avLst/>
            </a:prstGeom>
            <a:solidFill>
              <a:schemeClr val="accent6">
                <a:alpha val="23000"/>
              </a:schemeClr>
            </a:solidFill>
            <a:ln w="19050" cmpd="sng"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6" name="Straight Arrow Connector 5"/>
          <p:cNvCxnSpPr/>
          <p:nvPr/>
        </p:nvCxnSpPr>
        <p:spPr>
          <a:xfrm flipH="1">
            <a:off x="1147294" y="1982151"/>
            <a:ext cx="1282" cy="640080"/>
          </a:xfrm>
          <a:prstGeom prst="straightConnector1">
            <a:avLst/>
          </a:prstGeom>
          <a:ln w="57150" cap="flat">
            <a:headEnd type="oval"/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flipH="1">
            <a:off x="3105634" y="1983193"/>
            <a:ext cx="1282" cy="640080"/>
          </a:xfrm>
          <a:prstGeom prst="straightConnector1">
            <a:avLst/>
          </a:prstGeom>
          <a:ln w="57150" cap="flat">
            <a:headEnd type="oval"/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flipH="1">
            <a:off x="1977874" y="1982151"/>
            <a:ext cx="1282" cy="640080"/>
          </a:xfrm>
          <a:prstGeom prst="straightConnector1">
            <a:avLst/>
          </a:prstGeom>
          <a:ln w="57150" cap="flat">
            <a:headEnd type="oval"/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 flipH="1">
            <a:off x="5231614" y="1983193"/>
            <a:ext cx="1282" cy="640080"/>
          </a:xfrm>
          <a:prstGeom prst="straightConnector1">
            <a:avLst/>
          </a:prstGeom>
          <a:ln w="57150" cap="flat">
            <a:headEnd type="oval"/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 flipH="1">
            <a:off x="4172918" y="1983193"/>
            <a:ext cx="1282" cy="640080"/>
          </a:xfrm>
          <a:prstGeom prst="straightConnector1">
            <a:avLst/>
          </a:prstGeom>
          <a:ln w="57150" cap="flat">
            <a:headEnd type="oval"/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104897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Content Placeholder 8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92892" y="1717157"/>
            <a:ext cx="4837323" cy="3778869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6419" y="1717157"/>
            <a:ext cx="4838309" cy="401180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Header Row</a:t>
            </a:r>
          </a:p>
        </p:txBody>
      </p:sp>
      <p:grpSp>
        <p:nvGrpSpPr>
          <p:cNvPr id="18" name="Group 17"/>
          <p:cNvGrpSpPr/>
          <p:nvPr/>
        </p:nvGrpSpPr>
        <p:grpSpPr>
          <a:xfrm>
            <a:off x="3479180" y="1733365"/>
            <a:ext cx="7696027" cy="593998"/>
            <a:chOff x="3479180" y="1733365"/>
            <a:chExt cx="7696027" cy="593998"/>
          </a:xfrm>
        </p:grpSpPr>
        <p:sp>
          <p:nvSpPr>
            <p:cNvPr id="19" name="Rectangle 18"/>
            <p:cNvSpPr/>
            <p:nvPr/>
          </p:nvSpPr>
          <p:spPr>
            <a:xfrm>
              <a:off x="3479180" y="1733365"/>
              <a:ext cx="245327" cy="210938"/>
            </a:xfrm>
            <a:prstGeom prst="rect">
              <a:avLst/>
            </a:prstGeom>
            <a:solidFill>
              <a:srgbClr val="FF0000">
                <a:alpha val="23000"/>
              </a:srgbClr>
            </a:solidFill>
            <a:ln w="19050" cmpd="sng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Line Callout 1 (Border and Accent Bar) 3"/>
            <p:cNvSpPr/>
            <p:nvPr/>
          </p:nvSpPr>
          <p:spPr>
            <a:xfrm>
              <a:off x="8118089" y="1944303"/>
              <a:ext cx="3057118" cy="383060"/>
            </a:xfrm>
            <a:prstGeom prst="accentBorderCallout1">
              <a:avLst>
                <a:gd name="adj1" fmla="val 18750"/>
                <a:gd name="adj2" fmla="val -8333"/>
                <a:gd name="adj3" fmla="val -27323"/>
                <a:gd name="adj4" fmla="val -143604"/>
              </a:avLst>
            </a:prstGeom>
            <a:ln w="28575">
              <a:solidFill>
                <a:srgbClr val="FF0000"/>
              </a:solidFill>
              <a:tailEnd type="none" w="lg" len="lg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Quick Filter and Sort Options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2926272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8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787405" y="1717157"/>
            <a:ext cx="4837323" cy="3778869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87405" y="1717157"/>
            <a:ext cx="5001016" cy="499173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Total Row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4850780" y="4971681"/>
            <a:ext cx="6324426" cy="482993"/>
            <a:chOff x="4850780" y="4990731"/>
            <a:chExt cx="6324426" cy="482993"/>
          </a:xfrm>
        </p:grpSpPr>
        <p:sp>
          <p:nvSpPr>
            <p:cNvPr id="13" name="Line Callout 1 (Border and Accent Bar) 5"/>
            <p:cNvSpPr/>
            <p:nvPr/>
          </p:nvSpPr>
          <p:spPr>
            <a:xfrm>
              <a:off x="8734491" y="4990731"/>
              <a:ext cx="2440715" cy="383060"/>
            </a:xfrm>
            <a:prstGeom prst="accentBorderCallout1">
              <a:avLst>
                <a:gd name="adj1" fmla="val 18750"/>
                <a:gd name="adj2" fmla="val -8333"/>
                <a:gd name="adj3" fmla="val 95744"/>
                <a:gd name="adj4" fmla="val -120664"/>
              </a:avLst>
            </a:prstGeom>
            <a:ln w="28575">
              <a:solidFill>
                <a:schemeClr val="accent5"/>
              </a:solidFill>
              <a:headEnd w="lg" len="lg"/>
              <a:tailEnd type="none" w="lg" len="lg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Total Row Options</a:t>
              </a:r>
            </a:p>
          </p:txBody>
        </p:sp>
        <p:sp>
          <p:nvSpPr>
            <p:cNvPr id="14" name="Rectangle 13"/>
            <p:cNvSpPr/>
            <p:nvPr/>
          </p:nvSpPr>
          <p:spPr>
            <a:xfrm>
              <a:off x="4850780" y="5263376"/>
              <a:ext cx="937641" cy="210348"/>
            </a:xfrm>
            <a:prstGeom prst="rect">
              <a:avLst/>
            </a:prstGeom>
            <a:solidFill>
              <a:schemeClr val="accent5">
                <a:alpha val="23000"/>
              </a:schemeClr>
            </a:solidFill>
            <a:ln w="19050" cmpd="sng">
              <a:solidFill>
                <a:schemeClr val="accent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0455717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IF Functions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22763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IF Functions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=</a:t>
            </a:r>
            <a:r>
              <a:rPr lang="en-US" dirty="0" err="1"/>
              <a:t>CountIfs</a:t>
            </a:r>
            <a:r>
              <a:rPr lang="en-US" dirty="0"/>
              <a:t>( Criteria Range , Criteria)</a:t>
            </a:r>
          </a:p>
          <a:p>
            <a:endParaRPr lang="en-US" dirty="0"/>
          </a:p>
          <a:p>
            <a:r>
              <a:rPr lang="en-US" dirty="0"/>
              <a:t>=</a:t>
            </a:r>
            <a:r>
              <a:rPr lang="en-US" dirty="0" err="1"/>
              <a:t>SumIfs</a:t>
            </a:r>
            <a:r>
              <a:rPr lang="en-US" dirty="0"/>
              <a:t>( Numeric Range , Criteria Range , Criteria)</a:t>
            </a:r>
          </a:p>
          <a:p>
            <a:endParaRPr lang="en-US" dirty="0"/>
          </a:p>
          <a:p>
            <a:r>
              <a:rPr lang="en-US" dirty="0"/>
              <a:t>=</a:t>
            </a:r>
            <a:r>
              <a:rPr lang="en-US" dirty="0" err="1"/>
              <a:t>AverageIfs</a:t>
            </a:r>
            <a:r>
              <a:rPr lang="en-US" dirty="0"/>
              <a:t>( Numeric Range , Criteria Range , Criteria)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58023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COUNTIFS</a:t>
            </a:r>
          </a:p>
        </p:txBody>
      </p:sp>
      <p:pic>
        <p:nvPicPr>
          <p:cNvPr id="4" name="Content Placeholder 8"/>
          <p:cNvPicPr>
            <a:picLocks noGrp="1" noChangeAspect="1"/>
          </p:cNvPicPr>
          <p:nvPr>
            <p:ph idx="1"/>
          </p:nvPr>
        </p:nvPicPr>
        <p:blipFill rotWithShape="1">
          <a:blip r:embed="rId3"/>
          <a:srcRect b="6202"/>
          <a:stretch/>
        </p:blipFill>
        <p:spPr>
          <a:xfrm>
            <a:off x="7324724" y="1031800"/>
            <a:ext cx="4389457" cy="321635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363892" y="4968480"/>
            <a:ext cx="10144125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/>
              <a:t>=</a:t>
            </a:r>
            <a:r>
              <a:rPr lang="en-US" sz="2000" dirty="0" err="1"/>
              <a:t>CountIfs</a:t>
            </a:r>
            <a:r>
              <a:rPr lang="en-US" sz="2000" dirty="0"/>
              <a:t>( Criteria Range,     Criteria,    Criteria Range ,      Criteria ,    Criteria Range ,    Criteria )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0537" y="1548882"/>
            <a:ext cx="5822149" cy="200332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2371641" y="2895690"/>
            <a:ext cx="1318325" cy="211152"/>
          </a:xfrm>
          <a:prstGeom prst="rect">
            <a:avLst/>
          </a:prstGeom>
          <a:solidFill>
            <a:schemeClr val="tx1">
              <a:alpha val="23000"/>
            </a:schemeClr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" name="Straight Arrow Connector 13"/>
          <p:cNvCxnSpPr/>
          <p:nvPr/>
        </p:nvCxnSpPr>
        <p:spPr>
          <a:xfrm>
            <a:off x="3009901" y="3095625"/>
            <a:ext cx="14174" cy="1330254"/>
          </a:xfrm>
          <a:prstGeom prst="straightConnector1">
            <a:avLst/>
          </a:prstGeom>
          <a:ln w="5715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6" name="Rectangle 15"/>
          <p:cNvSpPr/>
          <p:nvPr/>
        </p:nvSpPr>
        <p:spPr>
          <a:xfrm>
            <a:off x="354366" y="5573436"/>
            <a:ext cx="10144125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/>
              <a:t>=</a:t>
            </a:r>
            <a:r>
              <a:rPr lang="en-US" sz="2000" dirty="0" err="1"/>
              <a:t>CountIfs</a:t>
            </a:r>
            <a:r>
              <a:rPr lang="en-US" sz="2000" dirty="0"/>
              <a:t>( </a:t>
            </a:r>
            <a:r>
              <a:rPr lang="en-US" sz="2000" dirty="0">
                <a:solidFill>
                  <a:srgbClr val="FF0000"/>
                </a:solidFill>
              </a:rPr>
              <a:t>                                                                                                                                                     </a:t>
            </a:r>
            <a:r>
              <a:rPr lang="en-US" sz="2000" dirty="0"/>
              <a:t>)</a:t>
            </a:r>
          </a:p>
        </p:txBody>
      </p:sp>
      <p:sp>
        <p:nvSpPr>
          <p:cNvPr id="17" name="Rectangle 16"/>
          <p:cNvSpPr/>
          <p:nvPr/>
        </p:nvSpPr>
        <p:spPr>
          <a:xfrm flipV="1">
            <a:off x="9932241" y="1213544"/>
            <a:ext cx="1135809" cy="3034605"/>
          </a:xfrm>
          <a:prstGeom prst="rect">
            <a:avLst/>
          </a:prstGeom>
          <a:solidFill>
            <a:schemeClr val="bg2">
              <a:alpha val="23000"/>
            </a:schemeClr>
          </a:solidFill>
          <a:ln w="28575" cmpd="sng">
            <a:solidFill>
              <a:schemeClr val="bg2">
                <a:alpha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 flipV="1">
            <a:off x="862054" y="2896494"/>
            <a:ext cx="1501716" cy="210348"/>
          </a:xfrm>
          <a:prstGeom prst="rect">
            <a:avLst/>
          </a:prstGeom>
          <a:solidFill>
            <a:schemeClr val="accent6">
              <a:lumMod val="75000"/>
              <a:alpha val="23000"/>
            </a:schemeClr>
          </a:solidFill>
          <a:ln w="28575" cmpd="sng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/>
          <p:cNvSpPr/>
          <p:nvPr/>
        </p:nvSpPr>
        <p:spPr>
          <a:xfrm flipV="1">
            <a:off x="2363769" y="1902403"/>
            <a:ext cx="1303355" cy="217160"/>
          </a:xfrm>
          <a:prstGeom prst="rect">
            <a:avLst/>
          </a:prstGeom>
          <a:solidFill>
            <a:srgbClr val="7030A0">
              <a:alpha val="23000"/>
            </a:srgbClr>
          </a:solidFill>
          <a:ln w="28575" cmpd="sng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 flipV="1">
            <a:off x="7327202" y="1213541"/>
            <a:ext cx="721423" cy="3034605"/>
          </a:xfrm>
          <a:prstGeom prst="rect">
            <a:avLst/>
          </a:prstGeom>
          <a:solidFill>
            <a:srgbClr val="F47206">
              <a:alpha val="23000"/>
            </a:srgbClr>
          </a:solidFill>
          <a:ln w="28575" cmpd="sng">
            <a:solidFill>
              <a:srgbClr val="F47206">
                <a:alpha val="65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 flipV="1">
            <a:off x="2363770" y="2164813"/>
            <a:ext cx="1303354" cy="189080"/>
          </a:xfrm>
          <a:prstGeom prst="rect">
            <a:avLst/>
          </a:prstGeom>
          <a:solidFill>
            <a:schemeClr val="accent3">
              <a:alpha val="23000"/>
            </a:schemeClr>
          </a:solidFill>
          <a:ln w="28575" cmpd="sng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4584701" y="5568522"/>
            <a:ext cx="149542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F47206"/>
                </a:solidFill>
              </a:rPr>
              <a:t>data[Date]</a:t>
            </a:r>
            <a:r>
              <a:rPr lang="en-US" sz="2000" dirty="0">
                <a:solidFill>
                  <a:srgbClr val="F47206"/>
                </a:solidFill>
              </a:rPr>
              <a:t>  </a:t>
            </a:r>
            <a:r>
              <a:rPr lang="en-US" sz="2000" dirty="0"/>
              <a:t>,</a:t>
            </a:r>
            <a:r>
              <a:rPr lang="en-US" sz="2000" dirty="0">
                <a:solidFill>
                  <a:srgbClr val="FF0000"/>
                </a:solidFill>
              </a:rPr>
              <a:t>    </a:t>
            </a:r>
            <a:endParaRPr lang="en-US" sz="2000" dirty="0"/>
          </a:p>
        </p:txBody>
      </p:sp>
      <p:sp>
        <p:nvSpPr>
          <p:cNvPr id="28" name="Rectangle 27"/>
          <p:cNvSpPr/>
          <p:nvPr/>
        </p:nvSpPr>
        <p:spPr>
          <a:xfrm>
            <a:off x="1478317" y="5568525"/>
            <a:ext cx="10144125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chemeClr val="bg2">
                    <a:lumMod val="75000"/>
                  </a:schemeClr>
                </a:solidFill>
              </a:rPr>
              <a:t>data[Sub-category] </a:t>
            </a:r>
            <a:r>
              <a:rPr lang="en-US" sz="2000" dirty="0"/>
              <a:t>,</a:t>
            </a:r>
          </a:p>
        </p:txBody>
      </p:sp>
      <p:sp>
        <p:nvSpPr>
          <p:cNvPr id="29" name="Rectangle 28"/>
          <p:cNvSpPr/>
          <p:nvPr/>
        </p:nvSpPr>
        <p:spPr>
          <a:xfrm>
            <a:off x="3689966" y="5563608"/>
            <a:ext cx="58993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chemeClr val="accent6">
                    <a:lumMod val="75000"/>
                  </a:schemeClr>
                </a:solidFill>
              </a:rPr>
              <a:t>A5</a:t>
            </a:r>
            <a:r>
              <a:rPr lang="en-US" sz="2000" dirty="0"/>
              <a:t>,</a:t>
            </a:r>
          </a:p>
        </p:txBody>
      </p:sp>
      <p:sp>
        <p:nvSpPr>
          <p:cNvPr id="31" name="Rectangle 30"/>
          <p:cNvSpPr/>
          <p:nvPr/>
        </p:nvSpPr>
        <p:spPr>
          <a:xfrm>
            <a:off x="5956300" y="5568519"/>
            <a:ext cx="136366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/>
              <a:t>“&gt;=“ &amp; </a:t>
            </a:r>
            <a:r>
              <a:rPr lang="en-US" sz="2000" b="1" dirty="0">
                <a:solidFill>
                  <a:srgbClr val="7030A0"/>
                </a:solidFill>
              </a:rPr>
              <a:t>B1</a:t>
            </a:r>
            <a:r>
              <a:rPr lang="en-US" sz="2000" dirty="0"/>
              <a:t> ,     </a:t>
            </a:r>
          </a:p>
        </p:txBody>
      </p:sp>
      <p:sp>
        <p:nvSpPr>
          <p:cNvPr id="33" name="Rectangle 32"/>
          <p:cNvSpPr/>
          <p:nvPr/>
        </p:nvSpPr>
        <p:spPr>
          <a:xfrm>
            <a:off x="8903381" y="5573436"/>
            <a:ext cx="137726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/>
              <a:t>“&lt;=“ &amp; </a:t>
            </a:r>
            <a:r>
              <a:rPr lang="en-US" sz="2000" b="1" dirty="0">
                <a:solidFill>
                  <a:schemeClr val="accent3"/>
                </a:solidFill>
              </a:rPr>
              <a:t>B2</a:t>
            </a:r>
            <a:r>
              <a:rPr lang="en-US" sz="2000" dirty="0"/>
              <a:t> )</a:t>
            </a:r>
          </a:p>
        </p:txBody>
      </p:sp>
      <p:sp>
        <p:nvSpPr>
          <p:cNvPr id="34" name="Rectangle 33"/>
          <p:cNvSpPr/>
          <p:nvPr/>
        </p:nvSpPr>
        <p:spPr>
          <a:xfrm>
            <a:off x="7319964" y="5563608"/>
            <a:ext cx="149542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F47206"/>
                </a:solidFill>
              </a:rPr>
              <a:t>data[Date]  </a:t>
            </a:r>
            <a:r>
              <a:rPr lang="en-US" sz="2000" dirty="0"/>
              <a:t>,</a:t>
            </a:r>
            <a:r>
              <a:rPr lang="en-US" sz="2000" dirty="0">
                <a:solidFill>
                  <a:srgbClr val="FF0000"/>
                </a:solidFill>
              </a:rPr>
              <a:t>    </a:t>
            </a:r>
            <a:endParaRPr lang="en-US" sz="2000" dirty="0"/>
          </a:p>
        </p:txBody>
      </p:sp>
      <p:sp>
        <p:nvSpPr>
          <p:cNvPr id="19" name="Rectangle 18"/>
          <p:cNvSpPr/>
          <p:nvPr/>
        </p:nvSpPr>
        <p:spPr>
          <a:xfrm flipV="1">
            <a:off x="7324724" y="1548881"/>
            <a:ext cx="4389457" cy="176034"/>
          </a:xfrm>
          <a:prstGeom prst="rect">
            <a:avLst/>
          </a:prstGeom>
          <a:solidFill>
            <a:schemeClr val="accent6">
              <a:lumMod val="75000"/>
              <a:alpha val="23000"/>
            </a:schemeClr>
          </a:solidFill>
          <a:ln w="28575" cmpd="sng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 flipV="1">
            <a:off x="7316853" y="2065962"/>
            <a:ext cx="4397328" cy="176035"/>
          </a:xfrm>
          <a:prstGeom prst="rect">
            <a:avLst/>
          </a:prstGeom>
          <a:solidFill>
            <a:schemeClr val="accent6">
              <a:lumMod val="75000"/>
              <a:alpha val="23000"/>
            </a:schemeClr>
          </a:solidFill>
          <a:ln w="28575" cmpd="sng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 flipV="1">
            <a:off x="7319965" y="2886967"/>
            <a:ext cx="4394216" cy="199131"/>
          </a:xfrm>
          <a:prstGeom prst="rect">
            <a:avLst/>
          </a:prstGeom>
          <a:solidFill>
            <a:schemeClr val="accent6">
              <a:lumMod val="75000"/>
              <a:alpha val="23000"/>
            </a:schemeClr>
          </a:solidFill>
          <a:ln w="28575" cmpd="sng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 flipV="1">
            <a:off x="7316853" y="3404049"/>
            <a:ext cx="4397328" cy="199131"/>
          </a:xfrm>
          <a:prstGeom prst="rect">
            <a:avLst/>
          </a:prstGeom>
          <a:solidFill>
            <a:schemeClr val="accent6">
              <a:lumMod val="75000"/>
              <a:alpha val="23000"/>
            </a:schemeClr>
          </a:solidFill>
          <a:ln w="28575" cmpd="sng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/>
          <p:cNvSpPr/>
          <p:nvPr/>
        </p:nvSpPr>
        <p:spPr>
          <a:xfrm flipV="1">
            <a:off x="7316853" y="2236973"/>
            <a:ext cx="4397328" cy="176035"/>
          </a:xfrm>
          <a:prstGeom prst="rect">
            <a:avLst/>
          </a:prstGeom>
          <a:solidFill>
            <a:schemeClr val="accent6">
              <a:lumMod val="75000"/>
              <a:alpha val="23000"/>
            </a:schemeClr>
          </a:solidFill>
          <a:ln w="28575" cmpd="sng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Multiplication Sign 35"/>
          <p:cNvSpPr/>
          <p:nvPr/>
        </p:nvSpPr>
        <p:spPr>
          <a:xfrm>
            <a:off x="6272254" y="2869257"/>
            <a:ext cx="6486525" cy="257171"/>
          </a:xfrm>
          <a:prstGeom prst="mathMultiply">
            <a:avLst>
              <a:gd name="adj1" fmla="val 2956"/>
            </a:avLst>
          </a:prstGeom>
          <a:solidFill>
            <a:srgbClr val="FF0000"/>
          </a:solidFill>
          <a:ln w="190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Multiplication Sign 36"/>
          <p:cNvSpPr/>
          <p:nvPr/>
        </p:nvSpPr>
        <p:spPr>
          <a:xfrm>
            <a:off x="6272254" y="2021620"/>
            <a:ext cx="6486525" cy="257171"/>
          </a:xfrm>
          <a:prstGeom prst="mathMultiply">
            <a:avLst>
              <a:gd name="adj1" fmla="val 2956"/>
            </a:avLst>
          </a:prstGeom>
          <a:solidFill>
            <a:srgbClr val="FF0000"/>
          </a:solidFill>
          <a:ln w="190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TextBox 37"/>
          <p:cNvSpPr txBox="1"/>
          <p:nvPr/>
        </p:nvSpPr>
        <p:spPr>
          <a:xfrm>
            <a:off x="2871789" y="2811391"/>
            <a:ext cx="2381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000000"/>
                </a:solidFill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4134458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2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6" dur="500" tmFilter="0, 0; .2, .5; .8, .5; 1, 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7" dur="250" autoRev="1" fill="hold"/>
                                        <p:tgtEl>
                                          <p:spTgt spid="2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0" grpId="0" animBg="1"/>
      <p:bldP spid="10" grpId="1" animBg="1"/>
      <p:bldP spid="17" grpId="0" animBg="1"/>
      <p:bldP spid="18" grpId="0" animBg="1"/>
      <p:bldP spid="24" grpId="0" animBg="1"/>
      <p:bldP spid="26" grpId="0" animBg="1"/>
      <p:bldP spid="26" grpId="1" animBg="1"/>
      <p:bldP spid="25" grpId="0" animBg="1"/>
      <p:bldP spid="27" grpId="0"/>
      <p:bldP spid="19" grpId="0" animBg="1"/>
      <p:bldP spid="20" grpId="0" animBg="1"/>
      <p:bldP spid="20" grpId="1" animBg="1"/>
      <p:bldP spid="21" grpId="0" animBg="1"/>
      <p:bldP spid="21" grpId="1" animBg="1"/>
      <p:bldP spid="22" grpId="0" animBg="1"/>
      <p:bldP spid="35" grpId="0" animBg="1"/>
      <p:bldP spid="36" grpId="0" animBg="1"/>
      <p:bldP spid="36" grpId="1" animBg="1"/>
      <p:bldP spid="37" grpId="0" animBg="1"/>
      <p:bldP spid="37" grpId="1" animBg="1"/>
      <p:bldP spid="3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AVERAGEIFS</a:t>
            </a:r>
          </a:p>
        </p:txBody>
      </p:sp>
      <p:pic>
        <p:nvPicPr>
          <p:cNvPr id="4" name="Content Placeholder 8"/>
          <p:cNvPicPr>
            <a:picLocks noGrp="1" noChangeAspect="1"/>
          </p:cNvPicPr>
          <p:nvPr>
            <p:ph idx="1"/>
          </p:nvPr>
        </p:nvPicPr>
        <p:blipFill rotWithShape="1">
          <a:blip r:embed="rId3"/>
          <a:srcRect b="6202"/>
          <a:stretch/>
        </p:blipFill>
        <p:spPr>
          <a:xfrm>
            <a:off x="7324724" y="1031800"/>
            <a:ext cx="4389457" cy="321635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249592" y="4968480"/>
            <a:ext cx="1182810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/>
              <a:t>=</a:t>
            </a:r>
            <a:r>
              <a:rPr lang="en-US" sz="2000" dirty="0" err="1"/>
              <a:t>AverageIfs</a:t>
            </a:r>
            <a:r>
              <a:rPr lang="en-US" sz="2000" dirty="0"/>
              <a:t>( Numeric Range ,   Criteria Range,  Criteria,    Criteria Range ,      Criteria ,    Criteria Range ,   Criteria )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0537" y="1548882"/>
            <a:ext cx="5822149" cy="200332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3667041" y="2895689"/>
            <a:ext cx="1209759" cy="258037"/>
          </a:xfrm>
          <a:prstGeom prst="rect">
            <a:avLst/>
          </a:prstGeom>
          <a:solidFill>
            <a:schemeClr val="tx1">
              <a:alpha val="23000"/>
            </a:schemeClr>
          </a:solidFill>
          <a:ln w="1905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" name="Straight Arrow Connector 13"/>
          <p:cNvCxnSpPr/>
          <p:nvPr/>
        </p:nvCxnSpPr>
        <p:spPr>
          <a:xfrm>
            <a:off x="4238626" y="3133725"/>
            <a:ext cx="13007" cy="1625629"/>
          </a:xfrm>
          <a:prstGeom prst="straightConnector1">
            <a:avLst/>
          </a:prstGeom>
          <a:ln w="5715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6" name="Rectangle 15"/>
          <p:cNvSpPr/>
          <p:nvPr/>
        </p:nvSpPr>
        <p:spPr>
          <a:xfrm>
            <a:off x="240066" y="5573436"/>
            <a:ext cx="1183763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/>
              <a:t>=</a:t>
            </a:r>
            <a:r>
              <a:rPr lang="en-US" sz="2000" dirty="0" err="1"/>
              <a:t>AverageIfs</a:t>
            </a:r>
            <a:r>
              <a:rPr lang="en-US" sz="2000" dirty="0"/>
              <a:t>( </a:t>
            </a:r>
            <a:r>
              <a:rPr lang="en-US" sz="2000" dirty="0">
                <a:solidFill>
                  <a:srgbClr val="F709D5"/>
                </a:solidFill>
              </a:rPr>
              <a:t>                           </a:t>
            </a:r>
            <a:r>
              <a:rPr lang="en-US" sz="2000" dirty="0">
                <a:solidFill>
                  <a:srgbClr val="FF0000"/>
                </a:solidFill>
              </a:rPr>
              <a:t>                                                                                                                                                       </a:t>
            </a:r>
            <a:r>
              <a:rPr lang="en-US" sz="2000" dirty="0"/>
              <a:t>)</a:t>
            </a:r>
          </a:p>
        </p:txBody>
      </p:sp>
      <p:sp>
        <p:nvSpPr>
          <p:cNvPr id="17" name="Rectangle 16"/>
          <p:cNvSpPr/>
          <p:nvPr/>
        </p:nvSpPr>
        <p:spPr>
          <a:xfrm flipV="1">
            <a:off x="9932241" y="1213544"/>
            <a:ext cx="1135809" cy="3034605"/>
          </a:xfrm>
          <a:prstGeom prst="rect">
            <a:avLst/>
          </a:prstGeom>
          <a:solidFill>
            <a:schemeClr val="bg2">
              <a:alpha val="23000"/>
            </a:schemeClr>
          </a:solidFill>
          <a:ln w="28575" cmpd="sng">
            <a:solidFill>
              <a:schemeClr val="bg2">
                <a:alpha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 flipV="1">
            <a:off x="862054" y="2896494"/>
            <a:ext cx="1501716" cy="210348"/>
          </a:xfrm>
          <a:prstGeom prst="rect">
            <a:avLst/>
          </a:prstGeom>
          <a:solidFill>
            <a:schemeClr val="accent6">
              <a:lumMod val="75000"/>
              <a:alpha val="23000"/>
            </a:schemeClr>
          </a:solidFill>
          <a:ln w="28575" cmpd="sng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/>
          <p:cNvSpPr/>
          <p:nvPr/>
        </p:nvSpPr>
        <p:spPr>
          <a:xfrm flipV="1">
            <a:off x="2363769" y="1902403"/>
            <a:ext cx="1303355" cy="217160"/>
          </a:xfrm>
          <a:prstGeom prst="rect">
            <a:avLst/>
          </a:prstGeom>
          <a:solidFill>
            <a:srgbClr val="7030A0">
              <a:alpha val="23000"/>
            </a:srgbClr>
          </a:solidFill>
          <a:ln w="28575" cmpd="sng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 flipV="1">
            <a:off x="7327202" y="1213541"/>
            <a:ext cx="721423" cy="3034605"/>
          </a:xfrm>
          <a:prstGeom prst="rect">
            <a:avLst/>
          </a:prstGeom>
          <a:solidFill>
            <a:srgbClr val="F47206">
              <a:alpha val="23000"/>
            </a:srgbClr>
          </a:solidFill>
          <a:ln w="28575" cmpd="sng">
            <a:solidFill>
              <a:srgbClr val="F47206">
                <a:alpha val="65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 flipV="1">
            <a:off x="2363770" y="2164813"/>
            <a:ext cx="1303354" cy="189080"/>
          </a:xfrm>
          <a:prstGeom prst="rect">
            <a:avLst/>
          </a:prstGeom>
          <a:solidFill>
            <a:schemeClr val="accent3">
              <a:alpha val="23000"/>
            </a:schemeClr>
          </a:solidFill>
          <a:ln w="28575" cmpd="sng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6402742" y="5572802"/>
            <a:ext cx="149542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F47206"/>
                </a:solidFill>
              </a:rPr>
              <a:t>data[Date]</a:t>
            </a:r>
            <a:r>
              <a:rPr lang="en-US" sz="2000" dirty="0">
                <a:solidFill>
                  <a:srgbClr val="F47206"/>
                </a:solidFill>
              </a:rPr>
              <a:t>  </a:t>
            </a:r>
            <a:r>
              <a:rPr lang="en-US" sz="2000" dirty="0"/>
              <a:t>,</a:t>
            </a:r>
            <a:r>
              <a:rPr lang="en-US" sz="2000" dirty="0">
                <a:solidFill>
                  <a:srgbClr val="FF0000"/>
                </a:solidFill>
              </a:rPr>
              <a:t>    </a:t>
            </a:r>
            <a:endParaRPr lang="en-US" sz="2000" dirty="0"/>
          </a:p>
        </p:txBody>
      </p:sp>
      <p:sp>
        <p:nvSpPr>
          <p:cNvPr id="28" name="Rectangle 27"/>
          <p:cNvSpPr/>
          <p:nvPr/>
        </p:nvSpPr>
        <p:spPr>
          <a:xfrm>
            <a:off x="3321094" y="5569156"/>
            <a:ext cx="234149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chemeClr val="bg2">
                    <a:lumMod val="75000"/>
                  </a:schemeClr>
                </a:solidFill>
              </a:rPr>
              <a:t>data[Sub-category] </a:t>
            </a:r>
            <a:r>
              <a:rPr lang="en-US" sz="2000" dirty="0"/>
              <a:t>,</a:t>
            </a:r>
          </a:p>
        </p:txBody>
      </p:sp>
      <p:sp>
        <p:nvSpPr>
          <p:cNvPr id="29" name="Rectangle 28"/>
          <p:cNvSpPr/>
          <p:nvPr/>
        </p:nvSpPr>
        <p:spPr>
          <a:xfrm>
            <a:off x="5508007" y="5567888"/>
            <a:ext cx="58993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chemeClr val="accent6">
                    <a:lumMod val="75000"/>
                  </a:schemeClr>
                </a:solidFill>
              </a:rPr>
              <a:t>A5</a:t>
            </a:r>
            <a:r>
              <a:rPr lang="en-US" sz="2000" dirty="0"/>
              <a:t>,</a:t>
            </a:r>
          </a:p>
        </p:txBody>
      </p:sp>
      <p:sp>
        <p:nvSpPr>
          <p:cNvPr id="31" name="Rectangle 30"/>
          <p:cNvSpPr/>
          <p:nvPr/>
        </p:nvSpPr>
        <p:spPr>
          <a:xfrm>
            <a:off x="7774341" y="5572799"/>
            <a:ext cx="136366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/>
              <a:t>“&gt;=“ &amp; </a:t>
            </a:r>
            <a:r>
              <a:rPr lang="en-US" sz="2000" b="1" dirty="0">
                <a:solidFill>
                  <a:srgbClr val="7030A0"/>
                </a:solidFill>
              </a:rPr>
              <a:t>B1</a:t>
            </a:r>
            <a:r>
              <a:rPr lang="en-US" sz="2000" dirty="0"/>
              <a:t> ,     </a:t>
            </a:r>
          </a:p>
        </p:txBody>
      </p:sp>
      <p:sp>
        <p:nvSpPr>
          <p:cNvPr id="33" name="Rectangle 32"/>
          <p:cNvSpPr/>
          <p:nvPr/>
        </p:nvSpPr>
        <p:spPr>
          <a:xfrm>
            <a:off x="10664272" y="5577716"/>
            <a:ext cx="137726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/>
              <a:t>“&lt;=“ &amp; </a:t>
            </a:r>
            <a:r>
              <a:rPr lang="en-US" sz="2000" b="1" dirty="0">
                <a:solidFill>
                  <a:schemeClr val="accent3"/>
                </a:solidFill>
              </a:rPr>
              <a:t>B2</a:t>
            </a:r>
            <a:r>
              <a:rPr lang="en-US" sz="2000" dirty="0"/>
              <a:t> )</a:t>
            </a:r>
          </a:p>
        </p:txBody>
      </p:sp>
      <p:sp>
        <p:nvSpPr>
          <p:cNvPr id="34" name="Rectangle 33"/>
          <p:cNvSpPr/>
          <p:nvPr/>
        </p:nvSpPr>
        <p:spPr>
          <a:xfrm>
            <a:off x="9138005" y="5567888"/>
            <a:ext cx="149542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F47206"/>
                </a:solidFill>
              </a:rPr>
              <a:t>data[Date]  </a:t>
            </a:r>
            <a:r>
              <a:rPr lang="en-US" sz="2000" dirty="0"/>
              <a:t>,</a:t>
            </a:r>
            <a:r>
              <a:rPr lang="en-US" sz="2000" dirty="0">
                <a:solidFill>
                  <a:srgbClr val="FF0000"/>
                </a:solidFill>
              </a:rPr>
              <a:t>    </a:t>
            </a:r>
            <a:endParaRPr lang="en-US" sz="2000" dirty="0"/>
          </a:p>
        </p:txBody>
      </p:sp>
      <p:sp>
        <p:nvSpPr>
          <p:cNvPr id="38" name="TextBox 37"/>
          <p:cNvSpPr txBox="1"/>
          <p:nvPr/>
        </p:nvSpPr>
        <p:spPr>
          <a:xfrm>
            <a:off x="3957845" y="2844496"/>
            <a:ext cx="7778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000000"/>
                </a:solidFill>
              </a:rPr>
              <a:t>2.75</a:t>
            </a:r>
          </a:p>
        </p:txBody>
      </p:sp>
      <p:sp>
        <p:nvSpPr>
          <p:cNvPr id="32" name="Rectangle 31"/>
          <p:cNvSpPr/>
          <p:nvPr/>
        </p:nvSpPr>
        <p:spPr>
          <a:xfrm flipV="1">
            <a:off x="11075920" y="1210030"/>
            <a:ext cx="620619" cy="3034605"/>
          </a:xfrm>
          <a:prstGeom prst="rect">
            <a:avLst/>
          </a:prstGeom>
          <a:solidFill>
            <a:srgbClr val="F709D5">
              <a:alpha val="22745"/>
            </a:srgbClr>
          </a:solidFill>
          <a:ln w="28575" cmpd="sng">
            <a:solidFill>
              <a:srgbClr val="F709D5">
                <a:alpha val="65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1574880" y="5563614"/>
            <a:ext cx="234149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F709D5"/>
                </a:solidFill>
              </a:rPr>
              <a:t>data[Amount] </a:t>
            </a:r>
            <a:r>
              <a:rPr lang="en-US" sz="2000" dirty="0"/>
              <a:t>,</a:t>
            </a:r>
          </a:p>
        </p:txBody>
      </p:sp>
      <p:sp>
        <p:nvSpPr>
          <p:cNvPr id="19" name="Rectangle 18"/>
          <p:cNvSpPr/>
          <p:nvPr/>
        </p:nvSpPr>
        <p:spPr>
          <a:xfrm flipV="1">
            <a:off x="7324724" y="1548881"/>
            <a:ext cx="4389457" cy="176034"/>
          </a:xfrm>
          <a:prstGeom prst="rect">
            <a:avLst/>
          </a:prstGeom>
          <a:solidFill>
            <a:schemeClr val="accent6">
              <a:lumMod val="75000"/>
              <a:alpha val="23000"/>
            </a:schemeClr>
          </a:solidFill>
          <a:ln w="28575" cmpd="sng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 flipV="1">
            <a:off x="7316853" y="2065962"/>
            <a:ext cx="4397328" cy="176035"/>
          </a:xfrm>
          <a:prstGeom prst="rect">
            <a:avLst/>
          </a:prstGeom>
          <a:solidFill>
            <a:schemeClr val="accent6">
              <a:lumMod val="75000"/>
              <a:alpha val="23000"/>
            </a:schemeClr>
          </a:solidFill>
          <a:ln w="28575" cmpd="sng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 flipV="1">
            <a:off x="7319965" y="2886967"/>
            <a:ext cx="4394216" cy="199131"/>
          </a:xfrm>
          <a:prstGeom prst="rect">
            <a:avLst/>
          </a:prstGeom>
          <a:solidFill>
            <a:schemeClr val="accent6">
              <a:lumMod val="75000"/>
              <a:alpha val="23000"/>
            </a:schemeClr>
          </a:solidFill>
          <a:ln w="28575" cmpd="sng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 flipV="1">
            <a:off x="7316853" y="3404049"/>
            <a:ext cx="4397328" cy="199131"/>
          </a:xfrm>
          <a:prstGeom prst="rect">
            <a:avLst/>
          </a:prstGeom>
          <a:solidFill>
            <a:schemeClr val="accent6">
              <a:lumMod val="75000"/>
              <a:alpha val="23000"/>
            </a:schemeClr>
          </a:solidFill>
          <a:ln w="28575" cmpd="sng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/>
          <p:cNvSpPr/>
          <p:nvPr/>
        </p:nvSpPr>
        <p:spPr>
          <a:xfrm flipV="1">
            <a:off x="7316853" y="2236973"/>
            <a:ext cx="4397328" cy="176035"/>
          </a:xfrm>
          <a:prstGeom prst="rect">
            <a:avLst/>
          </a:prstGeom>
          <a:solidFill>
            <a:schemeClr val="accent6">
              <a:lumMod val="75000"/>
              <a:alpha val="23000"/>
            </a:schemeClr>
          </a:solidFill>
          <a:ln w="28575" cmpd="sng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Multiplication Sign 35"/>
          <p:cNvSpPr/>
          <p:nvPr/>
        </p:nvSpPr>
        <p:spPr>
          <a:xfrm>
            <a:off x="6272254" y="2869257"/>
            <a:ext cx="6486525" cy="257171"/>
          </a:xfrm>
          <a:prstGeom prst="mathMultiply">
            <a:avLst>
              <a:gd name="adj1" fmla="val 2956"/>
            </a:avLst>
          </a:prstGeom>
          <a:solidFill>
            <a:srgbClr val="FF0000"/>
          </a:solidFill>
          <a:ln w="190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Multiplication Sign 36"/>
          <p:cNvSpPr/>
          <p:nvPr/>
        </p:nvSpPr>
        <p:spPr>
          <a:xfrm>
            <a:off x="6272254" y="2021620"/>
            <a:ext cx="6486525" cy="257171"/>
          </a:xfrm>
          <a:prstGeom prst="mathMultiply">
            <a:avLst>
              <a:gd name="adj1" fmla="val 2956"/>
            </a:avLst>
          </a:prstGeom>
          <a:solidFill>
            <a:srgbClr val="FF0000"/>
          </a:solidFill>
          <a:ln w="190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/>
          <p:cNvSpPr/>
          <p:nvPr/>
        </p:nvSpPr>
        <p:spPr>
          <a:xfrm>
            <a:off x="1562097" y="4965569"/>
            <a:ext cx="186808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u="sng" dirty="0"/>
              <a:t>Numeric Range </a:t>
            </a:r>
            <a:r>
              <a:rPr lang="en-US" sz="2000" dirty="0"/>
              <a:t>    </a:t>
            </a:r>
          </a:p>
        </p:txBody>
      </p:sp>
    </p:spTree>
    <p:extLst>
      <p:ext uri="{BB962C8B-B14F-4D97-AF65-F5344CB8AC3E}">
        <p14:creationId xmlns:p14="http://schemas.microsoft.com/office/powerpoint/2010/main" val="40844045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2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6" dur="500" tmFilter="0, 0; .2, .5; .8, .5; 1, 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7" dur="250" autoRev="1" fill="hold"/>
                                        <p:tgtEl>
                                          <p:spTgt spid="2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0" grpId="0" animBg="1"/>
      <p:bldP spid="10" grpId="1" animBg="1"/>
      <p:bldP spid="17" grpId="0" animBg="1"/>
      <p:bldP spid="18" grpId="0" animBg="1"/>
      <p:bldP spid="24" grpId="0" animBg="1"/>
      <p:bldP spid="26" grpId="0" animBg="1"/>
      <p:bldP spid="26" grpId="1" animBg="1"/>
      <p:bldP spid="25" grpId="0" animBg="1"/>
      <p:bldP spid="27" grpId="0"/>
      <p:bldP spid="38" grpId="0"/>
      <p:bldP spid="32" grpId="0" animBg="1"/>
      <p:bldP spid="19" grpId="0" animBg="1"/>
      <p:bldP spid="20" grpId="0" animBg="1"/>
      <p:bldP spid="20" grpId="1" animBg="1"/>
      <p:bldP spid="21" grpId="0" animBg="1"/>
      <p:bldP spid="21" grpId="1" animBg="1"/>
      <p:bldP spid="22" grpId="0" animBg="1"/>
      <p:bldP spid="35" grpId="0" animBg="1"/>
      <p:bldP spid="36" grpId="0" animBg="1"/>
      <p:bldP spid="36" grpId="1" animBg="1"/>
      <p:bldP spid="37" grpId="0" animBg="1"/>
      <p:bldP spid="37" grpId="1" animBg="1"/>
      <p:bldP spid="39" grpId="0"/>
    </p:bldLst>
  </p:timing>
</p:sld>
</file>

<file path=ppt/theme/theme1.xml><?xml version="1.0" encoding="utf-8"?>
<a:theme xmlns:a="http://schemas.openxmlformats.org/drawingml/2006/main" name="Retrospect">
  <a:themeElements>
    <a:clrScheme name="Custom 3">
      <a:dk1>
        <a:srgbClr val="013E7F"/>
      </a:dk1>
      <a:lt1>
        <a:sysClr val="window" lastClr="FFFFFF"/>
      </a:lt1>
      <a:dk2>
        <a:srgbClr val="013E7F"/>
      </a:dk2>
      <a:lt2>
        <a:srgbClr val="FFC300"/>
      </a:lt2>
      <a:accent1>
        <a:srgbClr val="01508D"/>
      </a:accent1>
      <a:accent2>
        <a:srgbClr val="97AF5C"/>
      </a:accent2>
      <a:accent3>
        <a:srgbClr val="218ACB"/>
      </a:accent3>
      <a:accent4>
        <a:srgbClr val="A0A1A2"/>
      </a:accent4>
      <a:accent5>
        <a:srgbClr val="3F4EFF"/>
      </a:accent5>
      <a:accent6>
        <a:srgbClr val="90BD00"/>
      </a:accent6>
      <a:hlink>
        <a:srgbClr val="90BD00"/>
      </a:hlink>
      <a:folHlink>
        <a:srgbClr val="728641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plate.potx" id="{99970042-52CA-4E8E-82FD-A240A5B05F2C}" vid="{9765A551-6ED4-4E5F-92B9-7F5184D6FAF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</Template>
  <TotalTime>209</TotalTime>
  <Words>173</Words>
  <Application>Microsoft Office PowerPoint</Application>
  <PresentationFormat>Widescreen</PresentationFormat>
  <Paragraphs>43</Paragraphs>
  <Slides>9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Calibri</vt:lpstr>
      <vt:lpstr>Calibri Light</vt:lpstr>
      <vt:lpstr>Retrospect</vt:lpstr>
      <vt:lpstr>Excel Tables</vt:lpstr>
      <vt:lpstr>Elements of an Excel Table</vt:lpstr>
      <vt:lpstr>Data Row</vt:lpstr>
      <vt:lpstr>Header Row</vt:lpstr>
      <vt:lpstr>Total Row</vt:lpstr>
      <vt:lpstr>IF Functions</vt:lpstr>
      <vt:lpstr>IF Functions</vt:lpstr>
      <vt:lpstr>COUNTIFS</vt:lpstr>
      <vt:lpstr>AVERAGEIFS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Excel Tables</dc:title>
  <dc:subject/>
  <dc:creator>Robert Plumley</dc:creator>
  <cp:keywords/>
  <dc:description/>
  <cp:lastModifiedBy>Robert Plumley</cp:lastModifiedBy>
  <cp:revision>21</cp:revision>
  <dcterms:created xsi:type="dcterms:W3CDTF">2016-10-03T18:49:30Z</dcterms:created>
  <dcterms:modified xsi:type="dcterms:W3CDTF">2016-10-03T22:18:59Z</dcterms:modified>
  <cp:category/>
</cp:coreProperties>
</file>