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71" r:id="rId4"/>
    <p:sldId id="258" r:id="rId5"/>
    <p:sldId id="259" r:id="rId6"/>
    <p:sldId id="261" r:id="rId7"/>
    <p:sldId id="274" r:id="rId8"/>
    <p:sldId id="275" r:id="rId9"/>
    <p:sldId id="262" r:id="rId10"/>
    <p:sldId id="269" r:id="rId11"/>
    <p:sldId id="270" r:id="rId12"/>
    <p:sldId id="276" r:id="rId13"/>
    <p:sldId id="277" r:id="rId14"/>
    <p:sldId id="263" r:id="rId15"/>
    <p:sldId id="260" r:id="rId16"/>
    <p:sldId id="264" r:id="rId17"/>
    <p:sldId id="265" r:id="rId18"/>
    <p:sldId id="273" r:id="rId19"/>
    <p:sldId id="266" r:id="rId20"/>
    <p:sldId id="267" r:id="rId21"/>
    <p:sldId id="268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9" autoAdjust="0"/>
    <p:restoredTop sz="94660"/>
  </p:normalViewPr>
  <p:slideViewPr>
    <p:cSldViewPr>
      <p:cViewPr varScale="1">
        <p:scale>
          <a:sx n="56" d="100"/>
          <a:sy n="56" d="100"/>
        </p:scale>
        <p:origin x="-78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377E4-DA42-4662-B162-7513C576F645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7D0C4-E009-4044-9007-EF411C65EF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481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D0C4-E009-4044-9007-EF411C65EFE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548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D0C4-E009-4044-9007-EF411C65EFE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360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193FF91-43B6-4D7E-AE9A-3CE189A99ADE}" type="datetimeFigureOut">
              <a:rPr lang="en-US" smtClean="0"/>
              <a:pPr/>
              <a:t>1/7/2011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28B5161-9C43-4797-98CD-49445F3F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x.com/stephaniegina/hom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likin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docs.google.com/document/pub?id=1xDLZ4sPntIT1IcBSXZRmQYaNu2EcSsGiebghixaYD7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696200" cy="2362200"/>
          </a:xfrm>
        </p:spPr>
        <p:txBody>
          <a:bodyPr anchor="ctr">
            <a:normAutofit/>
          </a:bodyPr>
          <a:lstStyle/>
          <a:p>
            <a:r>
              <a:rPr lang="en-US" sz="4800" b="1" dirty="0" smtClean="0"/>
              <a:t>Improving the Coordination of the Elderly</a:t>
            </a:r>
            <a:r>
              <a:rPr lang="en-US" sz="4800" dirty="0"/>
              <a:t/>
            </a:r>
            <a:br>
              <a:rPr lang="en-US" sz="4800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362200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</a:rPr>
              <a:t>Using Nintendo Wii Bowling and </a:t>
            </a:r>
            <a:r>
              <a:rPr lang="en-US" sz="3600" b="1" i="1" dirty="0" err="1">
                <a:solidFill>
                  <a:schemeClr val="bg1"/>
                </a:solidFill>
              </a:rPr>
              <a:t>Telikin’s</a:t>
            </a:r>
            <a:r>
              <a:rPr lang="en-US" sz="3600" b="1" i="1" dirty="0">
                <a:solidFill>
                  <a:schemeClr val="bg1"/>
                </a:solidFill>
              </a:rPr>
              <a:t> Memory </a:t>
            </a:r>
            <a:r>
              <a:rPr lang="en-US" sz="3600" b="1" i="1" dirty="0" smtClean="0">
                <a:solidFill>
                  <a:schemeClr val="bg1"/>
                </a:solidFill>
              </a:rPr>
              <a:t>Game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Gina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Strahl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Stephanie Catania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5463" y="5409188"/>
            <a:ext cx="139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36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992563"/>
          </a:xfrm>
        </p:spPr>
        <p:txBody>
          <a:bodyPr/>
          <a:lstStyle/>
          <a:p>
            <a:r>
              <a:rPr lang="en-US" dirty="0"/>
              <a:t>Participants in the beginning and end of the 5 weeks were asked a series of questions about playing Wii.  </a:t>
            </a:r>
          </a:p>
          <a:p>
            <a:r>
              <a:rPr lang="en-US" dirty="0" smtClean="0"/>
              <a:t>Before starting, almost all participants have not played Wii before or even knew how to use the console.</a:t>
            </a:r>
          </a:p>
          <a:p>
            <a:r>
              <a:rPr lang="en-US" dirty="0" smtClean="0"/>
              <a:t>Participants, along with data, felt that their coordination and memory improved.  </a:t>
            </a:r>
          </a:p>
          <a:p>
            <a:r>
              <a:rPr lang="en-US" dirty="0" smtClean="0"/>
              <a:t>Many felt that the hardest thing to learn was the right movement and remembering the buttons, especially the “B” button.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 smtClean="0"/>
              <a:t>Survey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Measuring how our participants felt?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277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r>
              <a:rPr lang="en-US" dirty="0" smtClean="0"/>
              <a:t>From the survey and working with the participants weekly, we had a hard time having them remember which buttons to press.  </a:t>
            </a:r>
          </a:p>
          <a:p>
            <a:r>
              <a:rPr lang="en-US" dirty="0" smtClean="0"/>
              <a:t>Therefore worked on trying to modify the buttons, particularly the “B” button.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Wii Controller</a:t>
            </a:r>
            <a:endParaRPr lang="en-US" dirty="0"/>
          </a:p>
        </p:txBody>
      </p:sp>
      <p:pic>
        <p:nvPicPr>
          <p:cNvPr id="4" name="Picture 3" descr="DSC00629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4064586"/>
            <a:ext cx="37338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530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05051p\AppData\Local\Microsoft\Windows\Temporary Internet Files\Low\Content.IE5\MQH06JFQ\DSCN431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85" y="6096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468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7450638"/>
              </p:ext>
            </p:extLst>
          </p:nvPr>
        </p:nvGraphicFramePr>
        <p:xfrm>
          <a:off x="533402" y="1523996"/>
          <a:ext cx="7772399" cy="4648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769"/>
                <a:gridCol w="1360926"/>
                <a:gridCol w="1360926"/>
                <a:gridCol w="1360926"/>
                <a:gridCol w="1274051"/>
                <a:gridCol w="1447801"/>
              </a:tblGrid>
              <a:tr h="57180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Wii Bowling ( Number of Pins Knocked Down)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1st Week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2nd Week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3rd Week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4th Week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5th Week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 err="1">
                          <a:effectLst/>
                        </a:rPr>
                        <a:t>Vonnie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Edyie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Vivian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Bill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Imelda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Jack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Winnie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611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>
                          <a:effectLst/>
                        </a:rPr>
                        <a:t>Lita</a:t>
                      </a:r>
                      <a:endParaRPr lang="en-US" sz="24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5734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r>
              <a:rPr lang="en-US" dirty="0" smtClean="0"/>
              <a:t>Improved coordination</a:t>
            </a:r>
          </a:p>
          <a:p>
            <a:r>
              <a:rPr lang="en-US" dirty="0" smtClean="0"/>
              <a:t>Improved balance </a:t>
            </a:r>
          </a:p>
          <a:p>
            <a:r>
              <a:rPr lang="en-US" dirty="0" smtClean="0"/>
              <a:t>Maintained upright postures (six participants started out playing Wii sitting in a chair, by the end of the five weeks only one participant sat while playing.)</a:t>
            </a:r>
          </a:p>
          <a:p>
            <a:r>
              <a:rPr lang="en-US" dirty="0" smtClean="0"/>
              <a:t>Participants interest and excitement in Wii increased every week</a:t>
            </a:r>
          </a:p>
          <a:p>
            <a:r>
              <a:rPr lang="en-US" dirty="0" smtClean="0"/>
              <a:t>Remote needs to be modified with large buttons and less buttons to press, so that they can remember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Wii Bowling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682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likin.com/img/videophone_slide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1" y="2286000"/>
            <a:ext cx="5791200" cy="35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666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Telikin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“</a:t>
            </a:r>
            <a:r>
              <a:rPr lang="en-US" sz="2000" dirty="0" smtClean="0"/>
              <a:t>Telikin </a:t>
            </a:r>
            <a:r>
              <a:rPr lang="en-US" sz="2000" dirty="0"/>
              <a:t>is a simple and easy to use family computer that combines video chat, photo sharing, email and many more popular features into a sleek, touchscreen device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19800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73E87"/>
                </a:solidFill>
              </a:rPr>
              <a:t>Features:  Video Chat, Mail, Photo </a:t>
            </a:r>
            <a:r>
              <a:rPr lang="en-US" sz="1600" b="1" dirty="0">
                <a:solidFill>
                  <a:srgbClr val="073E87"/>
                </a:solidFill>
              </a:rPr>
              <a:t>S</a:t>
            </a:r>
            <a:r>
              <a:rPr lang="en-US" sz="1600" b="1" dirty="0" smtClean="0">
                <a:solidFill>
                  <a:srgbClr val="073E87"/>
                </a:solidFill>
              </a:rPr>
              <a:t>haring, Weather, News, Calendar, Address </a:t>
            </a:r>
            <a:r>
              <a:rPr lang="en-US" sz="1600" b="1" dirty="0">
                <a:solidFill>
                  <a:srgbClr val="073E87"/>
                </a:solidFill>
              </a:rPr>
              <a:t>B</a:t>
            </a:r>
            <a:r>
              <a:rPr lang="en-US" sz="1600" b="1" dirty="0" smtClean="0">
                <a:solidFill>
                  <a:srgbClr val="073E87"/>
                </a:solidFill>
              </a:rPr>
              <a:t>ook and Web </a:t>
            </a:r>
            <a:r>
              <a:rPr lang="en-US" sz="1600" b="1" dirty="0">
                <a:solidFill>
                  <a:srgbClr val="073E87"/>
                </a:solidFill>
              </a:rPr>
              <a:t>B</a:t>
            </a:r>
            <a:r>
              <a:rPr lang="en-US" sz="1600" b="1" dirty="0" smtClean="0">
                <a:solidFill>
                  <a:srgbClr val="073E87"/>
                </a:solidFill>
              </a:rPr>
              <a:t>rowsing.</a:t>
            </a:r>
            <a:endParaRPr lang="en-US" b="1" dirty="0" smtClean="0">
              <a:solidFill>
                <a:srgbClr val="073E87"/>
              </a:solidFill>
            </a:endParaRPr>
          </a:p>
          <a:p>
            <a:r>
              <a:rPr lang="en-US" b="1" dirty="0">
                <a:solidFill>
                  <a:srgbClr val="073E87"/>
                </a:solidFill>
              </a:rPr>
              <a:t>	</a:t>
            </a:r>
            <a:r>
              <a:rPr lang="en-US" b="1" dirty="0" smtClean="0">
                <a:solidFill>
                  <a:srgbClr val="073E87"/>
                </a:solidFill>
              </a:rPr>
              <a:t>			</a:t>
            </a:r>
            <a:r>
              <a:rPr lang="en-US" sz="1600" b="1" i="1" dirty="0" smtClean="0">
                <a:solidFill>
                  <a:srgbClr val="073E87"/>
                </a:solidFill>
                <a:hlinkClick r:id="rId4"/>
              </a:rPr>
              <a:t>www.telikin.com </a:t>
            </a:r>
            <a:endParaRPr lang="en-US" sz="1600" b="1" i="1" dirty="0">
              <a:solidFill>
                <a:srgbClr val="073E87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0" y="3428998"/>
            <a:ext cx="3276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</a:rPr>
              <a:t>$699.99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640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562601"/>
            <a:ext cx="7315200" cy="1295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Our purpose was to prove </a:t>
            </a:r>
            <a:r>
              <a:rPr lang="en-US" dirty="0" smtClean="0"/>
              <a:t>that the Telikin helps </a:t>
            </a:r>
            <a:r>
              <a:rPr lang="en-US" dirty="0"/>
              <a:t>improve </a:t>
            </a:r>
            <a:r>
              <a:rPr lang="en-US" dirty="0" smtClean="0"/>
              <a:t>coordination</a:t>
            </a:r>
            <a:r>
              <a:rPr lang="en-US" dirty="0"/>
              <a:t> </a:t>
            </a:r>
            <a:r>
              <a:rPr lang="en-US" dirty="0" smtClean="0"/>
              <a:t>while assessing their </a:t>
            </a:r>
            <a:r>
              <a:rPr lang="en-US" dirty="0"/>
              <a:t>progress using </a:t>
            </a:r>
            <a:r>
              <a:rPr lang="en-US" dirty="0" smtClean="0"/>
              <a:t>a finger to nose test.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Purpose</a:t>
            </a:r>
          </a:p>
        </p:txBody>
      </p:sp>
      <p:pic>
        <p:nvPicPr>
          <p:cNvPr id="7170" name="Picture 2" descr="C:\Documents and Settings\Gina\My Documents\My Pictures\Nikon Transfer\001\DSCN4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959180" cy="2721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1" name="Picture 3" descr="C:\Documents and Settings\Gina\My Documents\My Pictures\Nikon Transfer\001\DSCN4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2438400" cy="2479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Documents and Settings\Gina\My Documents\My Pictures\Nikon Transfer\001\DSCN4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438400" cy="2541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0923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patients were between the ages of 7</a:t>
            </a:r>
            <a:r>
              <a:rPr lang="en-US" dirty="0" smtClean="0"/>
              <a:t>0-86 </a:t>
            </a:r>
            <a:r>
              <a:rPr lang="en-US" dirty="0"/>
              <a:t>years old at </a:t>
            </a:r>
            <a:r>
              <a:rPr lang="en-US" dirty="0" smtClean="0"/>
              <a:t>United Hebrew in New Rochelle.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and Setting</a:t>
            </a:r>
          </a:p>
        </p:txBody>
      </p:sp>
      <p:pic>
        <p:nvPicPr>
          <p:cNvPr id="5122" name="Picture 2" descr="http://www.unitedhebrewgeriatric.org/images/rehabcen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363237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19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Patients to listened and watched </a:t>
            </a:r>
            <a:r>
              <a:rPr lang="en-US" dirty="0" err="1" smtClean="0"/>
              <a:t>youtube</a:t>
            </a:r>
            <a:r>
              <a:rPr lang="en-US" dirty="0"/>
              <a:t> </a:t>
            </a:r>
            <a:r>
              <a:rPr lang="en-US" dirty="0" smtClean="0"/>
              <a:t>videos while exercising.</a:t>
            </a:r>
          </a:p>
          <a:p>
            <a:r>
              <a:rPr lang="en-US" dirty="0" smtClean="0"/>
              <a:t>Read the news and check the weather, which allows them to use touch screen for fine motor skills.</a:t>
            </a:r>
          </a:p>
          <a:p>
            <a:r>
              <a:rPr lang="en-US" dirty="0" smtClean="0"/>
              <a:t>Type information to improve motor skills.</a:t>
            </a:r>
          </a:p>
          <a:p>
            <a:r>
              <a:rPr lang="en-US" dirty="0" smtClean="0"/>
              <a:t>Games they play: Memory, Blackjack, and Photo </a:t>
            </a:r>
            <a:r>
              <a:rPr lang="en-US" dirty="0"/>
              <a:t>S</a:t>
            </a:r>
            <a:r>
              <a:rPr lang="en-US" dirty="0" smtClean="0"/>
              <a:t>cramble. Did not play FreeCell or Mahjong.</a:t>
            </a:r>
          </a:p>
          <a:p>
            <a:r>
              <a:rPr lang="en-US" dirty="0" smtClean="0"/>
              <a:t>Use the calendar to record certain information.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United Hebrew the </a:t>
            </a:r>
            <a:r>
              <a:rPr lang="en-US" dirty="0" err="1" smtClean="0"/>
              <a:t>Telikin</a:t>
            </a:r>
            <a:r>
              <a:rPr lang="en-US" dirty="0" smtClean="0"/>
              <a:t> is used for….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316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Gina\My Documents\My Pictures\Nikon Transfer\001\DSCN4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248400" cy="4009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590800"/>
            <a:ext cx="9067800" cy="44111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r>
              <a:rPr lang="en-US" sz="2000" b="1" dirty="0" smtClean="0"/>
              <a:t>Three </a:t>
            </a:r>
            <a:r>
              <a:rPr lang="en-US" sz="2000" b="1" dirty="0"/>
              <a:t>patients participated in </a:t>
            </a:r>
            <a:r>
              <a:rPr lang="en-US" sz="2000" b="1" dirty="0" smtClean="0"/>
              <a:t>five weekly sessions </a:t>
            </a:r>
            <a:r>
              <a:rPr lang="en-US" sz="2000" b="1" dirty="0"/>
              <a:t>for sixty </a:t>
            </a:r>
            <a:r>
              <a:rPr lang="en-US" sz="2000" b="1" dirty="0" smtClean="0"/>
              <a:t>minutes. </a:t>
            </a:r>
            <a:r>
              <a:rPr lang="en-US" sz="2000" b="1" dirty="0"/>
              <a:t>Training was performed using </a:t>
            </a:r>
            <a:r>
              <a:rPr lang="en-US" sz="2000" b="1" dirty="0" smtClean="0"/>
              <a:t>the Telikin’s memory game. </a:t>
            </a:r>
            <a:r>
              <a:rPr lang="en-US" sz="2000" b="1" dirty="0"/>
              <a:t>We trained in </a:t>
            </a:r>
            <a:r>
              <a:rPr lang="en-US" sz="2000" b="1" dirty="0" smtClean="0"/>
              <a:t>sitting </a:t>
            </a:r>
            <a:r>
              <a:rPr lang="en-US" sz="2000" b="1" dirty="0"/>
              <a:t>positions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28566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447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800" dirty="0" smtClean="0"/>
              <a:t>Wii Bowling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i="1" dirty="0" smtClean="0"/>
              <a:t>Keeping the “Young at </a:t>
            </a:r>
            <a:r>
              <a:rPr lang="en-US" sz="2200" i="1" dirty="0"/>
              <a:t>H</a:t>
            </a:r>
            <a:r>
              <a:rPr lang="en-US" sz="2200" i="1" dirty="0" smtClean="0"/>
              <a:t>eart” Young!</a:t>
            </a:r>
            <a:endParaRPr lang="en-US" sz="2200" i="1" dirty="0"/>
          </a:p>
        </p:txBody>
      </p:sp>
      <p:pic>
        <p:nvPicPr>
          <p:cNvPr id="1030" name="Picture 6" descr="http://cache.gawker.com/assets/images/9/2009/07/504x_custom_1248452937258_bow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4383042" cy="2638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20minutestopark.com/wordpress/wp-content/uploads/2010/08/wii-bow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3923808" cy="286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t2.gstatic.com/images?q=tbn:ANd9GcSGLGrJ7AHG_vJHmcD02E4ILF_JyMWHyFfWfy1QNo861X93wRmX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0958" y="4168930"/>
            <a:ext cx="4383042" cy="2638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5677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0757034"/>
              </p:ext>
            </p:extLst>
          </p:nvPr>
        </p:nvGraphicFramePr>
        <p:xfrm>
          <a:off x="533399" y="2133599"/>
          <a:ext cx="4648201" cy="2743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100"/>
                <a:gridCol w="1177245"/>
                <a:gridCol w="1184955"/>
                <a:gridCol w="1104901"/>
              </a:tblGrid>
              <a:tr h="1117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Finger to Nose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Pre-test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5 weeks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later….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Finger to </a:t>
                      </a:r>
                      <a:r>
                        <a:rPr lang="en-US" sz="2000" dirty="0" smtClean="0">
                          <a:effectLst/>
                        </a:rPr>
                        <a:t>Nose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Post-test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  <a:tr h="5418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Lizzy</a:t>
                      </a:r>
                      <a:endParaRPr lang="en-US" sz="20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5.30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5.10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18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6.91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6.01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18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4.11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2.37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5181600"/>
            <a:ext cx="8915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*Times are recorded in seconds </a:t>
            </a:r>
          </a:p>
          <a:p>
            <a:r>
              <a:rPr lang="en-US" dirty="0" smtClean="0"/>
              <a:t>	* Right hand was during assessments</a:t>
            </a:r>
          </a:p>
          <a:p>
            <a:endParaRPr lang="en-US" dirty="0"/>
          </a:p>
          <a:p>
            <a:pPr algn="ctr"/>
            <a:r>
              <a:rPr lang="en-US" sz="2000" dirty="0" smtClean="0"/>
              <a:t>The post test proves that the </a:t>
            </a:r>
            <a:r>
              <a:rPr lang="en-US" sz="2000" dirty="0" err="1" smtClean="0"/>
              <a:t>Telikin</a:t>
            </a:r>
            <a:r>
              <a:rPr lang="en-US" sz="2000" dirty="0" smtClean="0"/>
              <a:t> memory game has improved coordination and memory.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21475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86000"/>
            <a:ext cx="7408333" cy="3840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Improved coordination</a:t>
            </a:r>
          </a:p>
          <a:p>
            <a:r>
              <a:rPr lang="en-US" dirty="0"/>
              <a:t>Improved </a:t>
            </a:r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Stroke victim (Lizzie) improved greatly and could easily speed through the memory game</a:t>
            </a:r>
            <a:endParaRPr lang="en-US" dirty="0"/>
          </a:p>
          <a:p>
            <a:r>
              <a:rPr lang="en-US" dirty="0" smtClean="0"/>
              <a:t>Inspired confidence to explore the operating system to gain a better understanding of the technology</a:t>
            </a:r>
          </a:p>
          <a:p>
            <a:r>
              <a:rPr lang="en-US" dirty="0" smtClean="0"/>
              <a:t>Provided more opportunities to be more social, including signing up on </a:t>
            </a:r>
            <a:r>
              <a:rPr lang="en-US" dirty="0" err="1" smtClean="0"/>
              <a:t>facebook</a:t>
            </a:r>
            <a:r>
              <a:rPr lang="en-US" dirty="0" smtClean="0"/>
              <a:t> and posting pictures</a:t>
            </a:r>
          </a:p>
          <a:p>
            <a:r>
              <a:rPr lang="en-US" dirty="0" smtClean="0"/>
              <a:t>Offered suggestions to </a:t>
            </a:r>
            <a:r>
              <a:rPr lang="en-US" dirty="0" err="1" smtClean="0"/>
              <a:t>Telikin</a:t>
            </a:r>
            <a:r>
              <a:rPr lang="en-US" dirty="0" smtClean="0"/>
              <a:t> to improve software to better fit the needs of elderly customers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Telikin</a:t>
            </a:r>
            <a:r>
              <a:rPr lang="en-US" dirty="0" smtClean="0"/>
              <a:t>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4436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2675466"/>
            <a:ext cx="8839200" cy="403013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dirty="0">
                <a:latin typeface="Arial Black" pitchFamily="34" charset="0"/>
              </a:rPr>
              <a:t>The nine hole peg </a:t>
            </a:r>
            <a:r>
              <a:rPr lang="en-US" sz="6400" dirty="0" smtClean="0">
                <a:latin typeface="Arial Black" pitchFamily="34" charset="0"/>
              </a:rPr>
              <a:t>test </a:t>
            </a:r>
            <a:r>
              <a:rPr lang="en-US" sz="6400" dirty="0">
                <a:latin typeface="Arial Black" pitchFamily="34" charset="0"/>
              </a:rPr>
              <a:t>is a simple test used to determine fine motor control and coordination. The test consists of a block with nine holes into which the </a:t>
            </a:r>
            <a:r>
              <a:rPr lang="en-US" sz="6400" dirty="0" smtClean="0">
                <a:latin typeface="Arial Black" pitchFamily="34" charset="0"/>
              </a:rPr>
              <a:t>patient </a:t>
            </a:r>
            <a:r>
              <a:rPr lang="en-US" sz="6400" dirty="0">
                <a:latin typeface="Arial Black" pitchFamily="34" charset="0"/>
              </a:rPr>
              <a:t>has to place nine accompanying pegs. The subject is scored based on the amount of time spent in </a:t>
            </a:r>
            <a:r>
              <a:rPr lang="en-US" sz="6400" dirty="0" smtClean="0">
                <a:latin typeface="Arial Black" pitchFamily="34" charset="0"/>
              </a:rPr>
              <a:t>placing and </a:t>
            </a:r>
            <a:r>
              <a:rPr lang="en-US" sz="6400" dirty="0">
                <a:latin typeface="Arial Black" pitchFamily="34" charset="0"/>
              </a:rPr>
              <a:t>removing all nine pegs. </a:t>
            </a:r>
            <a:endParaRPr lang="en-US" sz="64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200" dirty="0" smtClean="0"/>
              <a:t>We plan on working with the patients next semester to continue proving that the </a:t>
            </a:r>
            <a:r>
              <a:rPr lang="en-US" sz="7200" dirty="0" err="1" smtClean="0"/>
              <a:t>Telekin</a:t>
            </a:r>
            <a:r>
              <a:rPr lang="en-US" sz="7200" dirty="0" smtClean="0"/>
              <a:t> does help elderly with fine motor skills and coordination. </a:t>
            </a:r>
          </a:p>
          <a:p>
            <a:pPr marL="0" indent="0">
              <a:buNone/>
            </a:pPr>
            <a:endParaRPr lang="en-US" sz="7200" dirty="0" smtClean="0"/>
          </a:p>
          <a:p>
            <a:pPr marL="0" indent="0">
              <a:buNone/>
            </a:pPr>
            <a:r>
              <a:rPr lang="en-US" sz="7200" dirty="0" smtClean="0"/>
              <a:t>We gave the patients a pre-test using this test and look forward to seeing the results.</a:t>
            </a:r>
            <a:r>
              <a:rPr lang="en-US" sz="7200" b="1" dirty="0"/>
              <a:t>	</a:t>
            </a:r>
            <a:r>
              <a:rPr lang="en-US" sz="7200" b="1" dirty="0" smtClean="0"/>
              <a:t>				         Pam </a:t>
            </a:r>
          </a:p>
          <a:p>
            <a:pPr marL="0" indent="0" algn="ctr">
              <a:buNone/>
            </a:pPr>
            <a:r>
              <a:rPr lang="en-US" sz="7200" dirty="0" smtClean="0"/>
              <a:t>Right hand- 35.72 seconds</a:t>
            </a:r>
          </a:p>
          <a:p>
            <a:pPr marL="0" indent="0" algn="ctr">
              <a:buNone/>
            </a:pPr>
            <a:r>
              <a:rPr lang="en-US" sz="7200" dirty="0" smtClean="0"/>
              <a:t>Left hand- 36.16</a:t>
            </a:r>
          </a:p>
          <a:p>
            <a:pPr marL="0" indent="0" algn="ctr">
              <a:buNone/>
            </a:pPr>
            <a:endParaRPr lang="en-US" sz="7200" b="1" dirty="0" smtClean="0"/>
          </a:p>
          <a:p>
            <a:pPr marL="0" indent="0" algn="ctr">
              <a:buNone/>
            </a:pPr>
            <a:r>
              <a:rPr lang="en-US" sz="7200" b="1" dirty="0" err="1" smtClean="0"/>
              <a:t>Lizzy</a:t>
            </a:r>
            <a:endParaRPr lang="en-US" sz="7200" b="1" dirty="0" smtClean="0"/>
          </a:p>
          <a:p>
            <a:pPr marL="0" indent="0" algn="ctr">
              <a:buNone/>
            </a:pPr>
            <a:r>
              <a:rPr lang="en-US" sz="7200" dirty="0" smtClean="0"/>
              <a:t>33.44 seconds</a:t>
            </a:r>
          </a:p>
          <a:p>
            <a:pPr marL="0" indent="0" algn="ctr">
              <a:buNone/>
            </a:pPr>
            <a:r>
              <a:rPr lang="en-US" sz="7200" dirty="0" smtClean="0"/>
              <a:t>( right hand only)</a:t>
            </a:r>
          </a:p>
          <a:p>
            <a:pPr marL="0" indent="0" algn="ctr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endParaRPr lang="en-US" sz="9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9 Hole </a:t>
            </a:r>
            <a:r>
              <a:rPr lang="en-US" dirty="0">
                <a:latin typeface="Berlin Sans FB" pitchFamily="34" charset="0"/>
              </a:rPr>
              <a:t>P</a:t>
            </a:r>
            <a:r>
              <a:rPr lang="en-US" dirty="0" smtClean="0">
                <a:latin typeface="Berlin Sans FB" pitchFamily="34" charset="0"/>
              </a:rPr>
              <a:t>eg </a:t>
            </a:r>
            <a:r>
              <a:rPr lang="en-US" dirty="0">
                <a:latin typeface="Berlin Sans FB" pitchFamily="34" charset="0"/>
              </a:rPr>
              <a:t>T</a:t>
            </a:r>
            <a:r>
              <a:rPr lang="en-US" dirty="0" smtClean="0">
                <a:latin typeface="Berlin Sans FB" pitchFamily="34" charset="0"/>
              </a:rPr>
              <a:t>est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2050" name="Picture 2" descr="http://www.assistireland.ie/uploadedfiles/Product_Images/Healthcare_Products/Assessment,_Test_Equipment/9-Hole_Peg_Test_(HCA)_2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928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800" b="1" dirty="0" smtClean="0"/>
              <a:t>“It </a:t>
            </a:r>
            <a:r>
              <a:rPr lang="en-US" sz="1800" b="1" dirty="0"/>
              <a:t>is a </a:t>
            </a:r>
            <a:r>
              <a:rPr lang="en-US" sz="1800" b="1" dirty="0" smtClean="0"/>
              <a:t>complex </a:t>
            </a:r>
            <a:r>
              <a:rPr lang="en-US" sz="1800" b="1" dirty="0"/>
              <a:t>physiological sense that requires the input and full coordination of </a:t>
            </a:r>
            <a:r>
              <a:rPr lang="en-US" sz="1800" b="1" dirty="0" smtClean="0"/>
              <a:t>many systems </a:t>
            </a:r>
            <a:r>
              <a:rPr lang="en-US" sz="1800" b="1" dirty="0"/>
              <a:t>in the body, including the input from the vestibular, visual, and somatosensory </a:t>
            </a:r>
            <a:r>
              <a:rPr lang="en-US" sz="1800" b="1" dirty="0" smtClean="0"/>
              <a:t> systems</a:t>
            </a:r>
            <a:r>
              <a:rPr lang="en-US" sz="1800" b="1" dirty="0"/>
              <a:t>, and output from the motor </a:t>
            </a:r>
            <a:r>
              <a:rPr lang="en-US" sz="1800" b="1" dirty="0" smtClean="0"/>
              <a:t>system.” (Cavanagh</a:t>
            </a:r>
            <a:r>
              <a:rPr lang="en-US" sz="1800" b="1" dirty="0"/>
              <a:t>, 1995). </a:t>
            </a:r>
            <a:endParaRPr lang="en-US" sz="1800" b="1" dirty="0" smtClean="0"/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sz="1800" dirty="0" smtClean="0"/>
              <a:t>“Balance</a:t>
            </a:r>
            <a:r>
              <a:rPr lang="en-US" sz="1800" dirty="0"/>
              <a:t>, defined in biomechanical terms, is the maintenance of upright posture </a:t>
            </a:r>
            <a:r>
              <a:rPr lang="en-US" sz="1800" dirty="0" smtClean="0"/>
              <a:t>with </a:t>
            </a:r>
            <a:r>
              <a:rPr lang="en-US" sz="1800" dirty="0"/>
              <a:t>minimal deviation from the center of gravity and vertical </a:t>
            </a:r>
            <a:r>
              <a:rPr lang="en-US" sz="1800" dirty="0" smtClean="0"/>
              <a:t>axis.” </a:t>
            </a:r>
            <a:r>
              <a:rPr lang="en-US" sz="1800" dirty="0"/>
              <a:t>(Winter, 1995</a:t>
            </a:r>
            <a:r>
              <a:rPr lang="en-US" sz="1800" dirty="0" smtClean="0"/>
              <a:t>)</a:t>
            </a:r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sz="1700" b="1" dirty="0" smtClean="0"/>
              <a:t>“Although </a:t>
            </a:r>
            <a:r>
              <a:rPr lang="en-US" sz="1700" b="1" dirty="0"/>
              <a:t>balance is a critical element of daily life for all dynamic beings, the ability to </a:t>
            </a:r>
            <a:r>
              <a:rPr lang="en-US" sz="1700" b="1" dirty="0" smtClean="0"/>
              <a:t>maintain </a:t>
            </a:r>
            <a:r>
              <a:rPr lang="en-US" sz="1700" b="1" dirty="0"/>
              <a:t>upright posture becomes of particular concern in aging human populations, </a:t>
            </a:r>
            <a:r>
              <a:rPr lang="en-US" sz="1700" b="1" dirty="0" smtClean="0"/>
              <a:t>when </a:t>
            </a:r>
            <a:r>
              <a:rPr lang="en-US" sz="1700" b="1" dirty="0"/>
              <a:t>the deterioration of the sensory and motor systems becomes common. </a:t>
            </a:r>
            <a:r>
              <a:rPr lang="en-US" sz="1700" b="1" dirty="0" smtClean="0"/>
              <a:t>Decline </a:t>
            </a:r>
            <a:r>
              <a:rPr lang="en-US" sz="1700" b="1" dirty="0"/>
              <a:t>in balance ability can be caused by both aging and injury to any of the </a:t>
            </a:r>
            <a:r>
              <a:rPr lang="en-US" sz="1700" b="1" dirty="0" smtClean="0"/>
              <a:t>input </a:t>
            </a:r>
            <a:r>
              <a:rPr lang="en-US" sz="1700" b="1" dirty="0"/>
              <a:t>systems used to properly integrate balance information. Deterioration of the </a:t>
            </a:r>
            <a:r>
              <a:rPr lang="en-US" sz="1700" b="1" dirty="0" smtClean="0"/>
              <a:t>vestibular</a:t>
            </a:r>
            <a:r>
              <a:rPr lang="en-US" sz="1700" b="1" dirty="0"/>
              <a:t>, visual and somatosensory systems is common with aging. Any injury to any of </a:t>
            </a:r>
            <a:r>
              <a:rPr lang="en-US" sz="1700" b="1" dirty="0" smtClean="0"/>
              <a:t>these </a:t>
            </a:r>
            <a:r>
              <a:rPr lang="en-US" sz="1700" b="1" dirty="0"/>
              <a:t>systems also has an impact in the ability to integrate balance </a:t>
            </a:r>
            <a:r>
              <a:rPr lang="en-US" sz="1700" b="1" dirty="0" smtClean="0"/>
              <a:t>input.” </a:t>
            </a:r>
            <a:r>
              <a:rPr lang="en-US" sz="1700" b="1" dirty="0"/>
              <a:t>(Berg, 1989</a:t>
            </a:r>
            <a:r>
              <a:rPr lang="en-US" sz="1700" b="1" dirty="0" smtClean="0"/>
              <a:t>)</a:t>
            </a:r>
          </a:p>
          <a:p>
            <a:pPr marL="0" indent="0" algn="just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2200" dirty="0" smtClean="0"/>
              <a:t>The Wii allows elderly participants to exercise which improves balance ability, coordination and helps their postures. </a:t>
            </a:r>
          </a:p>
          <a:p>
            <a:pPr marL="0" indent="0" algn="ctr">
              <a:buNone/>
            </a:pPr>
            <a:r>
              <a:rPr lang="en-US" sz="2200" b="1" dirty="0"/>
              <a:t>M</a:t>
            </a:r>
            <a:r>
              <a:rPr lang="en-US" sz="2200" b="1" dirty="0" smtClean="0"/>
              <a:t>ovement is key to a healthier body.</a:t>
            </a:r>
          </a:p>
          <a:p>
            <a:pPr marL="0" indent="0" algn="just">
              <a:buNone/>
            </a:pPr>
            <a:endParaRPr lang="en-US" sz="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states…..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97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2209800"/>
            <a:ext cx="411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Our purpose was to prove that Nintendo Wii bowling helps </a:t>
            </a:r>
            <a:r>
              <a:rPr lang="en-US" dirty="0"/>
              <a:t>improve coordination, especially with patients that have arthritis, diabetes, and multiple sclerosis by assessing their progress using a heel to </a:t>
            </a:r>
            <a:r>
              <a:rPr lang="en-US" dirty="0" smtClean="0"/>
              <a:t>knee test every session for five weeks.</a:t>
            </a:r>
          </a:p>
          <a:p>
            <a:r>
              <a:rPr lang="en-US" dirty="0" smtClean="0">
                <a:hlinkClick r:id="rId2"/>
              </a:rPr>
              <a:t>Proposal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Purpose</a:t>
            </a:r>
            <a:endParaRPr lang="en-US" dirty="0"/>
          </a:p>
        </p:txBody>
      </p:sp>
      <p:pic>
        <p:nvPicPr>
          <p:cNvPr id="2050" name="Picture 2" descr="C:\Documents and Settings\Gina\My Documents\My Pictures\Nikon Transfer\001\DSCN4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2819400" cy="4043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1461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gadgetscrunch.com/wp-content/uploads/2009/03/wii-remote-control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221876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5181600"/>
            <a:ext cx="8915399" cy="14477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Family Services of Westchester makes a difference in the lives of families through a broad range of services that strengthen and support parents, children and individuals of every stage of life.” </a:t>
            </a:r>
            <a:r>
              <a:rPr lang="en-US" b="1" dirty="0" smtClean="0"/>
              <a:t>The patients were between the ages of 70-86 years old at My Second Home in Mount </a:t>
            </a:r>
            <a:r>
              <a:rPr lang="en-US" b="1" dirty="0" err="1" smtClean="0"/>
              <a:t>Kisco</a:t>
            </a:r>
            <a:r>
              <a:rPr lang="en-US" b="1" dirty="0" smtClean="0"/>
              <a:t>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2728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Participants and Setting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My Second Home, Mount </a:t>
            </a:r>
            <a:r>
              <a:rPr lang="en-US" sz="2000" dirty="0" err="1" smtClean="0"/>
              <a:t>Kisco</a:t>
            </a:r>
            <a:r>
              <a:rPr lang="en-US" sz="2000" dirty="0" smtClean="0"/>
              <a:t>, NY</a:t>
            </a:r>
            <a:endParaRPr lang="en-US" sz="2000" dirty="0"/>
          </a:p>
        </p:txBody>
      </p:sp>
      <p:sp>
        <p:nvSpPr>
          <p:cNvPr id="5" name="Control 2"/>
          <p:cNvSpPr>
            <a:spLocks noChangeArrowheads="1" noChangeShapeType="1"/>
          </p:cNvSpPr>
          <p:nvPr/>
        </p:nvSpPr>
        <p:spPr bwMode="auto">
          <a:xfrm>
            <a:off x="3960813" y="3262313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1" name="Picture 5" descr="C:\Documents and Settings\Gina\My Documents\My Pictures\Nikon Transfer\001\DSCN4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819400" cy="375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Gina\My Documents\My Pictures\Nikon Transfer\001\DSCN4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035584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03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464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Ten patients participated in five weekly sixty </a:t>
            </a:r>
            <a:r>
              <a:rPr lang="en-US" dirty="0"/>
              <a:t>minutes </a:t>
            </a:r>
            <a:r>
              <a:rPr lang="en-US" dirty="0" smtClean="0"/>
              <a:t>intensive sessions. </a:t>
            </a:r>
          </a:p>
          <a:p>
            <a:r>
              <a:rPr lang="en-US" dirty="0" smtClean="0"/>
              <a:t>Participants each were taught how to use the Wii Remote and game.  </a:t>
            </a:r>
          </a:p>
          <a:p>
            <a:r>
              <a:rPr lang="en-US" dirty="0" smtClean="0"/>
              <a:t>For the first two weeks we had everyone practice until they felt comfortable using the Wii remote.</a:t>
            </a:r>
          </a:p>
          <a:p>
            <a:r>
              <a:rPr lang="en-US" dirty="0" smtClean="0"/>
              <a:t>We trained in both standing and sitting positions.</a:t>
            </a:r>
          </a:p>
          <a:p>
            <a:r>
              <a:rPr lang="en-US" dirty="0" smtClean="0"/>
              <a:t>Eventually on the third week, we had participants start a bowling tournament. 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</a:t>
            </a:r>
            <a:endParaRPr lang="en-US" dirty="0"/>
          </a:p>
        </p:txBody>
      </p:sp>
      <p:pic>
        <p:nvPicPr>
          <p:cNvPr id="3074" name="Picture 2" descr="C:\Documents and Settings\Gina\My Documents\My Pictures\Nikon Transfer\001\DSCN0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2004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1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we first met our participants we wanted them to have fun while improving their coordination and cogitative functions.</a:t>
            </a:r>
          </a:p>
          <a:p>
            <a:r>
              <a:rPr lang="en-US" dirty="0"/>
              <a:t>T</a:t>
            </a:r>
            <a:r>
              <a:rPr lang="en-US" dirty="0" smtClean="0"/>
              <a:t>ournament Scores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Bowling Tournament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1642597"/>
              </p:ext>
            </p:extLst>
          </p:nvPr>
        </p:nvGraphicFramePr>
        <p:xfrm>
          <a:off x="533401" y="4495800"/>
          <a:ext cx="7772398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294"/>
                <a:gridCol w="803538"/>
                <a:gridCol w="511342"/>
                <a:gridCol w="629843"/>
                <a:gridCol w="682601"/>
                <a:gridCol w="683412"/>
                <a:gridCol w="680166"/>
                <a:gridCol w="683412"/>
                <a:gridCol w="804350"/>
                <a:gridCol w="576274"/>
                <a:gridCol w="680166"/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TIGERS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-/3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6/1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5/2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-/6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72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BLUE JAYS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7/Spare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-/6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8/-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4/ Spare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92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3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Tournament Clip</a:t>
            </a:r>
            <a:endParaRPr lang="en-US" dirty="0"/>
          </a:p>
        </p:txBody>
      </p:sp>
      <p:pic>
        <p:nvPicPr>
          <p:cNvPr id="6" name="M4H0058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rcRect l="804" r="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01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938528"/>
          </a:xfrm>
        </p:spPr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7294379"/>
              </p:ext>
            </p:extLst>
          </p:nvPr>
        </p:nvGraphicFramePr>
        <p:xfrm>
          <a:off x="1295399" y="1419884"/>
          <a:ext cx="7162799" cy="4612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0331"/>
                <a:gridCol w="680147"/>
                <a:gridCol w="1445313"/>
                <a:gridCol w="680147"/>
                <a:gridCol w="680147"/>
                <a:gridCol w="1466567"/>
                <a:gridCol w="680147"/>
              </a:tblGrid>
              <a:tr h="40905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Heel to Knee ( 5 times)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2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Time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How far?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weeks</a:t>
                      </a:r>
                    </a:p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Later….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       Time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           How </a:t>
                      </a:r>
                      <a:r>
                        <a:rPr lang="en-US" sz="1400" b="1" u="none" strike="noStrike" dirty="0">
                          <a:effectLst/>
                        </a:rPr>
                        <a:t>far?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Jack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10.06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8.55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Bill ( standing up)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to </a:t>
                      </a:r>
                      <a:r>
                        <a:rPr lang="en-US" sz="1100" u="none" strike="noStrike" dirty="0">
                          <a:effectLst/>
                        </a:rPr>
                        <a:t>his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to </a:t>
                      </a:r>
                      <a:r>
                        <a:rPr lang="en-US" sz="1100" u="none" strike="noStrike" dirty="0">
                          <a:effectLst/>
                        </a:rPr>
                        <a:t>his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Rose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1/4 </a:t>
                      </a:r>
                      <a:r>
                        <a:rPr lang="en-US" sz="1100" u="none" strike="noStrike" dirty="0">
                          <a:effectLst/>
                        </a:rPr>
                        <a:t>under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6.02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1/4 </a:t>
                      </a:r>
                      <a:r>
                        <a:rPr lang="en-US" sz="1100" u="none" strike="noStrike" dirty="0">
                          <a:effectLst/>
                        </a:rPr>
                        <a:t>under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Annie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9.09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8.54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Vonnie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5.65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an </a:t>
                      </a:r>
                      <a:r>
                        <a:rPr lang="en-US" sz="1100" u="none" strike="noStrike" dirty="0">
                          <a:effectLst/>
                        </a:rPr>
                        <a:t>inch up her leg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two </a:t>
                      </a:r>
                      <a:r>
                        <a:rPr lang="en-US" sz="1100" u="none" strike="noStrike" dirty="0">
                          <a:effectLst/>
                        </a:rPr>
                        <a:t>inches up her leg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Imelda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14.46      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 </a:t>
                      </a:r>
                      <a:r>
                        <a:rPr lang="en-US" sz="1800" b="1" u="none" strike="noStrike" dirty="0" smtClean="0">
                          <a:effectLst/>
                        </a:rPr>
                        <a:t>    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¼ </a:t>
                      </a:r>
                      <a:r>
                        <a:rPr lang="en-US" sz="1100" u="none" strike="noStrike" dirty="0">
                          <a:effectLst/>
                        </a:rPr>
                        <a:t>under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10.47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1/4 </a:t>
                      </a:r>
                      <a:r>
                        <a:rPr lang="en-US" sz="1100" u="none" strike="noStrike" dirty="0">
                          <a:effectLst/>
                        </a:rPr>
                        <a:t>under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Patricia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6.49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5.55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Leonor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7.75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6.16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Lita ( </a:t>
                      </a:r>
                      <a:r>
                        <a:rPr lang="en-US" sz="1600" u="none" strike="noStrike" dirty="0" smtClean="0">
                          <a:effectLst/>
                        </a:rPr>
                        <a:t>blind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8.52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6.28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 to </a:t>
                      </a:r>
                      <a:r>
                        <a:rPr lang="en-US" sz="1100" u="none" strike="noStrike" dirty="0">
                          <a:effectLst/>
                        </a:rPr>
                        <a:t>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Winnie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7.54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half </a:t>
                      </a:r>
                      <a:r>
                        <a:rPr lang="en-US" sz="1100" u="none" strike="noStrike" dirty="0">
                          <a:effectLst/>
                        </a:rPr>
                        <a:t>way to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5.17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half </a:t>
                      </a:r>
                      <a:r>
                        <a:rPr lang="en-US" sz="1100" u="none" strike="noStrike" dirty="0">
                          <a:effectLst/>
                        </a:rPr>
                        <a:t>way to her knee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6248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This data proves coordination has improved after playing Wii bowling for 5 weeks.</a:t>
            </a:r>
          </a:p>
          <a:p>
            <a:pPr algn="ctr"/>
            <a:r>
              <a:rPr lang="en-US" sz="1600" b="1" dirty="0" smtClean="0"/>
              <a:t>Patients times have become much faster when using their foot to touch their heel to their knee.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72237"/>
            <a:ext cx="114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*Times are </a:t>
            </a:r>
            <a:r>
              <a:rPr lang="en-US" dirty="0"/>
              <a:t>recorded in </a:t>
            </a:r>
            <a:r>
              <a:rPr lang="en-US" dirty="0" smtClean="0"/>
              <a:t>seconds!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179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5729</TotalTime>
  <Words>1251</Words>
  <Application>Microsoft Office PowerPoint</Application>
  <PresentationFormat>On-screen Show (4:3)</PresentationFormat>
  <Paragraphs>291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Waveform</vt:lpstr>
      <vt:lpstr>Improving the Coordination of the Elderly </vt:lpstr>
      <vt:lpstr>Wii Bowling Keeping the “Young at Heart” Young!</vt:lpstr>
      <vt:lpstr>Research states…..</vt:lpstr>
      <vt:lpstr>Background and Purpose</vt:lpstr>
      <vt:lpstr>Participants and Setting My Second Home, Mount Kisco, NY</vt:lpstr>
      <vt:lpstr>Intervention</vt:lpstr>
      <vt:lpstr>Bowling Tournament</vt:lpstr>
      <vt:lpstr>Tournament Clip</vt:lpstr>
      <vt:lpstr>Outcomes</vt:lpstr>
      <vt:lpstr>Survey Measuring how our participants felt?</vt:lpstr>
      <vt:lpstr>Modifying the Wii Controller</vt:lpstr>
      <vt:lpstr>Slide 12</vt:lpstr>
      <vt:lpstr>Slide 13</vt:lpstr>
      <vt:lpstr>Wii Bowling Conclusions</vt:lpstr>
      <vt:lpstr>Telikin “Telikin is a simple and easy to use family computer that combines video chat, photo sharing, email and many more popular features into a sleek, touchscreen device.”</vt:lpstr>
      <vt:lpstr>Background and Purpose</vt:lpstr>
      <vt:lpstr>Patients and Setting</vt:lpstr>
      <vt:lpstr>In United Hebrew the Telikin is used for….</vt:lpstr>
      <vt:lpstr>Intervention</vt:lpstr>
      <vt:lpstr>Outcomes</vt:lpstr>
      <vt:lpstr>Telikin Conclusions</vt:lpstr>
      <vt:lpstr>9 Hole Peg Test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Improvement of Coordination Through the Use of Nintendo Wii Bowling and Telikin’s Memory Game with Elderly Participants. </dc:title>
  <dc:creator>Gina</dc:creator>
  <cp:lastModifiedBy>JFCoppola</cp:lastModifiedBy>
  <cp:revision>85</cp:revision>
  <dcterms:created xsi:type="dcterms:W3CDTF">2010-12-14T02:56:00Z</dcterms:created>
  <dcterms:modified xsi:type="dcterms:W3CDTF">2011-01-07T08:08:43Z</dcterms:modified>
</cp:coreProperties>
</file>