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2"/>
  </p:notesMasterIdLst>
  <p:handoutMasterIdLst>
    <p:handoutMasterId r:id="rId43"/>
  </p:handoutMasterIdLst>
  <p:sldIdLst>
    <p:sldId id="256" r:id="rId2"/>
    <p:sldId id="372" r:id="rId3"/>
    <p:sldId id="373" r:id="rId4"/>
    <p:sldId id="362" r:id="rId5"/>
    <p:sldId id="354" r:id="rId6"/>
    <p:sldId id="419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368" r:id="rId15"/>
    <p:sldId id="382" r:id="rId16"/>
    <p:sldId id="383" r:id="rId17"/>
    <p:sldId id="369" r:id="rId18"/>
    <p:sldId id="384" r:id="rId19"/>
    <p:sldId id="405" r:id="rId20"/>
    <p:sldId id="406" r:id="rId21"/>
    <p:sldId id="407" r:id="rId22"/>
    <p:sldId id="408" r:id="rId23"/>
    <p:sldId id="409" r:id="rId24"/>
    <p:sldId id="363" r:id="rId25"/>
    <p:sldId id="364" r:id="rId26"/>
    <p:sldId id="365" r:id="rId27"/>
    <p:sldId id="375" r:id="rId28"/>
    <p:sldId id="417" r:id="rId29"/>
    <p:sldId id="413" r:id="rId30"/>
    <p:sldId id="420" r:id="rId31"/>
    <p:sldId id="374" r:id="rId32"/>
    <p:sldId id="415" r:id="rId33"/>
    <p:sldId id="414" r:id="rId34"/>
    <p:sldId id="378" r:id="rId35"/>
    <p:sldId id="376" r:id="rId36"/>
    <p:sldId id="418" r:id="rId37"/>
    <p:sldId id="367" r:id="rId38"/>
    <p:sldId id="377" r:id="rId39"/>
    <p:sldId id="421" r:id="rId40"/>
    <p:sldId id="412" r:id="rId41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lr>
        <a:schemeClr val="hlink"/>
      </a:buClr>
      <a:buSzPct val="55000"/>
      <a:buFont typeface="Wingdings" pitchFamily="2" charset="2"/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lr>
        <a:schemeClr val="hlink"/>
      </a:buClr>
      <a:buSzPct val="55000"/>
      <a:buFont typeface="Wingdings" pitchFamily="2" charset="2"/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lr>
        <a:schemeClr val="hlink"/>
      </a:buClr>
      <a:buSzPct val="55000"/>
      <a:buFont typeface="Wingdings" pitchFamily="2" charset="2"/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lr>
        <a:schemeClr val="hlink"/>
      </a:buClr>
      <a:buSzPct val="55000"/>
      <a:buFont typeface="Wingdings" pitchFamily="2" charset="2"/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lr>
        <a:schemeClr val="hlink"/>
      </a:buClr>
      <a:buSzPct val="55000"/>
      <a:buFont typeface="Wingdings" pitchFamily="2" charset="2"/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ppert, Prof. Charles C.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92" d="100"/>
          <a:sy n="92" d="100"/>
        </p:scale>
        <p:origin x="13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FAE62-F722-4C14-9497-12387FAAB44F}" type="doc">
      <dgm:prSet loTypeId="urn:diagrams.loki3.com/Bracket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D162F12-A2AB-4DC0-8370-74150B89E99A}">
      <dgm:prSet phldrT="[Text]" custT="1"/>
      <dgm:spPr/>
      <dgm:t>
        <a:bodyPr/>
        <a:lstStyle/>
        <a:p>
          <a:r>
            <a:rPr lang="en-US" sz="2800" dirty="0"/>
            <a:t>Quarter </a:t>
          </a:r>
          <a:r>
            <a:rPr lang="en-US" sz="2800" dirty="0" smtClean="0"/>
            <a:t>1 (Q1</a:t>
          </a:r>
          <a:r>
            <a:rPr lang="en-US" sz="2800" dirty="0"/>
            <a:t>) </a:t>
          </a:r>
        </a:p>
      </dgm:t>
    </dgm:pt>
    <dgm:pt modelId="{C2AD3470-4D33-487F-A37D-A31933C9D6C0}" type="parTrans" cxnId="{A98C3058-93EA-41E6-98A5-DC875987F60C}">
      <dgm:prSet/>
      <dgm:spPr/>
      <dgm:t>
        <a:bodyPr/>
        <a:lstStyle/>
        <a:p>
          <a:endParaRPr lang="en-US"/>
        </a:p>
      </dgm:t>
    </dgm:pt>
    <dgm:pt modelId="{30B18703-5F9B-4B8E-8A1F-39444D00B9D5}" type="sibTrans" cxnId="{A98C3058-93EA-41E6-98A5-DC875987F60C}">
      <dgm:prSet/>
      <dgm:spPr/>
      <dgm:t>
        <a:bodyPr/>
        <a:lstStyle/>
        <a:p>
          <a:endParaRPr lang="en-US"/>
        </a:p>
      </dgm:t>
    </dgm:pt>
    <dgm:pt modelId="{2F77E7BE-8AD1-468F-9B38-DE63F9BCBDFD}">
      <dgm:prSet phldrT="[Text]" custT="1"/>
      <dgm:spPr/>
      <dgm:t>
        <a:bodyPr/>
        <a:lstStyle/>
        <a:p>
          <a:r>
            <a:rPr lang="en-US" sz="2400" dirty="0"/>
            <a:t>IEEE format, title, abstract, introduction, project requirements, literature review citing references</a:t>
          </a:r>
        </a:p>
      </dgm:t>
    </dgm:pt>
    <dgm:pt modelId="{829B30EE-05C2-4B86-8DF2-3ADDC707EDF0}" type="parTrans" cxnId="{3082EED0-6F92-4816-81D0-20D52D23CABA}">
      <dgm:prSet/>
      <dgm:spPr/>
      <dgm:t>
        <a:bodyPr/>
        <a:lstStyle/>
        <a:p>
          <a:endParaRPr lang="en-US"/>
        </a:p>
      </dgm:t>
    </dgm:pt>
    <dgm:pt modelId="{AE6AEFB8-C3C5-44C7-81B4-80335569937C}" type="sibTrans" cxnId="{3082EED0-6F92-4816-81D0-20D52D23CABA}">
      <dgm:prSet/>
      <dgm:spPr/>
      <dgm:t>
        <a:bodyPr/>
        <a:lstStyle/>
        <a:p>
          <a:endParaRPr lang="en-US"/>
        </a:p>
      </dgm:t>
    </dgm:pt>
    <dgm:pt modelId="{69A0587F-3777-45CA-867B-4A307097DC6D}">
      <dgm:prSet phldrT="[Text]" custT="1"/>
      <dgm:spPr/>
      <dgm:t>
        <a:bodyPr/>
        <a:lstStyle/>
        <a:p>
          <a:r>
            <a:rPr lang="en-US" sz="2800" dirty="0"/>
            <a:t>Quarter 2 (Q2)</a:t>
          </a:r>
        </a:p>
      </dgm:t>
    </dgm:pt>
    <dgm:pt modelId="{4AA95400-D997-4C94-A61B-8C0259B3D34D}" type="parTrans" cxnId="{DAEED5B4-038F-4034-88DD-5F6C6E12E804}">
      <dgm:prSet/>
      <dgm:spPr/>
      <dgm:t>
        <a:bodyPr/>
        <a:lstStyle/>
        <a:p>
          <a:endParaRPr lang="en-US"/>
        </a:p>
      </dgm:t>
    </dgm:pt>
    <dgm:pt modelId="{11950E9F-8F57-4C29-BB94-8A48B91A50BA}" type="sibTrans" cxnId="{DAEED5B4-038F-4034-88DD-5F6C6E12E804}">
      <dgm:prSet/>
      <dgm:spPr/>
      <dgm:t>
        <a:bodyPr/>
        <a:lstStyle/>
        <a:p>
          <a:endParaRPr lang="en-US"/>
        </a:p>
      </dgm:t>
    </dgm:pt>
    <dgm:pt modelId="{564F88C7-BB9D-4674-9579-B3047679C471}">
      <dgm:prSet phldrT="[Text]" custT="1"/>
      <dgm:spPr/>
      <dgm:t>
        <a:bodyPr/>
        <a:lstStyle/>
        <a:p>
          <a:r>
            <a:rPr lang="en-US" sz="2400" dirty="0"/>
            <a:t>IEEE format, key terms, finalized literature review, methodology, preliminary findings/results</a:t>
          </a:r>
        </a:p>
      </dgm:t>
    </dgm:pt>
    <dgm:pt modelId="{5BEA2498-D8C1-4507-AFFA-13EEC8A7D49F}" type="parTrans" cxnId="{0F36A69B-6BAC-47ED-AE0E-13A5B7EF5AE9}">
      <dgm:prSet/>
      <dgm:spPr/>
      <dgm:t>
        <a:bodyPr/>
        <a:lstStyle/>
        <a:p>
          <a:endParaRPr lang="en-US"/>
        </a:p>
      </dgm:t>
    </dgm:pt>
    <dgm:pt modelId="{5B85CA7C-38A4-45B5-961A-5EA79AF4BE1D}" type="sibTrans" cxnId="{0F36A69B-6BAC-47ED-AE0E-13A5B7EF5AE9}">
      <dgm:prSet/>
      <dgm:spPr/>
      <dgm:t>
        <a:bodyPr/>
        <a:lstStyle/>
        <a:p>
          <a:endParaRPr lang="en-US"/>
        </a:p>
      </dgm:t>
    </dgm:pt>
    <dgm:pt modelId="{222584A9-2ABA-4D2D-846D-279345B656F6}">
      <dgm:prSet phldrT="[Text]" custT="1"/>
      <dgm:spPr/>
      <dgm:t>
        <a:bodyPr/>
        <a:lstStyle/>
        <a:p>
          <a:r>
            <a:rPr lang="en-US" sz="2800" dirty="0"/>
            <a:t>Quarter 3 (Q3)</a:t>
          </a:r>
        </a:p>
      </dgm:t>
    </dgm:pt>
    <dgm:pt modelId="{530F6D58-AE2F-4399-8034-30F37BC5FB44}" type="parTrans" cxnId="{48F570C0-B309-457F-9D4B-1CF89FC3633C}">
      <dgm:prSet/>
      <dgm:spPr/>
      <dgm:t>
        <a:bodyPr/>
        <a:lstStyle/>
        <a:p>
          <a:endParaRPr lang="en-US"/>
        </a:p>
      </dgm:t>
    </dgm:pt>
    <dgm:pt modelId="{16366A7C-4678-45C6-AB97-C97064C43009}" type="sibTrans" cxnId="{48F570C0-B309-457F-9D4B-1CF89FC3633C}">
      <dgm:prSet/>
      <dgm:spPr/>
      <dgm:t>
        <a:bodyPr/>
        <a:lstStyle/>
        <a:p>
          <a:endParaRPr lang="en-US"/>
        </a:p>
      </dgm:t>
    </dgm:pt>
    <dgm:pt modelId="{B3585B77-7FD9-45D9-9B25-DADDBE36F283}">
      <dgm:prSet phldrT="[Text]" custT="1"/>
      <dgm:spPr/>
      <dgm:t>
        <a:bodyPr/>
        <a:lstStyle/>
        <a:p>
          <a:r>
            <a:rPr lang="en-US" sz="2400" dirty="0"/>
            <a:t>All sections complete except for final updates</a:t>
          </a:r>
        </a:p>
      </dgm:t>
    </dgm:pt>
    <dgm:pt modelId="{0C820A84-62DF-4682-AD0C-0709D09960C5}" type="parTrans" cxnId="{E82489B4-9007-4D86-A3B8-AF3208E6DABF}">
      <dgm:prSet/>
      <dgm:spPr/>
      <dgm:t>
        <a:bodyPr/>
        <a:lstStyle/>
        <a:p>
          <a:endParaRPr lang="en-US"/>
        </a:p>
      </dgm:t>
    </dgm:pt>
    <dgm:pt modelId="{E5AF6CC5-B806-44D0-828D-71C48C20FB83}" type="sibTrans" cxnId="{E82489B4-9007-4D86-A3B8-AF3208E6DABF}">
      <dgm:prSet/>
      <dgm:spPr/>
      <dgm:t>
        <a:bodyPr/>
        <a:lstStyle/>
        <a:p>
          <a:endParaRPr lang="en-US"/>
        </a:p>
      </dgm:t>
    </dgm:pt>
    <dgm:pt modelId="{9F324746-650E-4EF8-8715-4789B44522AC}">
      <dgm:prSet phldrT="[Text]" custT="1"/>
      <dgm:spPr/>
      <dgm:t>
        <a:bodyPr/>
        <a:lstStyle/>
        <a:p>
          <a:r>
            <a:rPr lang="en-US" sz="2800" dirty="0"/>
            <a:t>Quarter 4 (Q4)</a:t>
          </a:r>
        </a:p>
      </dgm:t>
    </dgm:pt>
    <dgm:pt modelId="{A85620EB-F6FA-4B52-87BF-3443B181E417}" type="parTrans" cxnId="{84B2C9F3-E5EE-430D-B0AB-136FCD4537FE}">
      <dgm:prSet/>
      <dgm:spPr/>
      <dgm:t>
        <a:bodyPr/>
        <a:lstStyle/>
        <a:p>
          <a:endParaRPr lang="en-US"/>
        </a:p>
      </dgm:t>
    </dgm:pt>
    <dgm:pt modelId="{7793B53D-F77B-4FA0-8408-248C2549BED4}" type="sibTrans" cxnId="{84B2C9F3-E5EE-430D-B0AB-136FCD4537FE}">
      <dgm:prSet/>
      <dgm:spPr/>
      <dgm:t>
        <a:bodyPr/>
        <a:lstStyle/>
        <a:p>
          <a:endParaRPr lang="en-US"/>
        </a:p>
      </dgm:t>
    </dgm:pt>
    <dgm:pt modelId="{672692A7-C14C-4967-8E4E-081CA2BF9B43}">
      <dgm:prSet phldrT="[Text]" custT="1"/>
      <dgm:spPr/>
      <dgm:t>
        <a:bodyPr/>
        <a:lstStyle/>
        <a:p>
          <a:r>
            <a:rPr lang="en-US" sz="2400" dirty="0"/>
            <a:t>In final form for the conference proceedings</a:t>
          </a:r>
        </a:p>
      </dgm:t>
    </dgm:pt>
    <dgm:pt modelId="{E1A3DC9C-1C41-4C50-9CFB-CD25EA468C24}" type="parTrans" cxnId="{E42C811D-DE18-45CF-90CF-70B9184FB3D4}">
      <dgm:prSet/>
      <dgm:spPr/>
      <dgm:t>
        <a:bodyPr/>
        <a:lstStyle/>
        <a:p>
          <a:endParaRPr lang="en-US"/>
        </a:p>
      </dgm:t>
    </dgm:pt>
    <dgm:pt modelId="{C742BCB5-5257-4954-BC8D-1E29D3FE3C59}" type="sibTrans" cxnId="{E42C811D-DE18-45CF-90CF-70B9184FB3D4}">
      <dgm:prSet/>
      <dgm:spPr/>
      <dgm:t>
        <a:bodyPr/>
        <a:lstStyle/>
        <a:p>
          <a:endParaRPr lang="en-US"/>
        </a:p>
      </dgm:t>
    </dgm:pt>
    <dgm:pt modelId="{BC1A5CBA-EC46-4576-8410-E0FAC1ED5822}" type="pres">
      <dgm:prSet presAssocID="{926FAE62-F722-4C14-9497-12387FAAB4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AEAD3D-BFF0-4172-8EAA-4C04A2E58DED}" type="pres">
      <dgm:prSet presAssocID="{6D162F12-A2AB-4DC0-8370-74150B89E99A}" presName="linNode" presStyleCnt="0"/>
      <dgm:spPr/>
    </dgm:pt>
    <dgm:pt modelId="{E51D195E-77EE-4AB6-B986-24971CC37CFD}" type="pres">
      <dgm:prSet presAssocID="{6D162F12-A2AB-4DC0-8370-74150B89E99A}" presName="parTx" presStyleLbl="revTx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EB564-B267-4FA4-B8FA-2D3403A2451F}" type="pres">
      <dgm:prSet presAssocID="{6D162F12-A2AB-4DC0-8370-74150B89E99A}" presName="bracket" presStyleLbl="parChTrans1D1" presStyleIdx="0" presStyleCnt="4"/>
      <dgm:spPr/>
    </dgm:pt>
    <dgm:pt modelId="{F6F07E95-D9AE-4EF4-811B-7DB58699CDE5}" type="pres">
      <dgm:prSet presAssocID="{6D162F12-A2AB-4DC0-8370-74150B89E99A}" presName="spH" presStyleCnt="0"/>
      <dgm:spPr/>
    </dgm:pt>
    <dgm:pt modelId="{0D065248-CE59-468F-BD55-BFF97B353BC2}" type="pres">
      <dgm:prSet presAssocID="{6D162F12-A2AB-4DC0-8370-74150B89E99A}" presName="des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7F4BF-C675-46B6-8B7E-2B399EE56663}" type="pres">
      <dgm:prSet presAssocID="{30B18703-5F9B-4B8E-8A1F-39444D00B9D5}" presName="spV" presStyleCnt="0"/>
      <dgm:spPr/>
    </dgm:pt>
    <dgm:pt modelId="{64506C7D-CAD0-49A3-9E41-8DC43D44C5AB}" type="pres">
      <dgm:prSet presAssocID="{69A0587F-3777-45CA-867B-4A307097DC6D}" presName="linNode" presStyleCnt="0"/>
      <dgm:spPr/>
    </dgm:pt>
    <dgm:pt modelId="{3EB1BFB8-E757-4F38-97A6-31688AB8DAA4}" type="pres">
      <dgm:prSet presAssocID="{69A0587F-3777-45CA-867B-4A307097DC6D}" presName="parTx" presStyleLbl="revTx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3D723-45BA-4472-AE42-CBE790C32BD2}" type="pres">
      <dgm:prSet presAssocID="{69A0587F-3777-45CA-867B-4A307097DC6D}" presName="bracket" presStyleLbl="parChTrans1D1" presStyleIdx="1" presStyleCnt="4"/>
      <dgm:spPr/>
    </dgm:pt>
    <dgm:pt modelId="{563D15DE-9925-4B42-9A96-80333502F7C2}" type="pres">
      <dgm:prSet presAssocID="{69A0587F-3777-45CA-867B-4A307097DC6D}" presName="spH" presStyleCnt="0"/>
      <dgm:spPr/>
    </dgm:pt>
    <dgm:pt modelId="{18096893-A540-4F7D-BB4F-3570A0E8B544}" type="pres">
      <dgm:prSet presAssocID="{69A0587F-3777-45CA-867B-4A307097DC6D}" presName="des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A740E8-E1AE-45B0-B110-AADC3149B0B7}" type="pres">
      <dgm:prSet presAssocID="{11950E9F-8F57-4C29-BB94-8A48B91A50BA}" presName="spV" presStyleCnt="0"/>
      <dgm:spPr/>
    </dgm:pt>
    <dgm:pt modelId="{7441D185-909E-49AF-89B6-A51D8230471F}" type="pres">
      <dgm:prSet presAssocID="{222584A9-2ABA-4D2D-846D-279345B656F6}" presName="linNode" presStyleCnt="0"/>
      <dgm:spPr/>
    </dgm:pt>
    <dgm:pt modelId="{F1D305E3-6919-4DFE-A327-F11D340CB074}" type="pres">
      <dgm:prSet presAssocID="{222584A9-2ABA-4D2D-846D-279345B656F6}" presName="parTx" presStyleLbl="revTx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422CB-1B62-48D4-9453-B6F38E996E3C}" type="pres">
      <dgm:prSet presAssocID="{222584A9-2ABA-4D2D-846D-279345B656F6}" presName="bracket" presStyleLbl="parChTrans1D1" presStyleIdx="2" presStyleCnt="4"/>
      <dgm:spPr/>
    </dgm:pt>
    <dgm:pt modelId="{DAB21346-8DB0-4D85-B9AD-29F4492E2BAC}" type="pres">
      <dgm:prSet presAssocID="{222584A9-2ABA-4D2D-846D-279345B656F6}" presName="spH" presStyleCnt="0"/>
      <dgm:spPr/>
    </dgm:pt>
    <dgm:pt modelId="{39D21C60-F8CD-4A0E-AFC0-11F0A94D32DD}" type="pres">
      <dgm:prSet presAssocID="{222584A9-2ABA-4D2D-846D-279345B656F6}" presName="des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6EFFA0-57B9-4B94-9703-8F08C8A2919F}" type="pres">
      <dgm:prSet presAssocID="{16366A7C-4678-45C6-AB97-C97064C43009}" presName="spV" presStyleCnt="0"/>
      <dgm:spPr/>
    </dgm:pt>
    <dgm:pt modelId="{23BD93FD-F058-4CAB-8111-29F6960A679E}" type="pres">
      <dgm:prSet presAssocID="{9F324746-650E-4EF8-8715-4789B44522AC}" presName="linNode" presStyleCnt="0"/>
      <dgm:spPr/>
    </dgm:pt>
    <dgm:pt modelId="{4410CDF1-3880-4517-91D2-B1A31211ECDC}" type="pres">
      <dgm:prSet presAssocID="{9F324746-650E-4EF8-8715-4789B44522AC}" presName="parTx" presStyleLbl="revTx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2505F-B44F-445D-A9A2-7769E0D3AB94}" type="pres">
      <dgm:prSet presAssocID="{9F324746-650E-4EF8-8715-4789B44522AC}" presName="bracket" presStyleLbl="parChTrans1D1" presStyleIdx="3" presStyleCnt="4"/>
      <dgm:spPr/>
    </dgm:pt>
    <dgm:pt modelId="{DAD1D44C-4E4C-4693-AC05-5051508E2B26}" type="pres">
      <dgm:prSet presAssocID="{9F324746-650E-4EF8-8715-4789B44522AC}" presName="spH" presStyleCnt="0"/>
      <dgm:spPr/>
    </dgm:pt>
    <dgm:pt modelId="{A37553EA-0961-4C5C-B89B-08698439EC56}" type="pres">
      <dgm:prSet presAssocID="{9F324746-650E-4EF8-8715-4789B44522AC}" presName="des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2489B4-9007-4D86-A3B8-AF3208E6DABF}" srcId="{222584A9-2ABA-4D2D-846D-279345B656F6}" destId="{B3585B77-7FD9-45D9-9B25-DADDBE36F283}" srcOrd="0" destOrd="0" parTransId="{0C820A84-62DF-4682-AD0C-0709D09960C5}" sibTransId="{E5AF6CC5-B806-44D0-828D-71C48C20FB83}"/>
    <dgm:cxn modelId="{C5C6A397-DE26-41DB-A550-242C318D8D67}" type="presOf" srcId="{672692A7-C14C-4967-8E4E-081CA2BF9B43}" destId="{A37553EA-0961-4C5C-B89B-08698439EC56}" srcOrd="0" destOrd="0" presId="urn:diagrams.loki3.com/BracketList"/>
    <dgm:cxn modelId="{DBFA626E-5BB8-4F48-B0B0-61DD8874D9C0}" type="presOf" srcId="{B3585B77-7FD9-45D9-9B25-DADDBE36F283}" destId="{39D21C60-F8CD-4A0E-AFC0-11F0A94D32DD}" srcOrd="0" destOrd="0" presId="urn:diagrams.loki3.com/BracketList"/>
    <dgm:cxn modelId="{823631AD-87E4-4E2C-B96D-F7DAF361D607}" type="presOf" srcId="{6D162F12-A2AB-4DC0-8370-74150B89E99A}" destId="{E51D195E-77EE-4AB6-B986-24971CC37CFD}" srcOrd="0" destOrd="0" presId="urn:diagrams.loki3.com/BracketList"/>
    <dgm:cxn modelId="{DAEED5B4-038F-4034-88DD-5F6C6E12E804}" srcId="{926FAE62-F722-4C14-9497-12387FAAB44F}" destId="{69A0587F-3777-45CA-867B-4A307097DC6D}" srcOrd="1" destOrd="0" parTransId="{4AA95400-D997-4C94-A61B-8C0259B3D34D}" sibTransId="{11950E9F-8F57-4C29-BB94-8A48B91A50BA}"/>
    <dgm:cxn modelId="{3ED56A93-CA10-4115-9A37-AA82E5A2847F}" type="presOf" srcId="{926FAE62-F722-4C14-9497-12387FAAB44F}" destId="{BC1A5CBA-EC46-4576-8410-E0FAC1ED5822}" srcOrd="0" destOrd="0" presId="urn:diagrams.loki3.com/BracketList"/>
    <dgm:cxn modelId="{D8EBEFA0-A0D1-4B3A-A7EB-3A86D3513E1C}" type="presOf" srcId="{69A0587F-3777-45CA-867B-4A307097DC6D}" destId="{3EB1BFB8-E757-4F38-97A6-31688AB8DAA4}" srcOrd="0" destOrd="0" presId="urn:diagrams.loki3.com/BracketList"/>
    <dgm:cxn modelId="{591CE779-2BF6-47AF-88DD-B8CB78205A02}" type="presOf" srcId="{222584A9-2ABA-4D2D-846D-279345B656F6}" destId="{F1D305E3-6919-4DFE-A327-F11D340CB074}" srcOrd="0" destOrd="0" presId="urn:diagrams.loki3.com/BracketList"/>
    <dgm:cxn modelId="{48F570C0-B309-457F-9D4B-1CF89FC3633C}" srcId="{926FAE62-F722-4C14-9497-12387FAAB44F}" destId="{222584A9-2ABA-4D2D-846D-279345B656F6}" srcOrd="2" destOrd="0" parTransId="{530F6D58-AE2F-4399-8034-30F37BC5FB44}" sibTransId="{16366A7C-4678-45C6-AB97-C97064C43009}"/>
    <dgm:cxn modelId="{018C10E3-C64A-47BF-9463-4532BF1EDCC4}" type="presOf" srcId="{2F77E7BE-8AD1-468F-9B38-DE63F9BCBDFD}" destId="{0D065248-CE59-468F-BD55-BFF97B353BC2}" srcOrd="0" destOrd="0" presId="urn:diagrams.loki3.com/BracketList"/>
    <dgm:cxn modelId="{E42C811D-DE18-45CF-90CF-70B9184FB3D4}" srcId="{9F324746-650E-4EF8-8715-4789B44522AC}" destId="{672692A7-C14C-4967-8E4E-081CA2BF9B43}" srcOrd="0" destOrd="0" parTransId="{E1A3DC9C-1C41-4C50-9CFB-CD25EA468C24}" sibTransId="{C742BCB5-5257-4954-BC8D-1E29D3FE3C59}"/>
    <dgm:cxn modelId="{69EB9A3A-8EBF-49F3-BB77-1A5029A4C934}" type="presOf" srcId="{9F324746-650E-4EF8-8715-4789B44522AC}" destId="{4410CDF1-3880-4517-91D2-B1A31211ECDC}" srcOrd="0" destOrd="0" presId="urn:diagrams.loki3.com/BracketList"/>
    <dgm:cxn modelId="{739B3917-DFD7-477D-8B24-3852A545223E}" type="presOf" srcId="{564F88C7-BB9D-4674-9579-B3047679C471}" destId="{18096893-A540-4F7D-BB4F-3570A0E8B544}" srcOrd="0" destOrd="0" presId="urn:diagrams.loki3.com/BracketList"/>
    <dgm:cxn modelId="{84B2C9F3-E5EE-430D-B0AB-136FCD4537FE}" srcId="{926FAE62-F722-4C14-9497-12387FAAB44F}" destId="{9F324746-650E-4EF8-8715-4789B44522AC}" srcOrd="3" destOrd="0" parTransId="{A85620EB-F6FA-4B52-87BF-3443B181E417}" sibTransId="{7793B53D-F77B-4FA0-8408-248C2549BED4}"/>
    <dgm:cxn modelId="{A98C3058-93EA-41E6-98A5-DC875987F60C}" srcId="{926FAE62-F722-4C14-9497-12387FAAB44F}" destId="{6D162F12-A2AB-4DC0-8370-74150B89E99A}" srcOrd="0" destOrd="0" parTransId="{C2AD3470-4D33-487F-A37D-A31933C9D6C0}" sibTransId="{30B18703-5F9B-4B8E-8A1F-39444D00B9D5}"/>
    <dgm:cxn modelId="{0F36A69B-6BAC-47ED-AE0E-13A5B7EF5AE9}" srcId="{69A0587F-3777-45CA-867B-4A307097DC6D}" destId="{564F88C7-BB9D-4674-9579-B3047679C471}" srcOrd="0" destOrd="0" parTransId="{5BEA2498-D8C1-4507-AFFA-13EEC8A7D49F}" sibTransId="{5B85CA7C-38A4-45B5-961A-5EA79AF4BE1D}"/>
    <dgm:cxn modelId="{3082EED0-6F92-4816-81D0-20D52D23CABA}" srcId="{6D162F12-A2AB-4DC0-8370-74150B89E99A}" destId="{2F77E7BE-8AD1-468F-9B38-DE63F9BCBDFD}" srcOrd="0" destOrd="0" parTransId="{829B30EE-05C2-4B86-8DF2-3ADDC707EDF0}" sibTransId="{AE6AEFB8-C3C5-44C7-81B4-80335569937C}"/>
    <dgm:cxn modelId="{23751B66-36A5-4D21-9C18-188A1AA05B46}" type="presParOf" srcId="{BC1A5CBA-EC46-4576-8410-E0FAC1ED5822}" destId="{7CAEAD3D-BFF0-4172-8EAA-4C04A2E58DED}" srcOrd="0" destOrd="0" presId="urn:diagrams.loki3.com/BracketList"/>
    <dgm:cxn modelId="{BFA98A50-3C80-4A00-945D-7E3AD129919A}" type="presParOf" srcId="{7CAEAD3D-BFF0-4172-8EAA-4C04A2E58DED}" destId="{E51D195E-77EE-4AB6-B986-24971CC37CFD}" srcOrd="0" destOrd="0" presId="urn:diagrams.loki3.com/BracketList"/>
    <dgm:cxn modelId="{16854F84-6238-4202-BD22-1EC8496AC4D8}" type="presParOf" srcId="{7CAEAD3D-BFF0-4172-8EAA-4C04A2E58DED}" destId="{574EB564-B267-4FA4-B8FA-2D3403A2451F}" srcOrd="1" destOrd="0" presId="urn:diagrams.loki3.com/BracketList"/>
    <dgm:cxn modelId="{18AFC762-355D-402E-BBBB-4C32AD1DDE63}" type="presParOf" srcId="{7CAEAD3D-BFF0-4172-8EAA-4C04A2E58DED}" destId="{F6F07E95-D9AE-4EF4-811B-7DB58699CDE5}" srcOrd="2" destOrd="0" presId="urn:diagrams.loki3.com/BracketList"/>
    <dgm:cxn modelId="{B8A15510-C299-4DDB-AAC0-58F97B797F09}" type="presParOf" srcId="{7CAEAD3D-BFF0-4172-8EAA-4C04A2E58DED}" destId="{0D065248-CE59-468F-BD55-BFF97B353BC2}" srcOrd="3" destOrd="0" presId="urn:diagrams.loki3.com/BracketList"/>
    <dgm:cxn modelId="{C93FF007-3DC1-444A-A8D9-131852CCD4C9}" type="presParOf" srcId="{BC1A5CBA-EC46-4576-8410-E0FAC1ED5822}" destId="{1C27F4BF-C675-46B6-8B7E-2B399EE56663}" srcOrd="1" destOrd="0" presId="urn:diagrams.loki3.com/BracketList"/>
    <dgm:cxn modelId="{3FEA0DA8-A49F-4C54-B962-0B38E502C1E2}" type="presParOf" srcId="{BC1A5CBA-EC46-4576-8410-E0FAC1ED5822}" destId="{64506C7D-CAD0-49A3-9E41-8DC43D44C5AB}" srcOrd="2" destOrd="0" presId="urn:diagrams.loki3.com/BracketList"/>
    <dgm:cxn modelId="{429E40CC-6F1E-4C8D-94A9-0D8728798196}" type="presParOf" srcId="{64506C7D-CAD0-49A3-9E41-8DC43D44C5AB}" destId="{3EB1BFB8-E757-4F38-97A6-31688AB8DAA4}" srcOrd="0" destOrd="0" presId="urn:diagrams.loki3.com/BracketList"/>
    <dgm:cxn modelId="{1BB28F60-C287-49E1-9153-BD1A786FD5EB}" type="presParOf" srcId="{64506C7D-CAD0-49A3-9E41-8DC43D44C5AB}" destId="{5383D723-45BA-4472-AE42-CBE790C32BD2}" srcOrd="1" destOrd="0" presId="urn:diagrams.loki3.com/BracketList"/>
    <dgm:cxn modelId="{A0506311-A5D9-4839-B209-324171E3BD4F}" type="presParOf" srcId="{64506C7D-CAD0-49A3-9E41-8DC43D44C5AB}" destId="{563D15DE-9925-4B42-9A96-80333502F7C2}" srcOrd="2" destOrd="0" presId="urn:diagrams.loki3.com/BracketList"/>
    <dgm:cxn modelId="{368DC53F-DEC3-4921-A173-4B1E70185867}" type="presParOf" srcId="{64506C7D-CAD0-49A3-9E41-8DC43D44C5AB}" destId="{18096893-A540-4F7D-BB4F-3570A0E8B544}" srcOrd="3" destOrd="0" presId="urn:diagrams.loki3.com/BracketList"/>
    <dgm:cxn modelId="{72700C3A-D543-4A2F-A165-0C931AF528E5}" type="presParOf" srcId="{BC1A5CBA-EC46-4576-8410-E0FAC1ED5822}" destId="{82A740E8-E1AE-45B0-B110-AADC3149B0B7}" srcOrd="3" destOrd="0" presId="urn:diagrams.loki3.com/BracketList"/>
    <dgm:cxn modelId="{29A305D2-8418-45DC-A0F8-C411DAE4E25C}" type="presParOf" srcId="{BC1A5CBA-EC46-4576-8410-E0FAC1ED5822}" destId="{7441D185-909E-49AF-89B6-A51D8230471F}" srcOrd="4" destOrd="0" presId="urn:diagrams.loki3.com/BracketList"/>
    <dgm:cxn modelId="{E1ED5A6A-6EDB-4A18-A888-91598CAF69A2}" type="presParOf" srcId="{7441D185-909E-49AF-89B6-A51D8230471F}" destId="{F1D305E3-6919-4DFE-A327-F11D340CB074}" srcOrd="0" destOrd="0" presId="urn:diagrams.loki3.com/BracketList"/>
    <dgm:cxn modelId="{7D4C3A14-36F8-4CA9-B24A-3CCFB3091A91}" type="presParOf" srcId="{7441D185-909E-49AF-89B6-A51D8230471F}" destId="{38E422CB-1B62-48D4-9453-B6F38E996E3C}" srcOrd="1" destOrd="0" presId="urn:diagrams.loki3.com/BracketList"/>
    <dgm:cxn modelId="{F7987B10-E97E-4FD9-B63D-E550F5509402}" type="presParOf" srcId="{7441D185-909E-49AF-89B6-A51D8230471F}" destId="{DAB21346-8DB0-4D85-B9AD-29F4492E2BAC}" srcOrd="2" destOrd="0" presId="urn:diagrams.loki3.com/BracketList"/>
    <dgm:cxn modelId="{62CF8EEE-E7A1-4D5F-84E1-ADCBD03CB508}" type="presParOf" srcId="{7441D185-909E-49AF-89B6-A51D8230471F}" destId="{39D21C60-F8CD-4A0E-AFC0-11F0A94D32DD}" srcOrd="3" destOrd="0" presId="urn:diagrams.loki3.com/BracketList"/>
    <dgm:cxn modelId="{5FDAF46A-CF91-44A4-A99D-C1AE707708D6}" type="presParOf" srcId="{BC1A5CBA-EC46-4576-8410-E0FAC1ED5822}" destId="{B26EFFA0-57B9-4B94-9703-8F08C8A2919F}" srcOrd="5" destOrd="0" presId="urn:diagrams.loki3.com/BracketList"/>
    <dgm:cxn modelId="{15C960CB-A6D5-411F-8B1D-666114BCF800}" type="presParOf" srcId="{BC1A5CBA-EC46-4576-8410-E0FAC1ED5822}" destId="{23BD93FD-F058-4CAB-8111-29F6960A679E}" srcOrd="6" destOrd="0" presId="urn:diagrams.loki3.com/BracketList"/>
    <dgm:cxn modelId="{5FDA18C9-582B-431E-BE69-4F1544E35696}" type="presParOf" srcId="{23BD93FD-F058-4CAB-8111-29F6960A679E}" destId="{4410CDF1-3880-4517-91D2-B1A31211ECDC}" srcOrd="0" destOrd="0" presId="urn:diagrams.loki3.com/BracketList"/>
    <dgm:cxn modelId="{06104FCA-9780-42A2-9B7C-4871E946D974}" type="presParOf" srcId="{23BD93FD-F058-4CAB-8111-29F6960A679E}" destId="{D022505F-B44F-445D-A9A2-7769E0D3AB94}" srcOrd="1" destOrd="0" presId="urn:diagrams.loki3.com/BracketList"/>
    <dgm:cxn modelId="{9078B183-0ACE-4926-B459-2BF088DDF609}" type="presParOf" srcId="{23BD93FD-F058-4CAB-8111-29F6960A679E}" destId="{DAD1D44C-4E4C-4693-AC05-5051508E2B26}" srcOrd="2" destOrd="0" presId="urn:diagrams.loki3.com/BracketList"/>
    <dgm:cxn modelId="{6FBE5F22-293C-4F75-A4CE-EE3B9ED63303}" type="presParOf" srcId="{23BD93FD-F058-4CAB-8111-29F6960A679E}" destId="{A37553EA-0961-4C5C-B89B-08698439EC56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1B9AC3-6E21-4802-AD5D-C1BF358A489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F0A3FB4-DB6A-4211-A00B-FA7FF1D02B55}">
      <dgm:prSet phldrT="[Text]" custT="1"/>
      <dgm:spPr/>
      <dgm:t>
        <a:bodyPr/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ahoma"/>
              <a:ea typeface="+mn-ea"/>
              <a:cs typeface="+mn-cs"/>
            </a:rPr>
            <a:t>93% agree </a:t>
          </a:r>
        </a:p>
      </dgm:t>
    </dgm:pt>
    <dgm:pt modelId="{8DAC62EE-BB67-44E7-A865-9FC6685A6E93}" type="parTrans" cxnId="{D16D5890-21B9-4CDC-9166-8A1A2EC9D5D4}">
      <dgm:prSet/>
      <dgm:spPr/>
      <dgm:t>
        <a:bodyPr/>
        <a:lstStyle/>
        <a:p>
          <a:endParaRPr lang="en-US"/>
        </a:p>
      </dgm:t>
    </dgm:pt>
    <dgm:pt modelId="{E3940C59-5A75-442B-95C0-C61988A26DD2}" type="sibTrans" cxnId="{D16D5890-21B9-4CDC-9166-8A1A2EC9D5D4}">
      <dgm:prSet/>
      <dgm:spPr/>
      <dgm:t>
        <a:bodyPr/>
        <a:lstStyle/>
        <a:p>
          <a:endParaRPr lang="en-US"/>
        </a:p>
      </dgm:t>
    </dgm:pt>
    <dgm:pt modelId="{F5653284-892E-477C-8845-58D448CAC591}">
      <dgm:prSet phldrT="[Text]" custT="1"/>
      <dgm:spPr/>
      <dgm:t>
        <a:bodyPr/>
        <a:lstStyle/>
        <a:p>
          <a:pPr>
            <a:buSzTx/>
            <a:buFont typeface="Wingdings" pitchFamily="2" charset="2"/>
            <a:buNone/>
          </a:pPr>
          <a:r>
            <a:rPr lang="en-US" sz="2000" dirty="0"/>
            <a:t>working on real-word projects for actual customers was a good learning experience</a:t>
          </a:r>
        </a:p>
      </dgm:t>
    </dgm:pt>
    <dgm:pt modelId="{8DE45E80-7E5E-4EDD-9F2D-F9C0FE98919F}" type="parTrans" cxnId="{8E4B0536-10AA-4526-A2E1-759CE1246A21}">
      <dgm:prSet/>
      <dgm:spPr/>
      <dgm:t>
        <a:bodyPr/>
        <a:lstStyle/>
        <a:p>
          <a:endParaRPr lang="en-US"/>
        </a:p>
      </dgm:t>
    </dgm:pt>
    <dgm:pt modelId="{A5072AA6-74E7-43AC-82CD-8E83C4B792D2}" type="sibTrans" cxnId="{8E4B0536-10AA-4526-A2E1-759CE1246A21}">
      <dgm:prSet/>
      <dgm:spPr/>
      <dgm:t>
        <a:bodyPr/>
        <a:lstStyle/>
        <a:p>
          <a:endParaRPr lang="en-US"/>
        </a:p>
      </dgm:t>
    </dgm:pt>
    <dgm:pt modelId="{C6C3284C-E79A-4CD1-9AF9-BB835ACCFA11}">
      <dgm:prSet phldrT="[Text]"/>
      <dgm:spPr/>
      <dgm:t>
        <a:bodyPr/>
        <a:lstStyle/>
        <a:p>
          <a:r>
            <a:rPr lang="en-US" dirty="0"/>
            <a:t>86% agree </a:t>
          </a:r>
        </a:p>
      </dgm:t>
    </dgm:pt>
    <dgm:pt modelId="{5948968B-D98C-4592-9B8E-43BAED1236D2}" type="parTrans" cxnId="{9B2DF747-A1D9-4BB5-B786-75A581E09D92}">
      <dgm:prSet/>
      <dgm:spPr/>
      <dgm:t>
        <a:bodyPr/>
        <a:lstStyle/>
        <a:p>
          <a:endParaRPr lang="en-US"/>
        </a:p>
      </dgm:t>
    </dgm:pt>
    <dgm:pt modelId="{81091740-2F51-439B-950E-C9002CBAB2BF}" type="sibTrans" cxnId="{9B2DF747-A1D9-4BB5-B786-75A581E09D92}">
      <dgm:prSet/>
      <dgm:spPr/>
      <dgm:t>
        <a:bodyPr/>
        <a:lstStyle/>
        <a:p>
          <a:endParaRPr lang="en-US"/>
        </a:p>
      </dgm:t>
    </dgm:pt>
    <dgm:pt modelId="{468D0B3F-B6C0-485F-B3AE-6F67456B3F43}">
      <dgm:prSet phldrT="[Text]" custT="1"/>
      <dgm:spPr/>
      <dgm:t>
        <a:bodyPr/>
        <a:lstStyle/>
        <a:p>
          <a:r>
            <a:rPr lang="en-US" sz="2000" dirty="0"/>
            <a:t>writing a technical paper for the Pace Univ. yearly internal conference was a good learning experience</a:t>
          </a:r>
        </a:p>
      </dgm:t>
    </dgm:pt>
    <dgm:pt modelId="{A0FB214B-0448-4E38-AAEA-9A1F712239CD}" type="parTrans" cxnId="{9839DFE4-085F-4B8E-8201-303FD7875AB1}">
      <dgm:prSet/>
      <dgm:spPr/>
      <dgm:t>
        <a:bodyPr/>
        <a:lstStyle/>
        <a:p>
          <a:endParaRPr lang="en-US"/>
        </a:p>
      </dgm:t>
    </dgm:pt>
    <dgm:pt modelId="{69F656DA-501B-48D1-81CA-BD13BDA4157B}" type="sibTrans" cxnId="{9839DFE4-085F-4B8E-8201-303FD7875AB1}">
      <dgm:prSet/>
      <dgm:spPr/>
      <dgm:t>
        <a:bodyPr/>
        <a:lstStyle/>
        <a:p>
          <a:endParaRPr lang="en-US"/>
        </a:p>
      </dgm:t>
    </dgm:pt>
    <dgm:pt modelId="{9868EA63-AA67-496A-A8D7-2AFF3146FDD2}">
      <dgm:prSet/>
      <dgm:spPr/>
      <dgm:t>
        <a:bodyPr/>
        <a:lstStyle/>
        <a:p>
          <a:r>
            <a:rPr lang="en-US" dirty="0"/>
            <a:t>86% agree </a:t>
          </a:r>
        </a:p>
      </dgm:t>
    </dgm:pt>
    <dgm:pt modelId="{32CE5E41-0A35-4FA8-9B55-B4748F87D63C}" type="parTrans" cxnId="{3CB2E6E5-75C5-402F-9ED3-983E3273E892}">
      <dgm:prSet/>
      <dgm:spPr/>
      <dgm:t>
        <a:bodyPr/>
        <a:lstStyle/>
        <a:p>
          <a:endParaRPr lang="en-US"/>
        </a:p>
      </dgm:t>
    </dgm:pt>
    <dgm:pt modelId="{13EA1A57-EC34-44ED-9B9F-D3DBFB14990B}" type="sibTrans" cxnId="{3CB2E6E5-75C5-402F-9ED3-983E3273E892}">
      <dgm:prSet/>
      <dgm:spPr/>
      <dgm:t>
        <a:bodyPr/>
        <a:lstStyle/>
        <a:p>
          <a:endParaRPr lang="en-US"/>
        </a:p>
      </dgm:t>
    </dgm:pt>
    <dgm:pt modelId="{3DE3DFE2-F731-4676-BE80-A1D098B8D156}">
      <dgm:prSet phldrT="[Text]" custT="1"/>
      <dgm:spPr/>
      <dgm:t>
        <a:bodyPr/>
        <a:lstStyle/>
        <a:p>
          <a:r>
            <a:rPr lang="en-US" sz="2000" i="1" dirty="0"/>
            <a:t>Projects in Computing and Information Systems</a:t>
          </a:r>
          <a:r>
            <a:rPr lang="en-US" sz="2000" dirty="0"/>
            <a:t>  by Dawson was a good textbook for the course</a:t>
          </a:r>
        </a:p>
      </dgm:t>
    </dgm:pt>
    <dgm:pt modelId="{946A7002-7B54-42D5-976C-026E2ADB425B}" type="parTrans" cxnId="{96707A95-3B73-44C0-BBF4-DCA1457E55A5}">
      <dgm:prSet/>
      <dgm:spPr/>
      <dgm:t>
        <a:bodyPr/>
        <a:lstStyle/>
        <a:p>
          <a:endParaRPr lang="en-US"/>
        </a:p>
      </dgm:t>
    </dgm:pt>
    <dgm:pt modelId="{92763278-6AC2-4E4A-88B4-5ABBA2D2B6CB}" type="sibTrans" cxnId="{96707A95-3B73-44C0-BBF4-DCA1457E55A5}">
      <dgm:prSet/>
      <dgm:spPr/>
      <dgm:t>
        <a:bodyPr/>
        <a:lstStyle/>
        <a:p>
          <a:endParaRPr lang="en-US"/>
        </a:p>
      </dgm:t>
    </dgm:pt>
    <dgm:pt modelId="{A4FE8E3F-E130-4D1A-A3C8-21C470316E8A}">
      <dgm:prSet/>
      <dgm:spPr/>
      <dgm:t>
        <a:bodyPr/>
        <a:lstStyle/>
        <a:p>
          <a:r>
            <a:rPr lang="en-US" dirty="0"/>
            <a:t>82% agree</a:t>
          </a:r>
        </a:p>
      </dgm:t>
    </dgm:pt>
    <dgm:pt modelId="{0D086780-1988-40F1-83AD-FCF92F1DF7DD}" type="parTrans" cxnId="{F26AA2ED-C13A-452C-9D1B-C9266A4BD04A}">
      <dgm:prSet/>
      <dgm:spPr/>
      <dgm:t>
        <a:bodyPr/>
        <a:lstStyle/>
        <a:p>
          <a:endParaRPr lang="en-US"/>
        </a:p>
      </dgm:t>
    </dgm:pt>
    <dgm:pt modelId="{A46C98B8-3013-4823-B7B4-2B37A3595572}" type="sibTrans" cxnId="{F26AA2ED-C13A-452C-9D1B-C9266A4BD04A}">
      <dgm:prSet/>
      <dgm:spPr/>
      <dgm:t>
        <a:bodyPr/>
        <a:lstStyle/>
        <a:p>
          <a:endParaRPr lang="en-US"/>
        </a:p>
      </dgm:t>
    </dgm:pt>
    <dgm:pt modelId="{D9F2584E-E24A-4848-B050-C0993D89336E}">
      <dgm:prSet custT="1"/>
      <dgm:spPr/>
      <dgm:t>
        <a:bodyPr/>
        <a:lstStyle/>
        <a:p>
          <a:r>
            <a:rPr lang="en-US" sz="2000" dirty="0"/>
            <a:t>quizzes were an appropriate individual evaluation method for the readings of the course</a:t>
          </a:r>
        </a:p>
      </dgm:t>
    </dgm:pt>
    <dgm:pt modelId="{92F874C9-DFDF-42FA-8A79-387F1AEC3390}" type="parTrans" cxnId="{CB5D4279-D4E9-4F19-9E41-D316266C4112}">
      <dgm:prSet/>
      <dgm:spPr/>
      <dgm:t>
        <a:bodyPr/>
        <a:lstStyle/>
        <a:p>
          <a:endParaRPr lang="en-US"/>
        </a:p>
      </dgm:t>
    </dgm:pt>
    <dgm:pt modelId="{C4D980AB-B700-4F81-B440-C7C2ED53DAEB}" type="sibTrans" cxnId="{CB5D4279-D4E9-4F19-9E41-D316266C4112}">
      <dgm:prSet/>
      <dgm:spPr/>
      <dgm:t>
        <a:bodyPr/>
        <a:lstStyle/>
        <a:p>
          <a:endParaRPr lang="en-US"/>
        </a:p>
      </dgm:t>
    </dgm:pt>
    <dgm:pt modelId="{3F89350A-B653-46F9-96BD-A29D43E1FC3D}">
      <dgm:prSet/>
      <dgm:spPr/>
      <dgm:t>
        <a:bodyPr/>
        <a:lstStyle/>
        <a:p>
          <a:r>
            <a:rPr lang="en-US" dirty="0"/>
            <a:t>79% agree </a:t>
          </a:r>
        </a:p>
      </dgm:t>
    </dgm:pt>
    <dgm:pt modelId="{169E65BE-52C3-4857-A625-0CB6A568E2B5}" type="parTrans" cxnId="{1299FFF7-A48F-407E-A57F-5F76F107F2CB}">
      <dgm:prSet/>
      <dgm:spPr/>
      <dgm:t>
        <a:bodyPr/>
        <a:lstStyle/>
        <a:p>
          <a:endParaRPr lang="en-US"/>
        </a:p>
      </dgm:t>
    </dgm:pt>
    <dgm:pt modelId="{AB64E2D6-4EC4-49BC-849E-21DCE4569155}" type="sibTrans" cxnId="{1299FFF7-A48F-407E-A57F-5F76F107F2CB}">
      <dgm:prSet/>
      <dgm:spPr/>
      <dgm:t>
        <a:bodyPr/>
        <a:lstStyle/>
        <a:p>
          <a:endParaRPr lang="en-US"/>
        </a:p>
      </dgm:t>
    </dgm:pt>
    <dgm:pt modelId="{B1A86507-8923-4F21-AF94-CA57CD286E52}">
      <dgm:prSet custT="1"/>
      <dgm:spPr/>
      <dgm:t>
        <a:bodyPr/>
        <a:lstStyle/>
        <a:p>
          <a:r>
            <a:rPr lang="en-US" sz="2000" dirty="0"/>
            <a:t>peer evaluations were an appropriate method of determining individual contributions</a:t>
          </a:r>
        </a:p>
      </dgm:t>
    </dgm:pt>
    <dgm:pt modelId="{2D4C5A89-B3EA-41E3-8503-48623C7A9E3E}" type="parTrans" cxnId="{DFD084DF-59B2-445A-BB8F-EF42E9FB3C59}">
      <dgm:prSet/>
      <dgm:spPr/>
      <dgm:t>
        <a:bodyPr/>
        <a:lstStyle/>
        <a:p>
          <a:endParaRPr lang="en-US"/>
        </a:p>
      </dgm:t>
    </dgm:pt>
    <dgm:pt modelId="{EFA3FB0D-37F6-4914-BE3D-60EB066E1915}" type="sibTrans" cxnId="{DFD084DF-59B2-445A-BB8F-EF42E9FB3C59}">
      <dgm:prSet/>
      <dgm:spPr/>
      <dgm:t>
        <a:bodyPr/>
        <a:lstStyle/>
        <a:p>
          <a:endParaRPr lang="en-US"/>
        </a:p>
      </dgm:t>
    </dgm:pt>
    <dgm:pt modelId="{D5B7FCFB-046A-4362-8E56-01EBE23A8A67}">
      <dgm:prSet/>
      <dgm:spPr/>
      <dgm:t>
        <a:bodyPr/>
        <a:lstStyle/>
        <a:p>
          <a:r>
            <a:rPr lang="en-US" dirty="0"/>
            <a:t>43% agree </a:t>
          </a:r>
        </a:p>
      </dgm:t>
    </dgm:pt>
    <dgm:pt modelId="{6EE3F2EA-C36B-4FCD-B155-98B19D43CD80}" type="sibTrans" cxnId="{AED23C82-4F21-49AD-9A12-EC18B40AFA8A}">
      <dgm:prSet/>
      <dgm:spPr/>
      <dgm:t>
        <a:bodyPr/>
        <a:lstStyle/>
        <a:p>
          <a:endParaRPr lang="en-US"/>
        </a:p>
      </dgm:t>
    </dgm:pt>
    <dgm:pt modelId="{FE491B59-9F90-4D8E-BEAA-F31B02089393}" type="parTrans" cxnId="{AED23C82-4F21-49AD-9A12-EC18B40AFA8A}">
      <dgm:prSet/>
      <dgm:spPr/>
      <dgm:t>
        <a:bodyPr/>
        <a:lstStyle/>
        <a:p>
          <a:endParaRPr lang="en-US"/>
        </a:p>
      </dgm:t>
    </dgm:pt>
    <dgm:pt modelId="{2B0A2185-0158-4417-AD17-D28CDD4FBACA}">
      <dgm:prSet custT="1"/>
      <dgm:spPr/>
      <dgm:t>
        <a:bodyPr/>
        <a:lstStyle/>
        <a:p>
          <a:r>
            <a:rPr lang="en-US" sz="2000" dirty="0"/>
            <a:t>the three optional in-class meetings were useful for the course, while another 43% were neutral</a:t>
          </a:r>
        </a:p>
      </dgm:t>
    </dgm:pt>
    <dgm:pt modelId="{EF611D4F-28D1-4300-B66B-B0A03B6F4722}" type="parTrans" cxnId="{B510CC53-7BBF-41EB-A481-BA2A512515BF}">
      <dgm:prSet/>
      <dgm:spPr/>
      <dgm:t>
        <a:bodyPr/>
        <a:lstStyle/>
        <a:p>
          <a:endParaRPr lang="en-US"/>
        </a:p>
      </dgm:t>
    </dgm:pt>
    <dgm:pt modelId="{D957A8DE-8A57-4F0E-A2F5-C7EA3EF8459A}" type="sibTrans" cxnId="{B510CC53-7BBF-41EB-A481-BA2A512515BF}">
      <dgm:prSet/>
      <dgm:spPr/>
      <dgm:t>
        <a:bodyPr/>
        <a:lstStyle/>
        <a:p>
          <a:endParaRPr lang="en-US"/>
        </a:p>
      </dgm:t>
    </dgm:pt>
    <dgm:pt modelId="{B01217EC-A3B4-4670-8953-19FC766357A8}" type="pres">
      <dgm:prSet presAssocID="{761B9AC3-6E21-4802-AD5D-C1BF358A489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7FD78FE-E47A-45CF-A236-7FC204701A91}" type="pres">
      <dgm:prSet presAssocID="{DF0A3FB4-DB6A-4211-A00B-FA7FF1D02B55}" presName="thickLine" presStyleLbl="alignNode1" presStyleIdx="0" presStyleCnt="6"/>
      <dgm:spPr/>
    </dgm:pt>
    <dgm:pt modelId="{C0761D34-CBD3-463B-9EF6-9A31B80A203A}" type="pres">
      <dgm:prSet presAssocID="{DF0A3FB4-DB6A-4211-A00B-FA7FF1D02B55}" presName="horz1" presStyleCnt="0"/>
      <dgm:spPr/>
    </dgm:pt>
    <dgm:pt modelId="{7EDC9E89-A0B5-4CFF-835A-BD4C478C1526}" type="pres">
      <dgm:prSet presAssocID="{DF0A3FB4-DB6A-4211-A00B-FA7FF1D02B55}" presName="tx1" presStyleLbl="revTx" presStyleIdx="0" presStyleCnt="12"/>
      <dgm:spPr/>
      <dgm:t>
        <a:bodyPr/>
        <a:lstStyle/>
        <a:p>
          <a:endParaRPr lang="en-US"/>
        </a:p>
      </dgm:t>
    </dgm:pt>
    <dgm:pt modelId="{3246DED9-60F9-4867-A061-E93BB7F6A894}" type="pres">
      <dgm:prSet presAssocID="{DF0A3FB4-DB6A-4211-A00B-FA7FF1D02B55}" presName="vert1" presStyleCnt="0"/>
      <dgm:spPr/>
    </dgm:pt>
    <dgm:pt modelId="{6422DF9C-0053-4FB8-854B-2078FBAA19A5}" type="pres">
      <dgm:prSet presAssocID="{F5653284-892E-477C-8845-58D448CAC591}" presName="vertSpace2a" presStyleCnt="0"/>
      <dgm:spPr/>
    </dgm:pt>
    <dgm:pt modelId="{99BBF61C-816D-412D-A4E4-DCCF64D8D174}" type="pres">
      <dgm:prSet presAssocID="{F5653284-892E-477C-8845-58D448CAC591}" presName="horz2" presStyleCnt="0"/>
      <dgm:spPr/>
    </dgm:pt>
    <dgm:pt modelId="{74AA51A7-755D-407D-88AF-D2C03B376EF2}" type="pres">
      <dgm:prSet presAssocID="{F5653284-892E-477C-8845-58D448CAC591}" presName="horzSpace2" presStyleCnt="0"/>
      <dgm:spPr/>
    </dgm:pt>
    <dgm:pt modelId="{A45B7AC0-3BFD-475D-A200-B07FEB0A14E9}" type="pres">
      <dgm:prSet presAssocID="{F5653284-892E-477C-8845-58D448CAC591}" presName="tx2" presStyleLbl="revTx" presStyleIdx="1" presStyleCnt="12"/>
      <dgm:spPr/>
      <dgm:t>
        <a:bodyPr/>
        <a:lstStyle/>
        <a:p>
          <a:endParaRPr lang="en-US"/>
        </a:p>
      </dgm:t>
    </dgm:pt>
    <dgm:pt modelId="{7F1D4147-FC0C-49CD-990E-0547BA04E3D8}" type="pres">
      <dgm:prSet presAssocID="{F5653284-892E-477C-8845-58D448CAC591}" presName="vert2" presStyleCnt="0"/>
      <dgm:spPr/>
    </dgm:pt>
    <dgm:pt modelId="{CE04BA2A-628A-4EA5-ADEB-3701BBBC83E9}" type="pres">
      <dgm:prSet presAssocID="{F5653284-892E-477C-8845-58D448CAC591}" presName="thinLine2b" presStyleLbl="callout" presStyleIdx="0" presStyleCnt="6"/>
      <dgm:spPr/>
    </dgm:pt>
    <dgm:pt modelId="{510EC8C3-BCF3-4EBD-977E-8F6366A68F79}" type="pres">
      <dgm:prSet presAssocID="{F5653284-892E-477C-8845-58D448CAC591}" presName="vertSpace2b" presStyleCnt="0"/>
      <dgm:spPr/>
    </dgm:pt>
    <dgm:pt modelId="{58B1C7AB-FC52-4B81-8D40-B42689A43DDA}" type="pres">
      <dgm:prSet presAssocID="{C6C3284C-E79A-4CD1-9AF9-BB835ACCFA11}" presName="thickLine" presStyleLbl="alignNode1" presStyleIdx="1" presStyleCnt="6"/>
      <dgm:spPr/>
    </dgm:pt>
    <dgm:pt modelId="{B83661B1-C920-4B4E-A34A-2AD7E766B6FF}" type="pres">
      <dgm:prSet presAssocID="{C6C3284C-E79A-4CD1-9AF9-BB835ACCFA11}" presName="horz1" presStyleCnt="0"/>
      <dgm:spPr/>
    </dgm:pt>
    <dgm:pt modelId="{5E42478B-4119-462C-8337-FB8AAA56DCC8}" type="pres">
      <dgm:prSet presAssocID="{C6C3284C-E79A-4CD1-9AF9-BB835ACCFA11}" presName="tx1" presStyleLbl="revTx" presStyleIdx="2" presStyleCnt="12"/>
      <dgm:spPr/>
      <dgm:t>
        <a:bodyPr/>
        <a:lstStyle/>
        <a:p>
          <a:endParaRPr lang="en-US"/>
        </a:p>
      </dgm:t>
    </dgm:pt>
    <dgm:pt modelId="{EB1885A4-6BD4-4AD6-8981-A4EB334B98F7}" type="pres">
      <dgm:prSet presAssocID="{C6C3284C-E79A-4CD1-9AF9-BB835ACCFA11}" presName="vert1" presStyleCnt="0"/>
      <dgm:spPr/>
    </dgm:pt>
    <dgm:pt modelId="{C99FB2E2-5561-4F36-9157-C6D8E6BB3F40}" type="pres">
      <dgm:prSet presAssocID="{468D0B3F-B6C0-485F-B3AE-6F67456B3F43}" presName="vertSpace2a" presStyleCnt="0"/>
      <dgm:spPr/>
    </dgm:pt>
    <dgm:pt modelId="{DB628559-CEFD-499D-B52B-AF233823BFB9}" type="pres">
      <dgm:prSet presAssocID="{468D0B3F-B6C0-485F-B3AE-6F67456B3F43}" presName="horz2" presStyleCnt="0"/>
      <dgm:spPr/>
    </dgm:pt>
    <dgm:pt modelId="{CC943216-A370-41E3-8CEB-3EAAC31B0073}" type="pres">
      <dgm:prSet presAssocID="{468D0B3F-B6C0-485F-B3AE-6F67456B3F43}" presName="horzSpace2" presStyleCnt="0"/>
      <dgm:spPr/>
    </dgm:pt>
    <dgm:pt modelId="{78B448E4-A16E-485E-83D0-4B4FC574C73D}" type="pres">
      <dgm:prSet presAssocID="{468D0B3F-B6C0-485F-B3AE-6F67456B3F43}" presName="tx2" presStyleLbl="revTx" presStyleIdx="3" presStyleCnt="12"/>
      <dgm:spPr/>
      <dgm:t>
        <a:bodyPr/>
        <a:lstStyle/>
        <a:p>
          <a:endParaRPr lang="en-US"/>
        </a:p>
      </dgm:t>
    </dgm:pt>
    <dgm:pt modelId="{B09F76BA-A73B-471D-8852-23D5818B6EB9}" type="pres">
      <dgm:prSet presAssocID="{468D0B3F-B6C0-485F-B3AE-6F67456B3F43}" presName="vert2" presStyleCnt="0"/>
      <dgm:spPr/>
    </dgm:pt>
    <dgm:pt modelId="{4AA01CF7-726F-4D5B-AAE6-FCC532C73A5A}" type="pres">
      <dgm:prSet presAssocID="{468D0B3F-B6C0-485F-B3AE-6F67456B3F43}" presName="thinLine2b" presStyleLbl="callout" presStyleIdx="1" presStyleCnt="6"/>
      <dgm:spPr/>
    </dgm:pt>
    <dgm:pt modelId="{1F87AC95-2CC8-40AC-8716-E2D0D79D70FB}" type="pres">
      <dgm:prSet presAssocID="{468D0B3F-B6C0-485F-B3AE-6F67456B3F43}" presName="vertSpace2b" presStyleCnt="0"/>
      <dgm:spPr/>
    </dgm:pt>
    <dgm:pt modelId="{D62B15EA-CFBC-44F8-BFD2-5761F40A882E}" type="pres">
      <dgm:prSet presAssocID="{9868EA63-AA67-496A-A8D7-2AFF3146FDD2}" presName="thickLine" presStyleLbl="alignNode1" presStyleIdx="2" presStyleCnt="6"/>
      <dgm:spPr/>
    </dgm:pt>
    <dgm:pt modelId="{4E1C5094-13CD-47C0-9AC8-A67DECCC7DA0}" type="pres">
      <dgm:prSet presAssocID="{9868EA63-AA67-496A-A8D7-2AFF3146FDD2}" presName="horz1" presStyleCnt="0"/>
      <dgm:spPr/>
    </dgm:pt>
    <dgm:pt modelId="{4DE9F48B-F271-4D2F-BBA5-BBE285DC8F93}" type="pres">
      <dgm:prSet presAssocID="{9868EA63-AA67-496A-A8D7-2AFF3146FDD2}" presName="tx1" presStyleLbl="revTx" presStyleIdx="4" presStyleCnt="12"/>
      <dgm:spPr/>
      <dgm:t>
        <a:bodyPr/>
        <a:lstStyle/>
        <a:p>
          <a:endParaRPr lang="en-US"/>
        </a:p>
      </dgm:t>
    </dgm:pt>
    <dgm:pt modelId="{46C98C11-4B03-40E8-8718-B5CA9BF96792}" type="pres">
      <dgm:prSet presAssocID="{9868EA63-AA67-496A-A8D7-2AFF3146FDD2}" presName="vert1" presStyleCnt="0"/>
      <dgm:spPr/>
    </dgm:pt>
    <dgm:pt modelId="{A5F2B871-D369-41CD-94C7-3D9C52E1A390}" type="pres">
      <dgm:prSet presAssocID="{3DE3DFE2-F731-4676-BE80-A1D098B8D156}" presName="vertSpace2a" presStyleCnt="0"/>
      <dgm:spPr/>
    </dgm:pt>
    <dgm:pt modelId="{2C355DAF-17BB-4BC9-8097-538DFBA02242}" type="pres">
      <dgm:prSet presAssocID="{3DE3DFE2-F731-4676-BE80-A1D098B8D156}" presName="horz2" presStyleCnt="0"/>
      <dgm:spPr/>
    </dgm:pt>
    <dgm:pt modelId="{1D9DC6D4-C45E-4628-814A-F70E709EABAD}" type="pres">
      <dgm:prSet presAssocID="{3DE3DFE2-F731-4676-BE80-A1D098B8D156}" presName="horzSpace2" presStyleCnt="0"/>
      <dgm:spPr/>
    </dgm:pt>
    <dgm:pt modelId="{4D414872-330F-4251-9750-5F797557E9AF}" type="pres">
      <dgm:prSet presAssocID="{3DE3DFE2-F731-4676-BE80-A1D098B8D156}" presName="tx2" presStyleLbl="revTx" presStyleIdx="5" presStyleCnt="12"/>
      <dgm:spPr/>
      <dgm:t>
        <a:bodyPr/>
        <a:lstStyle/>
        <a:p>
          <a:endParaRPr lang="en-US"/>
        </a:p>
      </dgm:t>
    </dgm:pt>
    <dgm:pt modelId="{30526E6E-60D4-407B-8284-F1124429867F}" type="pres">
      <dgm:prSet presAssocID="{3DE3DFE2-F731-4676-BE80-A1D098B8D156}" presName="vert2" presStyleCnt="0"/>
      <dgm:spPr/>
    </dgm:pt>
    <dgm:pt modelId="{A1D28859-F919-4DBF-8D37-B6B8DAF539E5}" type="pres">
      <dgm:prSet presAssocID="{3DE3DFE2-F731-4676-BE80-A1D098B8D156}" presName="thinLine2b" presStyleLbl="callout" presStyleIdx="2" presStyleCnt="6"/>
      <dgm:spPr/>
    </dgm:pt>
    <dgm:pt modelId="{882EA14F-79B5-4BB8-85CD-7096F20DE2A2}" type="pres">
      <dgm:prSet presAssocID="{3DE3DFE2-F731-4676-BE80-A1D098B8D156}" presName="vertSpace2b" presStyleCnt="0"/>
      <dgm:spPr/>
    </dgm:pt>
    <dgm:pt modelId="{A1737473-56A0-4077-B8D7-65C0F9B93630}" type="pres">
      <dgm:prSet presAssocID="{A4FE8E3F-E130-4D1A-A3C8-21C470316E8A}" presName="thickLine" presStyleLbl="alignNode1" presStyleIdx="3" presStyleCnt="6"/>
      <dgm:spPr/>
    </dgm:pt>
    <dgm:pt modelId="{84495BD4-8C02-444F-95F4-F267BCD8C4C0}" type="pres">
      <dgm:prSet presAssocID="{A4FE8E3F-E130-4D1A-A3C8-21C470316E8A}" presName="horz1" presStyleCnt="0"/>
      <dgm:spPr/>
    </dgm:pt>
    <dgm:pt modelId="{86075E2B-FC27-4DC9-AED8-F6036500BA81}" type="pres">
      <dgm:prSet presAssocID="{A4FE8E3F-E130-4D1A-A3C8-21C470316E8A}" presName="tx1" presStyleLbl="revTx" presStyleIdx="6" presStyleCnt="12"/>
      <dgm:spPr/>
      <dgm:t>
        <a:bodyPr/>
        <a:lstStyle/>
        <a:p>
          <a:endParaRPr lang="en-US"/>
        </a:p>
      </dgm:t>
    </dgm:pt>
    <dgm:pt modelId="{03E248B6-CDE0-4C4E-BACE-B687A454DE4F}" type="pres">
      <dgm:prSet presAssocID="{A4FE8E3F-E130-4D1A-A3C8-21C470316E8A}" presName="vert1" presStyleCnt="0"/>
      <dgm:spPr/>
    </dgm:pt>
    <dgm:pt modelId="{3DA56913-4EEC-446A-9052-5230BC0148E4}" type="pres">
      <dgm:prSet presAssocID="{D9F2584E-E24A-4848-B050-C0993D89336E}" presName="vertSpace2a" presStyleCnt="0"/>
      <dgm:spPr/>
    </dgm:pt>
    <dgm:pt modelId="{2B59FCDC-776B-484B-B20A-A3BD17DEAD11}" type="pres">
      <dgm:prSet presAssocID="{D9F2584E-E24A-4848-B050-C0993D89336E}" presName="horz2" presStyleCnt="0"/>
      <dgm:spPr/>
    </dgm:pt>
    <dgm:pt modelId="{CD8B0FF4-ABFD-4AAD-926A-12EAABA6C17A}" type="pres">
      <dgm:prSet presAssocID="{D9F2584E-E24A-4848-B050-C0993D89336E}" presName="horzSpace2" presStyleCnt="0"/>
      <dgm:spPr/>
    </dgm:pt>
    <dgm:pt modelId="{1FBC8EE9-A645-48C5-82F6-961DA7DF1E71}" type="pres">
      <dgm:prSet presAssocID="{D9F2584E-E24A-4848-B050-C0993D89336E}" presName="tx2" presStyleLbl="revTx" presStyleIdx="7" presStyleCnt="12"/>
      <dgm:spPr/>
      <dgm:t>
        <a:bodyPr/>
        <a:lstStyle/>
        <a:p>
          <a:endParaRPr lang="en-US"/>
        </a:p>
      </dgm:t>
    </dgm:pt>
    <dgm:pt modelId="{C90F716F-5CA8-4093-9612-AF544826AE59}" type="pres">
      <dgm:prSet presAssocID="{D9F2584E-E24A-4848-B050-C0993D89336E}" presName="vert2" presStyleCnt="0"/>
      <dgm:spPr/>
    </dgm:pt>
    <dgm:pt modelId="{B18B5D3C-5256-46D2-9BAC-FCFC4CD4E3E3}" type="pres">
      <dgm:prSet presAssocID="{D9F2584E-E24A-4848-B050-C0993D89336E}" presName="thinLine2b" presStyleLbl="callout" presStyleIdx="3" presStyleCnt="6"/>
      <dgm:spPr/>
    </dgm:pt>
    <dgm:pt modelId="{4A9AF76B-F452-419F-B101-3B2F745B167F}" type="pres">
      <dgm:prSet presAssocID="{D9F2584E-E24A-4848-B050-C0993D89336E}" presName="vertSpace2b" presStyleCnt="0"/>
      <dgm:spPr/>
    </dgm:pt>
    <dgm:pt modelId="{9F89B542-EC96-4873-8D48-363E3D9FF1A5}" type="pres">
      <dgm:prSet presAssocID="{3F89350A-B653-46F9-96BD-A29D43E1FC3D}" presName="thickLine" presStyleLbl="alignNode1" presStyleIdx="4" presStyleCnt="6"/>
      <dgm:spPr/>
    </dgm:pt>
    <dgm:pt modelId="{0A3CDE8E-8FE9-4D17-BD56-7AF69D8D6776}" type="pres">
      <dgm:prSet presAssocID="{3F89350A-B653-46F9-96BD-A29D43E1FC3D}" presName="horz1" presStyleCnt="0"/>
      <dgm:spPr/>
    </dgm:pt>
    <dgm:pt modelId="{D6318BCC-2D53-4CEE-9EBE-03314AC76539}" type="pres">
      <dgm:prSet presAssocID="{3F89350A-B653-46F9-96BD-A29D43E1FC3D}" presName="tx1" presStyleLbl="revTx" presStyleIdx="8" presStyleCnt="12"/>
      <dgm:spPr/>
      <dgm:t>
        <a:bodyPr/>
        <a:lstStyle/>
        <a:p>
          <a:endParaRPr lang="en-US"/>
        </a:p>
      </dgm:t>
    </dgm:pt>
    <dgm:pt modelId="{C25ACE0B-3D8D-464E-86A1-75C6C5F36D6D}" type="pres">
      <dgm:prSet presAssocID="{3F89350A-B653-46F9-96BD-A29D43E1FC3D}" presName="vert1" presStyleCnt="0"/>
      <dgm:spPr/>
    </dgm:pt>
    <dgm:pt modelId="{AE329EF4-4670-4CAB-9D90-4B33BF027931}" type="pres">
      <dgm:prSet presAssocID="{B1A86507-8923-4F21-AF94-CA57CD286E52}" presName="vertSpace2a" presStyleCnt="0"/>
      <dgm:spPr/>
    </dgm:pt>
    <dgm:pt modelId="{64FD1894-B739-4E27-9CED-246407406891}" type="pres">
      <dgm:prSet presAssocID="{B1A86507-8923-4F21-AF94-CA57CD286E52}" presName="horz2" presStyleCnt="0"/>
      <dgm:spPr/>
    </dgm:pt>
    <dgm:pt modelId="{C0BD94FD-D51D-4E9D-BBC3-FBA07BD51F33}" type="pres">
      <dgm:prSet presAssocID="{B1A86507-8923-4F21-AF94-CA57CD286E52}" presName="horzSpace2" presStyleCnt="0"/>
      <dgm:spPr/>
    </dgm:pt>
    <dgm:pt modelId="{07FDB17B-8CA7-4052-8C2D-9151B6BD1461}" type="pres">
      <dgm:prSet presAssocID="{B1A86507-8923-4F21-AF94-CA57CD286E52}" presName="tx2" presStyleLbl="revTx" presStyleIdx="9" presStyleCnt="12"/>
      <dgm:spPr/>
      <dgm:t>
        <a:bodyPr/>
        <a:lstStyle/>
        <a:p>
          <a:endParaRPr lang="en-US"/>
        </a:p>
      </dgm:t>
    </dgm:pt>
    <dgm:pt modelId="{F7057F5C-5FB2-4750-BA5E-D0AA856EF6E0}" type="pres">
      <dgm:prSet presAssocID="{B1A86507-8923-4F21-AF94-CA57CD286E52}" presName="vert2" presStyleCnt="0"/>
      <dgm:spPr/>
    </dgm:pt>
    <dgm:pt modelId="{72B2DD86-AA4F-4CF5-9AC4-26A19B973387}" type="pres">
      <dgm:prSet presAssocID="{B1A86507-8923-4F21-AF94-CA57CD286E52}" presName="thinLine2b" presStyleLbl="callout" presStyleIdx="4" presStyleCnt="6"/>
      <dgm:spPr/>
    </dgm:pt>
    <dgm:pt modelId="{FADA42B6-0A4E-4693-8893-7232FC0D471F}" type="pres">
      <dgm:prSet presAssocID="{B1A86507-8923-4F21-AF94-CA57CD286E52}" presName="vertSpace2b" presStyleCnt="0"/>
      <dgm:spPr/>
    </dgm:pt>
    <dgm:pt modelId="{7F0D6332-C625-49E6-B64F-3AB5FE7AA2E7}" type="pres">
      <dgm:prSet presAssocID="{D5B7FCFB-046A-4362-8E56-01EBE23A8A67}" presName="thickLine" presStyleLbl="alignNode1" presStyleIdx="5" presStyleCnt="6"/>
      <dgm:spPr/>
    </dgm:pt>
    <dgm:pt modelId="{2FAB6CBE-C9D3-4D80-8F75-A83AD80C706F}" type="pres">
      <dgm:prSet presAssocID="{D5B7FCFB-046A-4362-8E56-01EBE23A8A67}" presName="horz1" presStyleCnt="0"/>
      <dgm:spPr/>
    </dgm:pt>
    <dgm:pt modelId="{8E42964D-FC3E-448C-9603-6215650AF7FB}" type="pres">
      <dgm:prSet presAssocID="{D5B7FCFB-046A-4362-8E56-01EBE23A8A67}" presName="tx1" presStyleLbl="revTx" presStyleIdx="10" presStyleCnt="12"/>
      <dgm:spPr/>
      <dgm:t>
        <a:bodyPr/>
        <a:lstStyle/>
        <a:p>
          <a:endParaRPr lang="en-US"/>
        </a:p>
      </dgm:t>
    </dgm:pt>
    <dgm:pt modelId="{119013E7-493A-497F-8C9D-E8EF00C9104E}" type="pres">
      <dgm:prSet presAssocID="{D5B7FCFB-046A-4362-8E56-01EBE23A8A67}" presName="vert1" presStyleCnt="0"/>
      <dgm:spPr/>
    </dgm:pt>
    <dgm:pt modelId="{6E5B123B-2763-4C42-8B17-D043B7227258}" type="pres">
      <dgm:prSet presAssocID="{2B0A2185-0158-4417-AD17-D28CDD4FBACA}" presName="vertSpace2a" presStyleCnt="0"/>
      <dgm:spPr/>
    </dgm:pt>
    <dgm:pt modelId="{6DDAB8BD-C901-453A-B9AA-084E8E0EB29B}" type="pres">
      <dgm:prSet presAssocID="{2B0A2185-0158-4417-AD17-D28CDD4FBACA}" presName="horz2" presStyleCnt="0"/>
      <dgm:spPr/>
    </dgm:pt>
    <dgm:pt modelId="{63EEDC8C-D82F-42E7-9BF9-A60E8EA2D4AC}" type="pres">
      <dgm:prSet presAssocID="{2B0A2185-0158-4417-AD17-D28CDD4FBACA}" presName="horzSpace2" presStyleCnt="0"/>
      <dgm:spPr/>
    </dgm:pt>
    <dgm:pt modelId="{19F67246-0216-4473-9D04-EB86923D4F6B}" type="pres">
      <dgm:prSet presAssocID="{2B0A2185-0158-4417-AD17-D28CDD4FBACA}" presName="tx2" presStyleLbl="revTx" presStyleIdx="11" presStyleCnt="12"/>
      <dgm:spPr/>
      <dgm:t>
        <a:bodyPr/>
        <a:lstStyle/>
        <a:p>
          <a:endParaRPr lang="en-US"/>
        </a:p>
      </dgm:t>
    </dgm:pt>
    <dgm:pt modelId="{D1A0065D-4454-4BB1-B515-13D321D53CD4}" type="pres">
      <dgm:prSet presAssocID="{2B0A2185-0158-4417-AD17-D28CDD4FBACA}" presName="vert2" presStyleCnt="0"/>
      <dgm:spPr/>
    </dgm:pt>
    <dgm:pt modelId="{0354F122-EACC-41AB-A74E-E1CEC4EAD214}" type="pres">
      <dgm:prSet presAssocID="{2B0A2185-0158-4417-AD17-D28CDD4FBACA}" presName="thinLine2b" presStyleLbl="callout" presStyleIdx="5" presStyleCnt="6"/>
      <dgm:spPr/>
    </dgm:pt>
    <dgm:pt modelId="{7E221690-79FB-427D-B50A-0D3D17A3609C}" type="pres">
      <dgm:prSet presAssocID="{2B0A2185-0158-4417-AD17-D28CDD4FBACA}" presName="vertSpace2b" presStyleCnt="0"/>
      <dgm:spPr/>
    </dgm:pt>
  </dgm:ptLst>
  <dgm:cxnLst>
    <dgm:cxn modelId="{5E186D19-BEFA-4C47-BA27-D61450CFAFE1}" type="presOf" srcId="{3F89350A-B653-46F9-96BD-A29D43E1FC3D}" destId="{D6318BCC-2D53-4CEE-9EBE-03314AC76539}" srcOrd="0" destOrd="0" presId="urn:microsoft.com/office/officeart/2008/layout/LinedList"/>
    <dgm:cxn modelId="{1299FFF7-A48F-407E-A57F-5F76F107F2CB}" srcId="{761B9AC3-6E21-4802-AD5D-C1BF358A4897}" destId="{3F89350A-B653-46F9-96BD-A29D43E1FC3D}" srcOrd="4" destOrd="0" parTransId="{169E65BE-52C3-4857-A625-0CB6A568E2B5}" sibTransId="{AB64E2D6-4EC4-49BC-849E-21DCE4569155}"/>
    <dgm:cxn modelId="{DFD084DF-59B2-445A-BB8F-EF42E9FB3C59}" srcId="{3F89350A-B653-46F9-96BD-A29D43E1FC3D}" destId="{B1A86507-8923-4F21-AF94-CA57CD286E52}" srcOrd="0" destOrd="0" parTransId="{2D4C5A89-B3EA-41E3-8503-48623C7A9E3E}" sibTransId="{EFA3FB0D-37F6-4914-BE3D-60EB066E1915}"/>
    <dgm:cxn modelId="{F26AA2ED-C13A-452C-9D1B-C9266A4BD04A}" srcId="{761B9AC3-6E21-4802-AD5D-C1BF358A4897}" destId="{A4FE8E3F-E130-4D1A-A3C8-21C470316E8A}" srcOrd="3" destOrd="0" parTransId="{0D086780-1988-40F1-83AD-FCF92F1DF7DD}" sibTransId="{A46C98B8-3013-4823-B7B4-2B37A3595572}"/>
    <dgm:cxn modelId="{AA8DBFAB-449E-4BBA-A3EE-1ACCA02C5443}" type="presOf" srcId="{C6C3284C-E79A-4CD1-9AF9-BB835ACCFA11}" destId="{5E42478B-4119-462C-8337-FB8AAA56DCC8}" srcOrd="0" destOrd="0" presId="urn:microsoft.com/office/officeart/2008/layout/LinedList"/>
    <dgm:cxn modelId="{CB5D4279-D4E9-4F19-9E41-D316266C4112}" srcId="{A4FE8E3F-E130-4D1A-A3C8-21C470316E8A}" destId="{D9F2584E-E24A-4848-B050-C0993D89336E}" srcOrd="0" destOrd="0" parTransId="{92F874C9-DFDF-42FA-8A79-387F1AEC3390}" sibTransId="{C4D980AB-B700-4F81-B440-C7C2ED53DAEB}"/>
    <dgm:cxn modelId="{3CB2E6E5-75C5-402F-9ED3-983E3273E892}" srcId="{761B9AC3-6E21-4802-AD5D-C1BF358A4897}" destId="{9868EA63-AA67-496A-A8D7-2AFF3146FDD2}" srcOrd="2" destOrd="0" parTransId="{32CE5E41-0A35-4FA8-9B55-B4748F87D63C}" sibTransId="{13EA1A57-EC34-44ED-9B9F-D3DBFB14990B}"/>
    <dgm:cxn modelId="{D16D5890-21B9-4CDC-9166-8A1A2EC9D5D4}" srcId="{761B9AC3-6E21-4802-AD5D-C1BF358A4897}" destId="{DF0A3FB4-DB6A-4211-A00B-FA7FF1D02B55}" srcOrd="0" destOrd="0" parTransId="{8DAC62EE-BB67-44E7-A865-9FC6685A6E93}" sibTransId="{E3940C59-5A75-442B-95C0-C61988A26DD2}"/>
    <dgm:cxn modelId="{8E4B0536-10AA-4526-A2E1-759CE1246A21}" srcId="{DF0A3FB4-DB6A-4211-A00B-FA7FF1D02B55}" destId="{F5653284-892E-477C-8845-58D448CAC591}" srcOrd="0" destOrd="0" parTransId="{8DE45E80-7E5E-4EDD-9F2D-F9C0FE98919F}" sibTransId="{A5072AA6-74E7-43AC-82CD-8E83C4B792D2}"/>
    <dgm:cxn modelId="{CB6948EA-67A4-4810-ABF2-18870A276F80}" type="presOf" srcId="{468D0B3F-B6C0-485F-B3AE-6F67456B3F43}" destId="{78B448E4-A16E-485E-83D0-4B4FC574C73D}" srcOrd="0" destOrd="0" presId="urn:microsoft.com/office/officeart/2008/layout/LinedList"/>
    <dgm:cxn modelId="{B510CC53-7BBF-41EB-A481-BA2A512515BF}" srcId="{D5B7FCFB-046A-4362-8E56-01EBE23A8A67}" destId="{2B0A2185-0158-4417-AD17-D28CDD4FBACA}" srcOrd="0" destOrd="0" parTransId="{EF611D4F-28D1-4300-B66B-B0A03B6F4722}" sibTransId="{D957A8DE-8A57-4F0E-A2F5-C7EA3EF8459A}"/>
    <dgm:cxn modelId="{AED23C82-4F21-49AD-9A12-EC18B40AFA8A}" srcId="{761B9AC3-6E21-4802-AD5D-C1BF358A4897}" destId="{D5B7FCFB-046A-4362-8E56-01EBE23A8A67}" srcOrd="5" destOrd="0" parTransId="{FE491B59-9F90-4D8E-BEAA-F31B02089393}" sibTransId="{6EE3F2EA-C36B-4FCD-B155-98B19D43CD80}"/>
    <dgm:cxn modelId="{9B2DF747-A1D9-4BB5-B786-75A581E09D92}" srcId="{761B9AC3-6E21-4802-AD5D-C1BF358A4897}" destId="{C6C3284C-E79A-4CD1-9AF9-BB835ACCFA11}" srcOrd="1" destOrd="0" parTransId="{5948968B-D98C-4592-9B8E-43BAED1236D2}" sibTransId="{81091740-2F51-439B-950E-C9002CBAB2BF}"/>
    <dgm:cxn modelId="{94B584D0-2096-40FB-AA73-3D378B4A7B5F}" type="presOf" srcId="{3DE3DFE2-F731-4676-BE80-A1D098B8D156}" destId="{4D414872-330F-4251-9750-5F797557E9AF}" srcOrd="0" destOrd="0" presId="urn:microsoft.com/office/officeart/2008/layout/LinedList"/>
    <dgm:cxn modelId="{071EA715-688C-420C-8C39-2DC10C714B3D}" type="presOf" srcId="{DF0A3FB4-DB6A-4211-A00B-FA7FF1D02B55}" destId="{7EDC9E89-A0B5-4CFF-835A-BD4C478C1526}" srcOrd="0" destOrd="0" presId="urn:microsoft.com/office/officeart/2008/layout/LinedList"/>
    <dgm:cxn modelId="{E3F7F18C-5394-4715-AF5B-118B8858AA24}" type="presOf" srcId="{B1A86507-8923-4F21-AF94-CA57CD286E52}" destId="{07FDB17B-8CA7-4052-8C2D-9151B6BD1461}" srcOrd="0" destOrd="0" presId="urn:microsoft.com/office/officeart/2008/layout/LinedList"/>
    <dgm:cxn modelId="{EB5675B0-9832-461E-988F-0939E8B7A929}" type="presOf" srcId="{D9F2584E-E24A-4848-B050-C0993D89336E}" destId="{1FBC8EE9-A645-48C5-82F6-961DA7DF1E71}" srcOrd="0" destOrd="0" presId="urn:microsoft.com/office/officeart/2008/layout/LinedList"/>
    <dgm:cxn modelId="{6528AD2E-500F-48BF-974E-FB45633363D2}" type="presOf" srcId="{2B0A2185-0158-4417-AD17-D28CDD4FBACA}" destId="{19F67246-0216-4473-9D04-EB86923D4F6B}" srcOrd="0" destOrd="0" presId="urn:microsoft.com/office/officeart/2008/layout/LinedList"/>
    <dgm:cxn modelId="{E9D17550-EC2E-444B-B444-E9D0BAD1ACEE}" type="presOf" srcId="{D5B7FCFB-046A-4362-8E56-01EBE23A8A67}" destId="{8E42964D-FC3E-448C-9603-6215650AF7FB}" srcOrd="0" destOrd="0" presId="urn:microsoft.com/office/officeart/2008/layout/LinedList"/>
    <dgm:cxn modelId="{9839DFE4-085F-4B8E-8201-303FD7875AB1}" srcId="{C6C3284C-E79A-4CD1-9AF9-BB835ACCFA11}" destId="{468D0B3F-B6C0-485F-B3AE-6F67456B3F43}" srcOrd="0" destOrd="0" parTransId="{A0FB214B-0448-4E38-AAEA-9A1F712239CD}" sibTransId="{69F656DA-501B-48D1-81CA-BD13BDA4157B}"/>
    <dgm:cxn modelId="{4299206D-0F47-4358-8642-F83AB0473828}" type="presOf" srcId="{A4FE8E3F-E130-4D1A-A3C8-21C470316E8A}" destId="{86075E2B-FC27-4DC9-AED8-F6036500BA81}" srcOrd="0" destOrd="0" presId="urn:microsoft.com/office/officeart/2008/layout/LinedList"/>
    <dgm:cxn modelId="{2496332D-ABCE-4E18-955D-54E98B3BD549}" type="presOf" srcId="{F5653284-892E-477C-8845-58D448CAC591}" destId="{A45B7AC0-3BFD-475D-A200-B07FEB0A14E9}" srcOrd="0" destOrd="0" presId="urn:microsoft.com/office/officeart/2008/layout/LinedList"/>
    <dgm:cxn modelId="{96707A95-3B73-44C0-BBF4-DCA1457E55A5}" srcId="{9868EA63-AA67-496A-A8D7-2AFF3146FDD2}" destId="{3DE3DFE2-F731-4676-BE80-A1D098B8D156}" srcOrd="0" destOrd="0" parTransId="{946A7002-7B54-42D5-976C-026E2ADB425B}" sibTransId="{92763278-6AC2-4E4A-88B4-5ABBA2D2B6CB}"/>
    <dgm:cxn modelId="{2958F82C-3B84-435B-9A71-3D2E91435799}" type="presOf" srcId="{761B9AC3-6E21-4802-AD5D-C1BF358A4897}" destId="{B01217EC-A3B4-4670-8953-19FC766357A8}" srcOrd="0" destOrd="0" presId="urn:microsoft.com/office/officeart/2008/layout/LinedList"/>
    <dgm:cxn modelId="{EA912B6D-B2DE-4088-96FB-37750B996DE0}" type="presOf" srcId="{9868EA63-AA67-496A-A8D7-2AFF3146FDD2}" destId="{4DE9F48B-F271-4D2F-BBA5-BBE285DC8F93}" srcOrd="0" destOrd="0" presId="urn:microsoft.com/office/officeart/2008/layout/LinedList"/>
    <dgm:cxn modelId="{35235072-23D7-454A-8A9C-773B8AC0EEBA}" type="presParOf" srcId="{B01217EC-A3B4-4670-8953-19FC766357A8}" destId="{27FD78FE-E47A-45CF-A236-7FC204701A91}" srcOrd="0" destOrd="0" presId="urn:microsoft.com/office/officeart/2008/layout/LinedList"/>
    <dgm:cxn modelId="{E247527D-AD52-40F6-BB85-2DC32DD91B95}" type="presParOf" srcId="{B01217EC-A3B4-4670-8953-19FC766357A8}" destId="{C0761D34-CBD3-463B-9EF6-9A31B80A203A}" srcOrd="1" destOrd="0" presId="urn:microsoft.com/office/officeart/2008/layout/LinedList"/>
    <dgm:cxn modelId="{0E354348-7A4F-4060-A79B-8DE52FF65E3F}" type="presParOf" srcId="{C0761D34-CBD3-463B-9EF6-9A31B80A203A}" destId="{7EDC9E89-A0B5-4CFF-835A-BD4C478C1526}" srcOrd="0" destOrd="0" presId="urn:microsoft.com/office/officeart/2008/layout/LinedList"/>
    <dgm:cxn modelId="{F2926CC6-B92A-49B5-A361-4138B3218817}" type="presParOf" srcId="{C0761D34-CBD3-463B-9EF6-9A31B80A203A}" destId="{3246DED9-60F9-4867-A061-E93BB7F6A894}" srcOrd="1" destOrd="0" presId="urn:microsoft.com/office/officeart/2008/layout/LinedList"/>
    <dgm:cxn modelId="{D1F8614B-90E1-438A-ACDC-FC31E99E6D83}" type="presParOf" srcId="{3246DED9-60F9-4867-A061-E93BB7F6A894}" destId="{6422DF9C-0053-4FB8-854B-2078FBAA19A5}" srcOrd="0" destOrd="0" presId="urn:microsoft.com/office/officeart/2008/layout/LinedList"/>
    <dgm:cxn modelId="{C8AB36E9-EBB2-4D27-A2DD-127DE4188143}" type="presParOf" srcId="{3246DED9-60F9-4867-A061-E93BB7F6A894}" destId="{99BBF61C-816D-412D-A4E4-DCCF64D8D174}" srcOrd="1" destOrd="0" presId="urn:microsoft.com/office/officeart/2008/layout/LinedList"/>
    <dgm:cxn modelId="{F19FFDB0-0E7C-4867-BC98-8B031F7A88E3}" type="presParOf" srcId="{99BBF61C-816D-412D-A4E4-DCCF64D8D174}" destId="{74AA51A7-755D-407D-88AF-D2C03B376EF2}" srcOrd="0" destOrd="0" presId="urn:microsoft.com/office/officeart/2008/layout/LinedList"/>
    <dgm:cxn modelId="{C4DC1439-0D06-42A5-A6B6-62C38A9B16FF}" type="presParOf" srcId="{99BBF61C-816D-412D-A4E4-DCCF64D8D174}" destId="{A45B7AC0-3BFD-475D-A200-B07FEB0A14E9}" srcOrd="1" destOrd="0" presId="urn:microsoft.com/office/officeart/2008/layout/LinedList"/>
    <dgm:cxn modelId="{CC7AE9DF-49F5-43A9-AD6A-BA064423C853}" type="presParOf" srcId="{99BBF61C-816D-412D-A4E4-DCCF64D8D174}" destId="{7F1D4147-FC0C-49CD-990E-0547BA04E3D8}" srcOrd="2" destOrd="0" presId="urn:microsoft.com/office/officeart/2008/layout/LinedList"/>
    <dgm:cxn modelId="{D032914C-A8FC-4817-85D4-64EF6D6BEAC9}" type="presParOf" srcId="{3246DED9-60F9-4867-A061-E93BB7F6A894}" destId="{CE04BA2A-628A-4EA5-ADEB-3701BBBC83E9}" srcOrd="2" destOrd="0" presId="urn:microsoft.com/office/officeart/2008/layout/LinedList"/>
    <dgm:cxn modelId="{1ACFA14E-C6C0-4D25-9A32-BEEB18F66E61}" type="presParOf" srcId="{3246DED9-60F9-4867-A061-E93BB7F6A894}" destId="{510EC8C3-BCF3-4EBD-977E-8F6366A68F79}" srcOrd="3" destOrd="0" presId="urn:microsoft.com/office/officeart/2008/layout/LinedList"/>
    <dgm:cxn modelId="{27D040E3-17A4-4F57-B2C7-986D8B5540AE}" type="presParOf" srcId="{B01217EC-A3B4-4670-8953-19FC766357A8}" destId="{58B1C7AB-FC52-4B81-8D40-B42689A43DDA}" srcOrd="2" destOrd="0" presId="urn:microsoft.com/office/officeart/2008/layout/LinedList"/>
    <dgm:cxn modelId="{183378D0-89CA-4F5B-BC58-CA811D36F8A8}" type="presParOf" srcId="{B01217EC-A3B4-4670-8953-19FC766357A8}" destId="{B83661B1-C920-4B4E-A34A-2AD7E766B6FF}" srcOrd="3" destOrd="0" presId="urn:microsoft.com/office/officeart/2008/layout/LinedList"/>
    <dgm:cxn modelId="{3A26BF97-93A4-43D8-92F7-4FC7981BD831}" type="presParOf" srcId="{B83661B1-C920-4B4E-A34A-2AD7E766B6FF}" destId="{5E42478B-4119-462C-8337-FB8AAA56DCC8}" srcOrd="0" destOrd="0" presId="urn:microsoft.com/office/officeart/2008/layout/LinedList"/>
    <dgm:cxn modelId="{A9CD09DC-C04F-4A90-81FA-CC304D664C6B}" type="presParOf" srcId="{B83661B1-C920-4B4E-A34A-2AD7E766B6FF}" destId="{EB1885A4-6BD4-4AD6-8981-A4EB334B98F7}" srcOrd="1" destOrd="0" presId="urn:microsoft.com/office/officeart/2008/layout/LinedList"/>
    <dgm:cxn modelId="{8D158102-15D7-4C73-B56B-079F3A3F54D1}" type="presParOf" srcId="{EB1885A4-6BD4-4AD6-8981-A4EB334B98F7}" destId="{C99FB2E2-5561-4F36-9157-C6D8E6BB3F40}" srcOrd="0" destOrd="0" presId="urn:microsoft.com/office/officeart/2008/layout/LinedList"/>
    <dgm:cxn modelId="{3E4EBA3E-BEB6-470B-87DD-49092CAC6E13}" type="presParOf" srcId="{EB1885A4-6BD4-4AD6-8981-A4EB334B98F7}" destId="{DB628559-CEFD-499D-B52B-AF233823BFB9}" srcOrd="1" destOrd="0" presId="urn:microsoft.com/office/officeart/2008/layout/LinedList"/>
    <dgm:cxn modelId="{FCA5A1A0-EAAA-4BCD-B5EC-EBD16BCDDC4D}" type="presParOf" srcId="{DB628559-CEFD-499D-B52B-AF233823BFB9}" destId="{CC943216-A370-41E3-8CEB-3EAAC31B0073}" srcOrd="0" destOrd="0" presId="urn:microsoft.com/office/officeart/2008/layout/LinedList"/>
    <dgm:cxn modelId="{2762D6BC-F83A-49B0-908D-DE88825CF027}" type="presParOf" srcId="{DB628559-CEFD-499D-B52B-AF233823BFB9}" destId="{78B448E4-A16E-485E-83D0-4B4FC574C73D}" srcOrd="1" destOrd="0" presId="urn:microsoft.com/office/officeart/2008/layout/LinedList"/>
    <dgm:cxn modelId="{C00ADA8E-B558-4126-B726-C6D1A704DA32}" type="presParOf" srcId="{DB628559-CEFD-499D-B52B-AF233823BFB9}" destId="{B09F76BA-A73B-471D-8852-23D5818B6EB9}" srcOrd="2" destOrd="0" presId="urn:microsoft.com/office/officeart/2008/layout/LinedList"/>
    <dgm:cxn modelId="{7AF95EE1-C72D-45FF-B677-B94F9DEB4F54}" type="presParOf" srcId="{EB1885A4-6BD4-4AD6-8981-A4EB334B98F7}" destId="{4AA01CF7-726F-4D5B-AAE6-FCC532C73A5A}" srcOrd="2" destOrd="0" presId="urn:microsoft.com/office/officeart/2008/layout/LinedList"/>
    <dgm:cxn modelId="{303BFE77-81E7-42DC-AB38-E247AEBEBC69}" type="presParOf" srcId="{EB1885A4-6BD4-4AD6-8981-A4EB334B98F7}" destId="{1F87AC95-2CC8-40AC-8716-E2D0D79D70FB}" srcOrd="3" destOrd="0" presId="urn:microsoft.com/office/officeart/2008/layout/LinedList"/>
    <dgm:cxn modelId="{3705C16A-8D7D-461D-8366-30A17DA56227}" type="presParOf" srcId="{B01217EC-A3B4-4670-8953-19FC766357A8}" destId="{D62B15EA-CFBC-44F8-BFD2-5761F40A882E}" srcOrd="4" destOrd="0" presId="urn:microsoft.com/office/officeart/2008/layout/LinedList"/>
    <dgm:cxn modelId="{046EDBA2-F899-499E-B54F-AB4E16A7D567}" type="presParOf" srcId="{B01217EC-A3B4-4670-8953-19FC766357A8}" destId="{4E1C5094-13CD-47C0-9AC8-A67DECCC7DA0}" srcOrd="5" destOrd="0" presId="urn:microsoft.com/office/officeart/2008/layout/LinedList"/>
    <dgm:cxn modelId="{775AC485-3535-4E4D-9A43-0517394A6EBA}" type="presParOf" srcId="{4E1C5094-13CD-47C0-9AC8-A67DECCC7DA0}" destId="{4DE9F48B-F271-4D2F-BBA5-BBE285DC8F93}" srcOrd="0" destOrd="0" presId="urn:microsoft.com/office/officeart/2008/layout/LinedList"/>
    <dgm:cxn modelId="{BA704AAD-90D5-4C88-9438-F5AFF2D9C42F}" type="presParOf" srcId="{4E1C5094-13CD-47C0-9AC8-A67DECCC7DA0}" destId="{46C98C11-4B03-40E8-8718-B5CA9BF96792}" srcOrd="1" destOrd="0" presId="urn:microsoft.com/office/officeart/2008/layout/LinedList"/>
    <dgm:cxn modelId="{54777EBC-A3B2-4EFD-874E-B3BE7CB2BC71}" type="presParOf" srcId="{46C98C11-4B03-40E8-8718-B5CA9BF96792}" destId="{A5F2B871-D369-41CD-94C7-3D9C52E1A390}" srcOrd="0" destOrd="0" presId="urn:microsoft.com/office/officeart/2008/layout/LinedList"/>
    <dgm:cxn modelId="{EBC62D9A-8A6F-4B96-B3AC-78A42B9C87A6}" type="presParOf" srcId="{46C98C11-4B03-40E8-8718-B5CA9BF96792}" destId="{2C355DAF-17BB-4BC9-8097-538DFBA02242}" srcOrd="1" destOrd="0" presId="urn:microsoft.com/office/officeart/2008/layout/LinedList"/>
    <dgm:cxn modelId="{B01D5C58-93DF-4D3B-9236-E053DCAB9A81}" type="presParOf" srcId="{2C355DAF-17BB-4BC9-8097-538DFBA02242}" destId="{1D9DC6D4-C45E-4628-814A-F70E709EABAD}" srcOrd="0" destOrd="0" presId="urn:microsoft.com/office/officeart/2008/layout/LinedList"/>
    <dgm:cxn modelId="{B4DC10D1-7292-4B92-9AD4-C0D830E6CE12}" type="presParOf" srcId="{2C355DAF-17BB-4BC9-8097-538DFBA02242}" destId="{4D414872-330F-4251-9750-5F797557E9AF}" srcOrd="1" destOrd="0" presId="urn:microsoft.com/office/officeart/2008/layout/LinedList"/>
    <dgm:cxn modelId="{3030F3DB-8973-4996-905A-0C5745C25226}" type="presParOf" srcId="{2C355DAF-17BB-4BC9-8097-538DFBA02242}" destId="{30526E6E-60D4-407B-8284-F1124429867F}" srcOrd="2" destOrd="0" presId="urn:microsoft.com/office/officeart/2008/layout/LinedList"/>
    <dgm:cxn modelId="{6FDE26D3-5C49-4676-867F-4951B4BA37C2}" type="presParOf" srcId="{46C98C11-4B03-40E8-8718-B5CA9BF96792}" destId="{A1D28859-F919-4DBF-8D37-B6B8DAF539E5}" srcOrd="2" destOrd="0" presId="urn:microsoft.com/office/officeart/2008/layout/LinedList"/>
    <dgm:cxn modelId="{F224A48A-40C5-4213-96EA-E5279D3A9D37}" type="presParOf" srcId="{46C98C11-4B03-40E8-8718-B5CA9BF96792}" destId="{882EA14F-79B5-4BB8-85CD-7096F20DE2A2}" srcOrd="3" destOrd="0" presId="urn:microsoft.com/office/officeart/2008/layout/LinedList"/>
    <dgm:cxn modelId="{E9E33067-AC08-410C-B076-63A1E512530C}" type="presParOf" srcId="{B01217EC-A3B4-4670-8953-19FC766357A8}" destId="{A1737473-56A0-4077-B8D7-65C0F9B93630}" srcOrd="6" destOrd="0" presId="urn:microsoft.com/office/officeart/2008/layout/LinedList"/>
    <dgm:cxn modelId="{21713ABE-653F-4E76-B690-F8B71F2FE609}" type="presParOf" srcId="{B01217EC-A3B4-4670-8953-19FC766357A8}" destId="{84495BD4-8C02-444F-95F4-F267BCD8C4C0}" srcOrd="7" destOrd="0" presId="urn:microsoft.com/office/officeart/2008/layout/LinedList"/>
    <dgm:cxn modelId="{E881643F-E3D5-4105-92D7-0B6B592DB5C4}" type="presParOf" srcId="{84495BD4-8C02-444F-95F4-F267BCD8C4C0}" destId="{86075E2B-FC27-4DC9-AED8-F6036500BA81}" srcOrd="0" destOrd="0" presId="urn:microsoft.com/office/officeart/2008/layout/LinedList"/>
    <dgm:cxn modelId="{64A24B6A-E1FC-464E-B642-1C1FF1592AFD}" type="presParOf" srcId="{84495BD4-8C02-444F-95F4-F267BCD8C4C0}" destId="{03E248B6-CDE0-4C4E-BACE-B687A454DE4F}" srcOrd="1" destOrd="0" presId="urn:microsoft.com/office/officeart/2008/layout/LinedList"/>
    <dgm:cxn modelId="{F604EF4A-B739-4F6C-AFFD-D1773644A9D1}" type="presParOf" srcId="{03E248B6-CDE0-4C4E-BACE-B687A454DE4F}" destId="{3DA56913-4EEC-446A-9052-5230BC0148E4}" srcOrd="0" destOrd="0" presId="urn:microsoft.com/office/officeart/2008/layout/LinedList"/>
    <dgm:cxn modelId="{98ACDC2A-3E9B-4E6B-AB51-4820738371D1}" type="presParOf" srcId="{03E248B6-CDE0-4C4E-BACE-B687A454DE4F}" destId="{2B59FCDC-776B-484B-B20A-A3BD17DEAD11}" srcOrd="1" destOrd="0" presId="urn:microsoft.com/office/officeart/2008/layout/LinedList"/>
    <dgm:cxn modelId="{8E893970-F6C9-4CE8-B25C-10525202942E}" type="presParOf" srcId="{2B59FCDC-776B-484B-B20A-A3BD17DEAD11}" destId="{CD8B0FF4-ABFD-4AAD-926A-12EAABA6C17A}" srcOrd="0" destOrd="0" presId="urn:microsoft.com/office/officeart/2008/layout/LinedList"/>
    <dgm:cxn modelId="{F733534F-C609-470E-A901-1F0B784D7BD5}" type="presParOf" srcId="{2B59FCDC-776B-484B-B20A-A3BD17DEAD11}" destId="{1FBC8EE9-A645-48C5-82F6-961DA7DF1E71}" srcOrd="1" destOrd="0" presId="urn:microsoft.com/office/officeart/2008/layout/LinedList"/>
    <dgm:cxn modelId="{14CC06BE-ED7C-4C51-8090-4E97AF58B788}" type="presParOf" srcId="{2B59FCDC-776B-484B-B20A-A3BD17DEAD11}" destId="{C90F716F-5CA8-4093-9612-AF544826AE59}" srcOrd="2" destOrd="0" presId="urn:microsoft.com/office/officeart/2008/layout/LinedList"/>
    <dgm:cxn modelId="{5050F041-77C7-4BEB-8916-6DACC002E865}" type="presParOf" srcId="{03E248B6-CDE0-4C4E-BACE-B687A454DE4F}" destId="{B18B5D3C-5256-46D2-9BAC-FCFC4CD4E3E3}" srcOrd="2" destOrd="0" presId="urn:microsoft.com/office/officeart/2008/layout/LinedList"/>
    <dgm:cxn modelId="{4DA22F63-604C-40DC-BE61-ADABD24D68B1}" type="presParOf" srcId="{03E248B6-CDE0-4C4E-BACE-B687A454DE4F}" destId="{4A9AF76B-F452-419F-B101-3B2F745B167F}" srcOrd="3" destOrd="0" presId="urn:microsoft.com/office/officeart/2008/layout/LinedList"/>
    <dgm:cxn modelId="{95DB632B-7FCE-4D8E-92A6-02D7A22CC903}" type="presParOf" srcId="{B01217EC-A3B4-4670-8953-19FC766357A8}" destId="{9F89B542-EC96-4873-8D48-363E3D9FF1A5}" srcOrd="8" destOrd="0" presId="urn:microsoft.com/office/officeart/2008/layout/LinedList"/>
    <dgm:cxn modelId="{F66ACE16-83E4-413D-92A0-7731C11B753C}" type="presParOf" srcId="{B01217EC-A3B4-4670-8953-19FC766357A8}" destId="{0A3CDE8E-8FE9-4D17-BD56-7AF69D8D6776}" srcOrd="9" destOrd="0" presId="urn:microsoft.com/office/officeart/2008/layout/LinedList"/>
    <dgm:cxn modelId="{53C1F4F1-999E-4EA8-892E-E9142C7DF1E6}" type="presParOf" srcId="{0A3CDE8E-8FE9-4D17-BD56-7AF69D8D6776}" destId="{D6318BCC-2D53-4CEE-9EBE-03314AC76539}" srcOrd="0" destOrd="0" presId="urn:microsoft.com/office/officeart/2008/layout/LinedList"/>
    <dgm:cxn modelId="{D6B2CF3E-6C71-41CA-80AA-17576A436C9D}" type="presParOf" srcId="{0A3CDE8E-8FE9-4D17-BD56-7AF69D8D6776}" destId="{C25ACE0B-3D8D-464E-86A1-75C6C5F36D6D}" srcOrd="1" destOrd="0" presId="urn:microsoft.com/office/officeart/2008/layout/LinedList"/>
    <dgm:cxn modelId="{FA35B26A-C3CC-4BD5-ADFE-7ABF240D0556}" type="presParOf" srcId="{C25ACE0B-3D8D-464E-86A1-75C6C5F36D6D}" destId="{AE329EF4-4670-4CAB-9D90-4B33BF027931}" srcOrd="0" destOrd="0" presId="urn:microsoft.com/office/officeart/2008/layout/LinedList"/>
    <dgm:cxn modelId="{4A74BF5C-5BE7-4289-94D2-FA6588A71695}" type="presParOf" srcId="{C25ACE0B-3D8D-464E-86A1-75C6C5F36D6D}" destId="{64FD1894-B739-4E27-9CED-246407406891}" srcOrd="1" destOrd="0" presId="urn:microsoft.com/office/officeart/2008/layout/LinedList"/>
    <dgm:cxn modelId="{B5F28EC3-5629-47D4-B8A3-9A857B3D56BC}" type="presParOf" srcId="{64FD1894-B739-4E27-9CED-246407406891}" destId="{C0BD94FD-D51D-4E9D-BBC3-FBA07BD51F33}" srcOrd="0" destOrd="0" presId="urn:microsoft.com/office/officeart/2008/layout/LinedList"/>
    <dgm:cxn modelId="{4AD14A54-DB8E-4DA3-B557-C1C60CD0B5A9}" type="presParOf" srcId="{64FD1894-B739-4E27-9CED-246407406891}" destId="{07FDB17B-8CA7-4052-8C2D-9151B6BD1461}" srcOrd="1" destOrd="0" presId="urn:microsoft.com/office/officeart/2008/layout/LinedList"/>
    <dgm:cxn modelId="{0ED8AE75-B925-4411-BE1E-99BA628D456B}" type="presParOf" srcId="{64FD1894-B739-4E27-9CED-246407406891}" destId="{F7057F5C-5FB2-4750-BA5E-D0AA856EF6E0}" srcOrd="2" destOrd="0" presId="urn:microsoft.com/office/officeart/2008/layout/LinedList"/>
    <dgm:cxn modelId="{2C49FF1D-AE55-458D-806E-6C05EC078787}" type="presParOf" srcId="{C25ACE0B-3D8D-464E-86A1-75C6C5F36D6D}" destId="{72B2DD86-AA4F-4CF5-9AC4-26A19B973387}" srcOrd="2" destOrd="0" presId="urn:microsoft.com/office/officeart/2008/layout/LinedList"/>
    <dgm:cxn modelId="{1F8895A9-3F23-4878-AE13-99A02C4D726F}" type="presParOf" srcId="{C25ACE0B-3D8D-464E-86A1-75C6C5F36D6D}" destId="{FADA42B6-0A4E-4693-8893-7232FC0D471F}" srcOrd="3" destOrd="0" presId="urn:microsoft.com/office/officeart/2008/layout/LinedList"/>
    <dgm:cxn modelId="{3A1EDBF6-5EC8-4E36-918D-8283DA3A537B}" type="presParOf" srcId="{B01217EC-A3B4-4670-8953-19FC766357A8}" destId="{7F0D6332-C625-49E6-B64F-3AB5FE7AA2E7}" srcOrd="10" destOrd="0" presId="urn:microsoft.com/office/officeart/2008/layout/LinedList"/>
    <dgm:cxn modelId="{98CC34E6-2044-49E1-8085-52EC3F62BD68}" type="presParOf" srcId="{B01217EC-A3B4-4670-8953-19FC766357A8}" destId="{2FAB6CBE-C9D3-4D80-8F75-A83AD80C706F}" srcOrd="11" destOrd="0" presId="urn:microsoft.com/office/officeart/2008/layout/LinedList"/>
    <dgm:cxn modelId="{D0659DC2-F500-465C-BAD0-E4D6DBAD0A8C}" type="presParOf" srcId="{2FAB6CBE-C9D3-4D80-8F75-A83AD80C706F}" destId="{8E42964D-FC3E-448C-9603-6215650AF7FB}" srcOrd="0" destOrd="0" presId="urn:microsoft.com/office/officeart/2008/layout/LinedList"/>
    <dgm:cxn modelId="{498A2345-D08F-4454-BECE-B967F2BED739}" type="presParOf" srcId="{2FAB6CBE-C9D3-4D80-8F75-A83AD80C706F}" destId="{119013E7-493A-497F-8C9D-E8EF00C9104E}" srcOrd="1" destOrd="0" presId="urn:microsoft.com/office/officeart/2008/layout/LinedList"/>
    <dgm:cxn modelId="{A8B7B9C8-2D19-4D66-A610-984A673C1104}" type="presParOf" srcId="{119013E7-493A-497F-8C9D-E8EF00C9104E}" destId="{6E5B123B-2763-4C42-8B17-D043B7227258}" srcOrd="0" destOrd="0" presId="urn:microsoft.com/office/officeart/2008/layout/LinedList"/>
    <dgm:cxn modelId="{B3D4FBCB-FC9F-49F8-8364-BEE8CA83246D}" type="presParOf" srcId="{119013E7-493A-497F-8C9D-E8EF00C9104E}" destId="{6DDAB8BD-C901-453A-B9AA-084E8E0EB29B}" srcOrd="1" destOrd="0" presId="urn:microsoft.com/office/officeart/2008/layout/LinedList"/>
    <dgm:cxn modelId="{972C6608-6B61-4F2A-BFEF-530E0130DACF}" type="presParOf" srcId="{6DDAB8BD-C901-453A-B9AA-084E8E0EB29B}" destId="{63EEDC8C-D82F-42E7-9BF9-A60E8EA2D4AC}" srcOrd="0" destOrd="0" presId="urn:microsoft.com/office/officeart/2008/layout/LinedList"/>
    <dgm:cxn modelId="{DC4CDD0F-CA47-4793-BB20-EE1DDF775B4D}" type="presParOf" srcId="{6DDAB8BD-C901-453A-B9AA-084E8E0EB29B}" destId="{19F67246-0216-4473-9D04-EB86923D4F6B}" srcOrd="1" destOrd="0" presId="urn:microsoft.com/office/officeart/2008/layout/LinedList"/>
    <dgm:cxn modelId="{114B3FBF-DA0F-4D06-BDF1-5BC100E24F08}" type="presParOf" srcId="{6DDAB8BD-C901-453A-B9AA-084E8E0EB29B}" destId="{D1A0065D-4454-4BB1-B515-13D321D53CD4}" srcOrd="2" destOrd="0" presId="urn:microsoft.com/office/officeart/2008/layout/LinedList"/>
    <dgm:cxn modelId="{71A3BFC1-594F-4941-B1AC-6E7A7FFD5DA3}" type="presParOf" srcId="{119013E7-493A-497F-8C9D-E8EF00C9104E}" destId="{0354F122-EACC-41AB-A74E-E1CEC4EAD214}" srcOrd="2" destOrd="0" presId="urn:microsoft.com/office/officeart/2008/layout/LinedList"/>
    <dgm:cxn modelId="{82E37FDF-F81D-4737-9C00-3EAF7BC9A5C0}" type="presParOf" srcId="{119013E7-493A-497F-8C9D-E8EF00C9104E}" destId="{7E221690-79FB-427D-B50A-0D3D17A3609C}" srcOrd="3" destOrd="0" presId="urn:microsoft.com/office/officeart/2008/layout/Lined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D195E-77EE-4AB6-B986-24971CC37CFD}">
      <dsp:nvSpPr>
        <dsp:cNvPr id="0" name=""/>
        <dsp:cNvSpPr/>
      </dsp:nvSpPr>
      <dsp:spPr>
        <a:xfrm>
          <a:off x="0" y="107440"/>
          <a:ext cx="1943100" cy="97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Quarter </a:t>
          </a:r>
          <a:r>
            <a:rPr lang="en-US" sz="2800" kern="1200" dirty="0" smtClean="0"/>
            <a:t>1 (Q1</a:t>
          </a:r>
          <a:r>
            <a:rPr lang="en-US" sz="2800" kern="1200" dirty="0"/>
            <a:t>) </a:t>
          </a:r>
        </a:p>
      </dsp:txBody>
      <dsp:txXfrm>
        <a:off x="0" y="107440"/>
        <a:ext cx="1943100" cy="970200"/>
      </dsp:txXfrm>
    </dsp:sp>
    <dsp:sp modelId="{574EB564-B267-4FA4-B8FA-2D3403A2451F}">
      <dsp:nvSpPr>
        <dsp:cNvPr id="0" name=""/>
        <dsp:cNvSpPr/>
      </dsp:nvSpPr>
      <dsp:spPr>
        <a:xfrm>
          <a:off x="1943099" y="1325"/>
          <a:ext cx="388620" cy="11824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65248-CE59-468F-BD55-BFF97B353BC2}">
      <dsp:nvSpPr>
        <dsp:cNvPr id="0" name=""/>
        <dsp:cNvSpPr/>
      </dsp:nvSpPr>
      <dsp:spPr>
        <a:xfrm>
          <a:off x="2487167" y="1325"/>
          <a:ext cx="5285232" cy="1182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IEEE format, title, abstract, introduction, project requirements, literature review citing references</a:t>
          </a:r>
        </a:p>
      </dsp:txBody>
      <dsp:txXfrm>
        <a:off x="2487167" y="1325"/>
        <a:ext cx="5285232" cy="1182431"/>
      </dsp:txXfrm>
    </dsp:sp>
    <dsp:sp modelId="{3EB1BFB8-E757-4F38-97A6-31688AB8DAA4}">
      <dsp:nvSpPr>
        <dsp:cNvPr id="0" name=""/>
        <dsp:cNvSpPr/>
      </dsp:nvSpPr>
      <dsp:spPr>
        <a:xfrm>
          <a:off x="0" y="1466272"/>
          <a:ext cx="1943100" cy="97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Quarter 2 (Q2)</a:t>
          </a:r>
        </a:p>
      </dsp:txBody>
      <dsp:txXfrm>
        <a:off x="0" y="1466272"/>
        <a:ext cx="1943100" cy="970200"/>
      </dsp:txXfrm>
    </dsp:sp>
    <dsp:sp modelId="{5383D723-45BA-4472-AE42-CBE790C32BD2}">
      <dsp:nvSpPr>
        <dsp:cNvPr id="0" name=""/>
        <dsp:cNvSpPr/>
      </dsp:nvSpPr>
      <dsp:spPr>
        <a:xfrm>
          <a:off x="1943099" y="1360156"/>
          <a:ext cx="388620" cy="118243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96893-A540-4F7D-BB4F-3570A0E8B544}">
      <dsp:nvSpPr>
        <dsp:cNvPr id="0" name=""/>
        <dsp:cNvSpPr/>
      </dsp:nvSpPr>
      <dsp:spPr>
        <a:xfrm>
          <a:off x="2487167" y="1360156"/>
          <a:ext cx="5285232" cy="11824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IEEE format, key terms, finalized literature review, methodology, preliminary findings/results</a:t>
          </a:r>
        </a:p>
      </dsp:txBody>
      <dsp:txXfrm>
        <a:off x="2487167" y="1360156"/>
        <a:ext cx="5285232" cy="1182431"/>
      </dsp:txXfrm>
    </dsp:sp>
    <dsp:sp modelId="{F1D305E3-6919-4DFE-A327-F11D340CB074}">
      <dsp:nvSpPr>
        <dsp:cNvPr id="0" name=""/>
        <dsp:cNvSpPr/>
      </dsp:nvSpPr>
      <dsp:spPr>
        <a:xfrm>
          <a:off x="0" y="2718987"/>
          <a:ext cx="1943100" cy="97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Quarter 3 (Q3)</a:t>
          </a:r>
        </a:p>
      </dsp:txBody>
      <dsp:txXfrm>
        <a:off x="0" y="2718987"/>
        <a:ext cx="1943100" cy="970200"/>
      </dsp:txXfrm>
    </dsp:sp>
    <dsp:sp modelId="{38E422CB-1B62-48D4-9453-B6F38E996E3C}">
      <dsp:nvSpPr>
        <dsp:cNvPr id="0" name=""/>
        <dsp:cNvSpPr/>
      </dsp:nvSpPr>
      <dsp:spPr>
        <a:xfrm>
          <a:off x="1943099" y="2718987"/>
          <a:ext cx="388620" cy="970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21C60-F8CD-4A0E-AFC0-11F0A94D32DD}">
      <dsp:nvSpPr>
        <dsp:cNvPr id="0" name=""/>
        <dsp:cNvSpPr/>
      </dsp:nvSpPr>
      <dsp:spPr>
        <a:xfrm>
          <a:off x="2487167" y="2718987"/>
          <a:ext cx="5285232" cy="970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All sections complete except for final updates</a:t>
          </a:r>
        </a:p>
      </dsp:txBody>
      <dsp:txXfrm>
        <a:off x="2487167" y="2718987"/>
        <a:ext cx="5285232" cy="970200"/>
      </dsp:txXfrm>
    </dsp:sp>
    <dsp:sp modelId="{4410CDF1-3880-4517-91D2-B1A31211ECDC}">
      <dsp:nvSpPr>
        <dsp:cNvPr id="0" name=""/>
        <dsp:cNvSpPr/>
      </dsp:nvSpPr>
      <dsp:spPr>
        <a:xfrm>
          <a:off x="0" y="3865587"/>
          <a:ext cx="1943100" cy="97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Quarter 4 (Q4)</a:t>
          </a:r>
        </a:p>
      </dsp:txBody>
      <dsp:txXfrm>
        <a:off x="0" y="3865587"/>
        <a:ext cx="1943100" cy="970200"/>
      </dsp:txXfrm>
    </dsp:sp>
    <dsp:sp modelId="{D022505F-B44F-445D-A9A2-7769E0D3AB94}">
      <dsp:nvSpPr>
        <dsp:cNvPr id="0" name=""/>
        <dsp:cNvSpPr/>
      </dsp:nvSpPr>
      <dsp:spPr>
        <a:xfrm>
          <a:off x="1943099" y="3865587"/>
          <a:ext cx="388620" cy="9702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553EA-0961-4C5C-B89B-08698439EC56}">
      <dsp:nvSpPr>
        <dsp:cNvPr id="0" name=""/>
        <dsp:cNvSpPr/>
      </dsp:nvSpPr>
      <dsp:spPr>
        <a:xfrm>
          <a:off x="2487167" y="3865587"/>
          <a:ext cx="5285232" cy="970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In final form for the conference proceedings</a:t>
          </a:r>
        </a:p>
      </dsp:txBody>
      <dsp:txXfrm>
        <a:off x="2487167" y="3865587"/>
        <a:ext cx="5285232" cy="970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3512" cy="46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3" tIns="46266" rIns="92533" bIns="46266" numCol="1" anchor="t" anchorCtr="0" compatLnSpc="1">
            <a:prstTxWarp prst="textNoShape">
              <a:avLst/>
            </a:prstTxWarp>
          </a:bodyPr>
          <a:lstStyle>
            <a:lvl1pPr defTabSz="925147">
              <a:spcBef>
                <a:spcPct val="20000"/>
              </a:spcBef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9752" y="0"/>
            <a:ext cx="3023511" cy="46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3" tIns="46266" rIns="92533" bIns="46266" numCol="1" anchor="t" anchorCtr="0" compatLnSpc="1">
            <a:prstTxWarp prst="textNoShape">
              <a:avLst/>
            </a:prstTxWarp>
          </a:bodyPr>
          <a:lstStyle>
            <a:lvl1pPr algn="r" defTabSz="925147">
              <a:spcBef>
                <a:spcPct val="20000"/>
              </a:spcBef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5379"/>
            <a:ext cx="3023512" cy="46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3" tIns="46266" rIns="92533" bIns="46266" numCol="1" anchor="b" anchorCtr="0" compatLnSpc="1">
            <a:prstTxWarp prst="textNoShape">
              <a:avLst/>
            </a:prstTxWarp>
          </a:bodyPr>
          <a:lstStyle>
            <a:lvl1pPr defTabSz="925147">
              <a:spcBef>
                <a:spcPct val="20000"/>
              </a:spcBef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9752" y="8835379"/>
            <a:ext cx="3023511" cy="461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3" tIns="46266" rIns="92533" bIns="46266" numCol="1" anchor="b" anchorCtr="0" compatLnSpc="1">
            <a:prstTxWarp prst="textNoShape">
              <a:avLst/>
            </a:prstTxWarp>
          </a:bodyPr>
          <a:lstStyle>
            <a:lvl1pPr algn="r" defTabSz="925147">
              <a:spcBef>
                <a:spcPct val="20000"/>
              </a:spcBef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fld id="{B50012FC-C3E3-46F3-B072-01F8BD60A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09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6" tIns="46742" rIns="93486" bIns="46742" numCol="1" anchor="t" anchorCtr="0" compatLnSpc="1">
            <a:prstTxWarp prst="textNoShape">
              <a:avLst/>
            </a:prstTxWarp>
          </a:bodyPr>
          <a:lstStyle>
            <a:lvl1pPr defTabSz="934734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614" y="0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6" tIns="46742" rIns="93486" bIns="46742" numCol="1" anchor="t" anchorCtr="0" compatLnSpc="1">
            <a:prstTxWarp prst="textNoShape">
              <a:avLst/>
            </a:prstTxWarp>
          </a:bodyPr>
          <a:lstStyle>
            <a:lvl1pPr algn="r" defTabSz="934734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965" y="4422459"/>
            <a:ext cx="5641333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6" tIns="46742" rIns="93486" bIns="46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6" tIns="46742" rIns="93486" bIns="46742" numCol="1" anchor="b" anchorCtr="0" compatLnSpc="1">
            <a:prstTxWarp prst="textNoShape">
              <a:avLst/>
            </a:prstTxWarp>
          </a:bodyPr>
          <a:lstStyle>
            <a:lvl1pPr defTabSz="934734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614" y="8841738"/>
            <a:ext cx="3057053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6" tIns="46742" rIns="93486" bIns="46742" numCol="1" anchor="b" anchorCtr="0" compatLnSpc="1">
            <a:prstTxWarp prst="textNoShape">
              <a:avLst/>
            </a:prstTxWarp>
          </a:bodyPr>
          <a:lstStyle>
            <a:lvl1pPr algn="r" defTabSz="934734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742CD7A-BDDA-492B-A138-479A298A3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24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3438"/>
            <a:fld id="{572FBA17-2CED-4014-96AA-10B9B5F87FA5}" type="slidenum">
              <a:rPr lang="en-US" smtClean="0"/>
              <a:pPr defTabSz="933438"/>
              <a:t>1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81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42CD7A-BDDA-492B-A138-479A298A33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91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3438"/>
            <a:fld id="{B2CF7167-AF44-499F-B4D4-2F82726F1B02}" type="slidenum">
              <a:rPr lang="en-US" smtClean="0"/>
              <a:pPr defTabSz="933438"/>
              <a:t>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533" tIns="46266" rIns="92533" bIns="46266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13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3438"/>
            <a:fld id="{B2CF7167-AF44-499F-B4D4-2F82726F1B02}" type="slidenum">
              <a:rPr lang="en-US" smtClean="0"/>
              <a:pPr defTabSz="933438"/>
              <a:t>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533" tIns="46266" rIns="92533" bIns="46266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44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3438"/>
            <a:fld id="{BF6883D9-D693-4597-BD2A-BC5418D31BA1}" type="slidenum">
              <a:rPr lang="en-US" smtClean="0"/>
              <a:pPr defTabSz="933438"/>
              <a:t>14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533" tIns="46266" rIns="92533" bIns="46266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8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42CD7A-BDDA-492B-A138-479A298A33F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86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3438"/>
            <a:fld id="{56F5317E-E5C4-4DE6-9695-6A97C4D99F07}" type="slidenum">
              <a:rPr lang="en-US" smtClean="0"/>
              <a:pPr defTabSz="933438"/>
              <a:t>40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533" tIns="46266" rIns="92533" bIns="46266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2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7620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BA01C2F-E5CA-41BB-BEF5-BFDF0D458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3AF53-DE84-46C8-9473-9434F1FE4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28600"/>
            <a:ext cx="1951038" cy="5903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28600"/>
            <a:ext cx="5700712" cy="5903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73311-0D19-4F1E-8403-12A728CF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97B54-C793-484B-9EE2-6D6F0ACCB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2BFEB-FDC1-4712-AE51-1018BBFD5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FCB56-CFA2-4FBB-B6AF-CA8674C93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70C97-B402-4967-86E7-EF3A8942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E6B48-0C25-480A-88CB-D5FAF9210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E07CB-5C22-4C3D-A5D1-3AE8141B6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19AB4-132A-429E-84FE-08C4BD842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E5294-9BE4-4F0E-9A73-1A5A65A44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9EA3A-AB37-4D12-AC2C-F5712FADB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113B-7F89-4ABE-B8E1-07758B12D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2FC3C-EBD3-458D-85B6-2A7C82841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417513" y="6413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800100" y="6413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541338" y="10636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911225" y="10636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762000" y="533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442913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kumimoji="1" lang="en-US" sz="2400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793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/>
              <a:t>EDSIG 2015</a:t>
            </a:r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fld id="{B4AF13B0-12B9-4443-A960-4893EA007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sis.pace.edu/~ctappert/PervasiveProject/golddigger4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SEDSI 2019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81200"/>
            <a:ext cx="9144000" cy="4191000"/>
          </a:xfrm>
        </p:spPr>
        <p:txBody>
          <a:bodyPr/>
          <a:lstStyle/>
          <a:p>
            <a:r>
              <a:rPr lang="en-US" sz="4000" dirty="0"/>
              <a:t> </a:t>
            </a:r>
            <a:r>
              <a:rPr lang="en-US" b="1" dirty="0"/>
              <a:t>STUDENT ASSESSMENT IN A CAPSTONE COMPUTING COURSE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eaLnBrk="1" hangingPunct="1"/>
            <a:endParaRPr lang="en-US" altLang="ko-KR" dirty="0">
              <a:ea typeface="굴림" pitchFamily="34" charset="-127"/>
            </a:endParaRPr>
          </a:p>
          <a:p>
            <a:r>
              <a:rPr lang="en-US" sz="2400" dirty="0"/>
              <a:t>Charles C. Tappert, Avery M. Leider, and Sukun Li</a:t>
            </a:r>
          </a:p>
          <a:p>
            <a:endParaRPr lang="en-US" sz="2000" u="sng" dirty="0"/>
          </a:p>
          <a:p>
            <a:pPr eaLnBrk="1" hangingPunct="1"/>
            <a:r>
              <a:rPr lang="en-US" altLang="ko-KR" sz="2400" dirty="0">
                <a:ea typeface="굴림" pitchFamily="34" charset="-127"/>
              </a:rPr>
              <a:t>Seidenberg School of CSIS, Pace University, New York </a:t>
            </a:r>
            <a:endParaRPr lang="en-US" sz="2400" dirty="0"/>
          </a:p>
          <a:p>
            <a:pPr eaLnBrk="1" hangingPunct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Survey of Capstone Courses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Dispersed Teams</a:t>
            </a:r>
            <a:endParaRPr lang="en-US" sz="36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312" y="1529593"/>
            <a:ext cx="8269288" cy="4876800"/>
          </a:xfrm>
        </p:spPr>
        <p:txBody>
          <a:bodyPr/>
          <a:lstStyle/>
          <a:p>
            <a:pPr eaLnBrk="1" hangingPunct="1"/>
            <a:r>
              <a:rPr lang="en-US" dirty="0"/>
              <a:t>Three common course offerings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marL="514350" indent="-514350" eaLnBrk="1" hangingPunct="1">
              <a:buSzPct val="70000"/>
              <a:buFont typeface="+mj-lt"/>
              <a:buAutoNum type="arabicPeriod"/>
            </a:pPr>
            <a:r>
              <a:rPr lang="en-US" dirty="0"/>
              <a:t>Face-to-face</a:t>
            </a:r>
          </a:p>
          <a:p>
            <a:pPr marL="514350" indent="-514350" eaLnBrk="1" hangingPunct="1">
              <a:buSzPct val="70000"/>
              <a:buFont typeface="+mj-lt"/>
              <a:buAutoNum type="arabicPeriod"/>
            </a:pPr>
            <a:r>
              <a:rPr lang="en-US" dirty="0"/>
              <a:t>Dispersed Hybrid </a:t>
            </a:r>
            <a:r>
              <a:rPr lang="en-US" sz="2400" dirty="0"/>
              <a:t>(Web-assisted)</a:t>
            </a:r>
          </a:p>
          <a:p>
            <a:pPr lvl="1" eaLnBrk="1" hangingPunct="1"/>
            <a:r>
              <a:rPr lang="en-US" dirty="0"/>
              <a:t>Online with occasional face-to-face meetings</a:t>
            </a:r>
          </a:p>
          <a:p>
            <a:pPr marL="514350" indent="-514350" eaLnBrk="1" hangingPunct="1">
              <a:buSzPct val="70000"/>
              <a:buFont typeface="+mj-lt"/>
              <a:buAutoNum type="arabicPeriod"/>
            </a:pPr>
            <a:r>
              <a:rPr lang="en-US" dirty="0"/>
              <a:t>Dispersed entirely online – 20% </a:t>
            </a:r>
            <a:r>
              <a:rPr lang="en-US" sz="2400" dirty="0"/>
              <a:t>(survey)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6" y="2173800"/>
            <a:ext cx="7620000" cy="156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383682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Survey of Capstone Courses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Student Assessment</a:t>
            </a:r>
            <a:endParaRPr lang="en-US" sz="36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305800" cy="4876799"/>
          </a:xfrm>
        </p:spPr>
        <p:txBody>
          <a:bodyPr/>
          <a:lstStyle/>
          <a:p>
            <a:pPr eaLnBrk="1" hangingPunct="1"/>
            <a:r>
              <a:rPr lang="en-US" sz="2800" dirty="0"/>
              <a:t>Project team progress reports</a:t>
            </a:r>
          </a:p>
          <a:p>
            <a:pPr lvl="1" eaLnBrk="1" hangingPunct="1"/>
            <a:r>
              <a:rPr lang="en-US" sz="2400" dirty="0"/>
              <a:t>Weekly – most common 48%</a:t>
            </a:r>
          </a:p>
          <a:p>
            <a:pPr lvl="1" eaLnBrk="1" hangingPunct="1"/>
            <a:r>
              <a:rPr lang="en-US" sz="2400" dirty="0"/>
              <a:t>Bi-weekly 17%</a:t>
            </a:r>
          </a:p>
          <a:p>
            <a:pPr lvl="1" eaLnBrk="1" hangingPunct="1"/>
            <a:r>
              <a:rPr lang="en-US" sz="2400" dirty="0"/>
              <a:t>Less often 9%</a:t>
            </a:r>
          </a:p>
          <a:p>
            <a:pPr lvl="1" eaLnBrk="1" hangingPunct="1"/>
            <a:r>
              <a:rPr lang="en-US" sz="2400" dirty="0"/>
              <a:t>No report 26% – surprisingly!</a:t>
            </a:r>
          </a:p>
          <a:p>
            <a:pPr lvl="2" eaLnBrk="1" hangingPunct="1"/>
            <a:r>
              <a:rPr lang="en-US" sz="2000" dirty="0"/>
              <a:t>Time management responsibility of student team</a:t>
            </a:r>
          </a:p>
          <a:p>
            <a:pPr eaLnBrk="1" hangingPunct="1"/>
            <a:r>
              <a:rPr lang="en-US" sz="2800" dirty="0"/>
              <a:t>Peer reviews – most schools</a:t>
            </a:r>
          </a:p>
          <a:p>
            <a:pPr lvl="1" eaLnBrk="1" hangingPunct="1"/>
            <a:r>
              <a:rPr lang="en-US" sz="2400" dirty="0"/>
              <a:t>Team members rate themselves and others</a:t>
            </a:r>
          </a:p>
          <a:p>
            <a:pPr eaLnBrk="1" hangingPunct="1"/>
            <a:r>
              <a:rPr lang="en-US" sz="2800" dirty="0"/>
              <a:t>Weekly time expected of students</a:t>
            </a:r>
          </a:p>
          <a:p>
            <a:pPr lvl="1" eaLnBrk="1" hangingPunct="1"/>
            <a:r>
              <a:rPr lang="en-US" sz="2400" dirty="0"/>
              <a:t>Varied from 2-40 hours/week</a:t>
            </a:r>
          </a:p>
          <a:p>
            <a:pPr lvl="1" eaLnBrk="1" hangingPunct="1"/>
            <a:r>
              <a:rPr lang="en-US" sz="2400" dirty="0"/>
              <a:t>Majority (60%) expected 10-20 hours/week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2920378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19 year history of real-world projects</a:t>
            </a:r>
            <a:endParaRPr lang="en-US" sz="40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315200" cy="4510034"/>
          </a:xfrm>
        </p:spPr>
        <p:txBody>
          <a:bodyPr/>
          <a:lstStyle/>
          <a:p>
            <a:pPr eaLnBrk="1" hangingPunct="1"/>
            <a:r>
              <a:rPr lang="en-US" sz="2800" dirty="0"/>
              <a:t>2001-2005: Traditional face-to-face format</a:t>
            </a:r>
          </a:p>
          <a:p>
            <a:pPr lvl="1" eaLnBrk="1" hangingPunct="1"/>
            <a:r>
              <a:rPr lang="en-US" sz="2400" dirty="0"/>
              <a:t>Two-semester course</a:t>
            </a:r>
          </a:p>
          <a:p>
            <a:pPr eaLnBrk="1" hangingPunct="1"/>
            <a:r>
              <a:rPr lang="en-US" sz="2800" dirty="0"/>
              <a:t>2006-2019: Hybrid format</a:t>
            </a:r>
          </a:p>
          <a:p>
            <a:pPr lvl="1" eaLnBrk="1" hangingPunct="1"/>
            <a:r>
              <a:rPr lang="en-US" sz="2400" dirty="0"/>
              <a:t>One-semester course</a:t>
            </a:r>
          </a:p>
          <a:p>
            <a:pPr lvl="1" eaLnBrk="1" hangingPunct="1"/>
            <a:r>
              <a:rPr lang="en-US" sz="2400" dirty="0"/>
              <a:t>Web-assisted </a:t>
            </a:r>
          </a:p>
          <a:p>
            <a:pPr lvl="1" eaLnBrk="1" hangingPunct="1"/>
            <a:r>
              <a:rPr lang="en-US" sz="2400" dirty="0"/>
              <a:t>Pedagogical mechanisms available</a:t>
            </a:r>
          </a:p>
          <a:p>
            <a:pPr lvl="1" eaLnBrk="1" hangingPunct="1"/>
            <a:r>
              <a:rPr lang="en-US" sz="2400" dirty="0"/>
              <a:t>Three face-to-face meetings per semester</a:t>
            </a:r>
          </a:p>
          <a:p>
            <a:pPr eaLnBrk="1" hangingPunct="1"/>
            <a:r>
              <a:rPr lang="en-US" sz="2800" dirty="0"/>
              <a:t>Pure online format</a:t>
            </a:r>
          </a:p>
          <a:p>
            <a:pPr lvl="1" eaLnBrk="1" hangingPunct="1"/>
            <a:r>
              <a:rPr lang="en-US" sz="2400" dirty="0"/>
              <a:t>Only for students outside greater NYC area and unable to attend face-to-face meetings – currently about 30%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501459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Project and Research Interplay</a:t>
            </a:r>
            <a:endParaRPr lang="en-US" sz="40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22" y="1631183"/>
            <a:ext cx="8780477" cy="4769617"/>
          </a:xfrm>
        </p:spPr>
        <p:txBody>
          <a:bodyPr/>
          <a:lstStyle/>
          <a:p>
            <a:pPr eaLnBrk="1" hangingPunct="1"/>
            <a:r>
              <a:rPr lang="en-US" dirty="0"/>
              <a:t>In recent years, more and more projects have supported research</a:t>
            </a:r>
          </a:p>
          <a:p>
            <a:pPr lvl="1" eaLnBrk="1" hangingPunct="1"/>
            <a:r>
              <a:rPr lang="en-US" dirty="0"/>
              <a:t>Project customers – faculty and doctoral students </a:t>
            </a:r>
          </a:p>
          <a:p>
            <a:pPr lvl="1" eaLnBrk="1" hangingPunct="1"/>
            <a:r>
              <a:rPr lang="en-US" dirty="0"/>
              <a:t>Projects build supporting software infrastructures</a:t>
            </a:r>
          </a:p>
          <a:p>
            <a:pPr lvl="1" eaLnBrk="1" hangingPunct="1"/>
            <a:r>
              <a:rPr lang="en-US" dirty="0"/>
              <a:t>Interplay between research and project activities</a:t>
            </a:r>
          </a:p>
          <a:p>
            <a:pPr lvl="2" eaLnBrk="1" hangingPunct="1"/>
            <a:r>
              <a:rPr lang="en-US" dirty="0"/>
              <a:t>Research problems provide projects</a:t>
            </a:r>
          </a:p>
          <a:p>
            <a:pPr lvl="2" eaLnBrk="1" hangingPunct="1"/>
            <a:r>
              <a:rPr lang="en-US" dirty="0"/>
              <a:t>Increases faculty research productivity</a:t>
            </a:r>
          </a:p>
          <a:p>
            <a:pPr lvl="2" eaLnBrk="1" hangingPunct="1"/>
            <a:r>
              <a:rPr lang="en-US" dirty="0"/>
              <a:t>Facilitates completion of doctoral dissertations</a:t>
            </a:r>
          </a:p>
          <a:p>
            <a:pPr lvl="2" eaLnBrk="1" hangingPunct="1"/>
            <a:r>
              <a:rPr lang="en-US" dirty="0"/>
              <a:t>We find this interplay exciting and productive </a:t>
            </a:r>
          </a:p>
          <a:p>
            <a:pPr lvl="2" eaLnBrk="1" hangingPunct="1"/>
            <a:r>
              <a:rPr lang="en-US" dirty="0"/>
              <a:t>And it is becoming a signature of the course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4232454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Projects and Publications 2001-2015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23241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23955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2295525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11" name="Picture 10"/>
          <p:cNvPicPr/>
          <p:nvPr/>
        </p:nvPicPr>
        <p:blipFill rotWithShape="1">
          <a:blip r:embed="rId3"/>
          <a:srcRect t="1545"/>
          <a:stretch/>
        </p:blipFill>
        <p:spPr>
          <a:xfrm>
            <a:off x="590550" y="1371601"/>
            <a:ext cx="7962900" cy="48553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10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r>
              <a:rPr lang="en-US" dirty="0">
                <a:solidFill>
                  <a:schemeClr val="folHlink"/>
                </a:solidFill>
              </a:rPr>
              <a:t/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Project Sources 2001-2015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28670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1752600"/>
            <a:ext cx="7315200" cy="4038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8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Publication Types 2001-2015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26384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952500" y="1752600"/>
            <a:ext cx="7239000" cy="3962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8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711344" y="0"/>
            <a:ext cx="8432656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 </a:t>
            </a:r>
            <a:r>
              <a:rPr lang="en-US" sz="3600" dirty="0">
                <a:solidFill>
                  <a:schemeClr val="folHlink"/>
                </a:solidFill>
              </a:rPr>
              <a:t>Project Examples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00989" y="3200400"/>
            <a:ext cx="3743011" cy="1600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ko-KR" sz="2400" dirty="0">
                <a:ea typeface="굴림" pitchFamily="34" charset="-127"/>
              </a:rPr>
              <a:t>Partial Project Information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ko-KR" sz="2400" dirty="0">
                <a:ea typeface="굴림" pitchFamily="34" charset="-127"/>
              </a:rPr>
              <a:t>from Course Website </a:t>
            </a: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561734" y="1247163"/>
            <a:ext cx="4839255" cy="51305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8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  <a:noFill/>
        </p:spPr>
        <p:txBody>
          <a:bodyPr anchor="t"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 </a:t>
            </a:r>
            <a:r>
              <a:rPr lang="en-US" sz="3600" dirty="0">
                <a:solidFill>
                  <a:schemeClr val="folHlink"/>
                </a:solidFill>
              </a:rPr>
              <a:t>Example Project System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297363"/>
          </a:xfrm>
          <a:noFill/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70C0"/>
                </a:solidFill>
                <a:cs typeface="Times New Roman" pitchFamily="18" charset="0"/>
                <a:hlinkClick r:id="rId2"/>
              </a:rPr>
              <a:t>Rare Coin Grading System</a:t>
            </a:r>
            <a:endParaRPr lang="en-US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Project and Team Selection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349248"/>
            <a:ext cx="5486400" cy="51172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3023049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002462" cy="7620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Real-World Student Projects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10600" cy="4953000"/>
          </a:xfrm>
        </p:spPr>
        <p:txBody>
          <a:bodyPr/>
          <a:lstStyle/>
          <a:p>
            <a:pPr eaLnBrk="1" hangingPunct="1"/>
            <a:r>
              <a:rPr lang="en-US" dirty="0"/>
              <a:t>Conducted in capstone courses for 19 years</a:t>
            </a:r>
          </a:p>
          <a:p>
            <a:pPr eaLnBrk="1" hangingPunct="1"/>
            <a:r>
              <a:rPr lang="en-US" dirty="0"/>
              <a:t>Hallmark of the capstone courses</a:t>
            </a:r>
          </a:p>
          <a:p>
            <a:pPr eaLnBrk="1" hangingPunct="1"/>
            <a:r>
              <a:rPr lang="en-US" dirty="0"/>
              <a:t>Student teams build real-world computer information systems for actual customers</a:t>
            </a:r>
          </a:p>
          <a:p>
            <a:pPr eaLnBrk="1" hangingPunct="1"/>
            <a:r>
              <a:rPr lang="en-US" dirty="0"/>
              <a:t>Projects primarily serve the community</a:t>
            </a:r>
          </a:p>
          <a:p>
            <a:pPr lvl="1" eaLnBrk="1" hangingPunct="1"/>
            <a:r>
              <a:rPr lang="en-US" dirty="0"/>
              <a:t>Internal university community at Pace</a:t>
            </a:r>
          </a:p>
          <a:p>
            <a:pPr lvl="1" eaLnBrk="1" hangingPunct="1"/>
            <a:r>
              <a:rPr lang="en-US" dirty="0"/>
              <a:t>Greater university community</a:t>
            </a:r>
          </a:p>
          <a:p>
            <a:pPr lvl="1" eaLnBrk="1" hangingPunct="1"/>
            <a:r>
              <a:rPr lang="en-US" dirty="0"/>
              <a:t>External non-profit local community</a:t>
            </a:r>
          </a:p>
          <a:p>
            <a:pPr lvl="1" eaLnBrk="1" hangingPunct="1"/>
            <a:r>
              <a:rPr lang="en-US" dirty="0"/>
              <a:t>Occasional external for-profit companies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Teams, Roles, and Methods of Work</a:t>
            </a:r>
            <a:endParaRPr lang="en-US" sz="40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686800" cy="4510034"/>
          </a:xfrm>
        </p:spPr>
        <p:txBody>
          <a:bodyPr/>
          <a:lstStyle/>
          <a:p>
            <a:pPr eaLnBrk="1" hangingPunct="1"/>
            <a:r>
              <a:rPr lang="en-US" sz="2800" dirty="0"/>
              <a:t>A team is a group of individuals having the responsibility to jointly accomplish a task</a:t>
            </a:r>
          </a:p>
          <a:p>
            <a:pPr lvl="1" eaLnBrk="1" hangingPunct="1"/>
            <a:r>
              <a:rPr lang="en-US" sz="2400" dirty="0"/>
              <a:t>In this case, the task is the computing project</a:t>
            </a:r>
          </a:p>
          <a:p>
            <a:pPr eaLnBrk="1" hangingPunct="1"/>
            <a:r>
              <a:rPr lang="en-US" sz="2800" dirty="0"/>
              <a:t>Teamwork enhances learning by creating an</a:t>
            </a:r>
          </a:p>
          <a:p>
            <a:pPr lvl="1" eaLnBrk="1" hangingPunct="1"/>
            <a:r>
              <a:rPr lang="en-US" sz="2400" dirty="0"/>
              <a:t>“active learning process” (</a:t>
            </a:r>
            <a:r>
              <a:rPr lang="en-US" sz="2400" dirty="0" err="1"/>
              <a:t>Bonwell</a:t>
            </a:r>
            <a:r>
              <a:rPr lang="en-US" sz="2400" dirty="0"/>
              <a:t>, 1991)</a:t>
            </a:r>
          </a:p>
          <a:p>
            <a:pPr eaLnBrk="1" hangingPunct="1"/>
            <a:r>
              <a:rPr lang="en-US" sz="2800" dirty="0"/>
              <a:t>Student teams found particularly effective when students need each other to complete the project</a:t>
            </a:r>
          </a:p>
          <a:p>
            <a:pPr eaLnBrk="1" hangingPunct="1"/>
            <a:r>
              <a:rPr lang="en-US" sz="2800" dirty="0"/>
              <a:t>Team projects are the norm in industry, academia, and government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1105862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Teams, Roles, and Methods of Work</a:t>
            </a:r>
            <a:endParaRPr lang="en-US" sz="40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83392"/>
            <a:ext cx="8534400" cy="4724399"/>
          </a:xfrm>
        </p:spPr>
        <p:txBody>
          <a:bodyPr/>
          <a:lstStyle/>
          <a:p>
            <a:pPr eaLnBrk="1" hangingPunct="1"/>
            <a:r>
              <a:rPr lang="en-US" sz="2800" dirty="0"/>
              <a:t>Effective teamwork requires</a:t>
            </a:r>
          </a:p>
          <a:p>
            <a:pPr lvl="1" eaLnBrk="1" hangingPunct="1"/>
            <a:r>
              <a:rPr lang="en-US" sz="2400" dirty="0"/>
              <a:t>Division of responsibility</a:t>
            </a:r>
          </a:p>
          <a:p>
            <a:pPr lvl="1" eaLnBrk="1" hangingPunct="1"/>
            <a:r>
              <a:rPr lang="en-US" sz="2400" dirty="0"/>
              <a:t>Coordination of efforts</a:t>
            </a:r>
          </a:p>
          <a:p>
            <a:pPr lvl="1" eaLnBrk="1" hangingPunct="1"/>
            <a:r>
              <a:rPr lang="en-US" sz="2400" dirty="0"/>
              <a:t>Communication to expedite coordination</a:t>
            </a:r>
          </a:p>
          <a:p>
            <a:pPr lvl="1" eaLnBrk="1" hangingPunct="1"/>
            <a:r>
              <a:rPr lang="en-US" sz="2400" dirty="0"/>
              <a:t>Group governance for collective decision making</a:t>
            </a:r>
          </a:p>
          <a:p>
            <a:pPr lvl="1" eaLnBrk="1" hangingPunct="1"/>
            <a:r>
              <a:rPr lang="en-US" sz="2400" dirty="0"/>
              <a:t>Conflict resolution</a:t>
            </a:r>
          </a:p>
          <a:p>
            <a:pPr lvl="1" eaLnBrk="1" hangingPunct="1"/>
            <a:r>
              <a:rPr lang="en-US" sz="2400" dirty="0"/>
              <a:t>Control of deviance</a:t>
            </a:r>
          </a:p>
          <a:p>
            <a:pPr eaLnBrk="1" hangingPunct="1"/>
            <a:r>
              <a:rPr lang="en-US" sz="2800" dirty="0"/>
              <a:t>Group dynamics found to be particularly important in software development</a:t>
            </a:r>
          </a:p>
          <a:p>
            <a:pPr lvl="1" eaLnBrk="1" hangingPunct="1"/>
            <a:r>
              <a:rPr lang="en-US" sz="2400" dirty="0"/>
              <a:t>Long history of failure (Denning &amp; </a:t>
            </a:r>
            <a:r>
              <a:rPr lang="en-US" sz="2400" dirty="0" err="1"/>
              <a:t>Reihle</a:t>
            </a:r>
            <a:r>
              <a:rPr lang="en-US" sz="2400" dirty="0"/>
              <a:t>, 2009)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1904259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Teams, Roles, and Methods of Work</a:t>
            </a:r>
            <a:endParaRPr lang="en-US" sz="40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8892"/>
            <a:ext cx="8610600" cy="4510034"/>
          </a:xfrm>
        </p:spPr>
        <p:txBody>
          <a:bodyPr/>
          <a:lstStyle/>
          <a:p>
            <a:pPr eaLnBrk="1" hangingPunct="1"/>
            <a:r>
              <a:rPr lang="en-US" dirty="0"/>
              <a:t>Most teams involve one or more of following</a:t>
            </a:r>
          </a:p>
          <a:p>
            <a:pPr lvl="1" eaLnBrk="1" hangingPunct="1"/>
            <a:r>
              <a:rPr lang="en-US" dirty="0"/>
              <a:t>Programming</a:t>
            </a:r>
          </a:p>
          <a:p>
            <a:pPr lvl="1" eaLnBrk="1" hangingPunct="1"/>
            <a:r>
              <a:rPr lang="en-US" dirty="0"/>
              <a:t>Database</a:t>
            </a:r>
          </a:p>
          <a:p>
            <a:pPr lvl="1" eaLnBrk="1" hangingPunct="1"/>
            <a:r>
              <a:rPr lang="en-US" dirty="0"/>
              <a:t>Computer network</a:t>
            </a:r>
          </a:p>
          <a:p>
            <a:pPr lvl="1" eaLnBrk="1" hangingPunct="1"/>
            <a:r>
              <a:rPr lang="en-US" dirty="0"/>
              <a:t>Web interface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Team roles =&gt;</a:t>
            </a:r>
          </a:p>
          <a:p>
            <a:pPr lvl="1" eaLnBrk="1" hangingPunct="1"/>
            <a:r>
              <a:rPr lang="en-US" dirty="0"/>
              <a:t>3-6 members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152" y="2390379"/>
            <a:ext cx="3076895" cy="38701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1197821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Course Management</a:t>
            </a:r>
            <a:endParaRPr lang="en-US" sz="40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752600"/>
            <a:ext cx="8153400" cy="4495799"/>
          </a:xfrm>
        </p:spPr>
        <p:txBody>
          <a:bodyPr/>
          <a:lstStyle/>
          <a:p>
            <a:pPr eaLnBrk="1" hangingPunct="1"/>
            <a:r>
              <a:rPr lang="en-US" sz="2800" dirty="0"/>
              <a:t>Pace University has campuses in New York City and Westchester (30 miles north of NYC)</a:t>
            </a:r>
            <a:endParaRPr lang="en-US" sz="2400" dirty="0"/>
          </a:p>
          <a:p>
            <a:pPr eaLnBrk="1" hangingPunct="1"/>
            <a:r>
              <a:rPr lang="en-US" sz="2800" dirty="0"/>
              <a:t>Currently two-thirds of the students live or work in the greater NYC area</a:t>
            </a:r>
          </a:p>
          <a:p>
            <a:pPr eaLnBrk="1" hangingPunct="1"/>
            <a:r>
              <a:rPr lang="en-US" sz="2800" dirty="0"/>
              <a:t>The remaining third are</a:t>
            </a:r>
          </a:p>
          <a:p>
            <a:pPr lvl="1" eaLnBrk="1" hangingPunct="1"/>
            <a:r>
              <a:rPr lang="en-US" sz="2400" dirty="0"/>
              <a:t>Mostly from other regions of the East Coast</a:t>
            </a:r>
          </a:p>
          <a:p>
            <a:pPr lvl="1" eaLnBrk="1" hangingPunct="1"/>
            <a:r>
              <a:rPr lang="en-US" sz="2400" dirty="0"/>
              <a:t>Some as far away as California and foreign countries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2570286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 </a:t>
            </a:r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Scattered Team Issues/Solutions</a:t>
            </a:r>
            <a:endParaRPr lang="en-US" sz="3200" dirty="0">
              <a:solidFill>
                <a:schemeClr val="folHlink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4198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Project stakeholder 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Issue – communication gets difficult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For example, scattered team members more likely to feel isolated and want to communicate directly with instructor or customer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Solution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folHlink"/>
                </a:solidFill>
              </a:rPr>
              <a:t>Communication between team and instructor/customer must be through team leader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Email distribution lists for whole class and for each team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Project team leaders must be local (greater NYC area) to facilitate communication/meetings with instructor and customers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Course website provides central source of course information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/>
              <a:t>Blackboard discussion forum for each project (see below)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572000"/>
          </a:xfrm>
        </p:spPr>
        <p:txBody>
          <a:bodyPr/>
          <a:lstStyle/>
          <a:p>
            <a:pPr eaLnBrk="1" hangingPunct="1"/>
            <a:r>
              <a:rPr lang="en-US" dirty="0"/>
              <a:t>How to handle quizzes, deliverables, etc.</a:t>
            </a:r>
          </a:p>
          <a:p>
            <a:pPr lvl="1" eaLnBrk="1" hangingPunct="1"/>
            <a:r>
              <a:rPr lang="en-US" dirty="0"/>
              <a:t>Issue – classroom meetings not available </a:t>
            </a:r>
          </a:p>
          <a:p>
            <a:pPr lvl="1" eaLnBrk="1" hangingPunct="1"/>
            <a:r>
              <a:rPr lang="en-US" dirty="0"/>
              <a:t>Solution – use Blackboard educational software</a:t>
            </a:r>
          </a:p>
          <a:p>
            <a:pPr lvl="2" eaLnBrk="1" hangingPunct="1"/>
            <a:r>
              <a:rPr lang="en-US" dirty="0"/>
              <a:t>Quizzes</a:t>
            </a:r>
          </a:p>
          <a:p>
            <a:pPr lvl="2" eaLnBrk="1" hangingPunct="1"/>
            <a:r>
              <a:rPr lang="en-US" dirty="0"/>
              <a:t>Collecting digital deliverables</a:t>
            </a:r>
          </a:p>
          <a:p>
            <a:pPr lvl="2" eaLnBrk="1" hangingPunct="1"/>
            <a:r>
              <a:rPr lang="en-US" dirty="0"/>
              <a:t>Discussion forums</a:t>
            </a:r>
          </a:p>
          <a:p>
            <a:pPr lvl="3" eaLnBrk="1" hangingPunct="1"/>
            <a:r>
              <a:rPr lang="en-US" dirty="0"/>
              <a:t>Forum for archiving instructor email</a:t>
            </a:r>
          </a:p>
          <a:p>
            <a:pPr lvl="3" eaLnBrk="1" hangingPunct="1"/>
            <a:r>
              <a:rPr lang="en-US" dirty="0"/>
              <a:t>Forum for student introductions</a:t>
            </a:r>
          </a:p>
          <a:p>
            <a:pPr lvl="3" eaLnBrk="1" hangingPunct="1"/>
            <a:r>
              <a:rPr lang="en-US" dirty="0"/>
              <a:t>Forum for textbook and other course material questions</a:t>
            </a:r>
          </a:p>
          <a:p>
            <a:pPr lvl="3" eaLnBrk="1" hangingPunct="1"/>
            <a:r>
              <a:rPr lang="en-US" dirty="0"/>
              <a:t>Forum for each team project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  Scattered Team Issues/Solutions (</a:t>
            </a:r>
            <a:r>
              <a:rPr lang="en-US" sz="3600" dirty="0" err="1">
                <a:solidFill>
                  <a:schemeClr val="folHlink"/>
                </a:solidFill>
              </a:rPr>
              <a:t>cont</a:t>
            </a:r>
            <a:r>
              <a:rPr lang="en-US" sz="3600" dirty="0">
                <a:solidFill>
                  <a:schemeClr val="folHlink"/>
                </a:solidFill>
              </a:rPr>
              <a:t>)</a:t>
            </a:r>
            <a:endParaRPr lang="en-US" sz="3200" dirty="0">
              <a:solidFill>
                <a:schemeClr val="folHlin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752600"/>
            <a:ext cx="8420100" cy="4876800"/>
          </a:xfrm>
        </p:spPr>
        <p:txBody>
          <a:bodyPr/>
          <a:lstStyle/>
          <a:p>
            <a:pPr eaLnBrk="1" hangingPunct="1"/>
            <a:r>
              <a:rPr lang="en-US" dirty="0"/>
              <a:t>Provide some face-to-face interaction</a:t>
            </a:r>
          </a:p>
          <a:p>
            <a:pPr marL="990600" lvl="1" indent="-533400" eaLnBrk="1" hangingPunct="1"/>
            <a:r>
              <a:rPr lang="en-US" dirty="0"/>
              <a:t>Issue – no weekly classroom meetings </a:t>
            </a:r>
          </a:p>
          <a:p>
            <a:pPr marL="990600" lvl="1" indent="-533400" eaLnBrk="1" hangingPunct="1"/>
            <a:r>
              <a:rPr lang="en-US" dirty="0"/>
              <a:t>Solution – three classroom meetings, 3 hours each, for local students/customers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</a:pPr>
            <a:r>
              <a:rPr lang="en-US" dirty="0"/>
              <a:t>Near beginning of course semester</a:t>
            </a:r>
          </a:p>
          <a:p>
            <a:pPr lvl="3" eaLnBrk="1" hangingPunct="1">
              <a:buFont typeface="Wingdings" panose="05000000000000000000" pitchFamily="2" charset="2"/>
              <a:buChar char="q"/>
            </a:pPr>
            <a:r>
              <a:rPr lang="en-US" dirty="0"/>
              <a:t>Face-to-face introductions, nature of course, specifics of course, remaining time for student team project meetings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</a:pPr>
            <a:r>
              <a:rPr lang="en-US" dirty="0"/>
              <a:t>Midterm</a:t>
            </a:r>
          </a:p>
          <a:p>
            <a:pPr lvl="3" eaLnBrk="1" hangingPunct="1">
              <a:buFont typeface="Wingdings" panose="05000000000000000000" pitchFamily="2" charset="2"/>
              <a:buChar char="q"/>
            </a:pPr>
            <a:r>
              <a:rPr lang="en-US" dirty="0"/>
              <a:t>Project status presentations</a:t>
            </a:r>
          </a:p>
          <a:p>
            <a:pPr marL="1371600" lvl="2" indent="-457200" eaLnBrk="1" hangingPunct="1">
              <a:buFont typeface="Wingdings" pitchFamily="2" charset="2"/>
              <a:buAutoNum type="arabicPeriod"/>
            </a:pPr>
            <a:r>
              <a:rPr lang="en-US" dirty="0"/>
              <a:t>End of semester</a:t>
            </a:r>
          </a:p>
          <a:p>
            <a:pPr lvl="3" eaLnBrk="1" hangingPunct="1">
              <a:buFont typeface="Wingdings" panose="05000000000000000000" pitchFamily="2" charset="2"/>
              <a:buChar char="q"/>
            </a:pPr>
            <a:r>
              <a:rPr lang="en-US" dirty="0"/>
              <a:t>Final project presentations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A51FCB2D-E7C5-4F75-BCE9-61A61C3E2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6106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</a:t>
            </a:r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  Scattered Team Issues/Solutions (</a:t>
            </a:r>
            <a:r>
              <a:rPr lang="en-US" sz="3600" dirty="0" err="1">
                <a:solidFill>
                  <a:schemeClr val="folHlink"/>
                </a:solidFill>
              </a:rPr>
              <a:t>cont</a:t>
            </a:r>
            <a:r>
              <a:rPr lang="en-US" sz="3600" dirty="0">
                <a:solidFill>
                  <a:schemeClr val="folHlink"/>
                </a:solidFill>
              </a:rPr>
              <a:t>)</a:t>
            </a:r>
            <a:endParaRPr lang="en-US" sz="32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343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Team project quarter 1 (Q1) = 10%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Team project quarter 2 (Q2) = 20%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Team project quarter 3 (Q3) = 20%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Team project quarter 4 (Q4) = 30%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Individual quizzes (20%) 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/>
              <a:t>Using Blackboard educational software system</a:t>
            </a:r>
            <a:endParaRPr lang="en-US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Strong emphasis on project work (80%)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2400" dirty="0"/>
              <a:t>No midterm/final exams </a:t>
            </a:r>
            <a:r>
              <a:rPr lang="en-US" sz="2000" dirty="0"/>
              <a:t>(as used in two-semester course)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Grading Overview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636834"/>
            <a:ext cx="8610599" cy="4498731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Project work grades assigned each quarter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With increasing points as semester progresses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Project work grades assigned to students are determined by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A team assessment relative to other teams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Individual team member assessment within team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Current grades posted on course website indexed by last four digits of student ID for anonymity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Grading Overview</a:t>
            </a:r>
          </a:p>
        </p:txBody>
      </p:sp>
    </p:spTree>
    <p:extLst>
      <p:ext uri="{BB962C8B-B14F-4D97-AF65-F5344CB8AC3E}">
        <p14:creationId xmlns:p14="http://schemas.microsoft.com/office/powerpoint/2010/main" val="800137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08" y="2088160"/>
            <a:ext cx="8133184" cy="3048000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Grade Spreadsheet</a:t>
            </a:r>
          </a:p>
        </p:txBody>
      </p:sp>
    </p:spTree>
    <p:extLst>
      <p:ext uri="{BB962C8B-B14F-4D97-AF65-F5344CB8AC3E}">
        <p14:creationId xmlns:p14="http://schemas.microsoft.com/office/powerpoint/2010/main" val="198229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993062" cy="762000"/>
          </a:xfrm>
        </p:spPr>
        <p:txBody>
          <a:bodyPr/>
          <a:lstStyle/>
          <a:p>
            <a:pPr algn="ctr" eaLnBrk="1" hangingPunct="1"/>
            <a:r>
              <a:rPr lang="en-US" sz="4000">
                <a:solidFill>
                  <a:schemeClr val="folHlink"/>
                </a:solidFill>
              </a:rPr>
              <a:t>Real-World Student Projects (cont)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69288" cy="4572000"/>
          </a:xfrm>
        </p:spPr>
        <p:txBody>
          <a:bodyPr/>
          <a:lstStyle/>
          <a:p>
            <a:pPr eaLnBrk="1" hangingPunct="1"/>
            <a:r>
              <a:rPr lang="en-US" dirty="0"/>
              <a:t>Real-world projects are a stellar learning experience for the students</a:t>
            </a:r>
          </a:p>
          <a:p>
            <a:pPr eaLnBrk="1" hangingPunct="1"/>
            <a:r>
              <a:rPr lang="en-US" dirty="0"/>
              <a:t>Win-win situation for all</a:t>
            </a:r>
          </a:p>
          <a:p>
            <a:pPr lvl="1" eaLnBrk="1" hangingPunct="1"/>
            <a:r>
              <a:rPr lang="en-US" dirty="0"/>
              <a:t>Students</a:t>
            </a:r>
          </a:p>
          <a:p>
            <a:pPr lvl="1" eaLnBrk="1" hangingPunct="1"/>
            <a:r>
              <a:rPr lang="en-US" dirty="0"/>
              <a:t>Customers</a:t>
            </a:r>
          </a:p>
          <a:p>
            <a:pPr lvl="1" eaLnBrk="1" hangingPunct="1"/>
            <a:r>
              <a:rPr lang="en-US" dirty="0"/>
              <a:t>Instructors and other involved faculty</a:t>
            </a:r>
          </a:p>
          <a:p>
            <a:pPr lvl="1" eaLnBrk="1" hangingPunct="1"/>
            <a:r>
              <a:rPr lang="en-US" dirty="0"/>
              <a:t>School of CSIS</a:t>
            </a:r>
          </a:p>
          <a:p>
            <a:pPr lvl="1" eaLnBrk="1" hangingPunct="1"/>
            <a:r>
              <a:rPr lang="en-US" dirty="0"/>
              <a:t>University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29554409-4D04-477D-AA28-8453FCD589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977457"/>
              </p:ext>
            </p:extLst>
          </p:nvPr>
        </p:nvGraphicFramePr>
        <p:xfrm>
          <a:off x="609600" y="1467643"/>
          <a:ext cx="7772400" cy="4837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19091C72-3B7B-486B-A02F-C3BC92A48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Team Project Technical Paper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7AC8A5D-1129-468C-83C0-BE57F3B1D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12" name="Rectangle 15">
            <a:extLst>
              <a:ext uri="{FF2B5EF4-FFF2-40B4-BE49-F238E27FC236}">
                <a16:creationId xmlns:a16="http://schemas.microsoft.com/office/drawing/2014/main" xmlns="" id="{DB53815A-6BD1-403A-BBB4-123A0354D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404490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62100"/>
            <a:ext cx="8839200" cy="49149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Instructor Team Project Work Assessment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Based primarily on technical paper quality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GA Team Project Work Assessment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Based on quality of weekly team status reports and spot checking of quality of team meetings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Project Technical Paper Format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GA measures degree of IEEE format correctness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Less emphasis as semester progresses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Project Technical Paper </a:t>
            </a:r>
            <a:r>
              <a:rPr lang="en-US" dirty="0" err="1"/>
              <a:t>Turnitin</a:t>
            </a:r>
            <a:r>
              <a:rPr lang="en-US" dirty="0"/>
              <a:t> Score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en-US" dirty="0"/>
              <a:t>Degree of potential plagiarism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Team Project Work Assessment</a:t>
            </a:r>
            <a:endParaRPr lang="en-US" sz="3200" dirty="0">
              <a:solidFill>
                <a:schemeClr val="folHlin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Team Project Work Assessment</a:t>
            </a:r>
            <a:endParaRPr lang="en-US" sz="3200" dirty="0">
              <a:solidFill>
                <a:schemeClr val="folHlin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133600"/>
            <a:ext cx="7943760" cy="36488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47770" y="1662491"/>
            <a:ext cx="5667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Team Assessment Performed Each Quarter</a:t>
            </a:r>
          </a:p>
        </p:txBody>
      </p:sp>
    </p:spTree>
    <p:extLst>
      <p:ext uri="{BB962C8B-B14F-4D97-AF65-F5344CB8AC3E}">
        <p14:creationId xmlns:p14="http://schemas.microsoft.com/office/powerpoint/2010/main" val="24409865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915400" cy="4648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Issue – lack of classroom meetings makes it difficult to determine individual team members’ contribution to the project work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Peer evaluations critical for distributed teams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/>
              <a:t>Possibly little team member/customer contact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/>
              <a:t>Possibly little team member/instructor contact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dirty="0"/>
              <a:t>Literature indicates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/>
              <a:t>Various granularity levels in peer evaluations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dirty="0"/>
              <a:t>Some automated systems reported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Peer Evaluation</a:t>
            </a:r>
            <a:endParaRPr lang="en-US" sz="32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5507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676400"/>
            <a:ext cx="8915400" cy="4419600"/>
          </a:xfrm>
        </p:spPr>
        <p:txBody>
          <a:bodyPr/>
          <a:lstStyle/>
          <a:p>
            <a:pPr marL="609600" indent="-609600" eaLnBrk="1" hangingPunct="1"/>
            <a:r>
              <a:rPr lang="en-US" dirty="0"/>
              <a:t>Individual student evaluations by peers, customer, instructors, and GA occurs 4 times </a:t>
            </a:r>
          </a:p>
          <a:p>
            <a:pPr marL="1009650" lvl="1" indent="-609600" eaLnBrk="1" hangingPunct="1"/>
            <a:r>
              <a:rPr lang="en-US" dirty="0"/>
              <a:t>At each quarterly checkpoint: Q1, Q2, Q3, Q4</a:t>
            </a:r>
          </a:p>
          <a:p>
            <a:pPr marL="609600" indent="-609600" eaLnBrk="1" hangingPunct="1"/>
            <a:r>
              <a:rPr lang="en-US" dirty="0"/>
              <a:t>Grading process for a graded team event</a:t>
            </a:r>
          </a:p>
          <a:p>
            <a:pPr marL="990600" lvl="1" indent="-533400" eaLnBrk="1" hangingPunct="1"/>
            <a:r>
              <a:rPr lang="en-US" dirty="0"/>
              <a:t>First assign a team grade</a:t>
            </a:r>
          </a:p>
          <a:p>
            <a:pPr marL="990600" lvl="1" indent="-533400" eaLnBrk="1" hangingPunct="1"/>
            <a:r>
              <a:rPr lang="en-US" dirty="0"/>
              <a:t>Then adjust individual grades up/down based on peer, customer, instructor and GA evaluations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Individual Student Evaluations</a:t>
            </a:r>
            <a:endParaRPr lang="en-US" sz="32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26" name="Text Box 237"/>
          <p:cNvSpPr txBox="1">
            <a:spLocks noChangeArrowheads="1"/>
          </p:cNvSpPr>
          <p:nvPr/>
        </p:nvSpPr>
        <p:spPr bwMode="auto">
          <a:xfrm>
            <a:off x="-1" y="5158770"/>
            <a:ext cx="8686801" cy="10002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800" b="1" dirty="0"/>
              <a:t>Newly added evaluations by customer, instructor and GA in yellow</a:t>
            </a:r>
          </a:p>
          <a:p>
            <a:pPr algn="ctr">
              <a:spcBef>
                <a:spcPts val="300"/>
              </a:spcBef>
            </a:pPr>
            <a:r>
              <a:rPr lang="en-US" sz="1800" b="1" dirty="0"/>
              <a:t>Team grade highlighted in red in lower right-hand corner</a:t>
            </a:r>
          </a:p>
          <a:p>
            <a:pPr algn="ctr">
              <a:spcBef>
                <a:spcPts val="300"/>
              </a:spcBef>
            </a:pPr>
            <a:r>
              <a:rPr lang="en-US" sz="1800" b="1" dirty="0"/>
              <a:t>Team member 1 received high and team member 3 low evaluations    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Individual Student Assessment</a:t>
            </a:r>
            <a:endParaRPr lang="en-US" sz="3200" dirty="0">
              <a:solidFill>
                <a:schemeClr val="folHlin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6804" y="1593410"/>
            <a:ext cx="7690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b="1" dirty="0"/>
              <a:t>Example of 4-member Team Summary Chart</a:t>
            </a:r>
          </a:p>
          <a:p>
            <a:pPr algn="ctr">
              <a:spcBef>
                <a:spcPts val="0"/>
              </a:spcBef>
            </a:pPr>
            <a:r>
              <a:rPr lang="en-US" sz="2400" b="1" dirty="0"/>
              <a:t>Peer, Customer, Instructor, and GA Evaluations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8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b="1554"/>
          <a:stretch/>
        </p:blipFill>
        <p:spPr>
          <a:xfrm>
            <a:off x="0" y="2403625"/>
            <a:ext cx="9144000" cy="2625575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151" y="1905000"/>
            <a:ext cx="8487697" cy="3312253"/>
          </a:xfrm>
        </p:spPr>
        <p:txBody>
          <a:bodyPr/>
          <a:lstStyle/>
          <a:p>
            <a:pPr marL="609600" indent="-609600" eaLnBrk="1" hangingPunct="1"/>
            <a:r>
              <a:rPr lang="en-US" dirty="0"/>
              <a:t>The spreadsheet for individual team member grades is designed so the sum of the evaluations is automatically computed</a:t>
            </a:r>
          </a:p>
          <a:p>
            <a:pPr marL="609600" indent="-609600" eaLnBrk="1" hangingPunct="1"/>
            <a:r>
              <a:rPr lang="en-US" dirty="0"/>
              <a:t>Student grades are then automatically computed once the team grade is entered in lower right-hand corner</a:t>
            </a:r>
          </a:p>
          <a:p>
            <a:pPr marL="609600" indent="-609600" eaLnBrk="1" hangingPunct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7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Student Assessment</a:t>
            </a:r>
            <a:r>
              <a:rPr lang="en-US" sz="3600" dirty="0">
                <a:solidFill>
                  <a:schemeClr val="folHlink"/>
                </a:solidFill>
              </a:rPr>
              <a:t/>
            </a:r>
            <a:br>
              <a:rPr lang="en-US" sz="36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Individual Student Assessment</a:t>
            </a:r>
            <a:endParaRPr lang="en-US" sz="32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06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Other Assessments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Pedagogical Course Evaluations</a:t>
            </a:r>
            <a:endParaRPr lang="en-US" sz="4000" dirty="0">
              <a:solidFill>
                <a:schemeClr val="folHlink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097" y="1905000"/>
            <a:ext cx="8458200" cy="4191000"/>
          </a:xfrm>
        </p:spPr>
        <p:txBody>
          <a:bodyPr/>
          <a:lstStyle/>
          <a:p>
            <a:pPr marL="609600" indent="-609600" eaLnBrk="1" hangingPunct="1"/>
            <a:r>
              <a:rPr lang="en-US" dirty="0"/>
              <a:t>Issue – lack of classroom meetings makes it difficult for instructor to determine relative value of the course methodologies </a:t>
            </a:r>
          </a:p>
          <a:p>
            <a:pPr marL="609600" indent="-609600" eaLnBrk="1" hangingPunct="1"/>
            <a:r>
              <a:rPr lang="en-US" dirty="0"/>
              <a:t>Solution – semester-end student survey</a:t>
            </a:r>
          </a:p>
          <a:p>
            <a:pPr marL="990600" lvl="1" indent="-533400" eaLnBrk="1" hangingPunct="1"/>
            <a:r>
              <a:rPr lang="en-US" dirty="0"/>
              <a:t>Procedures/methods that worked well, or did not work well, and why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Other Assessments 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Pedagogical Customer Evaluations</a:t>
            </a:r>
            <a:endParaRPr lang="en-US" sz="4000" dirty="0">
              <a:solidFill>
                <a:schemeClr val="folHlink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905000"/>
            <a:ext cx="8915400" cy="3886200"/>
          </a:xfrm>
        </p:spPr>
        <p:txBody>
          <a:bodyPr/>
          <a:lstStyle/>
          <a:p>
            <a:pPr marL="609600" indent="-609600" eaLnBrk="1" hangingPunct="1"/>
            <a:r>
              <a:rPr lang="en-US" dirty="0"/>
              <a:t>Issue – instructor is often not aware of the quality of team-customer interactions</a:t>
            </a:r>
          </a:p>
          <a:p>
            <a:pPr marL="609600" indent="-609600" eaLnBrk="1" hangingPunct="1"/>
            <a:r>
              <a:rPr lang="en-US" dirty="0"/>
              <a:t>Solution – semester-end survey </a:t>
            </a:r>
          </a:p>
          <a:p>
            <a:pPr marL="990600" lvl="1" indent="-533400" eaLnBrk="1" hangingPunct="1"/>
            <a:r>
              <a:rPr lang="en-US" dirty="0"/>
              <a:t>Obtain student feedback on customer interaction</a:t>
            </a:r>
          </a:p>
          <a:p>
            <a:pPr marL="1371600" lvl="2" indent="-457200" eaLnBrk="1" hangingPunct="1"/>
            <a:r>
              <a:rPr lang="en-US" dirty="0"/>
              <a:t>Were customer requirements clear?</a:t>
            </a:r>
          </a:p>
          <a:p>
            <a:pPr marL="1371600" lvl="2" indent="-457200" eaLnBrk="1" hangingPunct="1"/>
            <a:r>
              <a:rPr lang="en-US" dirty="0"/>
              <a:t>Was amount of contact/interaction adequate?</a:t>
            </a:r>
          </a:p>
          <a:p>
            <a:pPr marL="1371600" lvl="2" indent="-457200" eaLnBrk="1" hangingPunct="1"/>
            <a:r>
              <a:rPr lang="en-US" dirty="0"/>
              <a:t>Was help on the project work appropriate?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F21C324-8090-4A3C-B82C-A8792EF019A2}"/>
              </a:ext>
            </a:extLst>
          </p:cNvPr>
          <p:cNvSpPr/>
          <p:nvPr/>
        </p:nvSpPr>
        <p:spPr>
          <a:xfrm>
            <a:off x="76200" y="1315951"/>
            <a:ext cx="8991600" cy="4801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  <a:buSzTx/>
            </a:pPr>
            <a:r>
              <a:rPr lang="en-US" sz="2800" dirty="0"/>
              <a:t>On 5-point Likert scale, agree = strongly agree/agree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1509CA9D-1549-489D-B241-8C6449B08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4D733012-2704-425D-9CF0-34755C1888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126546"/>
              </p:ext>
            </p:extLst>
          </p:nvPr>
        </p:nvGraphicFramePr>
        <p:xfrm>
          <a:off x="533400" y="1900370"/>
          <a:ext cx="7946103" cy="4662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4FC8853-6D94-4327-AFAC-0E68E950104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D0441EB7-36AE-4CDE-8A45-42C107D28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211664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Pace University Capstone Experience </a:t>
            </a:r>
            <a:r>
              <a:rPr lang="en-US" sz="3600" dirty="0">
                <a:solidFill>
                  <a:schemeClr val="folHlink"/>
                </a:solidFill>
              </a:rPr>
              <a:t>Student Satisfaction High</a:t>
            </a:r>
          </a:p>
        </p:txBody>
      </p:sp>
    </p:spTree>
    <p:extLst>
      <p:ext uri="{BB962C8B-B14F-4D97-AF65-F5344CB8AC3E}">
        <p14:creationId xmlns:p14="http://schemas.microsoft.com/office/powerpoint/2010/main" val="408259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383462" cy="7620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Migrate to Web-assisted Format</a:t>
            </a:r>
            <a:r>
              <a:rPr lang="en-US" dirty="0"/>
              <a:t>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73223"/>
            <a:ext cx="8610600" cy="4572000"/>
          </a:xfrm>
        </p:spPr>
        <p:txBody>
          <a:bodyPr/>
          <a:lstStyle/>
          <a:p>
            <a:pPr eaLnBrk="1" hangingPunct="1"/>
            <a:r>
              <a:rPr lang="en-US" dirty="0"/>
              <a:t>Migrated from traditional face-to-face format to Web-assisted format in Fall 2006</a:t>
            </a:r>
          </a:p>
          <a:p>
            <a:pPr eaLnBrk="1" hangingPunct="1"/>
            <a:r>
              <a:rPr lang="en-US" dirty="0"/>
              <a:t>To be progressive</a:t>
            </a:r>
          </a:p>
          <a:p>
            <a:pPr lvl="1" eaLnBrk="1" hangingPunct="1"/>
            <a:r>
              <a:rPr lang="en-US" dirty="0"/>
              <a:t>Technology for Web-assisted courses adequate</a:t>
            </a:r>
          </a:p>
          <a:p>
            <a:pPr lvl="1" eaLnBrk="1" hangingPunct="1"/>
            <a:r>
              <a:rPr lang="en-US" dirty="0"/>
              <a:t>Web-assisted preferred by employed students – no scheduling conflicts &amp; less commuting</a:t>
            </a:r>
          </a:p>
          <a:p>
            <a:pPr eaLnBrk="1" hangingPunct="1"/>
            <a:r>
              <a:rPr lang="en-US" dirty="0"/>
              <a:t>To expand the population of students beyond the greater NYC area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956469" y="304800"/>
            <a:ext cx="7231062" cy="7620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Conclusions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12" y="1435217"/>
            <a:ext cx="9027188" cy="4495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800" dirty="0"/>
              <a:t>Capstone courses are particularly important to computing and information systems education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800" dirty="0"/>
              <a:t>Students develop hard and soft skills, are exposed to a wide range of topics, and foster interdisciplinary collaboration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800" dirty="0"/>
              <a:t>The project deliverables provide valuable systems for the customers and support student/faculty research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800" dirty="0"/>
              <a:t>With Pace University’s five year’s experience in face-to-face mode and </a:t>
            </a:r>
            <a:r>
              <a:rPr lang="en-US" sz="2800" dirty="0" smtClean="0"/>
              <a:t>14 </a:t>
            </a:r>
            <a:r>
              <a:rPr lang="en-US" sz="2800" dirty="0"/>
              <a:t>year’s in Web-assisted mode</a:t>
            </a:r>
          </a:p>
          <a:p>
            <a:pPr lvl="1"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/>
              <a:t>Techniques for managing and assessing distributed teams have been successful and they continue to evolve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317665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7620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Challenges of Web-assisted Format</a:t>
            </a:r>
          </a:p>
        </p:txBody>
      </p:sp>
      <p:sp>
        <p:nvSpPr>
          <p:cNvPr id="16388" name="Rectangle 67"/>
          <p:cNvSpPr>
            <a:spLocks noChangeArrowheads="1"/>
          </p:cNvSpPr>
          <p:nvPr/>
        </p:nvSpPr>
        <p:spPr bwMode="auto">
          <a:xfrm>
            <a:off x="381000" y="1752600"/>
            <a:ext cx="8610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/>
              <a:t>Uncertainties of how traditional course methods port to the Web-assisted environment and what new methods might be required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/>
              <a:t>Teams lacking co-presence require higher level of organizational and process skills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/>
              <a:t>No weekly classroom meetings as safety net for teams’ interaction and functioning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7620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Real-World Student Projects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69288" cy="3235354"/>
          </a:xfrm>
        </p:spPr>
        <p:txBody>
          <a:bodyPr/>
          <a:lstStyle/>
          <a:p>
            <a:pPr eaLnBrk="1" hangingPunct="1"/>
            <a:r>
              <a:rPr lang="en-US" dirty="0"/>
              <a:t>Some of the information in the following slides was presented at an earlier conference, but repeated here to provide appropriate background information</a:t>
            </a:r>
          </a:p>
          <a:p>
            <a:pPr eaLnBrk="1" hangingPunct="1"/>
            <a:r>
              <a:rPr lang="en-US" dirty="0"/>
              <a:t>The new work is related to student assessment and will come shortly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369715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459662" cy="7620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Survey of Capstone Courses</a:t>
            </a:r>
          </a:p>
        </p:txBody>
      </p:sp>
      <p:sp>
        <p:nvSpPr>
          <p:cNvPr id="16388" name="Rectangle 67"/>
          <p:cNvSpPr>
            <a:spLocks noChangeArrowheads="1"/>
          </p:cNvSpPr>
          <p:nvPr/>
        </p:nvSpPr>
        <p:spPr bwMode="auto">
          <a:xfrm>
            <a:off x="266700" y="1905000"/>
            <a:ext cx="8610600" cy="425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3200" dirty="0"/>
              <a:t>We sent a survey to 84 universities having capstone courses in computing or engineering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 dirty="0"/>
              <a:t>34 universities responded </a:t>
            </a:r>
          </a:p>
          <a:p>
            <a:pPr marL="1257300" lvl="2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400" dirty="0"/>
              <a:t>Including CMU, U. Cal, U. Maryland, NYU Wagner, U.S. Air Force Academy, U.S. Naval Academy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 dirty="0"/>
              <a:t>For some of the non-responding universities, a portion of the information was obtained from the internet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202031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Survey of Capstone Courses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Project/Customer Determination</a:t>
            </a:r>
            <a:r>
              <a:rPr lang="en-US" sz="3600" dirty="0"/>
              <a:t>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69288" cy="4572000"/>
          </a:xfrm>
        </p:spPr>
        <p:txBody>
          <a:bodyPr/>
          <a:lstStyle/>
          <a:p>
            <a:pPr eaLnBrk="1" hangingPunct="1"/>
            <a:r>
              <a:rPr lang="en-US" dirty="0"/>
              <a:t>By project customers alone – </a:t>
            </a:r>
            <a:r>
              <a:rPr lang="en-US" b="1" dirty="0"/>
              <a:t>often</a:t>
            </a:r>
            <a:r>
              <a:rPr lang="en-US" dirty="0"/>
              <a:t> </a:t>
            </a:r>
          </a:p>
          <a:p>
            <a:pPr eaLnBrk="1" hangingPunct="1"/>
            <a:r>
              <a:rPr lang="en-US" dirty="0"/>
              <a:t>By students alone – </a:t>
            </a:r>
            <a:r>
              <a:rPr lang="en-US" b="1" dirty="0"/>
              <a:t>rarely </a:t>
            </a:r>
          </a:p>
          <a:p>
            <a:pPr eaLnBrk="1" hangingPunct="1"/>
            <a:r>
              <a:rPr lang="en-US" dirty="0"/>
              <a:t>By instructor alone – </a:t>
            </a:r>
            <a:r>
              <a:rPr lang="en-US" b="1" dirty="0"/>
              <a:t>rarely</a:t>
            </a:r>
            <a:r>
              <a:rPr lang="en-US" dirty="0"/>
              <a:t> </a:t>
            </a:r>
          </a:p>
          <a:p>
            <a:pPr eaLnBrk="1" hangingPunct="1"/>
            <a:r>
              <a:rPr lang="en-US" dirty="0"/>
              <a:t>By customers and instructor – </a:t>
            </a:r>
            <a:r>
              <a:rPr lang="en-US" b="1" dirty="0"/>
              <a:t>most often</a:t>
            </a:r>
          </a:p>
          <a:p>
            <a:pPr lvl="1" eaLnBrk="1" hangingPunct="1"/>
            <a:r>
              <a:rPr lang="en-US" dirty="0"/>
              <a:t>Either working together</a:t>
            </a:r>
          </a:p>
          <a:p>
            <a:pPr lvl="1" eaLnBrk="1" hangingPunct="1"/>
            <a:r>
              <a:rPr lang="en-US" dirty="0"/>
              <a:t>Or customer-determined but approved by instructor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2434848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219200"/>
          </a:xfrm>
        </p:spPr>
        <p:txBody>
          <a:bodyPr/>
          <a:lstStyle/>
          <a:p>
            <a:pPr algn="ctr" eaLnBrk="1" hangingPunct="1"/>
            <a:r>
              <a:rPr lang="en-US" sz="4000" dirty="0">
                <a:solidFill>
                  <a:schemeClr val="folHlink"/>
                </a:solidFill>
              </a:rPr>
              <a:t>Survey of Capstone Courses</a:t>
            </a:r>
            <a:br>
              <a:rPr lang="en-US" sz="4000" dirty="0">
                <a:solidFill>
                  <a:schemeClr val="folHlink"/>
                </a:solidFill>
              </a:rPr>
            </a:br>
            <a:r>
              <a:rPr lang="en-US" sz="3600" dirty="0">
                <a:solidFill>
                  <a:schemeClr val="folHlink"/>
                </a:solidFill>
              </a:rPr>
              <a:t>Student Team Selection</a:t>
            </a:r>
            <a:endParaRPr lang="en-US" sz="36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724400"/>
          </a:xfrm>
        </p:spPr>
        <p:txBody>
          <a:bodyPr/>
          <a:lstStyle/>
          <a:p>
            <a:pPr eaLnBrk="1" hangingPunct="1"/>
            <a:r>
              <a:rPr lang="en-US" dirty="0"/>
              <a:t>Students form their own teams</a:t>
            </a:r>
          </a:p>
          <a:p>
            <a:pPr lvl="1" eaLnBrk="1" hangingPunct="1"/>
            <a:r>
              <a:rPr lang="en-US" dirty="0"/>
              <a:t>May get cliques of students with little diversity </a:t>
            </a:r>
          </a:p>
          <a:p>
            <a:pPr eaLnBrk="1" hangingPunct="1"/>
            <a:r>
              <a:rPr lang="en-US" dirty="0"/>
              <a:t>Students randomly assigned to teams</a:t>
            </a:r>
          </a:p>
          <a:p>
            <a:pPr lvl="1" eaLnBrk="1" hangingPunct="1"/>
            <a:r>
              <a:rPr lang="en-US" dirty="0"/>
              <a:t>iOS app called Team Shake</a:t>
            </a:r>
          </a:p>
          <a:p>
            <a:pPr eaLnBrk="1" hangingPunct="1"/>
            <a:r>
              <a:rPr lang="en-US" dirty="0"/>
              <a:t>Instructor forms the teams </a:t>
            </a:r>
            <a:r>
              <a:rPr lang="en-US" dirty="0">
                <a:solidFill>
                  <a:schemeClr val="accent6"/>
                </a:solidFill>
              </a:rPr>
              <a:t>– most common</a:t>
            </a:r>
          </a:p>
          <a:p>
            <a:pPr lvl="1" eaLnBrk="1" hangingPunct="1"/>
            <a:r>
              <a:rPr lang="en-US" dirty="0"/>
              <a:t>Usually based on student project preferences, technical skills, and geographic location</a:t>
            </a:r>
          </a:p>
          <a:p>
            <a:pPr lvl="1" eaLnBrk="1" hangingPunct="1"/>
            <a:r>
              <a:rPr lang="en-US" dirty="0"/>
              <a:t>Can ensure diversity in academics, gender, etc.</a:t>
            </a:r>
          </a:p>
          <a:p>
            <a:pPr lvl="1" eaLnBrk="1" hangingPunct="1"/>
            <a:r>
              <a:rPr lang="en-US" dirty="0"/>
              <a:t>Research says best method (</a:t>
            </a:r>
            <a:r>
              <a:rPr lang="en-US" dirty="0" err="1"/>
              <a:t>Nilson</a:t>
            </a:r>
            <a:r>
              <a:rPr lang="en-US" dirty="0"/>
              <a:t>, 2010)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594" y="5943600"/>
            <a:ext cx="855406" cy="914400"/>
          </a:xfrm>
          <a:prstGeom prst="rect">
            <a:avLst/>
          </a:prstGeom>
        </p:spPr>
      </p:pic>
      <p:sp>
        <p:nvSpPr>
          <p:cNvPr id="6" name="Rectangle 15"/>
          <p:cNvSpPr txBox="1">
            <a:spLocks noChangeArrowheads="1"/>
          </p:cNvSpPr>
          <p:nvPr/>
        </p:nvSpPr>
        <p:spPr bwMode="auto">
          <a:xfrm>
            <a:off x="34290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/>
                </a:solidFill>
              </a:rPr>
              <a:t>SEDSI 2019</a:t>
            </a:r>
          </a:p>
        </p:txBody>
      </p:sp>
    </p:spTree>
    <p:extLst>
      <p:ext uri="{BB962C8B-B14F-4D97-AF65-F5344CB8AC3E}">
        <p14:creationId xmlns:p14="http://schemas.microsoft.com/office/powerpoint/2010/main" val="258928698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Custom 30">
      <a:dk1>
        <a:sysClr val="windowText" lastClr="000000"/>
      </a:dk1>
      <a:lt1>
        <a:srgbClr val="FFFFFF"/>
      </a:lt1>
      <a:dk2>
        <a:srgbClr val="005390"/>
      </a:dk2>
      <a:lt2>
        <a:srgbClr val="FFC000"/>
      </a:lt2>
      <a:accent1>
        <a:srgbClr val="F2F2F2"/>
      </a:accent1>
      <a:accent2>
        <a:srgbClr val="FFC000"/>
      </a:accent2>
      <a:accent3>
        <a:srgbClr val="969696"/>
      </a:accent3>
      <a:accent4>
        <a:srgbClr val="808080"/>
      </a:accent4>
      <a:accent5>
        <a:srgbClr val="969696"/>
      </a:accent5>
      <a:accent6>
        <a:srgbClr val="0070C0"/>
      </a:accent6>
      <a:hlink>
        <a:srgbClr val="003760"/>
      </a:hlink>
      <a:folHlink>
        <a:srgbClr val="003760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9069</TotalTime>
  <Words>1840</Words>
  <Application>Microsoft Office PowerPoint</Application>
  <PresentationFormat>On-screen Show (4:3)</PresentationFormat>
  <Paragraphs>308</Paragraphs>
  <Slides>40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굴림</vt:lpstr>
      <vt:lpstr>Arial</vt:lpstr>
      <vt:lpstr>Tahoma</vt:lpstr>
      <vt:lpstr>Times New Roman</vt:lpstr>
      <vt:lpstr>Wingdings</vt:lpstr>
      <vt:lpstr>Blends</vt:lpstr>
      <vt:lpstr>PowerPoint Presentation</vt:lpstr>
      <vt:lpstr>Real-World Student Projects</vt:lpstr>
      <vt:lpstr>Real-World Student Projects (cont)</vt:lpstr>
      <vt:lpstr>Migrate to Web-assisted Format </vt:lpstr>
      <vt:lpstr>Challenges of Web-assisted Format</vt:lpstr>
      <vt:lpstr>Real-World Student Projects</vt:lpstr>
      <vt:lpstr>Survey of Capstone Courses</vt:lpstr>
      <vt:lpstr>Survey of Capstone Courses Project/Customer Determination </vt:lpstr>
      <vt:lpstr>Survey of Capstone Courses Student Team Selection</vt:lpstr>
      <vt:lpstr>Survey of Capstone Courses Dispersed Teams</vt:lpstr>
      <vt:lpstr>Survey of Capstone Courses Student Assessment</vt:lpstr>
      <vt:lpstr>Pace University Capstone Experience 19 year history of real-world projects</vt:lpstr>
      <vt:lpstr>Pace University Capstone Experience Project and Research Interplay</vt:lpstr>
      <vt:lpstr>Pace University Capstone Experience Projects and Publications 2001-2015</vt:lpstr>
      <vt:lpstr>Pace University Capstone Experience Project Sources 2001-2015</vt:lpstr>
      <vt:lpstr>Pace University Capstone Experience Publication Types 2001-2015</vt:lpstr>
      <vt:lpstr>Pace University Capstone Experience Project Examples</vt:lpstr>
      <vt:lpstr>Pace University Capstone Experience Example Project System</vt:lpstr>
      <vt:lpstr>Pace University Capstone Experience Project and Team Selection</vt:lpstr>
      <vt:lpstr>Pace University Capstone Experience Teams, Roles, and Methods of Work</vt:lpstr>
      <vt:lpstr>Pace University Capstone Experience Teams, Roles, and Methods of Work</vt:lpstr>
      <vt:lpstr>Pace University Capstone Experience Teams, Roles, and Methods of Work</vt:lpstr>
      <vt:lpstr>Pace University Capstone Experience Course Management</vt:lpstr>
      <vt:lpstr>Pace University Capstone Experience  Scattered Team Issues/Solutions</vt:lpstr>
      <vt:lpstr>Pace University Capstone Experience   Scattered Team Issues/Solutions (cont)</vt:lpstr>
      <vt:lpstr>Pace University Capstone Experience   Scattered Team Issues/Solutions (cont)</vt:lpstr>
      <vt:lpstr> Student Assessment Grading Overview</vt:lpstr>
      <vt:lpstr> Student Assessment Grading Overview</vt:lpstr>
      <vt:lpstr> Student Assessment Grade Spreadsheet</vt:lpstr>
      <vt:lpstr> Student Assessment Team Project Technical Paper</vt:lpstr>
      <vt:lpstr>Student Assessment Team Project Work Assessment</vt:lpstr>
      <vt:lpstr>Student Assessment Team Project Work Assessment</vt:lpstr>
      <vt:lpstr>Student Assessment Peer Evaluation</vt:lpstr>
      <vt:lpstr>Student Assessment Individual Student Evaluations</vt:lpstr>
      <vt:lpstr>Student Assessment Individual Student Assessment</vt:lpstr>
      <vt:lpstr>Student Assessment Individual Student Assessment</vt:lpstr>
      <vt:lpstr>Other Assessments Pedagogical Course Evaluations</vt:lpstr>
      <vt:lpstr>Other Assessments  Pedagogical Customer Evaluations</vt:lpstr>
      <vt:lpstr>Pace University Capstone Experience Student Satisfaction High</vt:lpstr>
      <vt:lpstr>Conclusions</vt:lpstr>
    </vt:vector>
  </TitlesOfParts>
  <Company>IBM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– An Inherent Aspect of Agile Software Development</dc:title>
  <dc:creator>IBM_USER</dc:creator>
  <cp:lastModifiedBy>Dr. Charles Tappert</cp:lastModifiedBy>
  <cp:revision>245</cp:revision>
  <cp:lastPrinted>2019-01-23T21:43:30Z</cp:lastPrinted>
  <dcterms:created xsi:type="dcterms:W3CDTF">2005-11-30T19:30:36Z</dcterms:created>
  <dcterms:modified xsi:type="dcterms:W3CDTF">2019-02-03T20:02:18Z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