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8" r:id="rId31"/>
    <p:sldId id="299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7" d="100"/>
          <a:sy n="177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E980F57-AEAA-4D17-83DC-928AB40A3779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56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036B95C-25FF-4BE4-9D16-B622681DC3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BC3D58-DDF5-44C3-B842-C8732AFB9FA9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1058D53-B530-49A7-9D76-F09899F71A9D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FBDE34D-81F7-41B7-B8D9-600047D5A136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5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C16E382-715B-4A2B-8055-88401774D792}" type="slidenum"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43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AAD184-2AE5-4D92-84B5-10FF1E332FE1}" type="slidenum"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0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3BE03C9-07D1-4BCE-976E-355DFF218354}" type="slidenum"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30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73EF905-2917-4AE5-9802-283D1268D5C1}" type="slidenum"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2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77686C-B5FF-4B87-B05E-DADA10F69EB2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9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2BA423-7854-40D6-96AF-3D8ACC3B10DD}" type="slidenum"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40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B56D573-C704-4C0F-BDCB-D2425F377ACC}" type="slidenum"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65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8FE4E7B-81F6-4571-8046-586B15799DC7}" type="slidenum"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FDE539-C416-4ED0-87FE-499FD44952F3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01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9D746B7-FFB3-4A97-8EEC-7154D870D901}" type="slidenum"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0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881B14E-81B8-4433-9758-C4F82D445413}" type="slidenum"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96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240DD23-93C3-4AE7-9C70-449DB4DD17DB}" type="slidenum"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75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9D93375-AFB0-41DE-B4F2-829BA362831A}" type="slidenum"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2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AC5684-A5E5-4F8D-8F64-404378C35628}" type="slidenum"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2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E4D039-906C-4F1C-BEDD-91FE57EB7CB0}" type="slidenum">
              <a:t>25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61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0F007B-8B81-441E-A4D4-9EEF27F6CEE3}" type="slidenum"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06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1F0DDE2-81BF-4EC4-938D-5E250B0F4D6E}" type="slidenum">
              <a:t>27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40360" y="9108720"/>
            <a:ext cx="3162239" cy="47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4680" tIns="47160" rIns="94680" bIns="47160" anchor="b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48B62021-7C76-4C9F-B80D-5E4B44DCB993}" type="slidenum">
              <a:t>27</a:t>
            </a:fld>
            <a:endParaRPr lang="en-US" sz="12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08720"/>
            <a:ext cx="3162239" cy="47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4680" tIns="47160" rIns="94680" bIns="47160" anchor="b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162239" cy="47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4680" tIns="47160" rIns="94680" bIns="4716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0360" y="0"/>
            <a:ext cx="3162239" cy="47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4680" tIns="47160" rIns="94680" bIns="47160" anchor="t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Notes Placeholder 6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1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75CBDC1-A35C-43DC-AFEF-BEE7CAB8C2C3}" type="slidenum"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57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3FDFF-F573-4BF5-8846-402A36F9E55E}" type="slidenum"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5664560-4A33-4775-9E05-C9E33ABFAADF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2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3FDFF-F573-4BF5-8846-402A36F9E55E}" type="slidenum"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5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3FDFF-F573-4BF5-8846-402A36F9E55E}" type="slidenum"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5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0DDAB42-150A-405F-A969-F009546659C3}" type="slidenum"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89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117D06-5C12-4D08-9792-8266A44257E7}" type="slidenum"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01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5B991F-77A3-4116-8CEB-D78080C4DDBD}" type="slidenum"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17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523E29B-A7D2-4FF7-9A56-3E1C7F14E823}" type="slidenum"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10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A6ABC7-3C45-4028-A91F-7E57441CDD92}" type="slidenum"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180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8D3DCA-B26D-4FB1-B26B-47EE6CC1688F}" type="slidenum"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05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3BD707-41D0-4556-92F1-6E804167F084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92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B363C9-EEB6-4F28-A269-E8F3F4E93EAF}" type="slidenum"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9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23A3B49-826B-40C8-B4C8-AFC2FAD32D95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4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0B60E5-2E14-4719-85C8-D9D9D7FEB7E7}" type="slidenum"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AFE739-7D8C-446F-B908-3E3F17F7D3C7}" type="slidenum"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A1CA481-EEED-4B99-8059-B0722B9C9C11}" type="slidenum"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44615E-55E7-4075-BB0A-0D0EC914FA36}" type="slidenum"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38E9F6-4497-4473-95A2-229EAC747F1C}" type="slidenum"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0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96AB381-3094-4815-9423-1F34626D38E5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9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7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8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7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5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5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2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5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1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idaho.com/Scales-of-Justice-03.gif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werPoi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990719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1, What’s it all about?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Frank,</a:t>
            </a:r>
            <a:endParaRPr lang="en-AU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M. A. Hall, and C.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J. Pal</a:t>
            </a:r>
            <a:endParaRPr lang="en-AU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ther data with mixed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47DEC-5B97-4399-98A7-02E509CD124C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86885" y="108835"/>
            <a:ext cx="7524750" cy="900112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dirty="0"/>
              <a:t>Weather data with mixed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/>
            <a:r>
              <a:rPr lang="en-US"/>
              <a:t>Some attributes have numeric values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9879" y="1800000"/>
            <a:ext cx="7620121" cy="2009520"/>
            <a:chOff x="839879" y="1800000"/>
            <a:chExt cx="7620121" cy="2009520"/>
          </a:xfrm>
        </p:grpSpPr>
        <p:sp>
          <p:nvSpPr>
            <p:cNvPr id="5" name="Freeform 4"/>
            <p:cNvSpPr/>
            <p:nvPr/>
          </p:nvSpPr>
          <p:spPr>
            <a:xfrm>
              <a:off x="6935759" y="347472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411880" y="34747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888000" y="34747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363760" y="347472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39879" y="34747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935759" y="3139559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11880" y="31395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88000" y="31395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63760" y="3139559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39879" y="31395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935759" y="28047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11880" y="28047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88000" y="28047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86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363760" y="28047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39879" y="28047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935759" y="24699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11880" y="24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88000" y="24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363760" y="24699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39879" y="24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35759" y="213480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11880" y="21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88000" y="21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63760" y="213480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39879" y="21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935759" y="180000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411880" y="18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888000" y="18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363760" y="180000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39879" y="18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839879" y="3809520"/>
              <a:ext cx="76201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839879" y="1800000"/>
              <a:ext cx="0" cy="2009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8460000" y="1800000"/>
              <a:ext cx="0" cy="2009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839879" y="2134800"/>
              <a:ext cx="76201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839879" y="1800000"/>
              <a:ext cx="76201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39879" y="4140000"/>
            <a:ext cx="7620121" cy="1685880"/>
            <a:chOff x="839879" y="4140000"/>
            <a:chExt cx="7620121" cy="1685880"/>
          </a:xfrm>
        </p:grpSpPr>
        <p:sp>
          <p:nvSpPr>
            <p:cNvPr id="41" name="Freeform 40"/>
            <p:cNvSpPr/>
            <p:nvPr/>
          </p:nvSpPr>
          <p:spPr>
            <a:xfrm>
              <a:off x="839879" y="4140000"/>
              <a:ext cx="7620120" cy="168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&gt; 83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&lt; 85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39879" y="414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839879" y="582588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839879" y="414000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8460000" y="414000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contact lenses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B52CBF-7243-40C0-A879-F27F9FC0CCF6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contact lenses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0000" y="900000"/>
            <a:ext cx="8820000" cy="5572080"/>
            <a:chOff x="180000" y="900000"/>
            <a:chExt cx="8820000" cy="5572080"/>
          </a:xfrm>
        </p:grpSpPr>
        <p:sp>
          <p:nvSpPr>
            <p:cNvPr id="4" name="Freeform 3"/>
            <p:cNvSpPr/>
            <p:nvPr/>
          </p:nvSpPr>
          <p:spPr>
            <a:xfrm>
              <a:off x="7176960" y="432900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353560" y="432900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816720" y="432900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801080" y="432900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0000" y="432900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176960" y="454320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353560" y="454320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16720" y="454320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01080" y="454320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0000" y="454320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176960" y="47577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53560" y="47577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6720" y="47577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01080" y="47577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0000" y="47577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176960" y="49719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53560" y="49719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16720" y="49719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01080" y="49719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0000" y="49719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176960" y="518616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53560" y="518616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816720" y="518616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01080" y="518616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0000" y="518616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176960" y="54007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353560" y="54007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816720" y="54007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01080" y="54007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0000" y="54007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76960" y="56149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353560" y="56149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816720" y="56149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801080" y="56149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0000" y="56149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176960" y="582912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353560" y="582912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816720" y="582912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801080" y="582912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180000" y="582912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7176960" y="604367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353560" y="604367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16720" y="604367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801080" y="604367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0000" y="604367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176960" y="62578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353560" y="62578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16720" y="62578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01080" y="62578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80000" y="62578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176960" y="411480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353560" y="411480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816720" y="411480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801080" y="411480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80000" y="411480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76960" y="390024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353560" y="390024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816720" y="390024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01080" y="390024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0000" y="390024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7176960" y="368603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353560" y="368603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816720" y="368603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01080" y="368603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0000" y="368603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7176960" y="347183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353560" y="347183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816720" y="347183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801080" y="347183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80000" y="347183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7176960" y="3257279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353560" y="3257279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816720" y="3257279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801080" y="3257279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180000" y="3257279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7176960" y="30430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353560" y="30430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816720" y="30430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801080" y="30430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80000" y="30430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7176960" y="28288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5353560" y="28288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3816720" y="28288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801080" y="28288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180000" y="28288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176960" y="26146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353560" y="26146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3816720" y="26146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801080" y="26146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80000" y="26146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7176960" y="2400119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5353560" y="2400119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3816720" y="2400119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801080" y="2400119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80000" y="2400119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176960" y="21859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353560" y="21859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816720" y="21859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801080" y="21859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80000" y="21859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176960" y="19717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353560" y="19717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816720" y="19717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801080" y="19717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80000" y="19717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176960" y="175716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353560" y="175716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816720" y="175716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801080" y="175716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80000" y="175716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176960" y="15429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353560" y="15429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816720" y="15429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801080" y="15429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80000" y="15429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176960" y="13287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353560" y="13287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816720" y="13287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801080" y="13287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80000" y="13287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176960" y="900000"/>
              <a:ext cx="182303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353560" y="900000"/>
              <a:ext cx="182339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816720" y="900000"/>
              <a:ext cx="153684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801080" y="900000"/>
              <a:ext cx="201564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80000" y="900000"/>
              <a:ext cx="162108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129" name="Straight Connector 128"/>
            <p:cNvSpPr/>
            <p:nvPr/>
          </p:nvSpPr>
          <p:spPr>
            <a:xfrm>
              <a:off x="180000" y="6472079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0" name="Straight Connector 129"/>
            <p:cNvSpPr/>
            <p:nvPr/>
          </p:nvSpPr>
          <p:spPr>
            <a:xfrm>
              <a:off x="180000" y="900000"/>
              <a:ext cx="0" cy="557207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>
              <a:off x="9000000" y="900000"/>
              <a:ext cx="0" cy="557207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180000" y="132876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180000" y="90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34" name="Freeform 133"/>
          <p:cNvSpPr/>
          <p:nvPr/>
        </p:nvSpPr>
        <p:spPr>
          <a:xfrm>
            <a:off x="2955959" y="1870199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complete and correct rule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654DBC-2500-4123-92EC-3CBE91ED30BB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41051" y="-192348"/>
            <a:ext cx="7343775" cy="1233488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A complete and correct rule set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9879" y="1260000"/>
            <a:ext cx="7620121" cy="4573440"/>
            <a:chOff x="839879" y="1260000"/>
            <a:chExt cx="7620121" cy="4573440"/>
          </a:xfrm>
        </p:grpSpPr>
        <p:sp>
          <p:nvSpPr>
            <p:cNvPr id="4" name="Freeform 3"/>
            <p:cNvSpPr/>
            <p:nvPr/>
          </p:nvSpPr>
          <p:spPr>
            <a:xfrm>
              <a:off x="839879" y="1260000"/>
              <a:ext cx="7620120" cy="457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tear production rate = reduced 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young and astigmatic = no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soft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pre-presbyopic and astigmatic = no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soft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presbyopic and spectacle prescription = myope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astigmatic = no  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spectacle prescription = hypermetrope and astigmatic = no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soft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spectacle prescription = myope and astigmatic = yes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hard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young and astigmatic = yes 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hard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pre-presbyopic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spectacle prescription = hypermetrope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astigmatic = yes 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presbyopic and spectacle prescription = hypermetrope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astigmatic = yes then recommendation = none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9879" y="126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9879" y="583344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9879" y="1260000"/>
              <a:ext cx="0" cy="4573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60000" y="1260000"/>
              <a:ext cx="0" cy="4573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decision tree for this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5EDC1-0AA3-4B2A-B585-E3178810F359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19250" y="-179388"/>
            <a:ext cx="7524750" cy="1233488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A decision tree for </a:t>
            </a:r>
            <a:r>
              <a:rPr lang="en-US" sz="3600" dirty="0" smtClean="0"/>
              <a:t>this problem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43" y="1120996"/>
            <a:ext cx="5396754" cy="496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ying iris flo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2A1A48-C11A-41FD-AFAE-7AAB197880D0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188" y="-13147"/>
            <a:ext cx="5580062" cy="813614"/>
          </a:xfrm>
        </p:spPr>
        <p:txBody>
          <a:bodyPr wrap="square" lIns="90360" tIns="44280" rIns="90360" bIns="44280" anchorCtr="1">
            <a:normAutofit/>
          </a:bodyPr>
          <a:lstStyle/>
          <a:p>
            <a:pPr lvl="0"/>
            <a:r>
              <a:rPr lang="en-US" sz="3600" dirty="0"/>
              <a:t>Classifying iris flowers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398600"/>
            <a:ext cx="7467479" cy="3349800"/>
            <a:chOff x="0" y="1398600"/>
            <a:chExt cx="7467479" cy="3349800"/>
          </a:xfrm>
        </p:grpSpPr>
        <p:sp>
          <p:nvSpPr>
            <p:cNvPr id="4" name="Freeform 3"/>
            <p:cNvSpPr/>
            <p:nvPr/>
          </p:nvSpPr>
          <p:spPr>
            <a:xfrm>
              <a:off x="5956199" y="441324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711680" y="441324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378240" y="441324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044440" y="441324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27120" y="441324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0" y="441324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956199" y="340848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11680" y="340848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78240" y="340848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044440" y="340848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7120" y="340848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0" y="340848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56199" y="240372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11680" y="240372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78240" y="240372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44440" y="240372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27120" y="240372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0" y="240372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56199" y="407844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virginica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711680" y="407844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1.9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378240" y="407844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5.1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44440" y="407844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2.7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27120" y="407844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5.8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0" y="407844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102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0" y="374328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101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0" y="3073679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52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0" y="2738519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51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0" y="206856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0" y="173376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0" y="139860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956199" y="374328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virginica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11680" y="374328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2.5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78240" y="374328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6.0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44440" y="374328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3.3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27120" y="374328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6.3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956199" y="3073679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versicolor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711680" y="3073679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78240" y="3073679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4.5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44440" y="3073679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3.2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7120" y="3073679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6.4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956199" y="2738519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versicolor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711680" y="2738519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378240" y="2738519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4.7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044440" y="2738519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3.2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27120" y="2738519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7.0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956199" y="206856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setosa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711680" y="206856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378240" y="206856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044440" y="206856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3.0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27120" y="206856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4.9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5956199" y="173376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setosa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4711680" y="173376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378240" y="173376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2044440" y="173376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3.5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27120" y="173376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5.1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956199" y="139860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Type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4711680" y="139860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Petal width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378240" y="139860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Petal length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044440" y="139860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Sepal width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627120" y="139860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Sepal length</a:t>
              </a: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7467479" y="13986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7467479" y="17337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7467479" y="20685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7467479" y="2403720"/>
              <a:ext cx="0" cy="3347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7467479" y="2738519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467479" y="3073679"/>
              <a:ext cx="0" cy="334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7467479" y="340848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467479" y="374328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7467479" y="407844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467479" y="441324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627120" y="139860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0" y="1398600"/>
              <a:ext cx="62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0" y="13986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627120" y="474840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0" y="4748400"/>
              <a:ext cx="62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0" y="17337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0" y="20685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0" y="2403720"/>
              <a:ext cx="0" cy="3347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0" y="2738519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0" y="3073679"/>
              <a:ext cx="0" cy="334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>
              <a:off x="0" y="340848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5" name="Straight Connector 84"/>
            <p:cNvSpPr/>
            <p:nvPr/>
          </p:nvSpPr>
          <p:spPr>
            <a:xfrm>
              <a:off x="0" y="374328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6" name="Straight Connector 85"/>
            <p:cNvSpPr/>
            <p:nvPr/>
          </p:nvSpPr>
          <p:spPr>
            <a:xfrm>
              <a:off x="0" y="407844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7" name="Straight Connector 86"/>
            <p:cNvSpPr/>
            <p:nvPr/>
          </p:nvSpPr>
          <p:spPr>
            <a:xfrm>
              <a:off x="0" y="441324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8" name="Straight Connector 87"/>
            <p:cNvSpPr/>
            <p:nvPr/>
          </p:nvSpPr>
          <p:spPr>
            <a:xfrm>
              <a:off x="627120" y="173376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09480" y="5094360"/>
            <a:ext cx="6781680" cy="1025640"/>
            <a:chOff x="609480" y="5094360"/>
            <a:chExt cx="6781680" cy="1025640"/>
          </a:xfrm>
        </p:grpSpPr>
        <p:sp>
          <p:nvSpPr>
            <p:cNvPr id="90" name="Freeform 89"/>
            <p:cNvSpPr/>
            <p:nvPr/>
          </p:nvSpPr>
          <p:spPr>
            <a:xfrm>
              <a:off x="609480" y="5094360"/>
              <a:ext cx="6781680" cy="1025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petal length &lt; 2.45 then Iris setosa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sepal width &lt; 2.10 then Iris versicolor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91" name="Straight Connector 90"/>
            <p:cNvSpPr/>
            <p:nvPr/>
          </p:nvSpPr>
          <p:spPr>
            <a:xfrm>
              <a:off x="609480" y="5094360"/>
              <a:ext cx="6781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2" name="Straight Connector 91"/>
            <p:cNvSpPr/>
            <p:nvPr/>
          </p:nvSpPr>
          <p:spPr>
            <a:xfrm>
              <a:off x="609480" y="6120000"/>
              <a:ext cx="6781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3" name="Straight Connector 92"/>
            <p:cNvSpPr/>
            <p:nvPr/>
          </p:nvSpPr>
          <p:spPr>
            <a:xfrm>
              <a:off x="609480" y="5094360"/>
              <a:ext cx="0" cy="102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4" name="Straight Connector 93"/>
            <p:cNvSpPr/>
            <p:nvPr/>
          </p:nvSpPr>
          <p:spPr>
            <a:xfrm>
              <a:off x="7391160" y="5094360"/>
              <a:ext cx="0" cy="102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dicting CPU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052B2A-10F7-4741-88EF-55AE23549FBF}" type="slidenum">
              <a:t>15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/>
              <a:t>Example: 209 different computer configurations</a:t>
            </a:r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lvl="0">
              <a:spcBef>
                <a:spcPts val="598"/>
              </a:spcBef>
            </a:pPr>
            <a:r>
              <a:rPr lang="en-US" sz="2400"/>
              <a:t>Linear regression function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Predicting CPU performance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0000" y="1620000"/>
            <a:ext cx="8100000" cy="2589480"/>
            <a:chOff x="720000" y="1620000"/>
            <a:chExt cx="8100000" cy="2589480"/>
          </a:xfrm>
        </p:grpSpPr>
        <p:sp>
          <p:nvSpPr>
            <p:cNvPr id="5" name="Freeform 4"/>
            <p:cNvSpPr/>
            <p:nvPr/>
          </p:nvSpPr>
          <p:spPr>
            <a:xfrm>
              <a:off x="6262560" y="387432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262560" y="353952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62560" y="320436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262560" y="286956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262560" y="253440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262560" y="219960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CHMAX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39800" y="387432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39800" y="353952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39800" y="320436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39800" y="286956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39800" y="253440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16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39800" y="219960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CHMIN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39800" y="1620000"/>
              <a:ext cx="2185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Channels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25360" y="1620000"/>
              <a:ext cx="13946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Performance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77960" y="1620000"/>
              <a:ext cx="8618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Cache (Kb)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23400" y="1620000"/>
              <a:ext cx="1654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Main memory (Kb)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403280" y="1620000"/>
              <a:ext cx="132012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Cycle time (ns)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20000" y="1620000"/>
              <a:ext cx="6832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25360" y="387432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45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77960" y="387432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07479" y="387432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4000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723400" y="387432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1000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403280" y="387432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20000" y="387432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209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425360" y="353952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67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77960" y="353952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07479" y="353952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723400" y="353952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512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403280" y="353952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20000" y="353952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208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425360" y="320436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77960" y="320436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07479" y="320436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723400" y="320436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403280" y="320436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0000" y="320436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25360" y="286956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269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377960" y="286956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507479" y="286956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32000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2723400" y="286956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403280" y="286956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29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720000" y="286956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425360" y="253440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198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377960" y="253440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507479" y="253440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6000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23400" y="253440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403280" y="253440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125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720000" y="253440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425360" y="219960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PRP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77960" y="219960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CACH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507479" y="219960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MMAX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2723400" y="219960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MMIN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403280" y="219960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MYCT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720000" y="219960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9" name="Straight Connector 58"/>
            <p:cNvSpPr/>
            <p:nvPr/>
          </p:nvSpPr>
          <p:spPr>
            <a:xfrm>
              <a:off x="88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0" name="Straight Connector 59"/>
            <p:cNvSpPr/>
            <p:nvPr/>
          </p:nvSpPr>
          <p:spPr>
            <a:xfrm>
              <a:off x="88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1" name="Straight Connector 60"/>
            <p:cNvSpPr/>
            <p:nvPr/>
          </p:nvSpPr>
          <p:spPr>
            <a:xfrm>
              <a:off x="88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Straight Connector 61"/>
            <p:cNvSpPr/>
            <p:nvPr/>
          </p:nvSpPr>
          <p:spPr>
            <a:xfrm>
              <a:off x="88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3" name="Straight Connector 62"/>
            <p:cNvSpPr/>
            <p:nvPr/>
          </p:nvSpPr>
          <p:spPr>
            <a:xfrm>
              <a:off x="88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88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88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1403280" y="16200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7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1403280" y="420948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20000" y="162000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1403280" y="21996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20000" y="420948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7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7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7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7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7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1403280" y="2534400"/>
              <a:ext cx="74167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80000" y="5220000"/>
            <a:ext cx="7620120" cy="639720"/>
            <a:chOff x="1080000" y="5220000"/>
            <a:chExt cx="7620120" cy="639720"/>
          </a:xfrm>
        </p:grpSpPr>
        <p:sp>
          <p:nvSpPr>
            <p:cNvPr id="80" name="Freeform 79"/>
            <p:cNvSpPr/>
            <p:nvPr/>
          </p:nvSpPr>
          <p:spPr>
            <a:xfrm>
              <a:off x="1080000" y="5220000"/>
              <a:ext cx="76201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855359" marR="0" lvl="0" indent="-855359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855359" algn="l"/>
                  <a:tab pos="914039" algn="l"/>
                  <a:tab pos="1828439" algn="l"/>
                  <a:tab pos="2742839" algn="l"/>
                  <a:tab pos="3657239" algn="l"/>
                  <a:tab pos="4571639" algn="l"/>
                  <a:tab pos="5486039" algn="l"/>
                  <a:tab pos="6400439" algn="l"/>
                  <a:tab pos="7314838" algn="l"/>
                  <a:tab pos="8229238" algn="l"/>
                  <a:tab pos="9143639" algn="l"/>
                  <a:tab pos="10058039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PRP =	-55.9 + 0.0489 MYCT + 0.0153 MMIN + 0.0056 MMAX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+ 0.6410 CACH - 0.2700 CHMIN + 1.480 CHMAX</a:t>
              </a: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1080000" y="522000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1080000" y="585972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1080000" y="522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>
              <a:off x="8700120" y="522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from labor negot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7D8B41-0901-4CE9-94D4-CF8F161C12A3}" type="slidenum"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Data from labor negotiations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0000" y="1421640"/>
            <a:ext cx="8640000" cy="3978360"/>
            <a:chOff x="180000" y="1421640"/>
            <a:chExt cx="8640000" cy="3978360"/>
          </a:xfrm>
        </p:grpSpPr>
        <p:sp>
          <p:nvSpPr>
            <p:cNvPr id="4" name="Freeform 3"/>
            <p:cNvSpPr/>
            <p:nvPr/>
          </p:nvSpPr>
          <p:spPr>
            <a:xfrm>
              <a:off x="8168040" y="5158440"/>
              <a:ext cx="6519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good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7516080" y="5158440"/>
              <a:ext cx="6519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863760" y="5158440"/>
              <a:ext cx="65232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good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11800" y="5158440"/>
              <a:ext cx="6519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good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559480" y="5158440"/>
              <a:ext cx="65232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bad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114720" y="5158440"/>
              <a:ext cx="24447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{good,bad}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0000" y="5158440"/>
              <a:ext cx="293472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Acceptability of contract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168040" y="494423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half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516080" y="494423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863760" y="494423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full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11800" y="494423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59480" y="494423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14720" y="4944239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{none,half,full}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0000" y="4944239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Health plan contribution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168040" y="47300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516080" y="47300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863760" y="47300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211800" y="47300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59480" y="47300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114720" y="473004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{yes,no}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0000" y="473004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Bereavement assistance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168040" y="45158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full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516080" y="45158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63760" y="45158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full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211800" y="45158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559480" y="45158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14720" y="451584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{none,half,full}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80000" y="451584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Dental plan contribution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168040" y="430127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516080" y="430127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863760" y="430127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11800" y="430127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559480" y="430127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14720" y="4301279"/>
              <a:ext cx="24447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{yes,no}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0000" y="4301279"/>
              <a:ext cx="29347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Long-term disability assistance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8168040" y="408708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avg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516080" y="408708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863760" y="408708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gen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6211800" y="408708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gen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59480" y="408708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avg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114720" y="408708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{below-avg,avg,gen}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80000" y="408708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Vacation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168040" y="387287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16080" y="387287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863760" y="387287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211800" y="387287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15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59480" y="387287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11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114720" y="3872879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(Number of days)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0000" y="3872879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Statutory holidays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8168040" y="3634560"/>
              <a:ext cx="6519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516080" y="3634560"/>
              <a:ext cx="6519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63760" y="3634560"/>
              <a:ext cx="65232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6211800" y="3634560"/>
              <a:ext cx="6519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559480" y="3634560"/>
              <a:ext cx="65232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14720" y="3634560"/>
              <a:ext cx="24447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{yes,no}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180000" y="3634560"/>
              <a:ext cx="293472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Education allowance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180000" y="342036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Shift-work supplement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180000" y="319500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Standby pay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0000" y="2967839"/>
              <a:ext cx="29347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Pension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0000" y="2740680"/>
              <a:ext cx="29347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Working hours per week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180000" y="251532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Cost of living adjustment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180000" y="228996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Wage increase third year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180000" y="206460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Wage increase second year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0000" y="185040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Wage increase first year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0000" y="1635839"/>
              <a:ext cx="29347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Duration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180000" y="142164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Attribute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8168040" y="342036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7516080" y="342036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6863760" y="342036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4%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6211800" y="342036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59480" y="342036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114720" y="342036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8168040" y="31950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7516080" y="31950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6863760" y="31950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211800" y="31950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13%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559480" y="31950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114720" y="319500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8168040" y="2967839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7516080" y="2967839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863760" y="2967839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6211800" y="2967839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559480" y="2967839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3114720" y="2967839"/>
              <a:ext cx="24447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{none,ret-allw, empl-cntr}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8168040" y="2740680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516080" y="2740680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6863760" y="2740680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38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6211800" y="2740680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35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5559480" y="2740680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28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3114720" y="2740680"/>
              <a:ext cx="24447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(Number of hours)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8168040" y="251532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7516080" y="251532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6863760" y="251532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6211800" y="251532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tcf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559480" y="251532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114720" y="251532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{none,tcf,tc}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168040" y="228996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516080" y="228996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863760" y="228996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211800" y="228996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559480" y="228996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114720" y="228996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168040" y="20646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4.0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516080" y="20646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863760" y="20646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4.4%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211800" y="20646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559480" y="20646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114720" y="206460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168040" y="185040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4.5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516080" y="185040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863760" y="185040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4.3%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211800" y="185040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4%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559480" y="185040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2%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114720" y="185040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168040" y="163583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516080" y="163583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863760" y="163583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211800" y="163583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559480" y="163583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114720" y="1635839"/>
              <a:ext cx="24447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(Number of years)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168040" y="14216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516080" y="14216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863760" y="14216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211800" y="14216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559480" y="14216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114720" y="142164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Type</a:t>
              </a:r>
            </a:p>
          </p:txBody>
        </p:sp>
        <p:sp>
          <p:nvSpPr>
            <p:cNvPr id="130" name="Straight Connector 129"/>
            <p:cNvSpPr/>
            <p:nvPr/>
          </p:nvSpPr>
          <p:spPr>
            <a:xfrm>
              <a:off x="180000" y="1421640"/>
              <a:ext cx="864000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>
              <a:off x="180000" y="5400000"/>
              <a:ext cx="864000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8820000" y="1421640"/>
              <a:ext cx="0" cy="397836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180000" y="1421640"/>
              <a:ext cx="0" cy="397836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4" name="Straight Connector 133"/>
            <p:cNvSpPr/>
            <p:nvPr/>
          </p:nvSpPr>
          <p:spPr>
            <a:xfrm>
              <a:off x="180000" y="1635839"/>
              <a:ext cx="864000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ision trees for the labo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04EB36-0C8C-40DD-BB7C-025B6F34CBBD}" type="slidenum">
              <a:t>17</a:t>
            </a:fld>
            <a:endParaRPr lang="en-US"/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679555" y="-65088"/>
            <a:ext cx="7618412" cy="900113"/>
          </a:xfrm>
        </p:spPr>
        <p:txBody>
          <a:bodyPr wrap="square" lIns="90360" tIns="44280" rIns="90360" bIns="44280" anchorCtr="1">
            <a:noAutofit/>
          </a:bodyPr>
          <a:lstStyle/>
          <a:p>
            <a:pPr lvl="0" algn="r"/>
            <a:r>
              <a:rPr lang="en-US" sz="3600" dirty="0"/>
              <a:t>Decision trees for the labor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47" y="1127476"/>
            <a:ext cx="3011553" cy="3392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991" y="2370541"/>
            <a:ext cx="5401270" cy="3610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ybean 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379FBC-3DA7-4C93-B439-4314FD1E1994}" type="slidenum">
              <a:t>18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44756" y="0"/>
            <a:ext cx="5580062" cy="734865"/>
          </a:xfrm>
        </p:spPr>
        <p:txBody>
          <a:bodyPr wrap="square" lIns="90360" tIns="44280" rIns="90360" bIns="44280" anchorCtr="1">
            <a:normAutofit/>
          </a:bodyPr>
          <a:lstStyle/>
          <a:p>
            <a:pPr lvl="0"/>
            <a:r>
              <a:rPr lang="en-US" sz="3600" dirty="0"/>
              <a:t>Soybean classification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4958280" y="6075360"/>
            <a:ext cx="2421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Diaporthe stem canker</a:t>
            </a:r>
          </a:p>
        </p:txBody>
      </p:sp>
      <p:sp>
        <p:nvSpPr>
          <p:cNvPr id="5" name="Freeform 4"/>
          <p:cNvSpPr/>
          <p:nvPr/>
        </p:nvSpPr>
        <p:spPr>
          <a:xfrm>
            <a:off x="3936600" y="607536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19</a:t>
            </a:r>
          </a:p>
        </p:txBody>
      </p:sp>
      <p:sp>
        <p:nvSpPr>
          <p:cNvPr id="6" name="Freeform 5"/>
          <p:cNvSpPr/>
          <p:nvPr/>
        </p:nvSpPr>
        <p:spPr>
          <a:xfrm>
            <a:off x="1785600" y="607536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80880" y="607536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Diagnosis</a:t>
            </a:r>
          </a:p>
        </p:txBody>
      </p:sp>
      <p:sp>
        <p:nvSpPr>
          <p:cNvPr id="8" name="Freeform 7"/>
          <p:cNvSpPr/>
          <p:nvPr/>
        </p:nvSpPr>
        <p:spPr>
          <a:xfrm>
            <a:off x="5028840" y="5776920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9" name="Freeform 8"/>
          <p:cNvSpPr/>
          <p:nvPr/>
        </p:nvSpPr>
        <p:spPr>
          <a:xfrm>
            <a:off x="3936600" y="577692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10" name="Freeform 9"/>
          <p:cNvSpPr/>
          <p:nvPr/>
        </p:nvSpPr>
        <p:spPr>
          <a:xfrm>
            <a:off x="1785600" y="577692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380880" y="577692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Root</a:t>
            </a:r>
          </a:p>
        </p:txBody>
      </p:sp>
      <p:sp>
        <p:nvSpPr>
          <p:cNvPr id="12" name="Freeform 11"/>
          <p:cNvSpPr/>
          <p:nvPr/>
        </p:nvSpPr>
        <p:spPr>
          <a:xfrm>
            <a:off x="5028840" y="5478479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936600" y="5478479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85600" y="5478479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80880" y="5478479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6" name="Freeform 15"/>
          <p:cNvSpPr/>
          <p:nvPr/>
        </p:nvSpPr>
        <p:spPr>
          <a:xfrm>
            <a:off x="5028840" y="5180040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3936600" y="518004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18" name="Freeform 17"/>
          <p:cNvSpPr/>
          <p:nvPr/>
        </p:nvSpPr>
        <p:spPr>
          <a:xfrm>
            <a:off x="1785600" y="518004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Stem lodging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0880" y="518004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028840" y="4881600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Abnormal</a:t>
            </a:r>
          </a:p>
        </p:txBody>
      </p:sp>
      <p:sp>
        <p:nvSpPr>
          <p:cNvPr id="21" name="Freeform 20"/>
          <p:cNvSpPr/>
          <p:nvPr/>
        </p:nvSpPr>
        <p:spPr>
          <a:xfrm>
            <a:off x="3936600" y="488160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22" name="Freeform 21"/>
          <p:cNvSpPr/>
          <p:nvPr/>
        </p:nvSpPr>
        <p:spPr>
          <a:xfrm>
            <a:off x="1785600" y="488160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23" name="Freeform 22"/>
          <p:cNvSpPr/>
          <p:nvPr/>
        </p:nvSpPr>
        <p:spPr>
          <a:xfrm>
            <a:off x="380880" y="488160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Stem</a:t>
            </a:r>
          </a:p>
        </p:txBody>
      </p:sp>
      <p:sp>
        <p:nvSpPr>
          <p:cNvPr id="24" name="Freeform 23"/>
          <p:cNvSpPr/>
          <p:nvPr/>
        </p:nvSpPr>
        <p:spPr>
          <a:xfrm>
            <a:off x="5028840" y="4583159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936600" y="4583159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5600" y="4583159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80880" y="4583159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" name="Freeform 27"/>
          <p:cNvSpPr/>
          <p:nvPr/>
        </p:nvSpPr>
        <p:spPr>
          <a:xfrm>
            <a:off x="5028840" y="433872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?</a:t>
            </a:r>
          </a:p>
        </p:txBody>
      </p:sp>
      <p:sp>
        <p:nvSpPr>
          <p:cNvPr id="29" name="Freeform 28"/>
          <p:cNvSpPr/>
          <p:nvPr/>
        </p:nvSpPr>
        <p:spPr>
          <a:xfrm>
            <a:off x="3936600" y="433872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30" name="Freeform 29"/>
          <p:cNvSpPr/>
          <p:nvPr/>
        </p:nvSpPr>
        <p:spPr>
          <a:xfrm>
            <a:off x="1785600" y="433872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Leaf spot size</a:t>
            </a:r>
          </a:p>
        </p:txBody>
      </p:sp>
      <p:sp>
        <p:nvSpPr>
          <p:cNvPr id="31" name="Freeform 30"/>
          <p:cNvSpPr/>
          <p:nvPr/>
        </p:nvSpPr>
        <p:spPr>
          <a:xfrm>
            <a:off x="380880" y="433872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028840" y="409428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Abnormal</a:t>
            </a:r>
          </a:p>
        </p:txBody>
      </p:sp>
      <p:sp>
        <p:nvSpPr>
          <p:cNvPr id="33" name="Freeform 32"/>
          <p:cNvSpPr/>
          <p:nvPr/>
        </p:nvSpPr>
        <p:spPr>
          <a:xfrm>
            <a:off x="3936600" y="409428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34" name="Freeform 33"/>
          <p:cNvSpPr/>
          <p:nvPr/>
        </p:nvSpPr>
        <p:spPr>
          <a:xfrm>
            <a:off x="1785600" y="409428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35" name="Freeform 34"/>
          <p:cNvSpPr/>
          <p:nvPr/>
        </p:nvSpPr>
        <p:spPr>
          <a:xfrm>
            <a:off x="380880" y="409428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Leaf</a:t>
            </a:r>
          </a:p>
        </p:txBody>
      </p:sp>
      <p:sp>
        <p:nvSpPr>
          <p:cNvPr id="36" name="Freeform 35"/>
          <p:cNvSpPr/>
          <p:nvPr/>
        </p:nvSpPr>
        <p:spPr>
          <a:xfrm>
            <a:off x="5028840" y="3849839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?</a:t>
            </a:r>
          </a:p>
        </p:txBody>
      </p:sp>
      <p:sp>
        <p:nvSpPr>
          <p:cNvPr id="37" name="Freeform 36"/>
          <p:cNvSpPr/>
          <p:nvPr/>
        </p:nvSpPr>
        <p:spPr>
          <a:xfrm>
            <a:off x="3936600" y="3849839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5</a:t>
            </a:r>
          </a:p>
        </p:txBody>
      </p:sp>
      <p:sp>
        <p:nvSpPr>
          <p:cNvPr id="38" name="Freeform 37"/>
          <p:cNvSpPr/>
          <p:nvPr/>
        </p:nvSpPr>
        <p:spPr>
          <a:xfrm>
            <a:off x="1785600" y="3849839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Fruit spots</a:t>
            </a:r>
          </a:p>
        </p:txBody>
      </p:sp>
      <p:sp>
        <p:nvSpPr>
          <p:cNvPr id="39" name="Freeform 38"/>
          <p:cNvSpPr/>
          <p:nvPr/>
        </p:nvSpPr>
        <p:spPr>
          <a:xfrm>
            <a:off x="380880" y="3849839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028840" y="3360600"/>
            <a:ext cx="236232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41" name="Freeform 40"/>
          <p:cNvSpPr/>
          <p:nvPr/>
        </p:nvSpPr>
        <p:spPr>
          <a:xfrm>
            <a:off x="3936600" y="3360600"/>
            <a:ext cx="109224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42" name="Freeform 41"/>
          <p:cNvSpPr/>
          <p:nvPr/>
        </p:nvSpPr>
        <p:spPr>
          <a:xfrm>
            <a:off x="1785600" y="3360600"/>
            <a:ext cx="215100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 of fruit pods</a:t>
            </a:r>
          </a:p>
        </p:txBody>
      </p:sp>
      <p:sp>
        <p:nvSpPr>
          <p:cNvPr id="43" name="Freeform 42"/>
          <p:cNvSpPr/>
          <p:nvPr/>
        </p:nvSpPr>
        <p:spPr>
          <a:xfrm>
            <a:off x="380880" y="3360600"/>
            <a:ext cx="140472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Fruit</a:t>
            </a:r>
          </a:p>
        </p:txBody>
      </p:sp>
      <p:sp>
        <p:nvSpPr>
          <p:cNvPr id="44" name="Freeform 43"/>
          <p:cNvSpPr/>
          <p:nvPr/>
        </p:nvSpPr>
        <p:spPr>
          <a:xfrm>
            <a:off x="5028840" y="311616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936600" y="311616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785600" y="311616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80880" y="311616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48" name="Freeform 47"/>
          <p:cNvSpPr/>
          <p:nvPr/>
        </p:nvSpPr>
        <p:spPr>
          <a:xfrm>
            <a:off x="5028840" y="287172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Absent</a:t>
            </a:r>
          </a:p>
        </p:txBody>
      </p:sp>
      <p:sp>
        <p:nvSpPr>
          <p:cNvPr id="49" name="Freeform 48"/>
          <p:cNvSpPr/>
          <p:nvPr/>
        </p:nvSpPr>
        <p:spPr>
          <a:xfrm>
            <a:off x="3936600" y="287172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50" name="Freeform 49"/>
          <p:cNvSpPr/>
          <p:nvPr/>
        </p:nvSpPr>
        <p:spPr>
          <a:xfrm>
            <a:off x="1785600" y="287172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Mold growth</a:t>
            </a:r>
          </a:p>
        </p:txBody>
      </p:sp>
      <p:sp>
        <p:nvSpPr>
          <p:cNvPr id="51" name="Freeform 50"/>
          <p:cNvSpPr/>
          <p:nvPr/>
        </p:nvSpPr>
        <p:spPr>
          <a:xfrm>
            <a:off x="380880" y="287172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028840" y="262728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53" name="Freeform 52"/>
          <p:cNvSpPr/>
          <p:nvPr/>
        </p:nvSpPr>
        <p:spPr>
          <a:xfrm>
            <a:off x="3936600" y="262728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54" name="Freeform 53"/>
          <p:cNvSpPr/>
          <p:nvPr/>
        </p:nvSpPr>
        <p:spPr>
          <a:xfrm>
            <a:off x="1785600" y="262728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55" name="Freeform 54"/>
          <p:cNvSpPr/>
          <p:nvPr/>
        </p:nvSpPr>
        <p:spPr>
          <a:xfrm>
            <a:off x="380880" y="262728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Seed</a:t>
            </a:r>
          </a:p>
        </p:txBody>
      </p:sp>
      <p:sp>
        <p:nvSpPr>
          <p:cNvPr id="56" name="Freeform 55"/>
          <p:cNvSpPr/>
          <p:nvPr/>
        </p:nvSpPr>
        <p:spPr>
          <a:xfrm>
            <a:off x="5028840" y="238284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3936600" y="238284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1785600" y="238284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80880" y="238284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60" name="Freeform 59"/>
          <p:cNvSpPr/>
          <p:nvPr/>
        </p:nvSpPr>
        <p:spPr>
          <a:xfrm>
            <a:off x="5028840" y="213840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Above normal</a:t>
            </a:r>
          </a:p>
        </p:txBody>
      </p:sp>
      <p:sp>
        <p:nvSpPr>
          <p:cNvPr id="61" name="Freeform 60"/>
          <p:cNvSpPr/>
          <p:nvPr/>
        </p:nvSpPr>
        <p:spPr>
          <a:xfrm>
            <a:off x="3936600" y="213840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62" name="Freeform 61"/>
          <p:cNvSpPr/>
          <p:nvPr/>
        </p:nvSpPr>
        <p:spPr>
          <a:xfrm>
            <a:off x="1785600" y="213840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Precipitation</a:t>
            </a:r>
          </a:p>
        </p:txBody>
      </p:sp>
      <p:sp>
        <p:nvSpPr>
          <p:cNvPr id="63" name="Freeform 62"/>
          <p:cNvSpPr/>
          <p:nvPr/>
        </p:nvSpPr>
        <p:spPr>
          <a:xfrm>
            <a:off x="380880" y="213840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5028840" y="189396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July</a:t>
            </a:r>
          </a:p>
        </p:txBody>
      </p:sp>
      <p:sp>
        <p:nvSpPr>
          <p:cNvPr id="65" name="Freeform 64"/>
          <p:cNvSpPr/>
          <p:nvPr/>
        </p:nvSpPr>
        <p:spPr>
          <a:xfrm>
            <a:off x="3936600" y="189396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</a:t>
            </a:r>
          </a:p>
        </p:txBody>
      </p:sp>
      <p:sp>
        <p:nvSpPr>
          <p:cNvPr id="66" name="Freeform 65"/>
          <p:cNvSpPr/>
          <p:nvPr/>
        </p:nvSpPr>
        <p:spPr>
          <a:xfrm>
            <a:off x="1785600" y="189396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Time of occurrence</a:t>
            </a:r>
          </a:p>
        </p:txBody>
      </p:sp>
      <p:sp>
        <p:nvSpPr>
          <p:cNvPr id="67" name="Freeform 66"/>
          <p:cNvSpPr/>
          <p:nvPr/>
        </p:nvSpPr>
        <p:spPr>
          <a:xfrm>
            <a:off x="180000" y="1893960"/>
            <a:ext cx="16056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Environment</a:t>
            </a:r>
          </a:p>
        </p:txBody>
      </p:sp>
      <p:sp>
        <p:nvSpPr>
          <p:cNvPr id="68" name="Freeform 67"/>
          <p:cNvSpPr/>
          <p:nvPr/>
        </p:nvSpPr>
        <p:spPr>
          <a:xfrm>
            <a:off x="5028840" y="1355760"/>
            <a:ext cx="236232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Sample value</a:t>
            </a:r>
          </a:p>
        </p:txBody>
      </p:sp>
      <p:sp>
        <p:nvSpPr>
          <p:cNvPr id="69" name="Freeform 68"/>
          <p:cNvSpPr/>
          <p:nvPr/>
        </p:nvSpPr>
        <p:spPr>
          <a:xfrm>
            <a:off x="3936600" y="1355760"/>
            <a:ext cx="109224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Number of values</a:t>
            </a:r>
          </a:p>
        </p:txBody>
      </p:sp>
      <p:sp>
        <p:nvSpPr>
          <p:cNvPr id="70" name="Freeform 69"/>
          <p:cNvSpPr/>
          <p:nvPr/>
        </p:nvSpPr>
        <p:spPr>
          <a:xfrm>
            <a:off x="1785600" y="1355760"/>
            <a:ext cx="215100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Attribute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380880" y="1355760"/>
            <a:ext cx="140472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2" name="Straight Connector 71"/>
          <p:cNvSpPr/>
          <p:nvPr/>
        </p:nvSpPr>
        <p:spPr>
          <a:xfrm>
            <a:off x="380880" y="1355760"/>
            <a:ext cx="140472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3" name="Straight Connector 72"/>
          <p:cNvSpPr/>
          <p:nvPr/>
        </p:nvSpPr>
        <p:spPr>
          <a:xfrm>
            <a:off x="380880" y="6373799"/>
            <a:ext cx="140472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4" name="Straight Connector 73"/>
          <p:cNvSpPr/>
          <p:nvPr/>
        </p:nvSpPr>
        <p:spPr>
          <a:xfrm>
            <a:off x="380880" y="1355760"/>
            <a:ext cx="0" cy="53820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5" name="Straight Connector 74"/>
          <p:cNvSpPr/>
          <p:nvPr/>
        </p:nvSpPr>
        <p:spPr>
          <a:xfrm>
            <a:off x="7391160" y="1355760"/>
            <a:ext cx="0" cy="53820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6" name="Straight Connector 75"/>
          <p:cNvSpPr/>
          <p:nvPr/>
        </p:nvSpPr>
        <p:spPr>
          <a:xfrm>
            <a:off x="1785600" y="1893960"/>
            <a:ext cx="5605560" cy="0"/>
          </a:xfrm>
          <a:prstGeom prst="line">
            <a:avLst/>
          </a:prstGeom>
          <a:noFill/>
          <a:ln w="648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7" name="Straight Connector 76"/>
          <p:cNvSpPr/>
          <p:nvPr/>
        </p:nvSpPr>
        <p:spPr>
          <a:xfrm>
            <a:off x="1785600" y="1355760"/>
            <a:ext cx="5605560" cy="0"/>
          </a:xfrm>
          <a:prstGeom prst="line">
            <a:avLst/>
          </a:prstGeom>
          <a:noFill/>
          <a:ln w="6480">
            <a:solidFill>
              <a:srgbClr val="008000"/>
            </a:solidFill>
            <a:prstDash val="solid"/>
            <a:miter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8" name="Straight Connector 77"/>
          <p:cNvSpPr/>
          <p:nvPr/>
        </p:nvSpPr>
        <p:spPr>
          <a:xfrm>
            <a:off x="1785600" y="6373799"/>
            <a:ext cx="5605560" cy="0"/>
          </a:xfrm>
          <a:prstGeom prst="line">
            <a:avLst/>
          </a:prstGeom>
          <a:noFill/>
          <a:ln w="6480">
            <a:solidFill>
              <a:srgbClr val="008000"/>
            </a:solidFill>
            <a:prstDash val="solid"/>
            <a:miter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9" name="Straight Connector 78"/>
          <p:cNvSpPr/>
          <p:nvPr/>
        </p:nvSpPr>
        <p:spPr>
          <a:xfrm>
            <a:off x="380880" y="18939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0" name="Straight Connector 79"/>
          <p:cNvSpPr/>
          <p:nvPr/>
        </p:nvSpPr>
        <p:spPr>
          <a:xfrm>
            <a:off x="380880" y="213840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1" name="Straight Connector 80"/>
          <p:cNvSpPr/>
          <p:nvPr/>
        </p:nvSpPr>
        <p:spPr>
          <a:xfrm>
            <a:off x="380880" y="238284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2" name="Straight Connector 81"/>
          <p:cNvSpPr/>
          <p:nvPr/>
        </p:nvSpPr>
        <p:spPr>
          <a:xfrm>
            <a:off x="380880" y="2627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3" name="Straight Connector 82"/>
          <p:cNvSpPr/>
          <p:nvPr/>
        </p:nvSpPr>
        <p:spPr>
          <a:xfrm>
            <a:off x="380880" y="287172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4" name="Straight Connector 83"/>
          <p:cNvSpPr/>
          <p:nvPr/>
        </p:nvSpPr>
        <p:spPr>
          <a:xfrm>
            <a:off x="380880" y="31161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5" name="Straight Connector 84"/>
          <p:cNvSpPr/>
          <p:nvPr/>
        </p:nvSpPr>
        <p:spPr>
          <a:xfrm>
            <a:off x="380880" y="3360600"/>
            <a:ext cx="0" cy="4892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6" name="Straight Connector 85"/>
          <p:cNvSpPr/>
          <p:nvPr/>
        </p:nvSpPr>
        <p:spPr>
          <a:xfrm>
            <a:off x="380880" y="3849839"/>
            <a:ext cx="0" cy="244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7" name="Straight Connector 86"/>
          <p:cNvSpPr/>
          <p:nvPr/>
        </p:nvSpPr>
        <p:spPr>
          <a:xfrm>
            <a:off x="380880" y="4094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8" name="Straight Connector 87"/>
          <p:cNvSpPr/>
          <p:nvPr/>
        </p:nvSpPr>
        <p:spPr>
          <a:xfrm>
            <a:off x="380880" y="4338720"/>
            <a:ext cx="0" cy="244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9" name="Straight Connector 88"/>
          <p:cNvSpPr/>
          <p:nvPr/>
        </p:nvSpPr>
        <p:spPr>
          <a:xfrm>
            <a:off x="380880" y="458315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0" name="Straight Connector 89"/>
          <p:cNvSpPr/>
          <p:nvPr/>
        </p:nvSpPr>
        <p:spPr>
          <a:xfrm>
            <a:off x="380880" y="488160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1" name="Straight Connector 90"/>
          <p:cNvSpPr/>
          <p:nvPr/>
        </p:nvSpPr>
        <p:spPr>
          <a:xfrm>
            <a:off x="380880" y="518004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2" name="Straight Connector 91"/>
          <p:cNvSpPr/>
          <p:nvPr/>
        </p:nvSpPr>
        <p:spPr>
          <a:xfrm>
            <a:off x="380880" y="547847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3" name="Straight Connector 92"/>
          <p:cNvSpPr/>
          <p:nvPr/>
        </p:nvSpPr>
        <p:spPr>
          <a:xfrm>
            <a:off x="380880" y="577692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4" name="Straight Connector 93"/>
          <p:cNvSpPr/>
          <p:nvPr/>
        </p:nvSpPr>
        <p:spPr>
          <a:xfrm>
            <a:off x="380880" y="607536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5" name="Straight Connector 94"/>
          <p:cNvSpPr/>
          <p:nvPr/>
        </p:nvSpPr>
        <p:spPr>
          <a:xfrm>
            <a:off x="7391160" y="18939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6" name="Straight Connector 95"/>
          <p:cNvSpPr/>
          <p:nvPr/>
        </p:nvSpPr>
        <p:spPr>
          <a:xfrm>
            <a:off x="7391160" y="213840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7" name="Straight Connector 96"/>
          <p:cNvSpPr/>
          <p:nvPr/>
        </p:nvSpPr>
        <p:spPr>
          <a:xfrm>
            <a:off x="7391160" y="238284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8" name="Straight Connector 97"/>
          <p:cNvSpPr/>
          <p:nvPr/>
        </p:nvSpPr>
        <p:spPr>
          <a:xfrm>
            <a:off x="7391160" y="2627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9" name="Straight Connector 98"/>
          <p:cNvSpPr/>
          <p:nvPr/>
        </p:nvSpPr>
        <p:spPr>
          <a:xfrm>
            <a:off x="7391160" y="287172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0" name="Straight Connector 99"/>
          <p:cNvSpPr/>
          <p:nvPr/>
        </p:nvSpPr>
        <p:spPr>
          <a:xfrm>
            <a:off x="7391160" y="31161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1" name="Straight Connector 100"/>
          <p:cNvSpPr/>
          <p:nvPr/>
        </p:nvSpPr>
        <p:spPr>
          <a:xfrm>
            <a:off x="7391160" y="3360600"/>
            <a:ext cx="0" cy="4892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2" name="Straight Connector 101"/>
          <p:cNvSpPr/>
          <p:nvPr/>
        </p:nvSpPr>
        <p:spPr>
          <a:xfrm>
            <a:off x="7391160" y="3849839"/>
            <a:ext cx="0" cy="244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3" name="Straight Connector 102"/>
          <p:cNvSpPr/>
          <p:nvPr/>
        </p:nvSpPr>
        <p:spPr>
          <a:xfrm>
            <a:off x="7391160" y="4094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4" name="Straight Connector 103"/>
          <p:cNvSpPr/>
          <p:nvPr/>
        </p:nvSpPr>
        <p:spPr>
          <a:xfrm>
            <a:off x="7391160" y="4338720"/>
            <a:ext cx="0" cy="244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5" name="Straight Connector 104"/>
          <p:cNvSpPr/>
          <p:nvPr/>
        </p:nvSpPr>
        <p:spPr>
          <a:xfrm>
            <a:off x="7391160" y="458315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6" name="Straight Connector 105"/>
          <p:cNvSpPr/>
          <p:nvPr/>
        </p:nvSpPr>
        <p:spPr>
          <a:xfrm>
            <a:off x="7391160" y="488160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7391160" y="518004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8" name="Straight Connector 107"/>
          <p:cNvSpPr/>
          <p:nvPr/>
        </p:nvSpPr>
        <p:spPr>
          <a:xfrm>
            <a:off x="7391160" y="547847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9" name="Straight Connector 108"/>
          <p:cNvSpPr/>
          <p:nvPr/>
        </p:nvSpPr>
        <p:spPr>
          <a:xfrm>
            <a:off x="7391160" y="577692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0" name="Straight Connector 109"/>
          <p:cNvSpPr/>
          <p:nvPr/>
        </p:nvSpPr>
        <p:spPr>
          <a:xfrm>
            <a:off x="7391160" y="607536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role of domain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1C1BE6-3F8F-4D24-BEDF-ADE0B3520EC8}" type="slidenum"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role of domain knowledge</a:t>
            </a:r>
          </a:p>
        </p:txBody>
      </p:sp>
      <p:sp>
        <p:nvSpPr>
          <p:cNvPr id="15" name="Text Placeholder 14"/>
          <p:cNvSpPr txBox="1">
            <a:spLocks noGrp="1"/>
          </p:cNvSpPr>
          <p:nvPr>
            <p:ph type="body" idx="4294967295"/>
          </p:nvPr>
        </p:nvSpPr>
        <p:spPr>
          <a:xfrm>
            <a:off x="914400" y="5580063"/>
            <a:ext cx="8229600" cy="90011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marL="457200" lvl="0" indent="-457200">
              <a:spcBef>
                <a:spcPts val="59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/>
              <a:t>But in this domain, “leaf condition is normal” implies</a:t>
            </a:r>
            <a:br>
              <a:rPr lang="en-US" sz="2400"/>
            </a:br>
            <a:r>
              <a:rPr lang="en-US" sz="2400"/>
              <a:t>“leaf malformation is absent”!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2020" y="1622161"/>
            <a:ext cx="5639040" cy="1793880"/>
            <a:chOff x="1981080" y="1635120"/>
            <a:chExt cx="5639040" cy="1793880"/>
          </a:xfrm>
        </p:grpSpPr>
        <p:sp>
          <p:nvSpPr>
            <p:cNvPr id="4" name="Freeform 3"/>
            <p:cNvSpPr/>
            <p:nvPr/>
          </p:nvSpPr>
          <p:spPr>
            <a:xfrm>
              <a:off x="1981080" y="1635120"/>
              <a:ext cx="5639040" cy="1793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leaf condition is normal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condition is abnormal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cankers is below soil line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canker lesion color is brown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diagnosis is rhizoctonia root rot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1981080" y="163512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981080" y="342900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981080" y="1635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620120" y="1635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70940" y="3593161"/>
            <a:ext cx="5639040" cy="1793880"/>
            <a:chOff x="1980000" y="3606120"/>
            <a:chExt cx="5639040" cy="1793880"/>
          </a:xfrm>
        </p:grpSpPr>
        <p:sp>
          <p:nvSpPr>
            <p:cNvPr id="10" name="Freeform 9"/>
            <p:cNvSpPr/>
            <p:nvPr/>
          </p:nvSpPr>
          <p:spPr>
            <a:xfrm>
              <a:off x="1980000" y="3606120"/>
              <a:ext cx="5639040" cy="1793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leaf malformation is absent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condition is abnormal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cankers is below soil line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canker lesion color is brown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diagnosis is rhizoctonia root rot</a:t>
              </a: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1980000" y="360612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1980000" y="540000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980000" y="3606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7619040" y="3606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at’s it all abou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136091-91CE-40F8-AEED-6CB908ABFF0B}" type="slidenum"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NZ" sz="3600" dirty="0" smtClean="0"/>
              <a:t>Chapter 1: What’s </a:t>
            </a:r>
            <a:r>
              <a:rPr lang="en-NZ" sz="3600" dirty="0"/>
              <a:t>it all about?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26567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NZ" sz="2800" dirty="0" smtClean="0"/>
              <a:t>Data </a:t>
            </a:r>
            <a:r>
              <a:rPr lang="en-NZ" sz="2800" dirty="0"/>
              <a:t>mining and machine learning</a:t>
            </a:r>
          </a:p>
          <a:p>
            <a:pPr lvl="0">
              <a:spcBef>
                <a:spcPts val="598"/>
              </a:spcBef>
            </a:pPr>
            <a:r>
              <a:rPr lang="en-NZ" sz="2800" dirty="0" smtClean="0"/>
              <a:t>Simple examples: the weather problem and others</a:t>
            </a:r>
            <a:endParaRPr lang="en-NZ" sz="2800" dirty="0"/>
          </a:p>
          <a:p>
            <a:pPr lvl="0">
              <a:spcBef>
                <a:spcPts val="598"/>
              </a:spcBef>
            </a:pPr>
            <a:r>
              <a:rPr lang="en-AU" sz="2800" dirty="0" smtClean="0"/>
              <a:t>Fielded </a:t>
            </a:r>
            <a:r>
              <a:rPr lang="en-AU" sz="2800" dirty="0"/>
              <a:t>applications</a:t>
            </a:r>
          </a:p>
          <a:p>
            <a:pPr lvl="0">
              <a:spcBef>
                <a:spcPts val="598"/>
              </a:spcBef>
            </a:pPr>
            <a:r>
              <a:rPr lang="en-AU" sz="2800" dirty="0" smtClean="0"/>
              <a:t>The data mining process</a:t>
            </a:r>
          </a:p>
          <a:p>
            <a:pPr lvl="0">
              <a:spcBef>
                <a:spcPts val="598"/>
              </a:spcBef>
            </a:pPr>
            <a:r>
              <a:rPr lang="en-AU" sz="2800" dirty="0" smtClean="0"/>
              <a:t>Machine learning and statistics</a:t>
            </a:r>
          </a:p>
          <a:p>
            <a:pPr lvl="0">
              <a:spcBef>
                <a:spcPts val="598"/>
              </a:spcBef>
            </a:pPr>
            <a:r>
              <a:rPr lang="en-AU" sz="2800" dirty="0" smtClean="0"/>
              <a:t>Generalization as search</a:t>
            </a:r>
            <a:endParaRPr lang="en-AU" sz="2800" dirty="0"/>
          </a:p>
          <a:p>
            <a:pPr lvl="0">
              <a:spcBef>
                <a:spcPts val="598"/>
              </a:spcBef>
            </a:pPr>
            <a:r>
              <a:rPr lang="en-AU" sz="2800" dirty="0"/>
              <a:t>Data mining and </a:t>
            </a:r>
            <a:r>
              <a:rPr lang="en-AU" sz="2800" dirty="0" smtClean="0"/>
              <a:t>ethic</a:t>
            </a:r>
            <a:r>
              <a:rPr lang="en-AU" sz="2400" dirty="0" smtClean="0"/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elded 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541B88-F0D4-4D34-B557-435839D40836}" type="slidenum"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Fielded applications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41637"/>
            <a:ext cx="8588375" cy="506309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The result of learning—or the learning method itself—is deployed in practical </a:t>
            </a:r>
            <a:r>
              <a:rPr lang="en-US" sz="2800" dirty="0" smtClean="0"/>
              <a:t>applications</a:t>
            </a:r>
          </a:p>
          <a:p>
            <a:pPr lvl="1">
              <a:spcBef>
                <a:spcPts val="598"/>
              </a:spcBef>
            </a:pPr>
            <a:r>
              <a:rPr lang="en-US" sz="2200" dirty="0" smtClean="0"/>
              <a:t>Processing </a:t>
            </a:r>
            <a:r>
              <a:rPr lang="en-US" sz="2200" dirty="0"/>
              <a:t>loan applications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Screening images for oil slicks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Electricity supply forecasting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Diagnosis of machine faults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Marketing and sales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Separating crude oil and natural gas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Reducing banding in rotogravure printing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Finding appropriate technicians for telephone faults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Scientific applications: biology, astronomy, chemistry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Automatic selection of TV programs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Monitoring intensive care patients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cessing loan applications (American Expre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C6577D-10E8-4876-9047-4442B7C5CD8F}" type="slidenum"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77964" y="110896"/>
            <a:ext cx="7258050" cy="718010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 sz="3600" dirty="0"/>
              <a:t>Processing loan </a:t>
            </a:r>
            <a:r>
              <a:rPr lang="en-US" sz="3600" dirty="0" smtClean="0"/>
              <a:t>applications </a:t>
            </a:r>
            <a:r>
              <a:rPr lang="en-US" sz="1600" dirty="0"/>
              <a:t>(American Express)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Given: questionnaire with</a:t>
            </a:r>
            <a:br>
              <a:rPr lang="en-US" sz="2800"/>
            </a:br>
            <a:r>
              <a:rPr lang="en-US" sz="2800"/>
              <a:t>financial and personal information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Question: should money be lent?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Simple statistical method covers 90% of cases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Borderline cases referred to loan officers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But: 50% of accepted borderline cases defaulted!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Solution: reject all borderline cases?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No! Borderline cases are most active customers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ter machine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AC325E-6842-4ECB-921A-0683ADB3A226}" type="slidenum">
              <a:t>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1000 training examples of borderline cases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20 attributes: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age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years with current employer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years at current address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years with the bank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other credit cards possessed,…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Learned rules: correct on 70% of cases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human experts only 50%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Rules could be used to explain decisions to customers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creen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DD4CC4-556D-43B3-B755-8A709E2F3591}" type="slidenum"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Screening images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8229600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Given: radar satellite images of coastal waters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Problem: detect oil slicks in those images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Oil slicks appear as dark regions with changing size and shape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Not easy: lookalike dark regions can be caused by weather conditions (e.g. high wind)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Expensive process requiring highly trained personnel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7" y="4244449"/>
            <a:ext cx="7198571" cy="2410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CA718B-DF5F-4258-BA26-CE4FCCA54156}" type="slidenum"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15549" y="95607"/>
            <a:ext cx="6188075" cy="700088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8820150" cy="551180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/>
              <a:t>Extract dark regions from normalized image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/>
              <a:t>Attributes: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size of region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shape, area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intensity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sharpness and jaggedness of boundaries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proximity of other regions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info about background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/>
              <a:t>Constraints: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Few training examples—oil slicks are rare!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Unbalanced data: most dark regions aren’t slicks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Regions from same image form a batch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/>
              <a:t>Requirement: adjustable false-alarm 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ad foreca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EB2F6-2F08-46AA-AF6E-520F6A0C7EE1}" type="slidenum">
              <a:t>25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Load forecasting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00113"/>
            <a:ext cx="8229600" cy="516671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Electricity supply companies</a:t>
            </a:r>
            <a:br>
              <a:rPr lang="en-US" sz="2800" dirty="0"/>
            </a:br>
            <a:r>
              <a:rPr lang="en-US" sz="2800" dirty="0"/>
              <a:t>need forecast of future demand</a:t>
            </a:r>
            <a:br>
              <a:rPr lang="en-US" sz="2800" dirty="0"/>
            </a:br>
            <a:r>
              <a:rPr lang="en-US" sz="2800" dirty="0"/>
              <a:t>for power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Forecasts of min/max load for each hour</a:t>
            </a:r>
            <a:br>
              <a:rPr lang="en-US" sz="2800" dirty="0"/>
            </a:br>
            <a:r>
              <a:rPr lang="en-US" sz="2800" dirty="0" smtClean="0">
                <a:latin typeface="Symbol" pitchFamily="34"/>
              </a:rPr>
              <a:t>=&gt; </a:t>
            </a:r>
            <a:r>
              <a:rPr lang="en-US" sz="2800" dirty="0" smtClean="0"/>
              <a:t>significant </a:t>
            </a:r>
            <a:r>
              <a:rPr lang="en-US" sz="2800" dirty="0"/>
              <a:t>savings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Given: manually constructed load model that assumes “normal” climatic conditions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Problem: adjust for weather conditions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Static model consist of: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base load for the year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load periodicity over the year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effect of holidays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6D7822-8D8E-4772-815F-19F887A66281}" type="slidenum">
              <a:t>26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2875" y="1079500"/>
            <a:ext cx="9001125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Prediction corrected using “most similar” days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Attributes: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temperature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humidity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wind speed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cloud cover readings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plus difference between actual load and predicted load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Average difference among three “most similar” days added to static model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Linear regression coefficients form attribute weights in similarity function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agnosis of machine fa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27A101-F4E5-43A2-9ACD-7968DF6B24E1}" type="slidenum"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57300" y="-234950"/>
            <a:ext cx="7258050" cy="1235075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Diagnosis of machine faults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0475"/>
            <a:ext cx="8229600" cy="548798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Diagnosis: classical domain</a:t>
            </a:r>
            <a:br>
              <a:rPr lang="en-US" sz="2800"/>
            </a:br>
            <a:r>
              <a:rPr lang="en-US" sz="2800"/>
              <a:t>of expert systems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Given: Fourier analysis of vibrations measured at various points of a device’s mounting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Question: which fault is present?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Preventative maintenance of electromechanical motors and generators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Information very noisy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So far: diagnosis by expert/hand-crafted rules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57234D-ED5E-4596-A131-F7EAE1E608F3}" type="slidenum"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1539" y="1267508"/>
            <a:ext cx="8639175" cy="402845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Available: 600 faults with expert’s diagnosis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~300 unsatisfactory, rest used for training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Attributes augmented by intermediate concepts that embodied causal domain knowledge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Expert not satisfied with initial rules because they did not relate to his domain knowledge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Further background knowledge resulted in more complex rules that were satisfactory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Learned rules outperformed hand-crafted 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rketing and sale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09D87-C1D5-41ED-9F3C-7EE5C2DDB4E0}" type="slidenum">
              <a:t>29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Marketing and sales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Companies precisely record massive amounts of marketing and sales data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Applications: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Customer loyalty:</a:t>
            </a:r>
            <a:br>
              <a:rPr lang="en-US" sz="2400"/>
            </a:br>
            <a:r>
              <a:rPr lang="en-US" sz="2400"/>
              <a:t>identifying customers that are likely to defect by detecting changes in their behavior</a:t>
            </a:r>
            <a:br>
              <a:rPr lang="en-US" sz="2400"/>
            </a:br>
            <a:r>
              <a:rPr lang="en-US" sz="2400"/>
              <a:t>(e.g. banks/phone companies)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Special offers:</a:t>
            </a:r>
            <a:br>
              <a:rPr lang="en-US" sz="2400"/>
            </a:br>
            <a:r>
              <a:rPr lang="en-US" sz="2400"/>
              <a:t>identifying profitable customers</a:t>
            </a:r>
            <a:br>
              <a:rPr lang="en-US" sz="2400"/>
            </a:br>
            <a:r>
              <a:rPr lang="en-US" sz="2400"/>
              <a:t>(e.g. reliable owners of credit cards that need extra money during the holiday season)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Information is cru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0498C5-AB4C-4A4C-835B-F6828D7508E7}" type="slidenum"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 Information is crucial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Example 1: </a:t>
            </a:r>
            <a:r>
              <a:rPr lang="en-US" sz="2800" i="1" dirty="0"/>
              <a:t>in vitro</a:t>
            </a:r>
            <a:r>
              <a:rPr lang="en-US" sz="2800" dirty="0"/>
              <a:t> fertilization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Given: embryos described by 60 features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Problem: selection of embryos that will survive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Data: historical records of embryos and outcome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Example 2: cow culling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Given: cows described by 700 features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Problem: selection of cows that should be culled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Data: historical records and farmers’ decisions</a:t>
            </a:r>
          </a:p>
          <a:p>
            <a:pPr marL="848519" lvl="0" indent="-277200"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 dirty="0">
              <a:solidFill>
                <a:srgbClr val="00D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09D87-C1D5-41ED-9F3C-7EE5C2DDB4E0}" type="slidenum"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Marketing and sales </a:t>
            </a:r>
            <a:r>
              <a:rPr lang="en-US" sz="3600" dirty="0" smtClean="0"/>
              <a:t>II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25080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 smtClean="0"/>
              <a:t>Market basket analysis</a:t>
            </a:r>
          </a:p>
          <a:p>
            <a:pPr lvl="1">
              <a:spcBef>
                <a:spcPts val="697"/>
              </a:spcBef>
            </a:pPr>
            <a:r>
              <a:rPr lang="en-US" sz="2400" dirty="0"/>
              <a:t>Association techniques </a:t>
            </a:r>
            <a:r>
              <a:rPr lang="en-US" sz="2400" dirty="0" smtClean="0"/>
              <a:t>find groups </a:t>
            </a:r>
            <a:r>
              <a:rPr lang="en-US" sz="2400" dirty="0"/>
              <a:t>of items that tend </a:t>
            </a:r>
            <a:r>
              <a:rPr lang="en-US" sz="2400" dirty="0" smtClean="0"/>
              <a:t>to occur </a:t>
            </a:r>
            <a:r>
              <a:rPr lang="en-US" sz="2400" dirty="0"/>
              <a:t>together in </a:t>
            </a:r>
            <a:r>
              <a:rPr lang="en-US" sz="2400" dirty="0" smtClean="0"/>
              <a:t>a transaction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used to analyze checkout data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800" dirty="0"/>
              <a:t>Historical analysis of purchasing patterns</a:t>
            </a:r>
          </a:p>
          <a:p>
            <a:r>
              <a:rPr lang="en-US" sz="2800" dirty="0"/>
              <a:t>Identifying prospective customers</a:t>
            </a:r>
          </a:p>
          <a:p>
            <a:pPr lvl="1"/>
            <a:r>
              <a:rPr lang="en-US" sz="2400" dirty="0"/>
              <a:t>Focusing promotional </a:t>
            </a:r>
            <a:r>
              <a:rPr lang="en-US" sz="2400" dirty="0" err="1" smtClean="0"/>
              <a:t>mailouts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(</a:t>
            </a:r>
            <a:r>
              <a:rPr lang="en-US" sz="2400" dirty="0"/>
              <a:t>targeted campaigns are cheaper than mass-marketed ones)</a:t>
            </a:r>
          </a:p>
        </p:txBody>
      </p:sp>
    </p:spTree>
    <p:extLst>
      <p:ext uri="{BB962C8B-B14F-4D97-AF65-F5344CB8AC3E}">
        <p14:creationId xmlns:p14="http://schemas.microsoft.com/office/powerpoint/2010/main" val="30656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09D87-C1D5-41ED-9F3C-7EE5C2DDB4E0}" type="slidenum">
              <a:t>31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The data mining process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417" y="835888"/>
            <a:ext cx="5471394" cy="53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3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chine learning and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722498-EB90-4F83-99E1-8EEEA7ADEADE}" type="slidenum"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68254" y="0"/>
            <a:ext cx="7343775" cy="808320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Machine learning and statistics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81146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Historical difference (grossly oversimplified):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Statistics: testing hypotheses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Machine learning: finding the right hypothesis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But: huge overlap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Decision trees (C4.5 and CART)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Nearest-neighbor methods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Today: perspectives have converged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Most </a:t>
            </a:r>
            <a:r>
              <a:rPr lang="en-US" sz="2400" dirty="0" smtClean="0"/>
              <a:t>machine learning </a:t>
            </a:r>
            <a:r>
              <a:rPr lang="en-US" sz="2400" dirty="0"/>
              <a:t>algorithms employ statistical techniques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lization as 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8FD8EF-9BEA-4AFB-B7EE-2F25760F0ED3}" type="slidenum"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Generalization as search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Inductive learning: find a concept description that fits the data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Example: rule sets as description language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Enormous, but finite, search space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Simple solution: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enumerate the concept space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eliminate descriptions that do not fit examples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surviving descriptions contain target concept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umerating the concep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ACA5EB-B439-4BAB-9589-115D56B8E969}" type="slidenum">
              <a:t>34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88802" y="-71279"/>
            <a:ext cx="7524750" cy="950039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Enumerating</a:t>
            </a:r>
            <a:r>
              <a:rPr lang="en-US" dirty="0"/>
              <a:t> the concept space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00113"/>
            <a:ext cx="8461375" cy="506258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Search space for weather problem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4 x 4 x 3 x 3 x 2 = 288 possible combinations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With 14 rules </a:t>
            </a:r>
            <a:r>
              <a:rPr lang="en-US" sz="2400" dirty="0" smtClean="0">
                <a:latin typeface="Symbol" pitchFamily="34"/>
              </a:rPr>
              <a:t>=&gt; </a:t>
            </a:r>
            <a:r>
              <a:rPr lang="en-US" sz="2400" dirty="0"/>
              <a:t>2.7x10</a:t>
            </a:r>
            <a:r>
              <a:rPr lang="en-US" sz="2400" baseline="30000" dirty="0"/>
              <a:t>34</a:t>
            </a:r>
            <a:r>
              <a:rPr lang="en-US" sz="2400" dirty="0"/>
              <a:t> possible rule sets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Other practical problems: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More than one description may survive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No description may survive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Language is unable to describe target concept</a:t>
            </a:r>
          </a:p>
          <a:p>
            <a:pPr lvl="2">
              <a:spcBef>
                <a:spcPts val="499"/>
              </a:spcBef>
            </a:pPr>
            <a:r>
              <a:rPr lang="en-US" sz="2000" i="1" dirty="0"/>
              <a:t>or</a:t>
            </a:r>
            <a:r>
              <a:rPr lang="en-US" sz="2000" dirty="0"/>
              <a:t> data contains noise</a:t>
            </a:r>
          </a:p>
          <a:p>
            <a:pPr lvl="0"/>
            <a:r>
              <a:rPr lang="en-US" sz="2600" dirty="0"/>
              <a:t>Another view of generalization as search:</a:t>
            </a:r>
            <a:br>
              <a:rPr lang="en-US" sz="2600" dirty="0"/>
            </a:br>
            <a:r>
              <a:rPr lang="en-US" sz="2600" dirty="0"/>
              <a:t>hill-climbing in description space according to pre-specified matching criterion</a:t>
            </a:r>
          </a:p>
          <a:p>
            <a:pPr lvl="1"/>
            <a:r>
              <a:rPr lang="en-US" sz="2000" dirty="0" smtClean="0"/>
              <a:t>Many practical </a:t>
            </a:r>
            <a:r>
              <a:rPr lang="en-US" sz="2000" dirty="0"/>
              <a:t>algorithms use heuristic search that cannot guarantee to find the optimum solution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D3503F-F037-456C-8A42-8C36D670F67E}" type="slidenum"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14702"/>
            <a:ext cx="8783637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Important decisions in learning systems: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Concept description language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Order in which the space is searched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Way that overfitting to the particular training data is avoided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These form the “bias” of the search: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Language bias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Search bias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Overfitting-avoidance bias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nguage 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54225-1590-4572-AF55-683D65E29B6D}" type="slidenum"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Language 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01743"/>
            <a:ext cx="8588375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Important question: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is language universal</a:t>
            </a:r>
            <a:br>
              <a:rPr lang="en-US" sz="2400" dirty="0"/>
            </a:br>
            <a:r>
              <a:rPr lang="en-US" sz="2400" dirty="0"/>
              <a:t>or does it restrict what can be learned?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Universal language can express arbitrary subsets of examples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If language includes logical </a:t>
            </a:r>
            <a:r>
              <a:rPr lang="en-US" sz="2800" i="1" dirty="0"/>
              <a:t>or</a:t>
            </a:r>
            <a:r>
              <a:rPr lang="en-US" sz="2800" dirty="0"/>
              <a:t> (“disjunction”), it is universal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Example: rule sets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Domain knowledge can be used to exclude some concept descriptions </a:t>
            </a:r>
            <a:r>
              <a:rPr lang="en-US" sz="2800" i="1" dirty="0"/>
              <a:t>a priori </a:t>
            </a:r>
            <a:r>
              <a:rPr lang="en-US" sz="2800" dirty="0"/>
              <a:t>from the search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arch 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10CF4-D3DA-4F3D-B853-0D4A015B46A3}" type="slidenum"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Search 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Search heuristic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“Greedy” search: performing the best single step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“Beam search”: keeping several alternatives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…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Direction of search</a:t>
            </a:r>
          </a:p>
          <a:p>
            <a:pPr lvl="1">
              <a:spcBef>
                <a:spcPts val="598"/>
              </a:spcBef>
            </a:pPr>
            <a:r>
              <a:rPr lang="en-US" sz="2400" i="1"/>
              <a:t>General-to-specific</a:t>
            </a:r>
          </a:p>
          <a:p>
            <a:pPr lvl="2">
              <a:spcBef>
                <a:spcPts val="499"/>
              </a:spcBef>
            </a:pPr>
            <a:r>
              <a:rPr lang="en-US" sz="2000"/>
              <a:t>E.g. specializing a rule by adding conditions</a:t>
            </a:r>
          </a:p>
          <a:p>
            <a:pPr lvl="1">
              <a:spcBef>
                <a:spcPts val="598"/>
              </a:spcBef>
            </a:pPr>
            <a:r>
              <a:rPr lang="en-US" sz="2400" i="1"/>
              <a:t>Specific-to-general</a:t>
            </a:r>
          </a:p>
          <a:p>
            <a:pPr lvl="2">
              <a:spcBef>
                <a:spcPts val="499"/>
              </a:spcBef>
            </a:pPr>
            <a:r>
              <a:rPr lang="en-US" sz="2000"/>
              <a:t>E.g. generalizing an individual instance into a rule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verfitting-avoidance 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C0EB40-A2BD-4A22-AA6D-3F8C706203C3}" type="slidenum"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Overfitting-avoidance 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348727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Can be seen as a form of search bias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Modified evaluation criterion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dirty="0"/>
              <a:t>balancing simplicity and number of errors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Modified search strategy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dirty="0"/>
              <a:t>pruning (simplifying a description)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Pre-pruning: stops at a simple description before search proceeds to an overly complex one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Post-pruning: generates a complex description first and simplifies it afterwards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mining and ethic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965A15-C786-4066-88CC-57CAC0803866}" type="slidenum"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7538" y="-206375"/>
            <a:ext cx="7256462" cy="12334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Data mining and ethics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900113"/>
            <a:ext cx="8461375" cy="516260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Ethical issues arise in</a:t>
            </a:r>
            <a:br>
              <a:rPr lang="en-US" sz="2800" dirty="0"/>
            </a:br>
            <a:r>
              <a:rPr lang="en-US" sz="2800" dirty="0"/>
              <a:t>practical applications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Anonymizing data is difficult</a:t>
            </a:r>
          </a:p>
          <a:p>
            <a:pPr lvl="1"/>
            <a:r>
              <a:rPr lang="en-US" sz="2800" dirty="0"/>
              <a:t>85% of Americans can be identified from just zip code, birth date and sex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Data mining often used to discriminate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dirty="0"/>
              <a:t>loan applications: using some information (e.g</a:t>
            </a:r>
            <a:r>
              <a:rPr lang="en-US" sz="2400" dirty="0" smtClean="0"/>
              <a:t>., </a:t>
            </a:r>
            <a:r>
              <a:rPr lang="en-US" sz="2400" dirty="0"/>
              <a:t>sex, religion, race) is unethical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Ethical situation depends on application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dirty="0"/>
              <a:t>same information ok in medical application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Attributes may contain problematic information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</a:t>
            </a:r>
            <a:r>
              <a:rPr lang="en-US" sz="2400" dirty="0" smtClean="0"/>
              <a:t>., </a:t>
            </a:r>
            <a:r>
              <a:rPr lang="en-US" sz="2400" dirty="0"/>
              <a:t>area code may correlate with race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200000" y="900000"/>
            <a:ext cx="1944000" cy="1280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vs.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EFBCEA-B37F-4FE9-8197-14F05F90E5BF}" type="slidenum"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From data to information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03026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Society produces huge amounts of data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Sources: business, science, medicine, economics, geography, environment, sports, …</a:t>
            </a:r>
          </a:p>
          <a:p>
            <a:pPr lvl="0">
              <a:spcBef>
                <a:spcPts val="697"/>
              </a:spcBef>
            </a:pPr>
            <a:r>
              <a:rPr lang="en-US" sz="2800" dirty="0" smtClean="0"/>
              <a:t>This data is a potentially </a:t>
            </a:r>
            <a:r>
              <a:rPr lang="en-US" sz="2800" dirty="0"/>
              <a:t>valuable resource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Raw data is useless: need techniques to automatically extract information from it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Data: recorded facts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Information: patterns underlying the </a:t>
            </a:r>
            <a:r>
              <a:rPr lang="en-US" sz="2400" dirty="0" smtClean="0"/>
              <a:t>data</a:t>
            </a:r>
          </a:p>
          <a:p>
            <a:pPr>
              <a:spcBef>
                <a:spcPts val="598"/>
              </a:spcBef>
            </a:pPr>
            <a:r>
              <a:rPr lang="en-US" sz="2700" dirty="0" smtClean="0"/>
              <a:t>We are concerned with machine learning techniques for automatically finding patterns in data</a:t>
            </a:r>
          </a:p>
          <a:p>
            <a:pPr>
              <a:spcBef>
                <a:spcPts val="598"/>
              </a:spcBef>
            </a:pPr>
            <a:r>
              <a:rPr lang="en-US" sz="2700" dirty="0" smtClean="0"/>
              <a:t>Patterns that are found may be represented as </a:t>
            </a:r>
            <a:r>
              <a:rPr lang="en-US" sz="2700" i="1" dirty="0" smtClean="0"/>
              <a:t>structural descriptions</a:t>
            </a:r>
            <a:r>
              <a:rPr lang="en-US" sz="2700" dirty="0"/>
              <a:t> </a:t>
            </a:r>
            <a:r>
              <a:rPr lang="en-US" sz="2700" dirty="0" smtClean="0"/>
              <a:t>or as black-box models</a:t>
            </a:r>
            <a:endParaRPr 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mining and ethic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643D9C-D83A-42E3-B22D-D736C6BEFDB8}" type="slidenum"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213114"/>
            <a:ext cx="7258050" cy="1235075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Data mining and ethics II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461375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/>
              <a:t>Important questions: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Who is permitted access to the data?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For what purpose was the data collected?</a:t>
            </a:r>
          </a:p>
          <a:p>
            <a:pPr lvl="1">
              <a:spcBef>
                <a:spcPts val="598"/>
              </a:spcBef>
            </a:pPr>
            <a:r>
              <a:rPr lang="en-US" sz="2400"/>
              <a:t>What kind of conclusions can be legitimately drawn from it?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Caveats must be attached to results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Purely statistical arguments are never sufficient!</a:t>
            </a:r>
          </a:p>
          <a:p>
            <a:pPr lvl="0">
              <a:spcBef>
                <a:spcPts val="697"/>
              </a:spcBef>
            </a:pPr>
            <a:r>
              <a:rPr lang="en-US" sz="2800"/>
              <a:t>Are resources put to good use?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ructural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6223F6-9800-45C8-AC0C-6B514BFAFD3D}" type="slidenum"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219075"/>
            <a:ext cx="6661150" cy="1233488"/>
          </a:xfrm>
        </p:spPr>
        <p:txBody>
          <a:bodyPr wrap="square" lIns="90360" tIns="44280" rIns="90360" bIns="44280" anchorCtr="1"/>
          <a:lstStyle/>
          <a:p>
            <a:pPr lvl="0"/>
            <a:r>
              <a:rPr lang="en-US" sz="3600" dirty="0"/>
              <a:t>Structural descriptions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42182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/>
            <a:r>
              <a:rPr lang="en-US" sz="2400" dirty="0"/>
              <a:t>Example: if-then rules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0000" y="3420000"/>
            <a:ext cx="8820000" cy="2880000"/>
            <a:chOff x="180000" y="3420000"/>
            <a:chExt cx="8820000" cy="2880000"/>
          </a:xfrm>
        </p:grpSpPr>
        <p:sp>
          <p:nvSpPr>
            <p:cNvPr id="5" name="Freeform 4"/>
            <p:cNvSpPr/>
            <p:nvPr/>
          </p:nvSpPr>
          <p:spPr>
            <a:xfrm>
              <a:off x="7169400" y="5877000"/>
              <a:ext cx="1830600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421960" y="587700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591720" y="5877000"/>
              <a:ext cx="18302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44279" y="587700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80000" y="5877000"/>
              <a:ext cx="166427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169400" y="5453640"/>
              <a:ext cx="1830600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21960" y="5453640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91720" y="5453640"/>
              <a:ext cx="18302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44279" y="5453640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0000" y="5453640"/>
              <a:ext cx="166427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169400" y="5030640"/>
              <a:ext cx="1830600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21960" y="503064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91720" y="5030640"/>
              <a:ext cx="18302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44279" y="503064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0000" y="5030640"/>
              <a:ext cx="166427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69400" y="4607279"/>
              <a:ext cx="1830600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21960" y="4607279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91720" y="4607279"/>
              <a:ext cx="18302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44279" y="4607279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0000" y="4607279"/>
              <a:ext cx="166427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169400" y="4184279"/>
              <a:ext cx="1830600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21960" y="4184279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91720" y="4184279"/>
              <a:ext cx="18302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44279" y="4184279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0000" y="4184279"/>
              <a:ext cx="166427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169400" y="3420000"/>
              <a:ext cx="1830600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421960" y="3420000"/>
              <a:ext cx="174743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591720" y="3420000"/>
              <a:ext cx="183023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44279" y="3420000"/>
              <a:ext cx="174743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180000" y="3420000"/>
              <a:ext cx="166427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180000" y="630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180000" y="3420000"/>
              <a:ext cx="0" cy="28800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9000000" y="3420000"/>
              <a:ext cx="0" cy="28800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180000" y="4184279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180000" y="342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26559" y="1800000"/>
            <a:ext cx="6553441" cy="1244520"/>
            <a:chOff x="826559" y="1800000"/>
            <a:chExt cx="6553441" cy="1244520"/>
          </a:xfrm>
        </p:grpSpPr>
        <p:sp>
          <p:nvSpPr>
            <p:cNvPr id="41" name="Freeform 40"/>
            <p:cNvSpPr/>
            <p:nvPr/>
          </p:nvSpPr>
          <p:spPr>
            <a:xfrm>
              <a:off x="826559" y="1800000"/>
              <a:ext cx="6553440" cy="1244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tear production rate = reduced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Otherwise, if age = young and astigmatic = no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soft</a:t>
              </a: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26559" y="1800000"/>
              <a:ext cx="655344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826559" y="3044520"/>
              <a:ext cx="655344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826559" y="1800000"/>
              <a:ext cx="0" cy="1244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7380000" y="1800000"/>
              <a:ext cx="0" cy="1244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 machines really lear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78DE43-35A4-4BA2-97D1-602D5A751646}" type="slidenum"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 smtClean="0"/>
              <a:t>Machine learning</a:t>
            </a:r>
            <a:endParaRPr lang="en-US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Definitions of “learning” from dictionary:</a:t>
            </a:r>
          </a:p>
        </p:txBody>
      </p:sp>
      <p:sp>
        <p:nvSpPr>
          <p:cNvPr id="4" name="Freeform 3"/>
          <p:cNvSpPr/>
          <p:nvPr/>
        </p:nvSpPr>
        <p:spPr>
          <a:xfrm>
            <a:off x="900000" y="1800000"/>
            <a:ext cx="4500000" cy="196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get knowledge of by study,</a:t>
            </a:r>
            <a:b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experience, or being taught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become aware by information or</a:t>
            </a:r>
            <a:b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from observation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commit to memory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be informed of, ascertain; to receive instruction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6858000" y="2057400"/>
            <a:ext cx="0" cy="170496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62720" y="1800000"/>
            <a:ext cx="3394800" cy="1857600"/>
            <a:chOff x="5562720" y="1800000"/>
            <a:chExt cx="3394800" cy="1857600"/>
          </a:xfrm>
        </p:grpSpPr>
        <p:sp>
          <p:nvSpPr>
            <p:cNvPr id="7" name="Freeform 6"/>
            <p:cNvSpPr/>
            <p:nvPr/>
          </p:nvSpPr>
          <p:spPr>
            <a:xfrm>
              <a:off x="5791320" y="1800000"/>
              <a:ext cx="299700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4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Difficult to measure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791320" y="2772720"/>
              <a:ext cx="316620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4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Trivial for computers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562720" y="1888560"/>
              <a:ext cx="152280" cy="442080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0800"/>
                <a:gd name="f13" fmla="val 162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8 f15 1"/>
                <a:gd name="f28" fmla="*/ f18 f16 1"/>
                <a:gd name="f29" fmla="*/ 0 f15 1"/>
                <a:gd name="f30" fmla="*/ 7800 f15 1"/>
                <a:gd name="f31" fmla="*/ 0 f16 1"/>
                <a:gd name="f32" fmla="*/ f19 1 f4"/>
                <a:gd name="f33" fmla="*/ 21600 f16 1"/>
                <a:gd name="f34" fmla="*/ 21600 f15 1"/>
                <a:gd name="f35" fmla="*/ 108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Y="f0" minY="f7" maxY="f11">
                  <a:pos x="f25" y="f26"/>
                </a:ahXY>
                <a:ahXY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29" y="f31"/>
                </a:cxn>
                <a:cxn ang="f42">
                  <a:pos x="f29" y="f33"/>
                </a:cxn>
                <a:cxn ang="f42">
                  <a:pos x="f34" y="f35"/>
                </a:cxn>
              </a:cxnLst>
              <a:rect l="f29" t="f44" r="f30" b="f45"/>
              <a:pathLst>
                <a:path w="21600" h="21600">
                  <a:moveTo>
                    <a:pt x="f7" y="f7"/>
                  </a:moveTo>
                  <a:cubicBezTo>
                    <a:pt x="f11" y="f7"/>
                    <a:pt x="f12" y="f20"/>
                    <a:pt x="f12" y="f21"/>
                  </a:cubicBezTo>
                  <a:lnTo>
                    <a:pt x="f12" y="f36"/>
                  </a:lnTo>
                  <a:cubicBezTo>
                    <a:pt x="f12" y="f37"/>
                    <a:pt x="f13" y="f22"/>
                    <a:pt x="f8" y="f22"/>
                  </a:cubicBezTo>
                  <a:cubicBezTo>
                    <a:pt x="f13" y="f22"/>
                    <a:pt x="f12" y="f38"/>
                    <a:pt x="f12" y="f39"/>
                  </a:cubicBezTo>
                  <a:lnTo>
                    <a:pt x="f12" y="f23"/>
                  </a:lnTo>
                  <a:cubicBezTo>
                    <a:pt x="f12" y="f40"/>
                    <a:pt x="f11" y="f8"/>
                    <a:pt x="f7" y="f8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2720" y="2507400"/>
              <a:ext cx="152280" cy="1150200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0800"/>
                <a:gd name="f13" fmla="val 162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8 f15 1"/>
                <a:gd name="f28" fmla="*/ f18 f16 1"/>
                <a:gd name="f29" fmla="*/ 0 f15 1"/>
                <a:gd name="f30" fmla="*/ 7800 f15 1"/>
                <a:gd name="f31" fmla="*/ 0 f16 1"/>
                <a:gd name="f32" fmla="*/ f19 1 f4"/>
                <a:gd name="f33" fmla="*/ 21600 f16 1"/>
                <a:gd name="f34" fmla="*/ 21600 f15 1"/>
                <a:gd name="f35" fmla="*/ 108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Y="f0" minY="f7" maxY="f11">
                  <a:pos x="f25" y="f26"/>
                </a:ahXY>
                <a:ahXY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29" y="f31"/>
                </a:cxn>
                <a:cxn ang="f42">
                  <a:pos x="f29" y="f33"/>
                </a:cxn>
                <a:cxn ang="f42">
                  <a:pos x="f34" y="f35"/>
                </a:cxn>
              </a:cxnLst>
              <a:rect l="f29" t="f44" r="f30" b="f45"/>
              <a:pathLst>
                <a:path w="21600" h="21600">
                  <a:moveTo>
                    <a:pt x="f7" y="f7"/>
                  </a:moveTo>
                  <a:cubicBezTo>
                    <a:pt x="f11" y="f7"/>
                    <a:pt x="f12" y="f20"/>
                    <a:pt x="f12" y="f21"/>
                  </a:cubicBezTo>
                  <a:lnTo>
                    <a:pt x="f12" y="f36"/>
                  </a:lnTo>
                  <a:cubicBezTo>
                    <a:pt x="f12" y="f37"/>
                    <a:pt x="f13" y="f22"/>
                    <a:pt x="f8" y="f22"/>
                  </a:cubicBezTo>
                  <a:cubicBezTo>
                    <a:pt x="f13" y="f22"/>
                    <a:pt x="f12" y="f38"/>
                    <a:pt x="f12" y="f39"/>
                  </a:cubicBezTo>
                  <a:lnTo>
                    <a:pt x="f12" y="f23"/>
                  </a:lnTo>
                  <a:cubicBezTo>
                    <a:pt x="f12" y="f40"/>
                    <a:pt x="f11" y="f8"/>
                    <a:pt x="f7" y="f8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1" name="Straight Connector 10"/>
          <p:cNvSpPr/>
          <p:nvPr/>
        </p:nvSpPr>
        <p:spPr>
          <a:xfrm>
            <a:off x="1447919" y="4495680"/>
            <a:ext cx="4343401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1447919" y="5319720"/>
            <a:ext cx="4343401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1447919" y="4495680"/>
            <a:ext cx="0" cy="8240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5791320" y="4495680"/>
            <a:ext cx="0" cy="8240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0000" y="3886200"/>
            <a:ext cx="6660000" cy="1433520"/>
            <a:chOff x="360000" y="3886200"/>
            <a:chExt cx="6660000" cy="1433520"/>
          </a:xfrm>
        </p:grpSpPr>
        <p:sp>
          <p:nvSpPr>
            <p:cNvPr id="16" name="Freeform 15"/>
            <p:cNvSpPr/>
            <p:nvPr/>
          </p:nvSpPr>
          <p:spPr>
            <a:xfrm>
              <a:off x="856079" y="4495680"/>
              <a:ext cx="4038479" cy="824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16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Things learn when they change their behavior in a way that makes them perform better in the future.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0000" y="3886200"/>
              <a:ext cx="6660000" cy="609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457200" marR="0" lvl="0" indent="-457200" algn="l" rtl="0" hangingPunct="0">
                <a:lnSpc>
                  <a:spcPct val="90000"/>
                </a:lnSpc>
                <a:spcBef>
                  <a:spcPts val="697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Operational definition: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0000" y="4495680"/>
            <a:ext cx="8351280" cy="1752840"/>
            <a:chOff x="360000" y="4495680"/>
            <a:chExt cx="8351280" cy="1752840"/>
          </a:xfrm>
        </p:grpSpPr>
        <p:sp>
          <p:nvSpPr>
            <p:cNvPr id="19" name="Freeform 18"/>
            <p:cNvSpPr/>
            <p:nvPr/>
          </p:nvSpPr>
          <p:spPr>
            <a:xfrm>
              <a:off x="5334120" y="4557600"/>
              <a:ext cx="162720" cy="381240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0800"/>
                <a:gd name="f13" fmla="val 162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8 f15 1"/>
                <a:gd name="f28" fmla="*/ f18 f16 1"/>
                <a:gd name="f29" fmla="*/ 0 f15 1"/>
                <a:gd name="f30" fmla="*/ 7800 f15 1"/>
                <a:gd name="f31" fmla="*/ 0 f16 1"/>
                <a:gd name="f32" fmla="*/ f19 1 f4"/>
                <a:gd name="f33" fmla="*/ 21600 f16 1"/>
                <a:gd name="f34" fmla="*/ 21600 f15 1"/>
                <a:gd name="f35" fmla="*/ 108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Y="f0" minY="f7" maxY="f11">
                  <a:pos x="f25" y="f26"/>
                </a:ahXY>
                <a:ahXY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29" y="f31"/>
                </a:cxn>
                <a:cxn ang="f42">
                  <a:pos x="f29" y="f33"/>
                </a:cxn>
                <a:cxn ang="f42">
                  <a:pos x="f34" y="f35"/>
                </a:cxn>
              </a:cxnLst>
              <a:rect l="f29" t="f44" r="f30" b="f45"/>
              <a:pathLst>
                <a:path w="21600" h="21600">
                  <a:moveTo>
                    <a:pt x="f7" y="f7"/>
                  </a:moveTo>
                  <a:cubicBezTo>
                    <a:pt x="f11" y="f7"/>
                    <a:pt x="f12" y="f20"/>
                    <a:pt x="f12" y="f21"/>
                  </a:cubicBezTo>
                  <a:lnTo>
                    <a:pt x="f12" y="f36"/>
                  </a:lnTo>
                  <a:cubicBezTo>
                    <a:pt x="f12" y="f37"/>
                    <a:pt x="f13" y="f22"/>
                    <a:pt x="f8" y="f22"/>
                  </a:cubicBezTo>
                  <a:cubicBezTo>
                    <a:pt x="f13" y="f22"/>
                    <a:pt x="f12" y="f38"/>
                    <a:pt x="f12" y="f39"/>
                  </a:cubicBezTo>
                  <a:lnTo>
                    <a:pt x="f12" y="f23"/>
                  </a:lnTo>
                  <a:cubicBezTo>
                    <a:pt x="f12" y="f40"/>
                    <a:pt x="f11" y="f8"/>
                    <a:pt x="f7" y="f8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78560" y="4495680"/>
              <a:ext cx="31327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4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Does a slipper learn?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0000" y="5791320"/>
              <a:ext cx="733896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457200" marR="0" lvl="0" indent="-457200" algn="l" rtl="0" hangingPunct="0">
                <a:lnSpc>
                  <a:spcPct val="90000"/>
                </a:lnSpc>
                <a:spcBef>
                  <a:spcPts val="697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Does learning imply intention?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m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46BD5A-41BA-475D-B419-A0365EAFAE94}" type="slidenum">
              <a:t>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Data mining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515350" cy="422029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NZ" sz="2800" dirty="0" smtClean="0"/>
              <a:t>Finding patterns in data that provide insight or enable fast and accurate decision making</a:t>
            </a:r>
          </a:p>
          <a:p>
            <a:pPr lvl="0">
              <a:spcBef>
                <a:spcPts val="697"/>
              </a:spcBef>
            </a:pPr>
            <a:r>
              <a:rPr lang="en-US" sz="2800" dirty="0" smtClean="0"/>
              <a:t>Strong, accurate patterns are needed to make decisions</a:t>
            </a:r>
            <a:endParaRPr lang="en-US" sz="2800" dirty="0"/>
          </a:p>
          <a:p>
            <a:pPr lvl="1">
              <a:spcBef>
                <a:spcPts val="598"/>
              </a:spcBef>
            </a:pPr>
            <a:r>
              <a:rPr lang="en-US" sz="2400" dirty="0"/>
              <a:t>Problem 1: most patterns are not interesting</a:t>
            </a:r>
          </a:p>
          <a:p>
            <a:pPr lvl="1">
              <a:spcBef>
                <a:spcPts val="598"/>
              </a:spcBef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Problem 2: patterns may be inexact (or spurious)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Problem 3: data may be garbled or </a:t>
            </a:r>
            <a:r>
              <a:rPr lang="en-US" sz="2400" dirty="0" smtClean="0"/>
              <a:t>missing</a:t>
            </a:r>
          </a:p>
          <a:p>
            <a:pPr>
              <a:spcBef>
                <a:spcPts val="598"/>
              </a:spcBef>
            </a:pPr>
            <a:r>
              <a:rPr lang="en-US" sz="2700" dirty="0" smtClean="0"/>
              <a:t>Machine learning techniques identify patterns in data and provide many tools for data mining</a:t>
            </a:r>
          </a:p>
          <a:p>
            <a:pPr>
              <a:spcBef>
                <a:spcPts val="598"/>
              </a:spcBef>
            </a:pPr>
            <a:r>
              <a:rPr lang="en-US" sz="2700" dirty="0" smtClean="0"/>
              <a:t>Of primary interest are machine learning techniques that provide structural descriptions</a:t>
            </a:r>
            <a:endParaRPr 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weather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CDF5C3-231B-4B7F-913B-136F9BDBE801}" type="slidenum"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/>
              <a:t>The weather problem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/>
            <a:r>
              <a:rPr lang="en-US"/>
              <a:t>Conditions for playing a certain game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5759" y="347472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5759" y="347472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7839" y="347472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7839" y="347472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7640" y="347472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7640" y="347472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3760" y="347472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3760" y="347472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9519" y="347472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519" y="347472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5759" y="3139199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5759" y="3139199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7839" y="3139199"/>
            <a:ext cx="144756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7839" y="3139199"/>
            <a:ext cx="144756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7640" y="3139199"/>
            <a:ext cx="160020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7640" y="3139199"/>
            <a:ext cx="160020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63760" y="3139199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3760" y="3139199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9519" y="3139199"/>
            <a:ext cx="152388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9519" y="3139199"/>
            <a:ext cx="152388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35759" y="28047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5759" y="28047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7839" y="280476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7839" y="280476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87640" y="280476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7640" y="280476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63760" y="28047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3760" y="28047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9519" y="280476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9519" y="280476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35759" y="24699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5759" y="24699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87839" y="246996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7839" y="246996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87640" y="246996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7640" y="246996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63760" y="24699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3760" y="24699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39519" y="246996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519" y="246996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35759" y="2134440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35759" y="2134440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87839" y="2134440"/>
            <a:ext cx="144756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87839" y="2134440"/>
            <a:ext cx="144756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87640" y="2134440"/>
            <a:ext cx="160020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7640" y="2134440"/>
            <a:ext cx="160020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63760" y="2134440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63760" y="2134440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9519" y="2134440"/>
            <a:ext cx="152388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9519" y="2134440"/>
            <a:ext cx="152388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35759" y="180000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35759" y="180000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87839" y="180000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87839" y="180000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87640" y="180000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7640" y="180000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363760" y="180000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63760" y="180000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39519" y="180000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9519" y="180000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64" name="Straight Connector 63"/>
          <p:cNvSpPr/>
          <p:nvPr/>
        </p:nvSpPr>
        <p:spPr>
          <a:xfrm>
            <a:off x="839879" y="380952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5" name="Straight Connector 64"/>
          <p:cNvSpPr/>
          <p:nvPr/>
        </p:nvSpPr>
        <p:spPr>
          <a:xfrm>
            <a:off x="839879" y="1800000"/>
            <a:ext cx="0" cy="20095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6" name="Straight Connector 65"/>
          <p:cNvSpPr/>
          <p:nvPr/>
        </p:nvSpPr>
        <p:spPr>
          <a:xfrm>
            <a:off x="8460000" y="1800000"/>
            <a:ext cx="0" cy="20095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7" name="Straight Connector 66"/>
          <p:cNvSpPr/>
          <p:nvPr/>
        </p:nvSpPr>
        <p:spPr>
          <a:xfrm>
            <a:off x="839879" y="213480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8" name="Straight Connector 67"/>
          <p:cNvSpPr/>
          <p:nvPr/>
        </p:nvSpPr>
        <p:spPr>
          <a:xfrm>
            <a:off x="839879" y="180000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39879" y="4254120"/>
            <a:ext cx="7620121" cy="1685880"/>
            <a:chOff x="839879" y="4254120"/>
            <a:chExt cx="7620121" cy="1685880"/>
          </a:xfrm>
        </p:grpSpPr>
        <p:sp>
          <p:nvSpPr>
            <p:cNvPr id="70" name="Freeform 69"/>
            <p:cNvSpPr/>
            <p:nvPr/>
          </p:nvSpPr>
          <p:spPr>
            <a:xfrm>
              <a:off x="839879" y="4254120"/>
              <a:ext cx="7620120" cy="168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839879" y="425412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839879" y="594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839879" y="425412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8460000" y="425412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ication vs. 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9C7E9-D292-4A3D-A002-0AB7D2286780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60000" y="121663"/>
            <a:ext cx="7448550" cy="900112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dirty="0"/>
              <a:t>Classification vs. association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1163" y="1079500"/>
            <a:ext cx="8732837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499"/>
              </a:spcBef>
            </a:pPr>
            <a:r>
              <a:rPr lang="en-US" sz="2800"/>
              <a:t>Classification rule:</a:t>
            </a:r>
            <a:br>
              <a:rPr lang="en-US" sz="2800"/>
            </a:br>
            <a:r>
              <a:rPr lang="en-US" sz="2000"/>
              <a:t>predicts value of a given attribute (the classification of an example)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80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800"/>
          </a:p>
          <a:p>
            <a:pPr lvl="0">
              <a:spcBef>
                <a:spcPts val="499"/>
              </a:spcBef>
            </a:pPr>
            <a:r>
              <a:rPr lang="en-US" sz="2800"/>
              <a:t>Association rule:</a:t>
            </a:r>
            <a:br>
              <a:rPr lang="en-US" sz="2800"/>
            </a:br>
            <a:r>
              <a:rPr lang="en-US" sz="2000"/>
              <a:t>predicts value of arbitrary attribute (or combination)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60000" y="2060280"/>
            <a:ext cx="6248520" cy="639720"/>
            <a:chOff x="1260000" y="2060280"/>
            <a:chExt cx="6248520" cy="639720"/>
          </a:xfrm>
        </p:grpSpPr>
        <p:sp>
          <p:nvSpPr>
            <p:cNvPr id="5" name="Freeform 4"/>
            <p:cNvSpPr/>
            <p:nvPr/>
          </p:nvSpPr>
          <p:spPr>
            <a:xfrm>
              <a:off x="1260000" y="2060280"/>
              <a:ext cx="62485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play = no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260000" y="206028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260000" y="270000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260000" y="206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508520" y="206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60000" y="3780000"/>
            <a:ext cx="6248520" cy="2179440"/>
            <a:chOff x="1260000" y="3780000"/>
            <a:chExt cx="6248520" cy="2179440"/>
          </a:xfrm>
        </p:grpSpPr>
        <p:sp>
          <p:nvSpPr>
            <p:cNvPr id="11" name="Freeform 10"/>
            <p:cNvSpPr/>
            <p:nvPr/>
          </p:nvSpPr>
          <p:spPr>
            <a:xfrm>
              <a:off x="1260000" y="3780000"/>
              <a:ext cx="6248520" cy="2179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temperature = cool then humidity = normal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and windy = false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play = no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humidity = high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and play = no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outlook = sunny and humidity = high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1260000" y="378000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260000" y="595944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1260000" y="3780000"/>
              <a:ext cx="0" cy="2179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7508520" y="3780000"/>
              <a:ext cx="0" cy="2179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4112</TotalTime>
  <Words>2160</Words>
  <Application>Microsoft Macintosh PowerPoint</Application>
  <PresentationFormat>On-screen Show (4:3)</PresentationFormat>
  <Paragraphs>836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Chapter 1: What’s it all about?</vt:lpstr>
      <vt:lpstr> Information is crucial</vt:lpstr>
      <vt:lpstr>From data to information</vt:lpstr>
      <vt:lpstr>Structural descriptions</vt:lpstr>
      <vt:lpstr>Machine learning</vt:lpstr>
      <vt:lpstr>Data mining</vt:lpstr>
      <vt:lpstr>The weather problem</vt:lpstr>
      <vt:lpstr>Classification vs. association rules</vt:lpstr>
      <vt:lpstr>Weather data with mixed attributes</vt:lpstr>
      <vt:lpstr>The contact lenses data</vt:lpstr>
      <vt:lpstr>A complete and correct rule set</vt:lpstr>
      <vt:lpstr>A decision tree for this problem</vt:lpstr>
      <vt:lpstr>Classifying iris flowers</vt:lpstr>
      <vt:lpstr>Predicting CPU performance</vt:lpstr>
      <vt:lpstr>Data from labor negotiations</vt:lpstr>
      <vt:lpstr>Decision trees for the labor data</vt:lpstr>
      <vt:lpstr>Soybean classification</vt:lpstr>
      <vt:lpstr>The role of domain knowledge</vt:lpstr>
      <vt:lpstr>Fielded applications</vt:lpstr>
      <vt:lpstr>Processing loan applications (American Express)</vt:lpstr>
      <vt:lpstr>Enter machine learning</vt:lpstr>
      <vt:lpstr>Screening images</vt:lpstr>
      <vt:lpstr>Enter machine learning</vt:lpstr>
      <vt:lpstr>Load forecasting</vt:lpstr>
      <vt:lpstr>Enter machine learning</vt:lpstr>
      <vt:lpstr>Diagnosis of machine faults</vt:lpstr>
      <vt:lpstr>Enter machine learning</vt:lpstr>
      <vt:lpstr>Marketing and sales I</vt:lpstr>
      <vt:lpstr>Marketing and sales II</vt:lpstr>
      <vt:lpstr>The data mining process</vt:lpstr>
      <vt:lpstr>Machine learning and statistics</vt:lpstr>
      <vt:lpstr>Generalization as search</vt:lpstr>
      <vt:lpstr>Enumerating the concept space</vt:lpstr>
      <vt:lpstr>Bias</vt:lpstr>
      <vt:lpstr>Language bias</vt:lpstr>
      <vt:lpstr>Search bias</vt:lpstr>
      <vt:lpstr>Overfitting-avoidance bias</vt:lpstr>
      <vt:lpstr>Data mining and ethics I</vt:lpstr>
      <vt:lpstr>Data mining and ethics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Ian H. Witten</dc:creator>
  <cp:lastModifiedBy>Eibe Frank</cp:lastModifiedBy>
  <cp:revision>452</cp:revision>
  <cp:lastPrinted>2003-03-05T10:12:08Z</cp:lastPrinted>
  <dcterms:created xsi:type="dcterms:W3CDTF">1998-04-13T16:48:28Z</dcterms:created>
  <dcterms:modified xsi:type="dcterms:W3CDTF">2016-11-09T22:13:02Z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