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embeddings/Microsoft_Equation1.bin" ContentType="application/vnd.openxmlformats-officedocument.oleObject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75"/>
  </p:notesMasterIdLst>
  <p:handoutMasterIdLst>
    <p:handoutMasterId r:id="rId7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324" r:id="rId26"/>
    <p:sldId id="325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26" r:id="rId50"/>
    <p:sldId id="327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8" r:id="rId74"/>
  </p:sldIdLst>
  <p:sldSz cx="9144000" cy="6858000" type="screen4x3"/>
  <p:notesSz cx="7304088" cy="95900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81" d="100"/>
          <a:sy n="181" d="100"/>
        </p:scale>
        <p:origin x="-600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notesMaster" Target="notesMasters/notesMaster1.xml"/><Relationship Id="rId76" Type="http://schemas.openxmlformats.org/officeDocument/2006/relationships/handoutMaster" Target="handoutMasters/handoutMaster1.xml"/><Relationship Id="rId77" Type="http://schemas.openxmlformats.org/officeDocument/2006/relationships/printerSettings" Target="printerSettings/printerSettings1.bin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460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DBFB7D4A-9204-466A-8335-032B2199D3F6}" type="slidenum">
              <a:t>‹#›</a:t>
            </a:fld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1749177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254600" y="728640"/>
            <a:ext cx="4794840" cy="359604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30440" y="4555440"/>
            <a:ext cx="5843160" cy="431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13460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fld id="{702DCA0C-02CC-4F98-B7A5-2EEF2B8A332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941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en-US" sz="1200" b="0" i="0" u="none" strike="noStrike" baseline="0">
        <a:ln>
          <a:noFill/>
        </a:ln>
        <a:solidFill>
          <a:srgbClr val="000000"/>
        </a:solidFill>
        <a:latin typeface="Times New Roman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3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4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4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4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4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4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4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4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8.xml"/></Relationships>
</file>

<file path=ppt/notesSlides/_rels/notesSlide4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_rels/notesSlide5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1.xml"/></Relationships>
</file>

<file path=ppt/notesSlides/_rels/notesSlide5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2.xml"/></Relationships>
</file>

<file path=ppt/notesSlides/_rels/notesSlide5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3.xml"/></Relationships>
</file>

<file path=ppt/notesSlides/_rels/notesSlide5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4.xml"/></Relationships>
</file>

<file path=ppt/notesSlides/_rels/notesSlide5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5.xml"/></Relationships>
</file>

<file path=ppt/notesSlides/_rels/notesSlide5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6.xml"/></Relationships>
</file>

<file path=ppt/notesSlides/_rels/notesSlide5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7.xml"/></Relationships>
</file>

<file path=ppt/notesSlides/_rels/notesSlide5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8.xml"/></Relationships>
</file>

<file path=ppt/notesSlides/_rels/notesSlide5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0.xml"/></Relationships>
</file>

<file path=ppt/notesSlides/_rels/notesSlide6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1.xml"/></Relationships>
</file>

<file path=ppt/notesSlides/_rels/notesSlide6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2.xml"/></Relationships>
</file>

<file path=ppt/notesSlides/_rels/notesSlide6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3.xml"/></Relationships>
</file>

<file path=ppt/notesSlides/_rels/notesSlide6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4.xml"/></Relationships>
</file>

<file path=ppt/notesSlides/_rels/notesSlide6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5.xml"/></Relationships>
</file>

<file path=ppt/notesSlides/_rels/notesSlide6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6.xml"/></Relationships>
</file>

<file path=ppt/notesSlides/_rels/notesSlide6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7.xml"/></Relationships>
</file>

<file path=ppt/notesSlides/_rels/notesSlide6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8.xml"/></Relationships>
</file>

<file path=ppt/notesSlides/_rels/notesSlide6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7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0.xml"/></Relationships>
</file>

<file path=ppt/notesSlides/_rels/notesSlide7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1.xml"/></Relationships>
</file>

<file path=ppt/notesSlides/_rels/notesSlide7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2.xml"/></Relationships>
</file>

<file path=ppt/notesSlides/_rels/notesSlide7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27905DB-314A-4050-B062-49D413186F34}" type="slidenum">
              <a:t>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3880" y="71892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080" y="455508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999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4F3631D-DAD3-4D8C-8ABA-BB872B29C544}" type="slidenum">
              <a:t>10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8082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873FADE-6D36-4A01-874F-76858E1B7B55}" type="slidenum">
              <a:t>11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9669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CA334BA-9140-438E-8AF2-6280DF4BE026}" type="slidenum">
              <a:t>12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3914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21EE760-6C63-4512-8361-DE7D65C23A94}" type="slidenum">
              <a:t>13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2716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A355E18-9B79-4CA5-9B94-2EFF853CB1B2}" type="slidenum">
              <a:t>14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2550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FC4EE8B-497F-48D0-87B9-F66AF7EA18A2}" type="slidenum">
              <a:t>15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35553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D5C17FE-A352-4667-BFF0-654EE789333B}" type="slidenum">
              <a:t>16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699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6267219-BDF8-4C75-8A3C-603F11F31FC9}" type="slidenum">
              <a:t>17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53028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2B07C16-336C-4EEA-AF12-8978C4A116AF}" type="slidenum">
              <a:t>18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13260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C990484-266F-4098-BFB2-0C9F6C750396}" type="slidenum">
              <a:t>19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24133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C49D0FE-5D8C-476A-B59A-94B91D4069F0}" type="slidenum">
              <a:t>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5656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7D840FA-0894-4011-BDEC-8396A8F007F2}" type="slidenum">
              <a:t>20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3900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7186D84-1817-45E0-9E02-1E8A99B82B3F}" type="slidenum">
              <a:t>21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7381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0D18C29-407F-46E8-B9E1-11C685C26177}" type="slidenum">
              <a:t>22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0464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DFEF3D89-A995-4190-8FA5-95AC179157CF}" type="slidenum">
              <a:t>23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9680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A6AE85C-DD5D-49B5-9EAD-95B870653ED5}" type="slidenum">
              <a:t>24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488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A6AE85C-DD5D-49B5-9EAD-95B870653ED5}" type="slidenum">
              <a:t>25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4881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A6AE85C-DD5D-49B5-9EAD-95B870653ED5}" type="slidenum">
              <a:t>26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934881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12C5DF1-7AFD-487D-A2C5-FB0D745FE875}" type="slidenum">
              <a:t>27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1014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C2BC8C1-B950-408C-9AD6-C8775DFC68DB}" type="slidenum">
              <a:t>28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570380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30749F7-9DCA-4B5B-83CC-B74D7B98607A}" type="slidenum">
              <a:t>29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84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DE819F5-C804-4152-A490-A7CF66105FCD}" type="slidenum">
              <a:t>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1517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C305CD2-E9EC-4791-A2E5-B9FA6F2E5BFE}" type="slidenum">
              <a:t>30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83121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724BA3C-31BF-421B-A12C-3AF869939C6D}" type="slidenum">
              <a:t>31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2196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BF8BE77-8CE6-4F51-A647-E8A5DDF2E60E}" type="slidenum">
              <a:t>32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2083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4973B91-F840-4DC4-859B-8B6ADE035BE4}" type="slidenum">
              <a:t>33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6026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1C69B86-CE71-424D-A3C3-9778593D0E89}" type="slidenum">
              <a:t>34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865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7FA319C-39D4-40B2-BC8D-DC21C054B17E}" type="slidenum">
              <a:t>35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29242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EDB8CA2-1B1C-4287-87F5-8B83115E333B}" type="slidenum">
              <a:t>36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91467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C10E2DA-3501-412F-932E-F09E37CE99AA}" type="slidenum">
              <a:t>37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25979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7E1BF77-6A0B-4037-A039-BA6E380351E3}" type="slidenum">
              <a:t>38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74958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9C0A018-42FC-45F2-9739-86C4D9502F88}" type="slidenum">
              <a:t>39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451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0958226-6786-4F8C-9BFC-73A3D58CBF65}" type="slidenum">
              <a:t>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937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FF03255-674B-4309-9B7B-99418C25DAB2}" type="slidenum">
              <a:t>40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2067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21669E4-3C22-4FAD-AFD8-EB4376AA8250}" type="slidenum">
              <a:t>41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7239793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C9F0030-5E37-433B-A443-933325142B76}" type="slidenum">
              <a:t>42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0314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090AB76F-7ED7-4A18-848C-0C5C82C30B84}" type="slidenum">
              <a:t>43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11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C3AF062-91D3-4FF8-B9E9-FD3C1BBA2E8E}" type="slidenum">
              <a:t>44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30073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A6B7BC7-4242-4343-B01A-F96F03904E30}" type="slidenum">
              <a:t>45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657550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0167502-5606-494C-8966-4B778327047D}" type="slidenum">
              <a:t>46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0962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BDE4790-01C9-40F1-B4D5-526D0A1D5B89}" type="slidenum">
              <a:t>47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37723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B31F04D-1CB6-454E-AAEB-53009B91AFD7}" type="slidenum">
              <a:t>48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949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B31F04D-1CB6-454E-AAEB-53009B91AFD7}" type="slidenum">
              <a:t>49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949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F45F205-A5F0-4DAB-A794-D9A179821100}" type="slidenum">
              <a:t>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94776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B31F04D-1CB6-454E-AAEB-53009B91AFD7}" type="slidenum">
              <a:t>50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0949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4FE9660-7F0F-4210-9B2B-D49C5944A0C3}" type="slidenum">
              <a:t>51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0529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80CD17D-97C1-4925-8113-EA66F5CE6EEE}" type="slidenum">
              <a:t>52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07821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A783FD7-4BBD-48A4-8C9D-C911F506FD53}" type="slidenum">
              <a:t>53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4138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EB4811C-0F66-4A75-83DB-744DBC0DB9D0}" type="slidenum">
              <a:t>54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741066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34CAD58-565D-412A-AC53-94D9C10D5C6E}" type="slidenum">
              <a:t>55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879520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A078676-161A-43C8-A29F-984384D829F2}" type="slidenum">
              <a:t>56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82625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E281FA2-8B35-4824-8C50-1E0302295D48}" type="slidenum">
              <a:t>57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281423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C36E6FD-AE47-4AFB-ADEE-2BFCB29CC65D}" type="slidenum">
              <a:t>58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03117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B43B9AA-479C-48F1-A037-4B5E44F03FB1}" type="slidenum">
              <a:t>59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238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96130A6-D5FC-467B-B0EE-7C39EBFA6304}" type="slidenum">
              <a:t>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70670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146FF5D-EBF7-4389-B722-88C527CF65EE}" type="slidenum">
              <a:t>60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38371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4254A25-8031-43D1-B01B-1B21CC6A4F19}" type="slidenum">
              <a:t>61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19040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3E4D023-C435-45B3-94AD-ED485100FB34}" type="slidenum">
              <a:t>62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96342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85066BD-061B-445A-86C9-A037BF2ADB4C}" type="slidenum">
              <a:t>63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34225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2932A05-07CF-4114-BFB6-3DC701F48969}" type="slidenum">
              <a:t>64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24548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C8334EA-E6F9-40A1-95E8-3E7526EDC0B2}" type="slidenum">
              <a:t>65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534662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9BB0311-BFC1-4D16-9BB6-0A312C7DD53C}" type="slidenum">
              <a:t>66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833557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907C50F-24D0-4C7D-B27D-A881157C3A5F}" type="slidenum">
              <a:t>67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15060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A21273B-5E98-4C5C-BE37-B82063D04425}" type="slidenum">
              <a:t>68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604854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7F398B2-1DEB-4B8D-A8C5-EC95F1FFD2BA}" type="slidenum">
              <a:t>69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5160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FBC6B38-0CA3-4FDB-A186-5E071E5113C1}" type="slidenum">
              <a:t>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73129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52C5078-6E1E-425B-90A6-8C73C78FA3A0}" type="slidenum">
              <a:t>70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200438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96D2848-D1F9-4AE0-8072-0EF70AB84ADD}" type="slidenum">
              <a:t>71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06466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8C0627D-0869-4462-8B52-355E460CBD16}" type="slidenum">
              <a:t>72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78989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8C0627D-0869-4462-8B52-355E460CBD16}" type="slidenum">
              <a:t>73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8789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14BEE4B-986F-4C16-9C69-D424B1FD0887}" type="slidenum">
              <a:t>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079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D1546F8-CF28-429F-A75D-87E53E1294BA}" type="slidenum">
              <a:t>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972720" y="4554360"/>
            <a:ext cx="535644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1390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7/11/16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777906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7/11/16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073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7/11/16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134142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7/11/16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8392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7/11/16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3623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7/11/16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2344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7/11/16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6266101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7/11/16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56286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7/11/16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309505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7/11/16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051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 smtClean="0"/>
              <a:t>7/11/16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8628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NZ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NZ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11F46-DD8E-40EB-A3BC-0CC2BEA19466}" type="datetimeFigureOut">
              <a:rPr lang="en-NZ" smtClean="0"/>
              <a:t>7/11/16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D3929-19F2-429B-ADDC-CA064EDFCD1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017260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4" Type="http://schemas.openxmlformats.org/officeDocument/2006/relationships/image" Target="../media/image2.png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7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29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30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31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2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4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2.xml"/><Relationship Id="rId3" Type="http://schemas.openxmlformats.org/officeDocument/2006/relationships/image" Target="../media/image35.pn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3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4.xml"/><Relationship Id="rId3" Type="http://schemas.openxmlformats.org/officeDocument/2006/relationships/image" Target="../media/image36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6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8.xml"/><Relationship Id="rId3" Type="http://schemas.openxmlformats.org/officeDocument/2006/relationships/image" Target="../media/image37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0.xml"/><Relationship Id="rId3" Type="http://schemas.openxmlformats.org/officeDocument/2006/relationships/image" Target="../media/image4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3.xml"/><Relationship Id="rId3" Type="http://schemas.openxmlformats.org/officeDocument/2006/relationships/image" Target="../media/image46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8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png"/><Relationship Id="rId5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0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-360" y="990360"/>
            <a:ext cx="9144000" cy="80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5400" b="0" i="0" u="none" strike="noStrike" baseline="0" dirty="0" smtClean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Data </a:t>
            </a:r>
            <a:r>
              <a:rPr lang="en-AU" sz="5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Mining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8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Practical Machine Learning Tools and Techniques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Slides for Chapter </a:t>
            </a:r>
            <a:r>
              <a:rPr lang="en-AU" sz="2400" b="0" i="0" u="none" strike="noStrike" baseline="0" dirty="0" smtClean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5, Evaluation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400" dirty="0"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 smtClean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 </a:t>
            </a:r>
            <a:r>
              <a:rPr lang="en-AU" sz="2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of </a:t>
            </a:r>
            <a:r>
              <a:rPr lang="en-AU" sz="2400" b="0" i="1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Data Mining</a:t>
            </a:r>
            <a:r>
              <a:rPr lang="en-AU" sz="2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 by I. H. Witten, E. </a:t>
            </a:r>
            <a:r>
              <a:rPr lang="en-AU" sz="2400" b="0" i="0" u="none" strike="noStrike" baseline="0" dirty="0" smtClean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Frank, </a:t>
            </a:r>
            <a:endParaRPr lang="en-AU" sz="2400" b="0" i="0" u="none" strike="noStrike" baseline="0" dirty="0">
              <a:ln>
                <a:noFill/>
              </a:ln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M. A. </a:t>
            </a:r>
            <a:r>
              <a:rPr lang="en-AU" sz="2400" b="0" i="0" u="none" strike="noStrike" baseline="0" dirty="0" smtClean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Hall and C. J. Pal</a:t>
            </a:r>
            <a:endParaRPr lang="en-AU" sz="2400" b="0" i="0" u="none" strike="noStrike" baseline="0" dirty="0">
              <a:ln>
                <a:noFill/>
              </a:ln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latin typeface="Utopia" pitchFamily="34"/>
              <a:ea typeface="Gothic" pitchFamily="2"/>
              <a:cs typeface="Lucida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latin typeface="Utopia" pitchFamily="34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nfidence interval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4C23001-81AB-4CC1-B78E-1C16CA66FB4B}" type="slidenum">
              <a:t>10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Confidence intervals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587600"/>
            <a:ext cx="8460000" cy="359358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 can say: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lies within a certain specified interval with a certain specified confidence</a:t>
            </a:r>
          </a:p>
          <a:p>
            <a:pPr marL="800100" lvl="1" indent="-342900" hangingPunct="0"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Example: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=750 successes in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=1000 trials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Estimated success rate: 75%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How close is this to true success rate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?</a:t>
            </a:r>
          </a:p>
          <a:p>
            <a:pPr marL="800100" lvl="3" indent="-342900" hangingPunct="0">
              <a:spcBef>
                <a:spcPts val="499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Answer: with 80% confidence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a typeface="Symbol" pitchFamily="2"/>
                <a:cs typeface="Symbol" pitchFamily="2"/>
              </a:rPr>
              <a:t>is located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in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[73.2,76.7]</a:t>
            </a:r>
          </a:p>
          <a:p>
            <a:pPr marL="342900" indent="-342900" hangingPunct="0"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Another example: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=75 and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=100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Estimated success rate: 75%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With 80% confidence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p</a:t>
            </a:r>
            <a:r>
              <a:rPr lang="en-US" b="0" i="1" u="none" strike="noStrike" baseline="0" dirty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 </a:t>
            </a:r>
            <a:r>
              <a:rPr lang="en-US" b="0" i="0" u="none" strike="noStrike" baseline="0" dirty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in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[69.1,80.1]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ean and vari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FB7594-BD35-4FDE-B41F-8B9D6D3F623D}" type="slidenum">
              <a:t>11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Mean and variance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080000"/>
            <a:ext cx="7920000" cy="453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Mean and variance for a Bernoulli trial: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p, p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(1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–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Expected success rate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f=S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/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Mean and variance for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p, p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(1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–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)/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For large enough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,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 follows a Normal distribution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c% confidence interval [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–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z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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X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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z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]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for a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random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variable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X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is determined using: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For a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symmetric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distribution such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as the normal distribution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we have: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8433" y="3868325"/>
            <a:ext cx="2222500" cy="469900"/>
          </a:xfrm>
          <a:prstGeom prst="rect">
            <a:avLst/>
          </a:prstGeom>
        </p:spPr>
      </p:pic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82170067"/>
              </p:ext>
            </p:extLst>
          </p:nvPr>
        </p:nvGraphicFramePr>
        <p:xfrm>
          <a:off x="3495244" y="5262566"/>
          <a:ext cx="3102750" cy="3309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5" imgW="1905000" imgH="203200" progId="Equation.3">
                  <p:embed/>
                </p:oleObj>
              </mc:Choice>
              <mc:Fallback>
                <p:oleObj name="Equation" r:id="rId5" imgW="19050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5244" y="5262566"/>
                        <a:ext cx="3102750" cy="3309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nfidence limi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9B32833-2C47-47D8-AFB8-0EBA9787CDD6}" type="slidenum">
              <a:t>12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Confidence limits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143000"/>
            <a:ext cx="7543799" cy="51627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Confidence limits for the normal distribution with 0 mean and a variance of 1:</a:t>
            </a:r>
          </a:p>
          <a:p>
            <a:pPr marR="0" lvl="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Thus: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To use this we have to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transform our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random variable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to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have 0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mean and unit variance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5257800" y="1600200"/>
            <a:ext cx="1905120" cy="2728800"/>
            <a:chOff x="5257800" y="1600200"/>
            <a:chExt cx="1905120" cy="2728800"/>
          </a:xfrm>
        </p:grpSpPr>
        <p:sp>
          <p:nvSpPr>
            <p:cNvPr id="5" name="Freeform 4"/>
            <p:cNvSpPr/>
            <p:nvPr/>
          </p:nvSpPr>
          <p:spPr>
            <a:xfrm>
              <a:off x="6248520" y="3994200"/>
              <a:ext cx="914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0.25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5257800" y="3994200"/>
              <a:ext cx="9907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40%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6248520" y="3659040"/>
              <a:ext cx="9144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0.84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5257800" y="3659040"/>
              <a:ext cx="9907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20%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6248520" y="3324239"/>
              <a:ext cx="914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1.28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5257800" y="3324239"/>
              <a:ext cx="9907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10%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6248520" y="2989080"/>
              <a:ext cx="9144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1.65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257800" y="2989080"/>
              <a:ext cx="9907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5%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248520" y="2654280"/>
              <a:ext cx="914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2.33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248520" y="2270160"/>
              <a:ext cx="914400" cy="3841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2.58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248520" y="1935000"/>
              <a:ext cx="9144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3.09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6248520" y="1600200"/>
              <a:ext cx="9144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z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257800" y="2654280"/>
              <a:ext cx="9907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1%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5257800" y="2270160"/>
              <a:ext cx="990719" cy="3841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0.5%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5257800" y="1935000"/>
              <a:ext cx="99071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0.1%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5257800" y="1600200"/>
              <a:ext cx="99071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Pr[</a:t>
              </a:r>
              <a:r>
                <a:rPr lang="en-US" sz="16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X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Symbol" pitchFamily="18"/>
                  <a:ea typeface="Gothic" pitchFamily="2"/>
                  <a:cs typeface="Lucidasans" pitchFamily="2"/>
                </a:rPr>
                <a:t>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 </a:t>
              </a:r>
              <a:r>
                <a:rPr lang="en-US" sz="1600" b="0" i="1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z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]</a:t>
              </a: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5257800" y="1600200"/>
              <a:ext cx="19051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2" name="Straight Connector 21"/>
            <p:cNvSpPr/>
            <p:nvPr/>
          </p:nvSpPr>
          <p:spPr>
            <a:xfrm>
              <a:off x="5257800" y="1935000"/>
              <a:ext cx="19051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3" name="Straight Connector 22"/>
            <p:cNvSpPr/>
            <p:nvPr/>
          </p:nvSpPr>
          <p:spPr>
            <a:xfrm>
              <a:off x="5257800" y="4329000"/>
              <a:ext cx="19051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4" name="Straight Connector 23"/>
            <p:cNvSpPr/>
            <p:nvPr/>
          </p:nvSpPr>
          <p:spPr>
            <a:xfrm>
              <a:off x="5257800" y="1600200"/>
              <a:ext cx="0" cy="27288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5" name="Straight Connector 24"/>
            <p:cNvSpPr/>
            <p:nvPr/>
          </p:nvSpPr>
          <p:spPr>
            <a:xfrm>
              <a:off x="7162920" y="1600200"/>
              <a:ext cx="0" cy="27288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6" name="Straight Connector 25"/>
            <p:cNvSpPr/>
            <p:nvPr/>
          </p:nvSpPr>
          <p:spPr>
            <a:xfrm>
              <a:off x="6248520" y="1600200"/>
              <a:ext cx="0" cy="27288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0147" y="1968595"/>
            <a:ext cx="3700113" cy="227654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426" y="4824287"/>
            <a:ext cx="2997200" cy="368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ransforming 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3BF87D-6822-42B4-844D-23B5D53D5B2F}" type="slidenum">
              <a:t>13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Transforming </a:t>
            </a:r>
            <a:r>
              <a:rPr lang="en-US" i="1"/>
              <a:t>f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587600"/>
            <a:ext cx="8100000" cy="287403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Transformed value for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(i.e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.,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subtract the mean and divide by the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standard deviation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Resulting equation:</a:t>
            </a:r>
          </a:p>
          <a:p>
            <a:pPr marR="0" lvl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Solving for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yields an expression for the confidence limits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760" y="1463547"/>
            <a:ext cx="1485900" cy="787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1322" y="2969133"/>
            <a:ext cx="3581400" cy="863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40435" y="4606704"/>
            <a:ext cx="5207000" cy="901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xamp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199D93-E476-493D-A0D5-C7FA6703E92D}" type="slidenum">
              <a:t>14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Examples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587600"/>
            <a:ext cx="7917840" cy="494207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75%,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1000,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80% (so that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z =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1.28):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75%,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100,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80% (so that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z =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1.28):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Note that normal distribution assumption is only valid for large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(i.e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.,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&gt; 100)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75%,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10,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80% (so that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z =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1.28):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should be taken with a grain of salt)</a:t>
            </a:r>
            <a:b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>
                <a:spLocks noResize="1"/>
              </p:cNvSpPr>
              <p:nvPr/>
            </p:nvSpPr>
            <p:spPr>
              <a:xfrm>
                <a:off x="3780000" y="2148120"/>
                <a:ext cx="2568600" cy="3718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14:m/>
                <a:endParaRPr lang="en-NZ" i="0" dirty="0">
                  <a:solidFill>
                    <a:srgbClr val="FFFFFF"/>
                  </a:solidFill>
                  <a:latin typeface="Utopia" pitchFamily="18"/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000" y="2148120"/>
                <a:ext cx="2568600" cy="3718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>
                <a:spLocks noResize="1"/>
              </p:cNvSpPr>
              <p:nvPr/>
            </p:nvSpPr>
            <p:spPr>
              <a:xfrm>
                <a:off x="3780000" y="3240000"/>
                <a:ext cx="2572560" cy="3718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NZ" i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NZ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NZ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0.691,0.801</m:t>
                          </m:r>
                        </m:e>
                      </m:d>
                    </m:oMath>
                  </m:oMathPara>
                </a14:m>
                <a:endParaRPr lang="en-NZ" i="0">
                  <a:solidFill>
                    <a:srgbClr val="FFFFFF"/>
                  </a:solidFill>
                  <a:latin typeface="Utopia" pitchFamily="18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0000" y="3240000"/>
                <a:ext cx="2572560" cy="371879"/>
              </a:xfrm>
              <a:prstGeom prst="rect">
                <a:avLst/>
              </a:prstGeom>
              <a:blipFill rotWithShape="0">
                <a:blip r:embed="rId4"/>
                <a:stretch>
                  <a:fillRect b="-81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>
                <a:spLocks noResize="1"/>
              </p:cNvSpPr>
              <p:nvPr/>
            </p:nvSpPr>
            <p:spPr>
              <a:xfrm>
                <a:off x="3767040" y="5090759"/>
                <a:ext cx="2572200" cy="3718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vert="horz" wrap="none" lIns="90000" tIns="45000" rIns="90000" bIns="45000" compatLnSpc="0">
                <a:noAutofit/>
              </a:bodyPr>
              <a:lstStyle/>
              <a:p>
                <a:pPr marL="0" marR="0" lvl="0" indent="0" algn="l" rtl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None/>
                  <a:tabLst>
                    <a:tab pos="0" algn="l"/>
                    <a:tab pos="914400" algn="l"/>
                    <a:tab pos="1828800" algn="l"/>
                    <a:tab pos="2743199" algn="l"/>
                    <a:tab pos="3657600" algn="l"/>
                    <a:tab pos="4572000" algn="l"/>
                    <a:tab pos="5486399" algn="l"/>
                    <a:tab pos="6400799" algn="l"/>
                    <a:tab pos="7315200" algn="l"/>
                    <a:tab pos="8229600" algn="l"/>
                    <a:tab pos="9144000" algn="l"/>
                    <a:tab pos="10058400" algn="l"/>
                  </a:tabLst>
                </a:pPr>
                <a14:m>
                  <m:oMathPara xmlns:m="http://schemas.openxmlformats.org/officeDocument/2006/math" xmlns="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NZ" i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∈</m:t>
                      </m:r>
                      <m:d>
                        <m:dPr>
                          <m:begChr m:val="["/>
                          <m:endChr m:val="]"/>
                          <m:ctrlPr>
                            <a:rPr lang="en-NZ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NZ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0.549,0.881</m:t>
                          </m:r>
                        </m:e>
                      </m:d>
                    </m:oMath>
                  </m:oMathPara>
                </a14:m>
                <a:endParaRPr lang="en-NZ" i="0">
                  <a:solidFill>
                    <a:srgbClr val="FFFFFF"/>
                  </a:solidFill>
                  <a:latin typeface="Utopia" pitchFamily="18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7040" y="5090759"/>
                <a:ext cx="2572200" cy="371879"/>
              </a:xfrm>
              <a:prstGeom prst="rect">
                <a:avLst/>
              </a:prstGeom>
              <a:blipFill rotWithShape="0">
                <a:blip r:embed="rId5"/>
                <a:stretch>
                  <a:fillRect b="-655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NZ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Holdout esti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47EDB0-FB03-48A5-B806-79F6E5381551}" type="slidenum">
              <a:t>15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Holdout estimation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371599"/>
            <a:ext cx="8146800" cy="3362757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What should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we do if we only have a single dataset?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holdout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method reserves a certain amount for testing and uses the remainder for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training, after shuffling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Usually: one third for testing, the rest for training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Problem: the samples might not be representative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Example: class might be missing in the test data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Advanced version uses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stratification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Ensures that each class is represented with approximately equal proportions in both subsets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epeated holdout metho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BD4CA7-8CC1-4660-81EF-9719C9725024}" type="slidenum">
              <a:t>16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Repeated holdout method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0348" y="1371599"/>
            <a:ext cx="7360104" cy="3217974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Holdout estimate can be made more reliable by repeating the process with different subsamples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each iteration, a certain proportion is randomly selected for training (possibly with </a:t>
            </a:r>
            <a:r>
              <a:rPr lang="en-US" sz="20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stratificiation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error rates on the different iterations are averaged to yield an overall error rate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This is called the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repeated holdout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method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Still not optimum: the different test sets overlap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 we prevent overlapping?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ross-valid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D96D3CF-E1D6-4045-B7F8-7D8B53C74984}" type="slidenum">
              <a:t>17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Cross-validation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6705" y="1209349"/>
            <a:ext cx="7772400" cy="4727361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K-fold cross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-validation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avoids overlapping test sets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First step: split data into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subsets of equal size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Second step: use each subset in turn for testing, the remainder for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training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This means the learning algorithm is applied to </a:t>
            </a:r>
            <a:r>
              <a:rPr lang="en-US" sz="2000" i="1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 different training sets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Often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subsets are stratified before the cross-validation is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performed to yield stratified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1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400" b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-fold cross-validation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error estimates are averaged to yield an overall error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estimate;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also, standard deviation is often computed</a:t>
            </a:r>
            <a:endParaRPr lang="en-US" sz="24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indent="-342900" hangingPunct="0">
              <a:lnSpc>
                <a:spcPct val="90000"/>
              </a:lnSpc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Alternatively, predictions and actual target values from the </a:t>
            </a:r>
            <a:r>
              <a:rPr lang="en-US" sz="2400" i="1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 folds are pooled to compute one estimate</a:t>
            </a:r>
          </a:p>
          <a:p>
            <a:pPr marL="800100" lvl="1" indent="-342900" hangingPunct="0">
              <a:lnSpc>
                <a:spcPct val="90000"/>
              </a:lnSpc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Does not yield an estimate of standard deviation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ore on cross-valid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18BC64D-8870-4FC6-80C4-91D75EA9DB4A}" type="slidenum">
              <a:t>18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More on cross-validation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73564" y="1447919"/>
            <a:ext cx="7675839" cy="39731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Standard method for evaluation: stratified ten-fold cross-validation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Why ten?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Extensive experiments have shown that this is the best choice to get an accurate estimate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There is also some theoretical evidence for this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Stratification reduces the estimate’s variance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Even better: repeated stratified cross-validation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E.g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., ten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-fold cross-validation is repeated ten times and results are averaged (reduces the variance)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eave-One-Out cross-valid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8081AF-72EF-4D2A-B0A9-78A5DFCE2680}" type="slidenum">
              <a:t>19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63500"/>
            <a:ext cx="7543800" cy="977900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/>
              <a:t>Leave</a:t>
            </a:r>
            <a:r>
              <a:rPr lang="en-US" sz="3600" dirty="0" smtClean="0"/>
              <a:t>-one-out </a:t>
            </a:r>
            <a:r>
              <a:rPr lang="en-US" sz="3600" dirty="0"/>
              <a:t>cross-validation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38484" y="1282320"/>
            <a:ext cx="8005604" cy="334249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Leave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-one-out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particular form of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400" b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-fold cross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-validation: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Set number of folds to number of training instances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I.e., for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training instances, build classifier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times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Makes best use of the data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Involves no random subsampling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Very computationally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expensive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exception: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using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lazy classifiers such as the nearest-neighbor classifier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redibility: Evaluating what’s been lear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C2194F-FD24-490D-9D12-6A80CD6902CB}" type="slidenum">
              <a:t>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75337" y="-77788"/>
            <a:ext cx="8293274" cy="977901"/>
          </a:xfrm>
        </p:spPr>
        <p:txBody>
          <a:bodyPr wrap="square" lIns="90360" tIns="44280" rIns="90360" bIns="44280" anchorCtr="0">
            <a:noAutofit/>
          </a:bodyPr>
          <a:lstStyle/>
          <a:p>
            <a:pPr lvl="0"/>
            <a:r>
              <a:rPr lang="en-NZ" dirty="0"/>
              <a:t>Credibility: Evaluating what’s been learned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388832"/>
            <a:ext cx="7543799" cy="4472932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Issues: training, testing, tuning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Predicting performance: confidence limits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Holdout, cross-validation,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bootstrap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Hyperparameter selection</a:t>
            </a: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Comparing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machine learning schemes</a:t>
            </a: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Predicting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probabilities</a:t>
            </a: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Cost-sensitive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evaluation</a:t>
            </a: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Evaluating numeric prediction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minimum </a:t>
            </a:r>
            <a:r>
              <a:rPr lang="en-NZ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d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escription </a:t>
            </a:r>
            <a:r>
              <a:rPr lang="en-NZ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l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ength principle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Model selection using a validation set</a:t>
            </a: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eave-One-Out-CV and stratif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5048A7A-A71B-42EE-8FC6-397716AF4F96}" type="slidenum">
              <a:t>20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200" dirty="0"/>
              <a:t>Leave</a:t>
            </a:r>
            <a:r>
              <a:rPr lang="en-US" sz="3200" dirty="0" smtClean="0"/>
              <a:t>-one-out</a:t>
            </a:r>
            <a:r>
              <a:rPr lang="en-US" sz="3200" dirty="0"/>
              <a:t> </a:t>
            </a:r>
            <a:r>
              <a:rPr lang="en-US" sz="3200" dirty="0" smtClean="0"/>
              <a:t>CV </a:t>
            </a:r>
            <a:r>
              <a:rPr lang="en-US" sz="3200" dirty="0"/>
              <a:t>and stratification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65080" y="1198080"/>
            <a:ext cx="7543799" cy="350176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Disadvantage of Leave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</a:t>
            </a: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o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ne-</a:t>
            </a: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o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ut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CV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 stratification is not possible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It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guarantees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 non-stratified sample because there is only one instance in the test set!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Extreme example: random dataset split equally into  two classes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Best inducer predicts majority class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50% accuracy on fresh data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Leave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-one-out</a:t>
            </a: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CV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estimate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gives 100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% error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!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bootst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8DD8A44-322C-4B70-BC23-2E904A7FA622}" type="slidenum">
              <a:t>21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/>
              <a:t>The bootstrap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2025" y="1251923"/>
            <a:ext cx="7703905" cy="374799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CV uses sampling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without replacement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same instance, once selected, can not be selected again for a particular training/test set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bootstrap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uses sampling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with replacement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to form the training set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Sample a dataset of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instances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times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with replacement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to form a new dataset of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instances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Use this data as the training set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Use the instances from the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original</a:t>
            </a: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da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taset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that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do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not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occur in the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new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training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set for testing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0.632 bootst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031AE53-2D57-40AC-A3B1-878B3C2E441E}" type="slidenum">
              <a:t>22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The 0.632 bootstrap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6200" y="1440000"/>
            <a:ext cx="7543799" cy="330440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lvl="1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Also </a:t>
            </a: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called the </a:t>
            </a:r>
            <a:r>
              <a:rPr lang="en-US" sz="2400" i="1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0.632 bootstrap</a:t>
            </a:r>
          </a:p>
          <a:p>
            <a:pPr marL="342900" marR="0" lvl="1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particular instance has a probability of 1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–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1/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of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not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being picked</a:t>
            </a:r>
          </a:p>
          <a:p>
            <a:pPr marL="342900" marR="0" lvl="1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Thus its probability of ending up in the test data is:</a:t>
            </a:r>
          </a:p>
          <a:p>
            <a:pPr marL="914219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848519" algn="l"/>
                <a:tab pos="1762919" algn="l"/>
                <a:tab pos="2677319" algn="l"/>
                <a:tab pos="3591718" algn="l"/>
                <a:tab pos="4506119" algn="l"/>
                <a:tab pos="5420519" algn="l"/>
                <a:tab pos="6334918" algn="l"/>
                <a:tab pos="7249318" algn="l"/>
                <a:tab pos="8163719" algn="l"/>
                <a:tab pos="9078119" algn="l"/>
                <a:tab pos="9992519" algn="l"/>
                <a:tab pos="10906919" algn="l"/>
              </a:tabLst>
            </a:pP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914219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848519" algn="l"/>
                <a:tab pos="1762919" algn="l"/>
                <a:tab pos="2677319" algn="l"/>
                <a:tab pos="3591718" algn="l"/>
                <a:tab pos="4506119" algn="l"/>
                <a:tab pos="5420519" algn="l"/>
                <a:tab pos="6334918" algn="l"/>
                <a:tab pos="7249318" algn="l"/>
                <a:tab pos="8163719" algn="l"/>
                <a:tab pos="9078119" algn="l"/>
                <a:tab pos="9992519" algn="l"/>
                <a:tab pos="10906919" algn="l"/>
              </a:tabLst>
            </a:pP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1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This means the training data will contain approximately 63.2% of the instances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2257" y="3095434"/>
            <a:ext cx="2832100" cy="86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stimating error with the bootst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628AD70-F1B2-40B9-B18C-1DCD7D76EA9E}" type="slidenum">
              <a:t>23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109059" y="0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200" dirty="0"/>
              <a:t>Estimating error with the </a:t>
            </a:r>
            <a:r>
              <a:rPr lang="en-US" sz="3200" dirty="0" smtClean="0"/>
              <a:t>0.632 bootstrap</a:t>
            </a:r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930960" y="1116000"/>
            <a:ext cx="7543799" cy="470350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error estimate on the test data will be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quite pessimistic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Trained on just ~63% of the instances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Idea: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combine it with the 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resubstitution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error:</a:t>
            </a:r>
          </a:p>
          <a:p>
            <a:pPr marR="0" lvl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resubstitution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error gets less weight than the error on the test data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Repeat process several times with different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samples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; average the results</a:t>
            </a:r>
          </a:p>
          <a:p>
            <a:pPr marR="0" lvl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149" y="3019298"/>
            <a:ext cx="4749800" cy="469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ore on the bootstr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D8F7DE-B553-4730-8857-B03A5FA226AD}" type="slidenum">
              <a:t>24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101600"/>
            <a:ext cx="7543800" cy="977900"/>
          </a:xfrm>
        </p:spPr>
        <p:txBody>
          <a:bodyPr wrap="square" lIns="90360" tIns="44280" rIns="90360" bIns="44280" anchor="t" anchorCtr="0"/>
          <a:lstStyle/>
          <a:p>
            <a:pPr lvl="0"/>
            <a:r>
              <a:rPr lang="en-US"/>
              <a:t>More on the bootstrap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304640"/>
            <a:ext cx="7917840" cy="37939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Probably the best way of estimating performance for very small datasets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However, it has some problems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Consider the random dataset from above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perfect memorizer will achieve</a:t>
            </a:r>
            <a:b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  0% </a:t>
            </a:r>
            <a:r>
              <a:rPr lang="en-US" sz="20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resubstitution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error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and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~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50% error on test data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Bootstrap estimate for this classifier:</a:t>
            </a:r>
            <a:b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571319" marR="0" lvl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848519" algn="l"/>
                <a:tab pos="1762919" algn="l"/>
                <a:tab pos="2677319" algn="l"/>
                <a:tab pos="3591718" algn="l"/>
                <a:tab pos="4506119" algn="l"/>
                <a:tab pos="5420519" algn="l"/>
                <a:tab pos="6334918" algn="l"/>
                <a:tab pos="7249318" algn="l"/>
                <a:tab pos="8163719" algn="l"/>
                <a:tab pos="9078119" algn="l"/>
                <a:tab pos="9992519" algn="l"/>
                <a:tab pos="10906919" algn="l"/>
              </a:tabLst>
            </a:pPr>
            <a:endParaRPr lang="en-US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True expected error: 50%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4191" y="4132644"/>
            <a:ext cx="1917700" cy="30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272" y="4094544"/>
            <a:ext cx="1511300" cy="381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6176" y="4098893"/>
            <a:ext cx="774700" cy="33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5122" y="4136993"/>
            <a:ext cx="292100" cy="241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676897" y="77439"/>
            <a:ext cx="7126122" cy="1325563"/>
          </a:xfrm>
        </p:spPr>
        <p:txBody>
          <a:bodyPr wrap="square" lIns="90360" tIns="44280" rIns="90360" bIns="44280" anchor="t" anchorCtr="0"/>
          <a:lstStyle/>
          <a:p>
            <a:pPr lvl="0"/>
            <a:r>
              <a:rPr lang="en-US" dirty="0" err="1" smtClean="0"/>
              <a:t>Hyperparameter</a:t>
            </a:r>
            <a:r>
              <a:rPr lang="en-US" dirty="0" smtClean="0"/>
              <a:t> selection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813944"/>
            <a:ext cx="7886700" cy="5578320"/>
          </a:xfrm>
        </p:spPr>
        <p:txBody>
          <a:bodyPr>
            <a:normAutofit lnSpcReduction="10000"/>
          </a:bodyPr>
          <a:lstStyle/>
          <a:p>
            <a:r>
              <a:rPr lang="en-US" i="1" dirty="0" err="1" smtClean="0"/>
              <a:t>Hyperparameter</a:t>
            </a:r>
            <a:r>
              <a:rPr lang="en-US" i="1" dirty="0" smtClean="0"/>
              <a:t>: </a:t>
            </a:r>
            <a:r>
              <a:rPr lang="en-US" dirty="0" smtClean="0"/>
              <a:t>parameter that can be tuned to optimize the performance of a learning algorithm</a:t>
            </a:r>
          </a:p>
          <a:p>
            <a:pPr lvl="1"/>
            <a:r>
              <a:rPr lang="en-US" dirty="0" smtClean="0"/>
              <a:t>Different from basic parameter that is part of a model, such as a coefficient in a linear regression model</a:t>
            </a:r>
          </a:p>
          <a:p>
            <a:pPr lvl="1"/>
            <a:r>
              <a:rPr lang="en-US" dirty="0" smtClean="0"/>
              <a:t>Example </a:t>
            </a:r>
            <a:r>
              <a:rPr lang="en-US" dirty="0" err="1" smtClean="0"/>
              <a:t>hyperparameter</a:t>
            </a:r>
            <a:r>
              <a:rPr lang="en-US" dirty="0" smtClean="0"/>
              <a:t>: </a:t>
            </a:r>
            <a:r>
              <a:rPr lang="en-US" i="1" dirty="0" smtClean="0"/>
              <a:t>k</a:t>
            </a:r>
            <a:r>
              <a:rPr lang="en-US" dirty="0" smtClean="0"/>
              <a:t> in the </a:t>
            </a:r>
            <a:r>
              <a:rPr lang="en-US" i="1" dirty="0" smtClean="0"/>
              <a:t>k</a:t>
            </a:r>
            <a:r>
              <a:rPr lang="en-US" dirty="0" smtClean="0"/>
              <a:t>-nearest </a:t>
            </a:r>
            <a:r>
              <a:rPr lang="en-US" dirty="0" err="1" smtClean="0"/>
              <a:t>neighbour</a:t>
            </a:r>
            <a:r>
              <a:rPr lang="en-US" dirty="0" smtClean="0"/>
              <a:t> classifier</a:t>
            </a:r>
          </a:p>
          <a:p>
            <a:r>
              <a:rPr lang="en-US" dirty="0" smtClean="0"/>
              <a:t>We are not allowed to peek at the final test data to choose the value of this parameter</a:t>
            </a:r>
          </a:p>
          <a:p>
            <a:pPr lvl="1"/>
            <a:r>
              <a:rPr lang="en-US" dirty="0" smtClean="0"/>
              <a:t>Adjusting the </a:t>
            </a:r>
            <a:r>
              <a:rPr lang="en-US" dirty="0" err="1" smtClean="0"/>
              <a:t>hyperparameter</a:t>
            </a:r>
            <a:r>
              <a:rPr lang="en-US" dirty="0" smtClean="0"/>
              <a:t> to the test data will lead to optimistic performance estimates on this test data!</a:t>
            </a:r>
          </a:p>
          <a:p>
            <a:pPr lvl="1"/>
            <a:r>
              <a:rPr lang="en-US" dirty="0" smtClean="0"/>
              <a:t>Parameter tuning needs to be viewed as part of the learning algorithm and must be done using the training data only</a:t>
            </a:r>
          </a:p>
          <a:p>
            <a:r>
              <a:rPr lang="en-US" dirty="0" smtClean="0"/>
              <a:t>But how to get a useful estimate of performance for different parameter values so that we can choose a value?</a:t>
            </a:r>
          </a:p>
          <a:p>
            <a:pPr lvl="1"/>
            <a:r>
              <a:rPr lang="en-US" dirty="0" smtClean="0"/>
              <a:t>Answer: split the data into a smaller “training” set and a validation set” (normally, the data is shuffled first)</a:t>
            </a:r>
          </a:p>
          <a:p>
            <a:pPr lvl="1"/>
            <a:r>
              <a:rPr lang="en-US" dirty="0" smtClean="0"/>
              <a:t>Build models using different values of </a:t>
            </a:r>
            <a:r>
              <a:rPr lang="en-US" i="1" dirty="0" smtClean="0"/>
              <a:t>k </a:t>
            </a:r>
            <a:r>
              <a:rPr lang="en-US" dirty="0" smtClean="0"/>
              <a:t>on</a:t>
            </a:r>
            <a:r>
              <a:rPr lang="en-US" i="1" dirty="0" smtClean="0"/>
              <a:t> </a:t>
            </a:r>
            <a:r>
              <a:rPr lang="en-US" dirty="0" smtClean="0"/>
              <a:t>the</a:t>
            </a:r>
            <a:r>
              <a:rPr lang="en-US" i="1" dirty="0" smtClean="0"/>
              <a:t> </a:t>
            </a:r>
            <a:r>
              <a:rPr lang="en-US" dirty="0" smtClean="0"/>
              <a:t>new, smaller training set and evaluate them on the validation set</a:t>
            </a:r>
          </a:p>
          <a:p>
            <a:pPr lvl="1"/>
            <a:r>
              <a:rPr lang="en-US" dirty="0" smtClean="0"/>
              <a:t>Pick the best value of </a:t>
            </a:r>
            <a:r>
              <a:rPr lang="en-US" i="1" dirty="0" smtClean="0"/>
              <a:t>k </a:t>
            </a:r>
            <a:r>
              <a:rPr lang="en-US" dirty="0" smtClean="0"/>
              <a:t>and rebuild the model on the full original training set</a:t>
            </a:r>
            <a:endParaRPr lang="en-US" dirty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D8F7DE-B553-4730-8857-B03A5FA226AD}" type="slidenum"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0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933169" y="77439"/>
            <a:ext cx="7869850" cy="1325563"/>
          </a:xfrm>
        </p:spPr>
        <p:txBody>
          <a:bodyPr wrap="square" lIns="90360" tIns="44280" rIns="90360" bIns="44280" anchor="t" anchorCtr="0"/>
          <a:lstStyle/>
          <a:p>
            <a:pPr lvl="0"/>
            <a:r>
              <a:rPr lang="en-US" dirty="0" err="1" smtClean="0"/>
              <a:t>Hyperparameters</a:t>
            </a:r>
            <a:r>
              <a:rPr lang="en-US" dirty="0" smtClean="0"/>
              <a:t> and cross-validation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813944"/>
            <a:ext cx="8001406" cy="5866006"/>
          </a:xfrm>
        </p:spPr>
        <p:txBody>
          <a:bodyPr>
            <a:normAutofit/>
          </a:bodyPr>
          <a:lstStyle/>
          <a:p>
            <a:r>
              <a:rPr lang="en-US" dirty="0" smtClean="0"/>
              <a:t>Note that </a:t>
            </a:r>
            <a:r>
              <a:rPr lang="en-US" i="1" dirty="0" smtClean="0"/>
              <a:t>k-</a:t>
            </a:r>
            <a:r>
              <a:rPr lang="en-US" dirty="0" smtClean="0"/>
              <a:t>fold cross-validation runs </a:t>
            </a:r>
            <a:r>
              <a:rPr lang="en-US" i="1" dirty="0" smtClean="0"/>
              <a:t>k </a:t>
            </a:r>
            <a:r>
              <a:rPr lang="en-US" dirty="0" smtClean="0"/>
              <a:t>different train-test evaluations</a:t>
            </a:r>
          </a:p>
          <a:p>
            <a:pPr lvl="1"/>
            <a:r>
              <a:rPr lang="en-US" dirty="0" smtClean="0"/>
              <a:t>The above parameter tuning process using validation sets must be applied separately to each of the </a:t>
            </a:r>
            <a:r>
              <a:rPr lang="en-US" i="1" dirty="0" smtClean="0"/>
              <a:t>k </a:t>
            </a:r>
            <a:r>
              <a:rPr lang="en-US" dirty="0" smtClean="0"/>
              <a:t>training sets!</a:t>
            </a:r>
          </a:p>
          <a:p>
            <a:r>
              <a:rPr lang="en-US" dirty="0" smtClean="0"/>
              <a:t>This means that, when </a:t>
            </a:r>
            <a:r>
              <a:rPr lang="en-US" dirty="0" err="1" smtClean="0"/>
              <a:t>hyperparameter</a:t>
            </a:r>
            <a:r>
              <a:rPr lang="en-US" dirty="0" smtClean="0"/>
              <a:t> tuning is applied, </a:t>
            </a:r>
            <a:r>
              <a:rPr lang="en-US" i="1" dirty="0" smtClean="0"/>
              <a:t>k </a:t>
            </a:r>
            <a:r>
              <a:rPr lang="en-US" dirty="0" smtClean="0"/>
              <a:t>different </a:t>
            </a:r>
            <a:r>
              <a:rPr lang="en-US" dirty="0" err="1" smtClean="0"/>
              <a:t>hyperparameter</a:t>
            </a:r>
            <a:r>
              <a:rPr lang="en-US" dirty="0" smtClean="0"/>
              <a:t> values may be selected</a:t>
            </a:r>
          </a:p>
          <a:p>
            <a:pPr lvl="1"/>
            <a:r>
              <a:rPr lang="en-US" dirty="0" smtClean="0"/>
              <a:t>This is OK: </a:t>
            </a:r>
            <a:r>
              <a:rPr lang="en-US" dirty="0" err="1" smtClean="0"/>
              <a:t>hyperparameter</a:t>
            </a:r>
            <a:r>
              <a:rPr lang="en-US" dirty="0" smtClean="0"/>
              <a:t> tuning is part of the learning process</a:t>
            </a:r>
          </a:p>
          <a:p>
            <a:pPr lvl="1"/>
            <a:r>
              <a:rPr lang="en-US" dirty="0" smtClean="0"/>
              <a:t>Cross-validation evaluates the quality of the learning process, not the quality of a particular model</a:t>
            </a:r>
          </a:p>
          <a:p>
            <a:r>
              <a:rPr lang="en-US" dirty="0" smtClean="0"/>
              <a:t>What to do when the training sets are very small, so that performance estimates on a validation set are unreliable?</a:t>
            </a:r>
          </a:p>
          <a:p>
            <a:r>
              <a:rPr lang="en-US" dirty="0" smtClean="0"/>
              <a:t>We can use </a:t>
            </a:r>
            <a:r>
              <a:rPr lang="en-US" i="1" dirty="0" smtClean="0"/>
              <a:t>nested cross-validation </a:t>
            </a:r>
            <a:r>
              <a:rPr lang="en-US" dirty="0" smtClean="0"/>
              <a:t>(expensive!)</a:t>
            </a:r>
          </a:p>
          <a:p>
            <a:pPr lvl="1"/>
            <a:r>
              <a:rPr lang="en-US" dirty="0" smtClean="0"/>
              <a:t>For each training set of the “outer” </a:t>
            </a:r>
            <a:r>
              <a:rPr lang="en-US" i="1" dirty="0" smtClean="0"/>
              <a:t>k-</a:t>
            </a:r>
            <a:r>
              <a:rPr lang="en-US" dirty="0" smtClean="0"/>
              <a:t>fold cross-validation, run “inner” </a:t>
            </a:r>
            <a:r>
              <a:rPr lang="en-US" i="1" dirty="0" smtClean="0"/>
              <a:t>p-</a:t>
            </a:r>
            <a:r>
              <a:rPr lang="en-US" dirty="0" smtClean="0"/>
              <a:t>fold cross-validations to choose the best </a:t>
            </a:r>
            <a:r>
              <a:rPr lang="en-US" dirty="0" err="1" smtClean="0"/>
              <a:t>hyperparameter</a:t>
            </a:r>
            <a:r>
              <a:rPr lang="en-US" dirty="0" smtClean="0"/>
              <a:t> value</a:t>
            </a:r>
          </a:p>
          <a:p>
            <a:pPr lvl="1"/>
            <a:r>
              <a:rPr lang="en-US" dirty="0" smtClean="0"/>
              <a:t>Outer cross-validation is used to estimate quality of learning process</a:t>
            </a:r>
          </a:p>
          <a:p>
            <a:pPr lvl="1"/>
            <a:r>
              <a:rPr lang="en-US" dirty="0" smtClean="0"/>
              <a:t>Inner cross-validations are used to choose </a:t>
            </a:r>
            <a:r>
              <a:rPr lang="en-US" dirty="0" err="1" smtClean="0"/>
              <a:t>hyperparameter</a:t>
            </a:r>
            <a:r>
              <a:rPr lang="en-US" dirty="0" smtClean="0"/>
              <a:t> values</a:t>
            </a:r>
          </a:p>
          <a:p>
            <a:pPr lvl="1"/>
            <a:r>
              <a:rPr lang="en-US" dirty="0" smtClean="0"/>
              <a:t>Inner cross-validations are part of the learning process!</a:t>
            </a:r>
          </a:p>
          <a:p>
            <a:pPr lvl="1"/>
            <a:endParaRPr lang="en-US" dirty="0" smtClean="0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3D8F7DE-B553-4730-8857-B03A5FA226AD}" type="slidenum"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95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mparing data mining sche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645A859-0446-4BDF-954A-747D4B308C13}" type="slidenum">
              <a:t>27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996798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/>
              <a:t>Comparing </a:t>
            </a:r>
            <a:r>
              <a:rPr lang="en-US" sz="3600" dirty="0" smtClean="0"/>
              <a:t>machine learning schemes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94614" y="1260000"/>
            <a:ext cx="7872295" cy="377094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Frequent question: which of two learning schemes performs better?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Note: this is domain dependent!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Obvious way: compare 10-fold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cross-validation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estimates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Generally sufficient in applications (we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do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not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loose if the chosen method is not truly better)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However, what about machine learning research?</a:t>
            </a:r>
          </a:p>
          <a:p>
            <a:pPr marL="342900" marR="0" lvl="1" indent="-3429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Need to show convincingly that a particular method works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better in a particular domain from which data is taken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18EA6A-D4FC-40A8-81B7-B4CE415B9E51}" type="slidenum">
              <a:t>28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5425" y="-179388"/>
            <a:ext cx="7648575" cy="1144588"/>
          </a:xfrm>
        </p:spPr>
        <p:txBody>
          <a:bodyPr/>
          <a:lstStyle/>
          <a:p>
            <a:pPr lvl="0"/>
            <a:r>
              <a:rPr lang="en-US" dirty="0"/>
              <a:t>Comparing </a:t>
            </a:r>
            <a:r>
              <a:rPr lang="en-US" dirty="0" smtClean="0"/>
              <a:t>learning schemes </a:t>
            </a:r>
            <a:r>
              <a:rPr lang="en-US" dirty="0"/>
              <a:t>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3564" y="1070451"/>
            <a:ext cx="7332039" cy="4131259"/>
          </a:xfrm>
        </p:spPr>
        <p:txBody>
          <a:bodyPr wrap="square">
            <a:spAutoFit/>
          </a:bodyPr>
          <a:lstStyle/>
          <a:p>
            <a:pPr lvl="0"/>
            <a:r>
              <a:rPr lang="en-US" dirty="0"/>
              <a:t>Want to show that scheme A is better than scheme B in a particular domain</a:t>
            </a:r>
          </a:p>
          <a:p>
            <a:pPr lvl="1"/>
            <a:r>
              <a:rPr lang="en-US" dirty="0"/>
              <a:t>For a given amount of training </a:t>
            </a:r>
            <a:r>
              <a:rPr lang="en-US" dirty="0" smtClean="0"/>
              <a:t>data (i.e., data size)</a:t>
            </a:r>
            <a:endParaRPr lang="en-US" dirty="0"/>
          </a:p>
          <a:p>
            <a:pPr lvl="1"/>
            <a:r>
              <a:rPr lang="en-US" dirty="0"/>
              <a:t>On average, across all possible training </a:t>
            </a:r>
            <a:r>
              <a:rPr lang="en-US" dirty="0" smtClean="0"/>
              <a:t>sets from that domain</a:t>
            </a:r>
            <a:endParaRPr lang="en-US" dirty="0"/>
          </a:p>
          <a:p>
            <a:pPr lvl="0"/>
            <a:r>
              <a:rPr lang="en-US" dirty="0"/>
              <a:t>Let's assume we have an infinite amount of data from the </a:t>
            </a:r>
            <a:r>
              <a:rPr lang="en-US" dirty="0" smtClean="0"/>
              <a:t>domain</a:t>
            </a:r>
          </a:p>
          <a:p>
            <a:pPr lvl="0"/>
            <a:r>
              <a:rPr lang="en-US" dirty="0" smtClean="0"/>
              <a:t>Then, we can simply</a:t>
            </a:r>
            <a:endParaRPr lang="en-US" dirty="0"/>
          </a:p>
          <a:p>
            <a:pPr lvl="1"/>
            <a:r>
              <a:rPr lang="en-US" dirty="0"/>
              <a:t>s</a:t>
            </a:r>
            <a:r>
              <a:rPr lang="en-US" dirty="0" smtClean="0"/>
              <a:t>ample </a:t>
            </a:r>
            <a:r>
              <a:rPr lang="en-US" dirty="0"/>
              <a:t>infinitely many dataset of </a:t>
            </a:r>
            <a:r>
              <a:rPr lang="en-US" dirty="0" smtClean="0"/>
              <a:t>a specified </a:t>
            </a:r>
            <a:r>
              <a:rPr lang="en-US" dirty="0"/>
              <a:t>size</a:t>
            </a:r>
          </a:p>
          <a:p>
            <a:pPr lvl="1"/>
            <a:r>
              <a:rPr lang="en-US" dirty="0"/>
              <a:t>o</a:t>
            </a:r>
            <a:r>
              <a:rPr lang="en-US" dirty="0" smtClean="0"/>
              <a:t>btain a cross</a:t>
            </a:r>
            <a:r>
              <a:rPr lang="en-US" dirty="0"/>
              <a:t>-validation estimate on each dataset for each scheme</a:t>
            </a:r>
          </a:p>
          <a:p>
            <a:pPr lvl="1"/>
            <a:r>
              <a:rPr lang="en-US" dirty="0"/>
              <a:t>c</a:t>
            </a:r>
            <a:r>
              <a:rPr lang="en-US" dirty="0" smtClean="0"/>
              <a:t>heck </a:t>
            </a:r>
            <a:r>
              <a:rPr lang="en-US" dirty="0"/>
              <a:t>if </a:t>
            </a:r>
            <a:r>
              <a:rPr lang="en-US" dirty="0" smtClean="0"/>
              <a:t>the mean </a:t>
            </a:r>
            <a:r>
              <a:rPr lang="en-US" dirty="0"/>
              <a:t>accuracy for scheme A is </a:t>
            </a:r>
            <a:r>
              <a:rPr lang="en-US" dirty="0" smtClean="0"/>
              <a:t>better </a:t>
            </a:r>
            <a:r>
              <a:rPr lang="en-US" dirty="0"/>
              <a:t>than </a:t>
            </a:r>
            <a:r>
              <a:rPr lang="en-US" dirty="0" smtClean="0"/>
              <a:t>the mean </a:t>
            </a:r>
            <a:r>
              <a:rPr lang="en-US" dirty="0"/>
              <a:t>accuracy for scheme 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ired t-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FA62128-2F7E-4693-B82C-8A9556CAA7FE}" type="slidenum">
              <a:t>29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Paired t-test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256" y="804959"/>
            <a:ext cx="6988240" cy="4004471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practice,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 have limited data and a limited number of estimates for computing the mean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Student’s t-test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tells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us whether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means of two samples are significantly different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our case the samples are cross-validation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estimates,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one for each dataset we have sampled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We can u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paired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t-test because the individual samples are paired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same </a:t>
            </a: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cross-validation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is applied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twice, ensuring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that all the training and test sets are exactly the same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180000" y="5040000"/>
            <a:ext cx="7020000" cy="1208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2160" tIns="46080" rIns="92160" bIns="4608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1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William </a:t>
            </a:r>
            <a:r>
              <a:rPr lang="en-US" sz="2000" b="1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Gosset</a:t>
            </a:r>
            <a:endParaRPr lang="en-US" sz="2000" b="1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66348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b="1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Born:	1876 in Canterbury; Died:  1937 in Beaconsfield, England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b="1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Obtained a post as a chemist in the Guinness brewery in Dublin in 1899. Invented the t-test to handle small samples for quality control in brewing. Wrote under the name "Student".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b="1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b="1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valuation: the key to succe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DBCA1DB-6ADC-42BD-B655-A0FBC5278B9A}" type="slidenum">
              <a:t>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/>
              <a:t>Evaluation: the key to success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00" y="1587600"/>
            <a:ext cx="8100000" cy="411142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How predictive is the model we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have learned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?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Error on the training data is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not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 good indicator of performance on future data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Otherwise 1-NN would be the optimum classifier!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Simple solution that can be used if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large amount of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(labeled) data is available: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Split data into training and test set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However: (labeled) data is usually limited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More sophisticated techniques need to be used</a:t>
            </a:r>
          </a:p>
          <a:p>
            <a:pPr marL="571319" marR="0" lvl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848519" algn="l"/>
                <a:tab pos="1762919" algn="l"/>
                <a:tab pos="2677319" algn="l"/>
                <a:tab pos="3591718" algn="l"/>
                <a:tab pos="4506119" algn="l"/>
                <a:tab pos="5420519" algn="l"/>
                <a:tab pos="6334918" algn="l"/>
                <a:tab pos="7249318" algn="l"/>
                <a:tab pos="8163719" algn="l"/>
                <a:tab pos="9078119" algn="l"/>
                <a:tab pos="9992519" algn="l"/>
                <a:tab pos="10906919" algn="l"/>
              </a:tabLst>
            </a:pP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istribution of the mea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4A7A53-55FB-4F7A-A49B-1C15CDE134C6}" type="slidenum">
              <a:t>30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Distribution of the means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5320" y="1058400"/>
            <a:ext cx="7924680" cy="472351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x</a:t>
            </a:r>
            <a:r>
              <a:rPr lang="en-US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,x</a:t>
            </a:r>
            <a:r>
              <a:rPr lang="en-US" sz="2400" b="0" i="1" u="none" strike="noStrike" baseline="-2500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2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,…, </a:t>
            </a:r>
            <a:r>
              <a:rPr lang="en-US" sz="2400" b="0" i="1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x</a:t>
            </a:r>
            <a:r>
              <a:rPr lang="en-US" sz="2400" b="0" i="1" u="none" strike="noStrike" baseline="-2500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and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y</a:t>
            </a:r>
            <a:r>
              <a:rPr lang="en-US" sz="2400" b="0" i="1" u="none" strike="noStrike" baseline="-2500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,y</a:t>
            </a:r>
            <a:r>
              <a:rPr lang="en-US" sz="2400" b="0" i="1" u="none" strike="noStrike" baseline="-2500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2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,… ,</a:t>
            </a:r>
            <a:r>
              <a:rPr lang="en-US" sz="2400" b="0" i="1" u="none" strike="noStrike" baseline="0" dirty="0" err="1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y</a:t>
            </a:r>
            <a:r>
              <a:rPr lang="en-US" sz="2400" b="0" i="1" u="none" strike="noStrike" baseline="-25000" dirty="0" err="1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are the 2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samples for the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different datasets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</a:t>
            </a:r>
            <a:r>
              <a:rPr lang="en-US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x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and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</a:t>
            </a:r>
            <a:r>
              <a:rPr lang="en-US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y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are the means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With enough samples, the mean of a set of independent samples is normally distributed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(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central</a:t>
            </a:r>
            <a:r>
              <a:rPr lang="en-US" sz="2400" b="0" i="1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limit theorem</a:t>
            </a:r>
            <a:r>
              <a:rPr lang="en-US" sz="2400" b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from statistics)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lvl="0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Estimated variances of the means are 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i="1" dirty="0">
                <a:solidFill>
                  <a:srgbClr val="000000"/>
                </a:solidFill>
                <a:ea typeface="Symbol" pitchFamily="2"/>
                <a:cs typeface="Symbol" pitchFamily="2"/>
              </a:rPr>
              <a:t>σ</a:t>
            </a:r>
            <a:r>
              <a:rPr lang="en-US" sz="2400" b="0" i="0" u="none" strike="noStrike" baseline="-2500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x</a:t>
            </a:r>
            <a:r>
              <a:rPr lang="en-US" sz="2400" b="0" i="0" u="none" strike="noStrike" baseline="3000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2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/k and </a:t>
            </a:r>
            <a:r>
              <a:rPr lang="en-US" sz="2400" i="1" dirty="0">
                <a:solidFill>
                  <a:srgbClr val="000000"/>
                </a:solidFill>
                <a:ea typeface="Symbol" pitchFamily="2"/>
                <a:cs typeface="Symbol" pitchFamily="2"/>
              </a:rPr>
              <a:t>σ</a:t>
            </a:r>
            <a:r>
              <a:rPr lang="en-US" sz="2400" b="0" i="0" u="none" strike="noStrike" baseline="-2500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y</a:t>
            </a:r>
            <a:r>
              <a:rPr lang="en-US" sz="2400" b="0" i="0" u="none" strike="noStrike" baseline="3000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2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/k 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If </a:t>
            </a:r>
            <a:r>
              <a:rPr lang="en-NZ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μ</a:t>
            </a:r>
            <a:r>
              <a:rPr lang="en-NZ" sz="2400" b="0" i="1" u="none" strike="noStrike" baseline="-2500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x</a:t>
            </a:r>
            <a:r>
              <a:rPr lang="en-NZ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and </a:t>
            </a:r>
            <a:r>
              <a:rPr lang="en-NZ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μ</a:t>
            </a:r>
            <a:r>
              <a:rPr lang="en-NZ" sz="2400" b="0" i="1" u="none" strike="noStrike" baseline="-2500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y</a:t>
            </a:r>
            <a:r>
              <a:rPr lang="en-NZ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are the true means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then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are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approximately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normally distributed with</a:t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mean 0, variance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79200" y="4155252"/>
            <a:ext cx="2082606" cy="8431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tudent’s distribu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6D919A-7AC6-455B-8D80-2A0988551474}" type="slidenum">
              <a:rPr>
                <a:solidFill>
                  <a:srgbClr val="000000"/>
                </a:solidFill>
              </a:rPr>
              <a:t>31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 dirty="0">
                <a:solidFill>
                  <a:srgbClr val="000000"/>
                </a:solidFill>
              </a:rPr>
              <a:t>Student’s distribution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256" y="1080000"/>
            <a:ext cx="7914392" cy="1286804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With small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sample</a:t>
            </a:r>
            <a:r>
              <a:rPr lang="en-NZ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sizes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&lt; 100) the mean follows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Student’s distribution with k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–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degrees of freedom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Confidence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limits from Student’s distribution:</a:t>
            </a: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160000" y="3405676"/>
            <a:ext cx="2160000" cy="2344680"/>
            <a:chOff x="2160000" y="3960000"/>
            <a:chExt cx="2160000" cy="2344680"/>
          </a:xfrm>
        </p:grpSpPr>
        <p:sp>
          <p:nvSpPr>
            <p:cNvPr id="5" name="Freeform 4"/>
            <p:cNvSpPr/>
            <p:nvPr/>
          </p:nvSpPr>
          <p:spPr>
            <a:xfrm>
              <a:off x="3283199" y="5969879"/>
              <a:ext cx="1036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0.88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2160000" y="5969879"/>
              <a:ext cx="11232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20%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3283199" y="5635080"/>
              <a:ext cx="1036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1.38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2160000" y="5635080"/>
              <a:ext cx="11232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10%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3283199" y="5299920"/>
              <a:ext cx="1036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1.83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2160000" y="5299920"/>
              <a:ext cx="11232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5%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283199" y="4965120"/>
              <a:ext cx="1036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2.82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283199" y="4629960"/>
              <a:ext cx="1036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3.25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283199" y="4295160"/>
              <a:ext cx="1036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4.30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3283199" y="3960000"/>
              <a:ext cx="1036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1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z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2160000" y="4965120"/>
              <a:ext cx="11232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1%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2160000" y="4629960"/>
              <a:ext cx="11232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0.5%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2160000" y="4295160"/>
              <a:ext cx="11232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0.1%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160000" y="3960000"/>
              <a:ext cx="11232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Pr[</a:t>
              </a:r>
              <a:r>
                <a:rPr lang="en-US" sz="1600" b="0" i="1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X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Symbol" pitchFamily="18"/>
                  <a:ea typeface="Gothic" pitchFamily="2"/>
                  <a:cs typeface="Lucidasans" pitchFamily="2"/>
                </a:rPr>
                <a:t>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 </a:t>
              </a:r>
              <a:r>
                <a:rPr lang="en-US" sz="1600" b="0" i="1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z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]</a:t>
              </a: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2160000" y="3960000"/>
              <a:ext cx="216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Straight Connector 19"/>
            <p:cNvSpPr/>
            <p:nvPr/>
          </p:nvSpPr>
          <p:spPr>
            <a:xfrm>
              <a:off x="2160000" y="4295160"/>
              <a:ext cx="216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2160000" y="6304680"/>
              <a:ext cx="216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2" name="Straight Connector 21"/>
            <p:cNvSpPr/>
            <p:nvPr/>
          </p:nvSpPr>
          <p:spPr>
            <a:xfrm>
              <a:off x="2160000" y="3960000"/>
              <a:ext cx="0" cy="234468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3" name="Straight Connector 22"/>
            <p:cNvSpPr/>
            <p:nvPr/>
          </p:nvSpPr>
          <p:spPr>
            <a:xfrm>
              <a:off x="4320000" y="3960000"/>
              <a:ext cx="0" cy="234468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4" name="Straight Connector 23"/>
            <p:cNvSpPr/>
            <p:nvPr/>
          </p:nvSpPr>
          <p:spPr>
            <a:xfrm>
              <a:off x="3283199" y="3960000"/>
              <a:ext cx="0" cy="234468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940000" y="3400996"/>
            <a:ext cx="2160000" cy="2344680"/>
            <a:chOff x="5940000" y="3955320"/>
            <a:chExt cx="2160000" cy="2344680"/>
          </a:xfrm>
        </p:grpSpPr>
        <p:sp>
          <p:nvSpPr>
            <p:cNvPr id="26" name="Freeform 25"/>
            <p:cNvSpPr/>
            <p:nvPr/>
          </p:nvSpPr>
          <p:spPr>
            <a:xfrm>
              <a:off x="7063200" y="5965200"/>
              <a:ext cx="1036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0.84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5940000" y="5965200"/>
              <a:ext cx="11232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20%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7063200" y="5630400"/>
              <a:ext cx="1036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1.28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5940000" y="5630400"/>
              <a:ext cx="11232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10%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7063200" y="5295240"/>
              <a:ext cx="1036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1.65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5940000" y="5295240"/>
              <a:ext cx="11232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5%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7063200" y="4960440"/>
              <a:ext cx="1036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2.33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7063200" y="4625280"/>
              <a:ext cx="1036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2.58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7063200" y="4290480"/>
              <a:ext cx="1036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3.09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7063200" y="3955320"/>
              <a:ext cx="1036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1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z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5940000" y="4960440"/>
              <a:ext cx="11232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1%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5940000" y="4625280"/>
              <a:ext cx="11232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0.5%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5940000" y="4290480"/>
              <a:ext cx="11232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0.1%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5940000" y="3955320"/>
              <a:ext cx="11232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Pr[</a:t>
              </a:r>
              <a:r>
                <a:rPr lang="en-US" sz="1600" b="0" i="1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X 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Symbol" pitchFamily="18"/>
                  <a:ea typeface="Gothic" pitchFamily="2"/>
                  <a:cs typeface="Lucidasans" pitchFamily="2"/>
                </a:rPr>
                <a:t>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 </a:t>
              </a:r>
              <a:r>
                <a:rPr lang="en-US" sz="1600" b="0" i="1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z</a:t>
              </a:r>
              <a:r>
                <a:rPr lang="en-US" sz="1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Tahoma" pitchFamily="18"/>
                  <a:ea typeface="Gothic" pitchFamily="2"/>
                  <a:cs typeface="Lucidasans" pitchFamily="2"/>
                </a:rPr>
                <a:t>]</a:t>
              </a:r>
            </a:p>
          </p:txBody>
        </p:sp>
        <p:sp>
          <p:nvSpPr>
            <p:cNvPr id="40" name="Straight Connector 39"/>
            <p:cNvSpPr/>
            <p:nvPr/>
          </p:nvSpPr>
          <p:spPr>
            <a:xfrm>
              <a:off x="5940000" y="3955320"/>
              <a:ext cx="216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1" name="Straight Connector 40"/>
            <p:cNvSpPr/>
            <p:nvPr/>
          </p:nvSpPr>
          <p:spPr>
            <a:xfrm>
              <a:off x="5940000" y="4290480"/>
              <a:ext cx="216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2" name="Straight Connector 41"/>
            <p:cNvSpPr/>
            <p:nvPr/>
          </p:nvSpPr>
          <p:spPr>
            <a:xfrm>
              <a:off x="5940000" y="6300000"/>
              <a:ext cx="216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3" name="Straight Connector 42"/>
            <p:cNvSpPr/>
            <p:nvPr/>
          </p:nvSpPr>
          <p:spPr>
            <a:xfrm>
              <a:off x="5940000" y="3955320"/>
              <a:ext cx="0" cy="234468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4" name="Straight Connector 43"/>
            <p:cNvSpPr/>
            <p:nvPr/>
          </p:nvSpPr>
          <p:spPr>
            <a:xfrm>
              <a:off x="8100000" y="3955320"/>
              <a:ext cx="0" cy="234468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5" name="Straight Connector 44"/>
            <p:cNvSpPr/>
            <p:nvPr/>
          </p:nvSpPr>
          <p:spPr>
            <a:xfrm>
              <a:off x="7063200" y="3955320"/>
              <a:ext cx="0" cy="234468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46" name="Freeform 45"/>
          <p:cNvSpPr/>
          <p:nvPr/>
        </p:nvSpPr>
        <p:spPr>
          <a:xfrm>
            <a:off x="1980000" y="2685676"/>
            <a:ext cx="6840000" cy="72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457200" algn="l"/>
                <a:tab pos="1371600" algn="l"/>
                <a:tab pos="2286000" algn="l"/>
                <a:tab pos="3200399" algn="l"/>
                <a:tab pos="4114800" algn="l"/>
                <a:tab pos="5029200" algn="l"/>
                <a:tab pos="5943599" algn="l"/>
                <a:tab pos="6857999" algn="l"/>
                <a:tab pos="7772400" algn="l"/>
                <a:tab pos="8686800" algn="l"/>
                <a:tab pos="9601200" algn="l"/>
                <a:tab pos="10515600" algn="l"/>
              </a:tabLst>
            </a:pPr>
            <a:r>
              <a:rPr lang="en-NZ" sz="2000" b="1" i="0" u="none" strike="noStrike" baseline="0" dirty="0" smtClean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9 degrees of freedom                    normal </a:t>
            </a:r>
            <a:r>
              <a:rPr lang="en-NZ" sz="2000" b="1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distribution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15905" y="4029877"/>
            <a:ext cx="2002844" cy="1198874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Assuming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we have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18"/>
                <a:ea typeface="Gothic" pitchFamily="2"/>
                <a:cs typeface="Lucidasans" pitchFamily="2"/>
              </a:rPr>
              <a:t>10 estimates</a:t>
            </a:r>
          </a:p>
        </p:txBody>
      </p:sp>
      <p:sp>
        <p:nvSpPr>
          <p:cNvPr id="48" name="Straight Connector 47"/>
          <p:cNvSpPr/>
          <p:nvPr/>
        </p:nvSpPr>
        <p:spPr>
          <a:xfrm flipV="1">
            <a:off x="1080000" y="3045676"/>
            <a:ext cx="900000" cy="720000"/>
          </a:xfrm>
          <a:prstGeom prst="line">
            <a:avLst/>
          </a:prstGeom>
          <a:noFill/>
          <a:ln w="0">
            <a:solidFill>
              <a:srgbClr val="008000"/>
            </a:solidFill>
            <a:prstDash val="solid"/>
            <a:tailEnd type="arrow"/>
          </a:ln>
        </p:spPr>
        <p:txBody>
          <a:bodyPr vert="horz" wrap="none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0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istribution of the dif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3FFE91B-C912-42F8-84E0-00FB3076C734}" type="slidenum">
              <a:t>32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/>
              <a:t>Distribution of the differences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08647" y="1177560"/>
            <a:ext cx="7795116" cy="386032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Let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m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x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–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y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difference of the means (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 also has a Student’s distribution with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–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 degrees of freedom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Let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σ</a:t>
            </a:r>
            <a:r>
              <a:rPr lang="en-US" sz="2400" b="0" i="0" u="none" strike="noStrike" baseline="-2500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</a:t>
            </a:r>
            <a:r>
              <a:rPr lang="en-US" sz="2400" b="0" i="0" u="none" strike="noStrike" baseline="3000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2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be the variance of the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differences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standardized version of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is called the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-statistic:</a:t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NZ" sz="24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use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 to perform the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paired </a:t>
            </a:r>
            <a:r>
              <a:rPr lang="en-NZ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test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8432" y="3359976"/>
            <a:ext cx="1596048" cy="9202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erforming the te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A6D38B-C050-4953-8B8C-49D9ADAC1CEB}" type="slidenum">
              <a:t>33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/>
              <a:t>Performing the test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05174" y="1295280"/>
            <a:ext cx="7935441" cy="411693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Fix a significance level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If a difference is significant at the 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a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% level,</a:t>
            </a:r>
            <a:b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there is a (100-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a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)% chance that the true means differ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Divide the significance level by two because the test is two-tailed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I.e</a:t>
            </a:r>
            <a:r>
              <a:rPr lang="en-NZ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., 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true difference can be +ve or </a:t>
            </a:r>
            <a:r>
              <a:rPr lang="en-NZ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–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ve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Look up the value for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z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 that corresponds to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a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/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2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Compute the value of </a:t>
            </a:r>
            <a:r>
              <a:rPr lang="en-NZ" sz="2400" i="1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t</a:t>
            </a:r>
            <a:r>
              <a:rPr lang="en-NZ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 based on the observed performance estimates for the schemes being compared</a:t>
            </a: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If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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–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z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or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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z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then the difference is significant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I.e</a:t>
            </a:r>
            <a:r>
              <a:rPr lang="en-NZ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., 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</a:t>
            </a:r>
            <a:r>
              <a:rPr lang="en-NZ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null hypothesis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(that the difference is zero) can be rejected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Unpaired observ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AA1D7B4-A4CE-41B9-AEAF-027F70F376B0}" type="slidenum">
              <a:t>34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/>
              <a:t>Unpaired observations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257480"/>
            <a:ext cx="7917840" cy="285351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If the CV estimates are from different datasets, they are no longer paired</a:t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(or maybe we have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estimates for one scheme, and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j 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estimates for the other one)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Then we have to use an </a:t>
            </a:r>
            <a:r>
              <a:rPr lang="en-NZ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un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paired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t-test with min(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,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j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Tahoma" pitchFamily="2"/>
                <a:cs typeface="Tahoma" pitchFamily="2"/>
              </a:rPr>
              <a:t>–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1 degrees of freedom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statistic for the </a:t>
            </a:r>
            <a:r>
              <a:rPr lang="en-NZ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</a:t>
            </a:r>
            <a:r>
              <a:rPr lang="en-NZ" sz="2400" b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-test becomes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8572" y="4301778"/>
            <a:ext cx="4751837" cy="157618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nterpreting the res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6D826A-D9EE-421D-8796-018EB89077BE}" type="slidenum">
              <a:t>35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/>
              <a:t>Dependent estimates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239" y="1059375"/>
            <a:ext cx="7879311" cy="419221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Unfortunately,</a:t>
            </a:r>
            <a:r>
              <a:rPr lang="en-NZ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w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 have assumed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that we have enough data to create several datasets of the desired size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Need to re-use data if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that</a:t>
            </a:r>
            <a:r>
              <a:rPr lang="en-NZ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i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not the case</a:t>
            </a:r>
          </a:p>
          <a:p>
            <a:pPr marL="800100" lvl="2" indent="-342900" hangingPunct="0"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E.g</a:t>
            </a:r>
            <a:r>
              <a:rPr lang="en-NZ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., 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running cross-validations with different randomizations on the same data</a:t>
            </a: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Samples become dependent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Symbol" pitchFamily="2"/>
                <a:cs typeface="Symbol" pitchFamily="2"/>
              </a:rPr>
              <a:t> 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insignificant differences can become significant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heuristic test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that tries to combat this is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corrected resampled t-</a:t>
            </a:r>
            <a:r>
              <a:rPr lang="en-NZ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test</a:t>
            </a: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Assume we </a:t>
            </a:r>
            <a:r>
              <a:rPr lang="en-NZ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use 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repeated hold-out </a:t>
            </a:r>
            <a:r>
              <a:rPr lang="en-NZ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method with </a:t>
            </a:r>
            <a:r>
              <a:rPr lang="en-NZ" sz="20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 </a:t>
            </a:r>
            <a:r>
              <a:rPr lang="en-NZ" sz="2000" b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runs</a:t>
            </a:r>
            <a:r>
              <a:rPr lang="en-NZ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, 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with </a:t>
            </a:r>
            <a:r>
              <a:rPr lang="en-NZ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NZ" sz="2000" b="0" i="0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instances for training and </a:t>
            </a:r>
            <a:r>
              <a:rPr lang="en-NZ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r>
              <a:rPr lang="en-NZ" sz="2000" b="0" i="0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2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for testing</a:t>
            </a:r>
          </a:p>
          <a:p>
            <a:pPr marL="800100" lvl="2" indent="-342900" hangingPunct="0"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The n</a:t>
            </a:r>
            <a:r>
              <a:rPr lang="en-NZ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ew 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test statistic is: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2049" y="4894677"/>
            <a:ext cx="2400300" cy="1320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1795" y="5053807"/>
            <a:ext cx="382299" cy="2959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edicting probabili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D0008BE-4C8C-4E1C-B78B-79AE96AFB8ED}" type="slidenum">
              <a:t>36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/>
              <a:t>Predicting probabilities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219320"/>
            <a:ext cx="8460000" cy="4039096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Performance measure so far: success rate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Also called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0-1 loss function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</a:p>
          <a:p>
            <a:pPr marR="0" lvl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Most classifiers produces class probabilities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Depending on the application, we might want to check the accuracy of the probability estimates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0-1 loss is not the right thing to use in those cases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9023" y="2249646"/>
            <a:ext cx="4389847" cy="11097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Quadratic loss fun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7B1D63-9EF5-47E1-A8BB-89EA6B182CAE}" type="slidenum">
              <a:t>37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/>
              <a:t>Quadratic loss function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6200" y="1196640"/>
            <a:ext cx="7543799" cy="3470607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NZ" sz="2400" b="0" i="0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…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are probability estimates for an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instance</a:t>
            </a: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is the index of the instance’s actual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class</a:t>
            </a: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</a:t>
            </a:r>
            <a:r>
              <a:rPr lang="en-NZ" sz="2400" b="0" i="0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…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0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,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except for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which is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</a:t>
            </a: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Quadratic loss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is:</a:t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Want to minimize</a:t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 show that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expected value of this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is minimized when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j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j</a:t>
            </a:r>
            <a:r>
              <a:rPr lang="en-NZ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*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,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where the latter are the true probabilities:</a:t>
            </a: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5581" y="2502485"/>
            <a:ext cx="1371600" cy="5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6648" y="3240342"/>
            <a:ext cx="1816100" cy="53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205" y="4654324"/>
            <a:ext cx="7645400" cy="1295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nformational loss fun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95F5543-EE2F-49F5-9793-22B9DC94FA68}" type="slidenum">
              <a:t>38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/>
              <a:t>Informational loss function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13963" y="1046891"/>
            <a:ext cx="8216094" cy="5058221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informational loss function is –log(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),</a:t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where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is the index of the instance’s actual class</a:t>
            </a:r>
          </a:p>
          <a:p>
            <a:pPr marL="800100" lvl="1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Number of bits required to communicate the actual class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Let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NZ" sz="2400" b="0" i="0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</a:t>
            </a:r>
            <a:r>
              <a:rPr lang="en-NZ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*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…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</a:t>
            </a:r>
            <a:r>
              <a:rPr lang="en-NZ" sz="2400" b="0" i="0" u="none" strike="noStrike" baseline="30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* </a:t>
            </a:r>
            <a:r>
              <a:rPr lang="en-NZ" sz="2400" b="0" i="0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be the true class probabilities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Then the expected value for the loss function is:</a:t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Justification</a:t>
            </a:r>
            <a:r>
              <a:rPr lang="en-NZ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for informational loss is that this is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minimized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when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j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 p</a:t>
            </a:r>
            <a:r>
              <a:rPr lang="en-NZ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j</a:t>
            </a:r>
            <a:r>
              <a:rPr lang="en-NZ" sz="2400" b="0" i="0" u="none" strike="noStrike" baseline="3000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*</a:t>
            </a:r>
            <a:r>
              <a:rPr lang="en-NZ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NZ" sz="2400" b="0" i="0" u="none" strike="noStrike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NZ" sz="24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Difficulty with informational</a:t>
            </a:r>
            <a:r>
              <a:rPr lang="en-NZ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loss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r>
              <a:rPr lang="en-NZ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zero-frequency problem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43629" y="3366134"/>
            <a:ext cx="4165600" cy="406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1213" y="4908137"/>
            <a:ext cx="4203700" cy="495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iscu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7AEA08E-2AA8-4ED1-9EB8-782A45CEA6A2}" type="slidenum">
              <a:t>39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/>
              <a:t>Discussion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6200" y="1080000"/>
            <a:ext cx="7543799" cy="383981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Which loss function to choose?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Both encourage honesty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Quadratic loss function takes into account all class probability estimates for an instance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Informational loss focuses only on the probability estimate for the actual class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Quadratic loss is </a:t>
            </a:r>
            <a:r>
              <a:rPr lang="en-NZ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bounded</a:t>
            </a:r>
            <a:r>
              <a:rPr lang="en-NZ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NZ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by</a:t>
            </a:r>
          </a:p>
          <a:p>
            <a:pPr marL="457200" lvl="2" hangingPunct="0">
              <a:spcBef>
                <a:spcPts val="598"/>
              </a:spcBef>
              <a:buClr>
                <a:schemeClr val="tx1"/>
              </a:buClr>
              <a:buSzPct val="100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     </a:t>
            </a:r>
            <a:r>
              <a:rPr lang="en-NZ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it can never exceed 2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Informational loss can be infinite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Informational loss is related to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</a:t>
            </a:r>
            <a:r>
              <a:rPr lang="en-NZ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MDL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principle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NZ" sz="16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[later]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92902" y="3246502"/>
            <a:ext cx="1168400" cy="533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ssues in evalu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48F7A5-8270-4F90-A42B-5CD966363D85}" type="slidenum">
              <a:t>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/>
              <a:t>Issues in evaluation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587600"/>
            <a:ext cx="8097840" cy="3406486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Statistical reliability of estimated differences in performance (  significance tests)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Choice of performance measure: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Number of correct classifications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Accuracy of probability estimates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Error in numeric predictions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Costs assigned to different types of errors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Many practical applications involve costs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unting the co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A5327E3-32BC-40FC-87F9-2C4789E5775D}" type="slidenum">
              <a:t>40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/>
              <a:t>Counting the cost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587600"/>
            <a:ext cx="7737066" cy="359358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practice, different types of classification errors often incur different costs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Examples: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Terrorist </a:t>
            </a:r>
            <a:r>
              <a:rPr lang="en-NZ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profiling:</a:t>
            </a:r>
            <a:r>
              <a:rPr lang="en-NZ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NZ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“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Not a terrorist” correct </a:t>
            </a:r>
            <a:r>
              <a:rPr lang="en-NZ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99.99</a:t>
            </a:r>
            <a:r>
              <a:rPr lang="is-I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…</a:t>
            </a:r>
            <a:r>
              <a:rPr lang="en-NZ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% 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 the time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Loan decisions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Oil-slick detection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Fault diagnosis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Promotional mailing</a:t>
            </a:r>
          </a:p>
          <a:p>
            <a:pPr marL="914219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848519" algn="l"/>
                <a:tab pos="1762919" algn="l"/>
                <a:tab pos="2677319" algn="l"/>
                <a:tab pos="3591718" algn="l"/>
                <a:tab pos="4506119" algn="l"/>
                <a:tab pos="5420519" algn="l"/>
                <a:tab pos="6334918" algn="l"/>
                <a:tab pos="7249318" algn="l"/>
                <a:tab pos="8163719" algn="l"/>
                <a:tab pos="9078119" algn="l"/>
                <a:tab pos="9992519" algn="l"/>
                <a:tab pos="10906919" algn="l"/>
              </a:tabLst>
            </a:pPr>
            <a:endParaRPr lang="en-NZ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907E19-A077-484B-B21B-7DFF933AB1E1}" type="slidenum">
              <a:t>41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/>
              <a:t>Counting the cost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587600"/>
            <a:ext cx="7543799" cy="395099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confusion matrix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NZ" sz="24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Different misclassification costs can be assigned to false  positives and false negatives</a:t>
            </a:r>
            <a:endParaRPr lang="en-NZ" sz="24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There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are many other types of cost!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E.g</a:t>
            </a:r>
            <a:r>
              <a:rPr lang="en-NZ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., 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cost of collecting training data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432984" y="2201799"/>
            <a:ext cx="6865920" cy="1587600"/>
            <a:chOff x="1440000" y="2286000"/>
            <a:chExt cx="6865920" cy="1587600"/>
          </a:xfrm>
        </p:grpSpPr>
        <p:sp>
          <p:nvSpPr>
            <p:cNvPr id="5" name="Freeform 4"/>
            <p:cNvSpPr/>
            <p:nvPr/>
          </p:nvSpPr>
          <p:spPr>
            <a:xfrm>
              <a:off x="1440000" y="3079800"/>
              <a:ext cx="1795680" cy="793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Actual class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1440000" y="2682720"/>
              <a:ext cx="2850480" cy="397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1440000" y="2286000"/>
              <a:ext cx="2850480" cy="396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6300000" y="3476520"/>
              <a:ext cx="2005920" cy="397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 negative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4290480" y="3476520"/>
              <a:ext cx="2009520" cy="397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 positive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3235680" y="3476520"/>
              <a:ext cx="1054800" cy="397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6300000" y="3079800"/>
              <a:ext cx="2005920" cy="396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 negative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4290480" y="3079800"/>
              <a:ext cx="2009520" cy="396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 positive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3235680" y="3079800"/>
              <a:ext cx="1054800" cy="396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300000" y="2682720"/>
              <a:ext cx="2005920" cy="397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4290480" y="2682720"/>
              <a:ext cx="2009520" cy="397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4290480" y="2286000"/>
              <a:ext cx="4015440" cy="396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NZ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Predicted class</a:t>
              </a:r>
            </a:p>
          </p:txBody>
        </p:sp>
        <p:sp>
          <p:nvSpPr>
            <p:cNvPr id="17" name="Straight Connector 16"/>
            <p:cNvSpPr/>
            <p:nvPr/>
          </p:nvSpPr>
          <p:spPr>
            <a:xfrm>
              <a:off x="1440000" y="2286000"/>
              <a:ext cx="68659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8" name="Straight Connector 17"/>
            <p:cNvSpPr/>
            <p:nvPr/>
          </p:nvSpPr>
          <p:spPr>
            <a:xfrm>
              <a:off x="8305920" y="2286000"/>
              <a:ext cx="0" cy="15876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Straight Connector 18"/>
            <p:cNvSpPr/>
            <p:nvPr/>
          </p:nvSpPr>
          <p:spPr>
            <a:xfrm>
              <a:off x="6300000" y="2682720"/>
              <a:ext cx="0" cy="119088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Straight Connector 19"/>
            <p:cNvSpPr/>
            <p:nvPr/>
          </p:nvSpPr>
          <p:spPr>
            <a:xfrm>
              <a:off x="1440000" y="2286000"/>
              <a:ext cx="0" cy="15876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Straight Connector 20"/>
            <p:cNvSpPr/>
            <p:nvPr/>
          </p:nvSpPr>
          <p:spPr>
            <a:xfrm>
              <a:off x="1440000" y="3873600"/>
              <a:ext cx="68659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2" name="Straight Connector 21"/>
            <p:cNvSpPr/>
            <p:nvPr/>
          </p:nvSpPr>
          <p:spPr>
            <a:xfrm>
              <a:off x="4290480" y="3079800"/>
              <a:ext cx="401544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3" name="Straight Connector 22"/>
            <p:cNvSpPr/>
            <p:nvPr/>
          </p:nvSpPr>
          <p:spPr>
            <a:xfrm>
              <a:off x="4290480" y="3476520"/>
              <a:ext cx="401544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55BA263-43D8-4CB6-B43C-5704F475CD35}" type="slidenum">
              <a:t>42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5425" y="-179388"/>
            <a:ext cx="7648575" cy="1144588"/>
          </a:xfrm>
        </p:spPr>
        <p:txBody>
          <a:bodyPr/>
          <a:lstStyle/>
          <a:p>
            <a:pPr lvl="0"/>
            <a:r>
              <a:rPr lang="en-US"/>
              <a:t>Aside: the kappa statistic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3850" y="900113"/>
            <a:ext cx="8820150" cy="5469189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Two confusion matrices for a 3-class problem:</a:t>
            </a:r>
            <a:br>
              <a:rPr lang="en-US" dirty="0"/>
            </a:br>
            <a:r>
              <a:rPr lang="en-US" dirty="0"/>
              <a:t>actual predictor (left) vs. random predictor (right)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Number </a:t>
            </a:r>
            <a:r>
              <a:rPr lang="en-US" dirty="0"/>
              <a:t>of successes: sum of entries in diagonal (</a:t>
            </a:r>
            <a:r>
              <a:rPr lang="en-US" i="1" dirty="0"/>
              <a:t>D</a:t>
            </a:r>
            <a:r>
              <a:rPr lang="en-US" dirty="0"/>
              <a:t>)</a:t>
            </a:r>
          </a:p>
          <a:p>
            <a:pPr lvl="0"/>
            <a:r>
              <a:rPr lang="en-US" i="1" dirty="0"/>
              <a:t>Kappa </a:t>
            </a:r>
            <a:r>
              <a:rPr lang="en-US" dirty="0"/>
              <a:t>statistic</a:t>
            </a:r>
            <a:r>
              <a:rPr lang="en-US" dirty="0" smtClean="0"/>
              <a:t>: (success rate of actual predictor - success rate of random predictor) / (1 - success rate of random predictor)</a:t>
            </a:r>
            <a:endParaRPr lang="en-US" dirty="0"/>
          </a:p>
          <a:p>
            <a:pPr lvl="0"/>
            <a:r>
              <a:rPr lang="en-US" dirty="0"/>
              <a:t>M</a:t>
            </a:r>
            <a:r>
              <a:rPr lang="en-US" dirty="0" smtClean="0"/>
              <a:t>easures </a:t>
            </a:r>
            <a:r>
              <a:rPr lang="en-US" dirty="0"/>
              <a:t>relative improvement </a:t>
            </a:r>
            <a:r>
              <a:rPr lang="en-US" dirty="0" smtClean="0"/>
              <a:t>on random predictor: 1 means perfect accuracy, 0 means we are doing no better than random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63" y="1707609"/>
            <a:ext cx="8945789" cy="23570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4251140-0FD9-4039-B9BE-4219D5AD8388}" type="slidenum">
              <a:t>43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5425" y="-179388"/>
            <a:ext cx="7648575" cy="1144588"/>
          </a:xfrm>
        </p:spPr>
        <p:txBody>
          <a:bodyPr/>
          <a:lstStyle/>
          <a:p>
            <a:pPr lvl="0"/>
            <a:r>
              <a:rPr lang="en-US"/>
              <a:t>Classification with costs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92912" y="1079500"/>
            <a:ext cx="7836687" cy="4160498"/>
          </a:xfrm>
        </p:spPr>
        <p:txBody>
          <a:bodyPr wrap="square">
            <a:spAutoFit/>
          </a:bodyPr>
          <a:lstStyle/>
          <a:p>
            <a:pPr lvl="0"/>
            <a:r>
              <a:rPr lang="en-US" dirty="0"/>
              <a:t>Two cost matrices: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  <a:p>
            <a:pPr lvl="0"/>
            <a:endParaRPr lang="en-US" dirty="0" smtClean="0"/>
          </a:p>
          <a:p>
            <a:pPr lvl="0"/>
            <a:r>
              <a:rPr lang="en-US" dirty="0" smtClean="0"/>
              <a:t>In cost-sensitive evaluation of classification methods, success </a:t>
            </a:r>
            <a:r>
              <a:rPr lang="en-US" dirty="0"/>
              <a:t>rate is replaced by average cost per prediction</a:t>
            </a:r>
          </a:p>
          <a:p>
            <a:pPr lvl="1"/>
            <a:r>
              <a:rPr lang="en-US" dirty="0"/>
              <a:t>Cost is given by appropriate entry in the cost matrix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0539"/>
            <a:ext cx="9144000" cy="19909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08A3C56-FE3B-4747-BBCD-DC0F41B12F8C}" type="slidenum">
              <a:t>44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/>
          <a:lstStyle/>
          <a:p>
            <a:pPr lvl="0"/>
            <a:r>
              <a:rPr lang="en-US"/>
              <a:t>Cost-sensitive classification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78880" y="1079500"/>
            <a:ext cx="8211083" cy="4824781"/>
          </a:xfrm>
        </p:spPr>
        <p:txBody>
          <a:bodyPr wrap="square">
            <a:spAutoFit/>
          </a:bodyPr>
          <a:lstStyle/>
          <a:p>
            <a:pPr lvl="0"/>
            <a:r>
              <a:rPr lang="en-US" sz="2600" dirty="0"/>
              <a:t>Can take costs into account when making predictions</a:t>
            </a:r>
          </a:p>
          <a:p>
            <a:pPr lvl="1"/>
            <a:r>
              <a:rPr lang="en-US" sz="2400" dirty="0"/>
              <a:t>Basic idea: only predict high-cost class when very confident about prediction</a:t>
            </a:r>
          </a:p>
          <a:p>
            <a:pPr lvl="0"/>
            <a:r>
              <a:rPr lang="en-US" sz="2600" dirty="0"/>
              <a:t>Given: predicted class probabilities</a:t>
            </a:r>
          </a:p>
          <a:p>
            <a:pPr lvl="1"/>
            <a:r>
              <a:rPr lang="en-US" sz="2400" dirty="0" smtClean="0"/>
              <a:t>Normally, </a:t>
            </a:r>
            <a:r>
              <a:rPr lang="en-US" sz="2400" dirty="0"/>
              <a:t>we just predict the most likely class</a:t>
            </a:r>
          </a:p>
          <a:p>
            <a:pPr lvl="1"/>
            <a:r>
              <a:rPr lang="en-US" sz="2400" dirty="0"/>
              <a:t>Here, we should make the prediction that minimizes the expected cost</a:t>
            </a:r>
          </a:p>
          <a:p>
            <a:pPr lvl="2"/>
            <a:r>
              <a:rPr lang="en-US" sz="2200" dirty="0"/>
              <a:t>Expected cost: dot product of vector of class probabilities and appropriate column in cost matrix</a:t>
            </a:r>
          </a:p>
          <a:p>
            <a:pPr lvl="2"/>
            <a:r>
              <a:rPr lang="en-US" sz="2200" dirty="0"/>
              <a:t>Choose column (class) that minimizes expected </a:t>
            </a:r>
            <a:r>
              <a:rPr lang="en-US" sz="2200" dirty="0" smtClean="0"/>
              <a:t>cost</a:t>
            </a:r>
            <a:endParaRPr lang="en-US" sz="2200" dirty="0"/>
          </a:p>
          <a:p>
            <a:r>
              <a:rPr lang="en-US" dirty="0" smtClean="0"/>
              <a:t>This is the minimum-expected cost approach to cost-sensitive classification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st-sensitive lea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A732BA3-80E0-40CB-8165-228F671149A5}" type="slidenum">
              <a:t>45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Cost-sensitive learning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00" y="1130040"/>
            <a:ext cx="7755697" cy="404986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So far we haven't taken costs into account at training time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Most learning schemes do not perform cost-sensitive learning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They generate the same classifier no matter what costs are assigned to the different classes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Example: standard decision tree learner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Simple methods for cost-sensitive learning: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Resampling of instances according to costs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Weighting of instances according to costs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Some schemes can take costs into account by varying a parameter, e.g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.,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naïve Bayes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ift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A584FB-30EA-4942-89FF-7F413B94B702}" type="slidenum">
              <a:t>46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/>
              <a:t>Lift charts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219320"/>
            <a:ext cx="8070480" cy="3233747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practice, costs are rarely known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Decisions are usually made by comparing possible scenarios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Example: promotional mailout to 1,000,000 households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Mail to all; 0.1% respond (1000)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44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Data mining tool identifies subset of 100,000 most promising, 0.4% of these respond (400)</a:t>
            </a:r>
            <a:b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NZ" sz="16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40% of responses for 10% of cost may pay off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Identify subset of 400,000 most promising, 0.2% respond (800)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</a:t>
            </a: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lift chart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allows a visual comparison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Generating a lif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68BDCE7-3B9C-4687-9E8D-BBD923C38663}" type="slidenum">
              <a:t>47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 dirty="0"/>
              <a:t>Generating a lift chart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9603" y="1117229"/>
            <a:ext cx="8538844" cy="4934084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Sort instances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based on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predicted probability of being positive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</a:p>
          <a:p>
            <a:pPr marR="0" lvl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en-NZ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en-NZ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en-NZ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en-NZ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en-NZ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en-NZ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342720" algn="l"/>
                <a:tab pos="1257120" algn="l"/>
                <a:tab pos="2171520" algn="l"/>
                <a:tab pos="3085919" algn="l"/>
                <a:tab pos="4000320" algn="l"/>
                <a:tab pos="4914720" algn="l"/>
                <a:tab pos="5829119" algn="l"/>
                <a:tab pos="6743519" algn="l"/>
                <a:tab pos="7657920" algn="l"/>
                <a:tab pos="8572320" algn="l"/>
                <a:tab pos="9486720" algn="l"/>
                <a:tab pos="10401120" algn="l"/>
              </a:tabLst>
            </a:pPr>
            <a:endParaRPr lang="en-NZ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NZ" sz="2400" b="0" i="1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x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axis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lift</a:t>
            </a:r>
            <a:r>
              <a:rPr lang="en-NZ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chart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is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sample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size for each probability threshold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y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axis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is 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number of true </a:t>
            </a:r>
            <a:r>
              <a:rPr lang="en-NZ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positives above threshold</a:t>
            </a:r>
            <a:endParaRPr lang="en-NZ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451" y="1679352"/>
            <a:ext cx="7746001" cy="33555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 hypothetical lif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7CFC9B-E608-4A08-9629-D34BB1DC06C9}" type="slidenum">
              <a:t>48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/>
              <a:t>A hypothetical lift chart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2280" y="5662440"/>
            <a:ext cx="4343400" cy="64342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1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40% of responses</a:t>
            </a:r>
            <a:br>
              <a:rPr lang="en-NZ" sz="1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NZ" sz="1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for 10% of cost</a:t>
            </a:r>
          </a:p>
        </p:txBody>
      </p:sp>
      <p:sp>
        <p:nvSpPr>
          <p:cNvPr id="5" name="Freeform 4"/>
          <p:cNvSpPr/>
          <p:nvPr/>
        </p:nvSpPr>
        <p:spPr>
          <a:xfrm>
            <a:off x="3871800" y="5738760"/>
            <a:ext cx="4343400" cy="533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1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80% of responses</a:t>
            </a:r>
            <a:br>
              <a:rPr lang="en-NZ" sz="1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NZ" sz="18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for 40% of cost</a:t>
            </a:r>
          </a:p>
        </p:txBody>
      </p:sp>
      <p:sp>
        <p:nvSpPr>
          <p:cNvPr id="6" name="Straight Connector 5"/>
          <p:cNvSpPr/>
          <p:nvPr/>
        </p:nvSpPr>
        <p:spPr>
          <a:xfrm flipV="1">
            <a:off x="2576520" y="5241514"/>
            <a:ext cx="166856" cy="496885"/>
          </a:xfrm>
          <a:prstGeom prst="line">
            <a:avLst/>
          </a:prstGeom>
          <a:noFill/>
          <a:ln w="38160">
            <a:solidFill>
              <a:srgbClr val="008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" name="Straight Connector 6"/>
          <p:cNvSpPr/>
          <p:nvPr/>
        </p:nvSpPr>
        <p:spPr>
          <a:xfrm flipV="1">
            <a:off x="4329000" y="5281560"/>
            <a:ext cx="152640" cy="457200"/>
          </a:xfrm>
          <a:prstGeom prst="line">
            <a:avLst/>
          </a:prstGeom>
          <a:noFill/>
          <a:ln w="38160">
            <a:solidFill>
              <a:srgbClr val="008000"/>
            </a:solidFill>
            <a:prstDash val="solid"/>
            <a:miter/>
            <a:tailEnd type="arrow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0471" y="758760"/>
            <a:ext cx="7086600" cy="44577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7CFC9B-E608-4A08-9629-D34BB1DC06C9}" type="slidenum">
              <a:t>49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84607" y="0"/>
            <a:ext cx="7948991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NZ" dirty="0" smtClean="0"/>
              <a:t>Interactive cost-benefit analysis: Example I</a:t>
            </a:r>
            <a:endParaRPr lang="en-NZ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33" y="1045497"/>
            <a:ext cx="8489009" cy="5164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33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raining and testing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5FAAF14-53A0-478D-B388-F3EB578D4F39}" type="slidenum">
              <a:t>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/>
              <a:t>Training and testing 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587600"/>
            <a:ext cx="7543799" cy="32744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Natural performance measure for classification problems: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error rate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Success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 instance’s class is predicted correctly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Error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 instance’s class is predicted incorrectly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Error rate: proportion of errors made over the whole set of instances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Resubstitution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error: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error rate obtained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by evaluating model on training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data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Resubstitution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error is (hopelessly) optimistic!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7CFC9B-E608-4A08-9629-D34BB1DC06C9}" type="slidenum">
              <a:t>50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484607" y="0"/>
            <a:ext cx="8166498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NZ" dirty="0" smtClean="0"/>
              <a:t>Interactive cost-benefit analysis: Example II</a:t>
            </a:r>
            <a:endParaRPr lang="en-NZ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734" y="1059021"/>
            <a:ext cx="8481337" cy="510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25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OC cur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67015A4-F11B-40B5-B740-F9412DD5E450}" type="slidenum">
              <a:t>51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/>
              <a:t>ROC curves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272240"/>
            <a:ext cx="7917840" cy="3297867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ROC curves</a:t>
            </a: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are similar to lift charts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Stands for “receiver operating characteristic”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Used in signal detection to show tradeoff between hit rate and false alarm rate over noisy channel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NZ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Differences to lift chart:</a:t>
            </a:r>
          </a:p>
          <a:p>
            <a:pPr marL="800100" lvl="2" indent="-342900" hangingPunct="0">
              <a:spcBef>
                <a:spcPts val="44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6302160" algn="r"/>
                <a:tab pos="7200720" algn="l"/>
                <a:tab pos="8115119" algn="l"/>
                <a:tab pos="9029519" algn="l"/>
              </a:tabLst>
            </a:pPr>
            <a:r>
              <a:rPr lang="en-NZ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y 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axis shows percentage of true positives in sample 	</a:t>
            </a:r>
            <a:r>
              <a:rPr lang="en-NZ" sz="16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rather than absolute number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6302160" algn="r"/>
                <a:tab pos="7200720" algn="l"/>
                <a:tab pos="8115119" algn="l"/>
                <a:tab pos="9029519" algn="l"/>
              </a:tabLst>
            </a:pPr>
            <a:r>
              <a:rPr lang="en-NZ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x</a:t>
            </a:r>
            <a:r>
              <a:rPr lang="en-NZ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axis shows percentage of false positives in sample	</a:t>
            </a:r>
            <a:r>
              <a:rPr lang="en-NZ" sz="16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rather than sample size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 sample ROC cur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1C638A-1DA8-4520-8216-03F43C9A859B}" type="slidenum">
              <a:t>52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NZ"/>
              <a:t>A sample ROC curve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0000" y="5605560"/>
            <a:ext cx="6324479" cy="8855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Jagged curve—one set of test data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Smoother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curve—use cross-validation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489" y="948214"/>
            <a:ext cx="6985000" cy="4470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ross-validation and ROC cur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E58DEE-CDA6-42A3-B6E2-EC7067A853AB}" type="slidenum">
              <a:t>53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/>
              <a:t>Cross-validation and ROC curves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14039" y="1587600"/>
            <a:ext cx="7543799" cy="332979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Simple method of getting a ROC curve using cross-validation: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Collect probabilities for instances in test folds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Sort instances according to probabilities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This method is implemented in WEKA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However, this is just one possibility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Another possibility is to generate an ROC curve for each fold and average them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ROC curves for two schem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04C528-4466-4081-B00C-7CC91D887E24}" type="slidenum">
              <a:t>54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ROC curves for two schemes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66620" y="5109480"/>
            <a:ext cx="8877380" cy="1312324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For a small, focused sample, use method A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For a larger one, use method B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err="1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Inbetween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, choose between A and B with appropriate probabilities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574" y="756095"/>
            <a:ext cx="6921500" cy="44069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convex h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0F010B-17CA-4B28-84DA-899144D8469E}" type="slidenum">
              <a:t>55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The convex hull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260000"/>
            <a:ext cx="8100000" cy="378671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Given two learning schemes we can achieve any point on the convex hull!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TP and FP rates for scheme 1: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</a:t>
            </a:r>
            <a:r>
              <a:rPr lang="en-US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and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</a:t>
            </a:r>
            <a:r>
              <a:rPr lang="en-US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TP and FP rates for scheme 2: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</a:t>
            </a:r>
            <a:r>
              <a:rPr lang="en-US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2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and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</a:t>
            </a:r>
            <a:r>
              <a:rPr lang="en-US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2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If scheme 1 is used to predict 100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Utopia" pitchFamily="18"/>
                <a:cs typeface="Utopia" pitchFamily="18"/>
              </a:rPr>
              <a:t> ×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q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% of the cases and scheme 2 for the rest, then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TP rate for combined scheme:</a:t>
            </a:r>
            <a:b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q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Utopia" pitchFamily="18"/>
                <a:cs typeface="Utopia" pitchFamily="18"/>
              </a:rPr>
              <a:t>×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</a:t>
            </a:r>
            <a:r>
              <a:rPr lang="en-US" sz="20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+ (1-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q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Utopia" pitchFamily="18"/>
                <a:cs typeface="Utopia" pitchFamily="18"/>
              </a:rPr>
              <a:t>×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</a:t>
            </a:r>
            <a:r>
              <a:rPr lang="en-US" sz="20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2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FP rate for combined scheme:</a:t>
            </a:r>
            <a:b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q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Utopia" pitchFamily="18"/>
                <a:cs typeface="Utopia" pitchFamily="18"/>
              </a:rPr>
              <a:t>×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</a:t>
            </a:r>
            <a:r>
              <a:rPr lang="en-US" sz="20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+(1-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q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Utopia" pitchFamily="18"/>
                <a:cs typeface="Utopia" pitchFamily="18"/>
              </a:rPr>
              <a:t>×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</a:t>
            </a:r>
            <a:r>
              <a:rPr lang="en-US" sz="20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easures in information retriev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59D0CA-B491-4856-A52D-137F41437C32}" type="slidenum">
              <a:t>56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/>
              <a:t>More measures...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0583" y="1110096"/>
            <a:ext cx="7682854" cy="498153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Percentage of retrieved documents that are relevant: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precision=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TP/(TP+FP)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Percentage of relevant documents that are returned: 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recall =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TP/(TP+FN)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Precision/recall curves have hyperbolic shape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Summary measures: average precision at 20%, 50% and 80% recall (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three-point average recall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F-measure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=(2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Utopia" pitchFamily="18"/>
                <a:cs typeface="Utopia" pitchFamily="18"/>
              </a:rPr>
              <a:t>×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recall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Utopia" pitchFamily="18"/>
                <a:cs typeface="Utopia" pitchFamily="18"/>
              </a:rPr>
              <a:t>×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precision)/(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recall+precision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sensitivity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Utopia" pitchFamily="18"/>
                <a:cs typeface="Utopia" pitchFamily="18"/>
              </a:rPr>
              <a:t>× specificity = (TP / (TP + FN)) × (TN / (FP + TN))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Utopia" pitchFamily="18"/>
                <a:cs typeface="Utopia" pitchFamily="18"/>
              </a:rPr>
              <a:t>Area under the ROC curve (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Utopia" pitchFamily="18"/>
                <a:cs typeface="Utopia" pitchFamily="18"/>
              </a:rPr>
              <a:t>AUC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Utopia" pitchFamily="18"/>
                <a:cs typeface="Utopia" pitchFamily="18"/>
              </a:rPr>
              <a:t>): 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Utopia" pitchFamily="18"/>
                <a:cs typeface="Utopia" pitchFamily="18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Utopia" pitchFamily="18"/>
                <a:cs typeface="Utopia" pitchFamily="18"/>
              </a:rPr>
              <a:t>probability that randomly chosen positive instance is ranked above randomly chosen negative one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ummary of meas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4D04204-657D-4599-A36F-97894F17E151}" type="slidenum">
              <a:t>57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Summary of some measures</a:t>
            </a:r>
          </a:p>
        </p:txBody>
      </p:sp>
      <p:sp>
        <p:nvSpPr>
          <p:cNvPr id="3" name="Freeform 2"/>
          <p:cNvSpPr/>
          <p:nvPr/>
        </p:nvSpPr>
        <p:spPr>
          <a:xfrm>
            <a:off x="5940000" y="1365120"/>
            <a:ext cx="3060000" cy="973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Explanation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Tahoma" pitchFamily="18"/>
              <a:ea typeface="Gothic" pitchFamily="2"/>
              <a:cs typeface="Lucidasans" pitchFamily="2"/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4469760" y="1365120"/>
            <a:ext cx="1470239" cy="973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Plot</a:t>
            </a:r>
          </a:p>
        </p:txBody>
      </p:sp>
      <p:sp>
        <p:nvSpPr>
          <p:cNvPr id="5" name="Freeform 4"/>
          <p:cNvSpPr/>
          <p:nvPr/>
        </p:nvSpPr>
        <p:spPr>
          <a:xfrm>
            <a:off x="1910519" y="1365120"/>
            <a:ext cx="2559240" cy="973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Domain</a:t>
            </a:r>
          </a:p>
        </p:txBody>
      </p:sp>
      <p:sp>
        <p:nvSpPr>
          <p:cNvPr id="6" name="Freeform 5"/>
          <p:cNvSpPr/>
          <p:nvPr/>
        </p:nvSpPr>
        <p:spPr>
          <a:xfrm>
            <a:off x="180000" y="1365120"/>
            <a:ext cx="1730519" cy="973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5940000" y="4474800"/>
            <a:ext cx="3060000" cy="1285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TP/(TP+FN)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TP/(TP+FP)</a:t>
            </a:r>
          </a:p>
        </p:txBody>
      </p:sp>
      <p:sp>
        <p:nvSpPr>
          <p:cNvPr id="8" name="Freeform 7"/>
          <p:cNvSpPr/>
          <p:nvPr/>
        </p:nvSpPr>
        <p:spPr>
          <a:xfrm>
            <a:off x="4469760" y="4474800"/>
            <a:ext cx="1470239" cy="1285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Recall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Precision</a:t>
            </a:r>
          </a:p>
        </p:txBody>
      </p:sp>
      <p:sp>
        <p:nvSpPr>
          <p:cNvPr id="9" name="Freeform 8"/>
          <p:cNvSpPr/>
          <p:nvPr/>
        </p:nvSpPr>
        <p:spPr>
          <a:xfrm>
            <a:off x="1910519" y="4474800"/>
            <a:ext cx="2559240" cy="1285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Information retrieval</a:t>
            </a:r>
          </a:p>
        </p:txBody>
      </p:sp>
      <p:sp>
        <p:nvSpPr>
          <p:cNvPr id="10" name="Freeform 9"/>
          <p:cNvSpPr/>
          <p:nvPr/>
        </p:nvSpPr>
        <p:spPr>
          <a:xfrm>
            <a:off x="180000" y="4474800"/>
            <a:ext cx="1730519" cy="1285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Recall-precision curve</a:t>
            </a:r>
          </a:p>
        </p:txBody>
      </p:sp>
      <p:sp>
        <p:nvSpPr>
          <p:cNvPr id="11" name="Freeform 10"/>
          <p:cNvSpPr/>
          <p:nvPr/>
        </p:nvSpPr>
        <p:spPr>
          <a:xfrm>
            <a:off x="5940000" y="3578759"/>
            <a:ext cx="3060000" cy="896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TP/(TP+FN)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FP/(FP+TN)</a:t>
            </a:r>
          </a:p>
        </p:txBody>
      </p:sp>
      <p:sp>
        <p:nvSpPr>
          <p:cNvPr id="12" name="Freeform 11"/>
          <p:cNvSpPr/>
          <p:nvPr/>
        </p:nvSpPr>
        <p:spPr>
          <a:xfrm>
            <a:off x="4469760" y="3578759"/>
            <a:ext cx="1470239" cy="896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TP rate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FP rate</a:t>
            </a:r>
          </a:p>
        </p:txBody>
      </p:sp>
      <p:sp>
        <p:nvSpPr>
          <p:cNvPr id="13" name="Freeform 12"/>
          <p:cNvSpPr/>
          <p:nvPr/>
        </p:nvSpPr>
        <p:spPr>
          <a:xfrm>
            <a:off x="1910519" y="3578759"/>
            <a:ext cx="2559240" cy="896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Communications</a:t>
            </a:r>
          </a:p>
        </p:txBody>
      </p:sp>
      <p:sp>
        <p:nvSpPr>
          <p:cNvPr id="14" name="Freeform 13"/>
          <p:cNvSpPr/>
          <p:nvPr/>
        </p:nvSpPr>
        <p:spPr>
          <a:xfrm>
            <a:off x="180000" y="3578759"/>
            <a:ext cx="1730519" cy="8960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ROC curve</a:t>
            </a:r>
          </a:p>
        </p:txBody>
      </p:sp>
      <p:sp>
        <p:nvSpPr>
          <p:cNvPr id="15" name="Freeform 14"/>
          <p:cNvSpPr/>
          <p:nvPr/>
        </p:nvSpPr>
        <p:spPr>
          <a:xfrm>
            <a:off x="5940000" y="2338200"/>
            <a:ext cx="3060000" cy="124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TP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34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(TP+FP)/(TP+FP+TN+FN)</a:t>
            </a:r>
          </a:p>
        </p:txBody>
      </p:sp>
      <p:sp>
        <p:nvSpPr>
          <p:cNvPr id="16" name="Freeform 15"/>
          <p:cNvSpPr/>
          <p:nvPr/>
        </p:nvSpPr>
        <p:spPr>
          <a:xfrm>
            <a:off x="4469760" y="2338200"/>
            <a:ext cx="1470239" cy="124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TP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Subset size</a:t>
            </a:r>
          </a:p>
        </p:txBody>
      </p:sp>
      <p:sp>
        <p:nvSpPr>
          <p:cNvPr id="17" name="Freeform 16"/>
          <p:cNvSpPr/>
          <p:nvPr/>
        </p:nvSpPr>
        <p:spPr>
          <a:xfrm>
            <a:off x="1910519" y="2338200"/>
            <a:ext cx="2559240" cy="124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Marketing</a:t>
            </a:r>
          </a:p>
        </p:txBody>
      </p:sp>
      <p:sp>
        <p:nvSpPr>
          <p:cNvPr id="18" name="Freeform 17"/>
          <p:cNvSpPr/>
          <p:nvPr/>
        </p:nvSpPr>
        <p:spPr>
          <a:xfrm>
            <a:off x="180000" y="2338200"/>
            <a:ext cx="1730519" cy="124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Lift chart</a:t>
            </a:r>
          </a:p>
        </p:txBody>
      </p:sp>
      <p:sp>
        <p:nvSpPr>
          <p:cNvPr id="19" name="Straight Connector 18"/>
          <p:cNvSpPr/>
          <p:nvPr/>
        </p:nvSpPr>
        <p:spPr>
          <a:xfrm>
            <a:off x="180000" y="1365120"/>
            <a:ext cx="1730519" cy="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0" name="Straight Connector 19"/>
          <p:cNvSpPr/>
          <p:nvPr/>
        </p:nvSpPr>
        <p:spPr>
          <a:xfrm>
            <a:off x="180000" y="5760000"/>
            <a:ext cx="1730519" cy="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1" name="Straight Connector 20"/>
          <p:cNvSpPr/>
          <p:nvPr/>
        </p:nvSpPr>
        <p:spPr>
          <a:xfrm>
            <a:off x="180000" y="1365120"/>
            <a:ext cx="0" cy="97308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2" name="Straight Connector 21"/>
          <p:cNvSpPr/>
          <p:nvPr/>
        </p:nvSpPr>
        <p:spPr>
          <a:xfrm>
            <a:off x="9000000" y="1365120"/>
            <a:ext cx="0" cy="97308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3" name="Straight Connector 22"/>
          <p:cNvSpPr/>
          <p:nvPr/>
        </p:nvSpPr>
        <p:spPr>
          <a:xfrm>
            <a:off x="1910519" y="2338200"/>
            <a:ext cx="0" cy="342180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4" name="Straight Connector 23"/>
          <p:cNvSpPr/>
          <p:nvPr/>
        </p:nvSpPr>
        <p:spPr>
          <a:xfrm>
            <a:off x="4469760" y="2338200"/>
            <a:ext cx="0" cy="342180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5" name="Straight Connector 24"/>
          <p:cNvSpPr/>
          <p:nvPr/>
        </p:nvSpPr>
        <p:spPr>
          <a:xfrm>
            <a:off x="5940000" y="2338200"/>
            <a:ext cx="0" cy="342180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6" name="Straight Connector 25"/>
          <p:cNvSpPr/>
          <p:nvPr/>
        </p:nvSpPr>
        <p:spPr>
          <a:xfrm>
            <a:off x="1910519" y="4474800"/>
            <a:ext cx="7089481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7" name="Straight Connector 26"/>
          <p:cNvSpPr/>
          <p:nvPr/>
        </p:nvSpPr>
        <p:spPr>
          <a:xfrm>
            <a:off x="1910519" y="3578759"/>
            <a:ext cx="7089481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8" name="Straight Connector 27"/>
          <p:cNvSpPr/>
          <p:nvPr/>
        </p:nvSpPr>
        <p:spPr>
          <a:xfrm>
            <a:off x="1910519" y="2338200"/>
            <a:ext cx="7089481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9" name="Straight Connector 28"/>
          <p:cNvSpPr/>
          <p:nvPr/>
        </p:nvSpPr>
        <p:spPr>
          <a:xfrm>
            <a:off x="4469760" y="1365120"/>
            <a:ext cx="1470240" cy="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0" name="Straight Connector 29"/>
          <p:cNvSpPr/>
          <p:nvPr/>
        </p:nvSpPr>
        <p:spPr>
          <a:xfrm>
            <a:off x="5940000" y="1365120"/>
            <a:ext cx="3060000" cy="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1" name="Straight Connector 30"/>
          <p:cNvSpPr/>
          <p:nvPr/>
        </p:nvSpPr>
        <p:spPr>
          <a:xfrm>
            <a:off x="1910519" y="1365120"/>
            <a:ext cx="2559241" cy="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2" name="Straight Connector 31"/>
          <p:cNvSpPr/>
          <p:nvPr/>
        </p:nvSpPr>
        <p:spPr>
          <a:xfrm>
            <a:off x="180000" y="2338200"/>
            <a:ext cx="0" cy="1240559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3" name="Straight Connector 32"/>
          <p:cNvSpPr/>
          <p:nvPr/>
        </p:nvSpPr>
        <p:spPr>
          <a:xfrm>
            <a:off x="180000" y="3578759"/>
            <a:ext cx="0" cy="896041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4" name="Straight Connector 33"/>
          <p:cNvSpPr/>
          <p:nvPr/>
        </p:nvSpPr>
        <p:spPr>
          <a:xfrm>
            <a:off x="180000" y="4474800"/>
            <a:ext cx="0" cy="128520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5" name="Straight Connector 34"/>
          <p:cNvSpPr/>
          <p:nvPr/>
        </p:nvSpPr>
        <p:spPr>
          <a:xfrm>
            <a:off x="1910519" y="5760000"/>
            <a:ext cx="7089481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6" name="Straight Connector 35"/>
          <p:cNvSpPr/>
          <p:nvPr/>
        </p:nvSpPr>
        <p:spPr>
          <a:xfrm>
            <a:off x="9000000" y="2338200"/>
            <a:ext cx="0" cy="342180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D5C0C55-AFF0-45DB-993F-4987AB2C7DD6}" type="slidenum">
              <a:t>58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5425" y="-179388"/>
            <a:ext cx="7648575" cy="1144588"/>
          </a:xfrm>
        </p:spPr>
        <p:txBody>
          <a:bodyPr/>
          <a:lstStyle/>
          <a:p>
            <a:pPr lvl="0"/>
            <a:r>
              <a:rPr lang="en-US"/>
              <a:t>Cost curves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20978" y="900113"/>
            <a:ext cx="7808622" cy="859466"/>
          </a:xfrm>
        </p:spPr>
        <p:txBody>
          <a:bodyPr wrap="square">
            <a:spAutoFit/>
          </a:bodyPr>
          <a:lstStyle/>
          <a:p>
            <a:pPr lvl="0"/>
            <a:r>
              <a:rPr lang="en-US" sz="2400" i="1" dirty="0"/>
              <a:t>Cost curves </a:t>
            </a:r>
            <a:r>
              <a:rPr lang="en-US" sz="2400" dirty="0"/>
              <a:t>plot expected costs directly</a:t>
            </a:r>
          </a:p>
          <a:p>
            <a:pPr lvl="0"/>
            <a:r>
              <a:rPr lang="en-US" sz="2400" dirty="0"/>
              <a:t>Example for case with uniform costs (i.e</a:t>
            </a:r>
            <a:r>
              <a:rPr lang="en-US" sz="2400" dirty="0" smtClean="0"/>
              <a:t>., </a:t>
            </a:r>
            <a:r>
              <a:rPr lang="en-US" sz="2400" dirty="0"/>
              <a:t>error):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264" y="1988089"/>
            <a:ext cx="4902200" cy="3962400"/>
          </a:xfrm>
          <a:prstGeom prst="rect">
            <a:avLst/>
          </a:prstGeom>
        </p:spPr>
      </p:pic>
      <p:sp useBgFill="1">
        <p:nvSpPr>
          <p:cNvPr id="7" name="Rectangle 6"/>
          <p:cNvSpPr/>
          <p:nvPr/>
        </p:nvSpPr>
        <p:spPr>
          <a:xfrm>
            <a:off x="1740044" y="1964691"/>
            <a:ext cx="729695" cy="589407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B9725D8-55AD-4105-9C1D-446901FF60BB}" type="slidenum">
              <a:t>59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5425" y="-179388"/>
            <a:ext cx="7648575" cy="1144588"/>
          </a:xfrm>
        </p:spPr>
        <p:txBody>
          <a:bodyPr/>
          <a:lstStyle/>
          <a:p>
            <a:pPr lvl="0"/>
            <a:r>
              <a:rPr lang="en-US" sz="3200"/>
              <a:t>Cost curves: example with costs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4245" y="890809"/>
            <a:ext cx="4965700" cy="3898900"/>
          </a:xfrm>
          <a:prstGeom prst="rect">
            <a:avLst/>
          </a:prstGeom>
        </p:spPr>
      </p:pic>
      <p:sp useBgFill="1">
        <p:nvSpPr>
          <p:cNvPr id="8" name="Rectangle 7"/>
          <p:cNvSpPr/>
          <p:nvPr/>
        </p:nvSpPr>
        <p:spPr>
          <a:xfrm>
            <a:off x="1740044" y="813943"/>
            <a:ext cx="729695" cy="589407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6404" y="5067079"/>
            <a:ext cx="7150100" cy="13843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raining and testing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A7EB478-5276-4D1E-A1C2-13E16864006B}" type="slidenum">
              <a:t>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Training and testing II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2190" y="1587600"/>
            <a:ext cx="7816164" cy="3060495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Test set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 independent instances that have played no part in formation of classifier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Assumption: both training data and test data are representative samples of the underlying problem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Test and training data may differ in nature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Example: classifiers built using customer data from two different towns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and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</a:t>
            </a:r>
          </a:p>
          <a:p>
            <a:pPr marL="800100" lvl="3" indent="-342900" hangingPunct="0">
              <a:lnSpc>
                <a:spcPct val="90000"/>
              </a:lnSpc>
              <a:spcBef>
                <a:spcPts val="499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To estimate performance of classifier from town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in completely new town, test it on data from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valuating numeric predi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E67DCC2-38AB-4396-92BC-F9888E578D00}" type="slidenum">
              <a:t>60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/>
              <a:t>Evaluating numeric prediction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0000" y="1234080"/>
            <a:ext cx="7543799" cy="384763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Same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strategies: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independent test set, cross-validation, significance tests, etc.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Difference: error measures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Actual target values: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</a:t>
            </a:r>
            <a:r>
              <a:rPr lang="en-US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</a:t>
            </a:r>
            <a:r>
              <a:rPr lang="en-US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2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…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</a:t>
            </a:r>
            <a:r>
              <a:rPr lang="en-US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Predicted target values: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US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1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US" sz="2400" b="0" i="1" u="none" strike="noStrike" baseline="-2500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2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… </a:t>
            </a:r>
            <a:r>
              <a:rPr lang="en-US" sz="2400" b="0" i="1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</a:t>
            </a:r>
            <a:r>
              <a:rPr lang="en-US" sz="2400" b="0" i="1" u="none" strike="noStrike" baseline="-2500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</a:t>
            </a:r>
            <a:endParaRPr lang="en-US" sz="2400" b="0" i="1" u="none" strike="noStrike" baseline="-2500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Most popular measure: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mean-squared error</a:t>
            </a:r>
            <a:b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1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Easy to manipulate mathematically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9473" y="3908394"/>
            <a:ext cx="2921000" cy="69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ther meas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0256FF-8FC9-402D-9C5A-5504B035FCCB}" type="slidenum">
              <a:t>61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Other measures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900000"/>
            <a:ext cx="8100000" cy="4330842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root mean-squared error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mean absolute error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is less sensitive to outliers than the mean-squared error: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Sometimes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relative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error values are more appropriate (e.g. 10% for an error of 50 when predicting 500)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452" y="3607023"/>
            <a:ext cx="2819400" cy="584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117" y="1571814"/>
            <a:ext cx="3111500" cy="698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Improvement on the mea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560C801-CDCD-46F9-A633-B9AA6F4EC901}" type="slidenum">
              <a:t>62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Improvement on the mean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00000" y="1464840"/>
            <a:ext cx="7543799" cy="362346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How much does the scheme improve on simply predicting the average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?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relative squared error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is:</a:t>
            </a:r>
          </a:p>
          <a:p>
            <a:pPr marR="0" lvl="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</a:t>
            </a:r>
            <a:r>
              <a:rPr lang="en-US" sz="2400" i="1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root relative squared error 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and the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relative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absolute error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are: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600" y="2628900"/>
            <a:ext cx="6146800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6293" y="5250011"/>
            <a:ext cx="2959100" cy="6731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0717" y="5131242"/>
            <a:ext cx="3225800" cy="825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orrelation coeffic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2F23768-0A6C-47CF-8A90-D4072C8D4D96}" type="slidenum">
              <a:t>63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Correlation coefficient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24160" y="1154160"/>
            <a:ext cx="7917840" cy="4330842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Measures the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statistical correlation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between the predicted values and the actual values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/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Scale independent, between –1 and +1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Good performance leads to large values!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1210" y="2528867"/>
            <a:ext cx="6553200" cy="133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hich measure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12146E2-DD2A-41F3-AD7C-C9FA3B85BEC8}" type="slidenum">
              <a:t>64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Which measure?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71919" y="1080000"/>
            <a:ext cx="7543799" cy="140234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Best to look at all of them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Often it doesn’t matter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Example: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20000" y="2921760"/>
            <a:ext cx="8100000" cy="2371680"/>
            <a:chOff x="720000" y="2921760"/>
            <a:chExt cx="8100000" cy="2371680"/>
          </a:xfrm>
        </p:grpSpPr>
        <p:sp>
          <p:nvSpPr>
            <p:cNvPr id="5" name="Freeform 4"/>
            <p:cNvSpPr/>
            <p:nvPr/>
          </p:nvSpPr>
          <p:spPr>
            <a:xfrm>
              <a:off x="7707960" y="4898160"/>
              <a:ext cx="11120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0.91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6437519" y="4898160"/>
              <a:ext cx="12704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0.89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5325480" y="4898160"/>
              <a:ext cx="11120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0.88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4293360" y="4898160"/>
              <a:ext cx="103212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0.88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720000" y="4898160"/>
              <a:ext cx="357336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Correlation coefficient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7707960" y="4502880"/>
              <a:ext cx="11120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30.4%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6437519" y="4502880"/>
              <a:ext cx="12704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34.8%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325480" y="4502880"/>
              <a:ext cx="11120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40.1%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4293360" y="4502880"/>
              <a:ext cx="103212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43.1%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720000" y="4502880"/>
              <a:ext cx="357336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Relative absolute error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707960" y="4107600"/>
              <a:ext cx="11120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35.8%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6437519" y="4107600"/>
              <a:ext cx="12704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39.4%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325480" y="4107600"/>
              <a:ext cx="11120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57.2%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4293360" y="4107600"/>
              <a:ext cx="103212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42.2%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20000" y="4107600"/>
              <a:ext cx="357336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Root rel squared error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7707960" y="3712320"/>
              <a:ext cx="11120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29.2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6437519" y="3712320"/>
              <a:ext cx="12704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33.4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5325480" y="3712320"/>
              <a:ext cx="11120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38.5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4293360" y="3712320"/>
              <a:ext cx="103212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41.3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720000" y="3712320"/>
              <a:ext cx="357336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Mean absolute error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7707960" y="3317039"/>
              <a:ext cx="11120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57.4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437519" y="3317039"/>
              <a:ext cx="12704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63.3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5325480" y="3317039"/>
              <a:ext cx="11120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91.7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4293360" y="3317039"/>
              <a:ext cx="103212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67.8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720000" y="3317039"/>
              <a:ext cx="357336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Root mean-squared error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7707960" y="2921760"/>
              <a:ext cx="11120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D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6437519" y="2921760"/>
              <a:ext cx="12704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5325480" y="2921760"/>
              <a:ext cx="111204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B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4293360" y="2921760"/>
              <a:ext cx="103212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9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20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720000" y="2921760"/>
              <a:ext cx="3573360" cy="395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5" name="Straight Connector 34"/>
            <p:cNvSpPr/>
            <p:nvPr/>
          </p:nvSpPr>
          <p:spPr>
            <a:xfrm>
              <a:off x="720000" y="2921760"/>
              <a:ext cx="357336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6" name="Straight Connector 35"/>
            <p:cNvSpPr/>
            <p:nvPr/>
          </p:nvSpPr>
          <p:spPr>
            <a:xfrm>
              <a:off x="720000" y="5293440"/>
              <a:ext cx="357336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7" name="Straight Connector 36"/>
            <p:cNvSpPr/>
            <p:nvPr/>
          </p:nvSpPr>
          <p:spPr>
            <a:xfrm>
              <a:off x="720000" y="2921760"/>
              <a:ext cx="0" cy="39527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8" name="Straight Connector 37"/>
            <p:cNvSpPr/>
            <p:nvPr/>
          </p:nvSpPr>
          <p:spPr>
            <a:xfrm>
              <a:off x="8820000" y="2921760"/>
              <a:ext cx="0" cy="39527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9" name="Straight Connector 38"/>
            <p:cNvSpPr/>
            <p:nvPr/>
          </p:nvSpPr>
          <p:spPr>
            <a:xfrm>
              <a:off x="4293360" y="2921760"/>
              <a:ext cx="1032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0" name="Straight Connector 39"/>
            <p:cNvSpPr/>
            <p:nvPr/>
          </p:nvSpPr>
          <p:spPr>
            <a:xfrm>
              <a:off x="5325480" y="2921760"/>
              <a:ext cx="1112039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1" name="Straight Connector 40"/>
            <p:cNvSpPr/>
            <p:nvPr/>
          </p:nvSpPr>
          <p:spPr>
            <a:xfrm>
              <a:off x="6437519" y="2921760"/>
              <a:ext cx="127044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2" name="Straight Connector 41"/>
            <p:cNvSpPr/>
            <p:nvPr/>
          </p:nvSpPr>
          <p:spPr>
            <a:xfrm>
              <a:off x="7707960" y="2921760"/>
              <a:ext cx="11120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3" name="Straight Connector 42"/>
            <p:cNvSpPr/>
            <p:nvPr/>
          </p:nvSpPr>
          <p:spPr>
            <a:xfrm>
              <a:off x="4293360" y="3317039"/>
              <a:ext cx="0" cy="197640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4" name="Straight Connector 43"/>
            <p:cNvSpPr/>
            <p:nvPr/>
          </p:nvSpPr>
          <p:spPr>
            <a:xfrm>
              <a:off x="5325480" y="3317039"/>
              <a:ext cx="0" cy="197640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5" name="Straight Connector 44"/>
            <p:cNvSpPr/>
            <p:nvPr/>
          </p:nvSpPr>
          <p:spPr>
            <a:xfrm>
              <a:off x="6437519" y="3317039"/>
              <a:ext cx="0" cy="197640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6" name="Straight Connector 45"/>
            <p:cNvSpPr/>
            <p:nvPr/>
          </p:nvSpPr>
          <p:spPr>
            <a:xfrm>
              <a:off x="7707960" y="3317039"/>
              <a:ext cx="0" cy="197640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7" name="Straight Connector 46"/>
            <p:cNvSpPr/>
            <p:nvPr/>
          </p:nvSpPr>
          <p:spPr>
            <a:xfrm>
              <a:off x="8820000" y="3317039"/>
              <a:ext cx="0" cy="1976401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8" name="Straight Connector 47"/>
            <p:cNvSpPr/>
            <p:nvPr/>
          </p:nvSpPr>
          <p:spPr>
            <a:xfrm>
              <a:off x="4293360" y="5293440"/>
              <a:ext cx="452664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9" name="Straight Connector 48"/>
            <p:cNvSpPr/>
            <p:nvPr/>
          </p:nvSpPr>
          <p:spPr>
            <a:xfrm>
              <a:off x="4293360" y="3317039"/>
              <a:ext cx="452664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0" name="Straight Connector 49"/>
            <p:cNvSpPr/>
            <p:nvPr/>
          </p:nvSpPr>
          <p:spPr>
            <a:xfrm>
              <a:off x="4293360" y="3712320"/>
              <a:ext cx="452664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1" name="Straight Connector 50"/>
            <p:cNvSpPr/>
            <p:nvPr/>
          </p:nvSpPr>
          <p:spPr>
            <a:xfrm>
              <a:off x="4293360" y="4107600"/>
              <a:ext cx="452664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2" name="Straight Connector 51"/>
            <p:cNvSpPr/>
            <p:nvPr/>
          </p:nvSpPr>
          <p:spPr>
            <a:xfrm>
              <a:off x="4293360" y="4502880"/>
              <a:ext cx="452664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3" name="Straight Connector 52"/>
            <p:cNvSpPr/>
            <p:nvPr/>
          </p:nvSpPr>
          <p:spPr>
            <a:xfrm>
              <a:off x="4293360" y="4898160"/>
              <a:ext cx="452664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4" name="Straight Connector 53"/>
            <p:cNvSpPr/>
            <p:nvPr/>
          </p:nvSpPr>
          <p:spPr>
            <a:xfrm>
              <a:off x="720000" y="3317039"/>
              <a:ext cx="0" cy="39528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5" name="Straight Connector 54"/>
            <p:cNvSpPr/>
            <p:nvPr/>
          </p:nvSpPr>
          <p:spPr>
            <a:xfrm>
              <a:off x="720000" y="3712320"/>
              <a:ext cx="0" cy="3952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6" name="Straight Connector 55"/>
            <p:cNvSpPr/>
            <p:nvPr/>
          </p:nvSpPr>
          <p:spPr>
            <a:xfrm>
              <a:off x="720000" y="4107600"/>
              <a:ext cx="0" cy="3952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7" name="Straight Connector 56"/>
            <p:cNvSpPr/>
            <p:nvPr/>
          </p:nvSpPr>
          <p:spPr>
            <a:xfrm>
              <a:off x="720000" y="4502880"/>
              <a:ext cx="0" cy="3952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8" name="Straight Connector 57"/>
            <p:cNvSpPr/>
            <p:nvPr/>
          </p:nvSpPr>
          <p:spPr>
            <a:xfrm>
              <a:off x="720000" y="4898160"/>
              <a:ext cx="0" cy="3952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59" name="Freeform 58"/>
          <p:cNvSpPr/>
          <p:nvPr/>
        </p:nvSpPr>
        <p:spPr>
          <a:xfrm>
            <a:off x="4140000" y="5497560"/>
            <a:ext cx="2057400" cy="622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 best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 second-best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A, B arguable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MDL princ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F890CD-0241-45B0-BFCA-470D67587D1E}" type="slidenum">
              <a:t>65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The MDL principle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9696" y="1080000"/>
            <a:ext cx="7360104" cy="4598992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MDL stands for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minimum description length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description length is defined as: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	         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space required to describe a theory</a:t>
            </a:r>
            <a:b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                                             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+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    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space required to describe the theory’s mistakes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our case the theory is the classifier and the mistakes are the errors on the training data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Aim: we seek a classifier with minimal DL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MDL principle is a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model selection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criterion</a:t>
            </a:r>
          </a:p>
          <a:p>
            <a:pPr marL="800100" lvl="1" indent="-342900" hangingPunct="0"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Enables us to choose a classifier of an appropriate complexity to combat </a:t>
            </a:r>
            <a:r>
              <a:rPr lang="en-US" sz="2400" dirty="0" err="1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overfitting</a:t>
            </a:r>
            <a:endParaRPr lang="en-US" sz="2400" b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odel selection criter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329DEF-60E6-4EEA-854B-BC80297C1500}" type="slidenum">
              <a:t>66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Model selection criteria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066680"/>
            <a:ext cx="7917840" cy="3308511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Model selection criteria attempt to find a good compromise between: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complexity of a model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Its prediction accuracy on the training data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Reasoning: a good model is a simple model that achieves high accuracy on the given data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Also known as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Occam’s Razor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best theory is the smallest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one</a:t>
            </a:r>
            <a:b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that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describes all the facts</a:t>
            </a:r>
          </a:p>
        </p:txBody>
      </p:sp>
      <p:sp>
        <p:nvSpPr>
          <p:cNvPr id="5" name="Freeform 4"/>
          <p:cNvSpPr/>
          <p:nvPr/>
        </p:nvSpPr>
        <p:spPr>
          <a:xfrm>
            <a:off x="1178739" y="4427107"/>
            <a:ext cx="6699844" cy="10800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2160" tIns="46080" rIns="92160" bIns="4608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000" b="1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William of Ockham, born in the village of Ockham in Surrey (England) about 1285, was the most influential philosopher of the 14th century and a controversial theologian.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44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000" b="1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legance vs. 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646246E-1C54-4601-80D9-791F7A53ED4B}" type="slidenum">
              <a:t>67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Elegance vs. errors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440000"/>
            <a:ext cx="8277840" cy="3388918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Theory 1: very simple, elegant theory that explains the data almost perfectly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Theory 2: significantly more complex theory that reproduces the data without mistakes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Theory 1 is probably preferable</a:t>
            </a:r>
          </a:p>
          <a:p>
            <a:pPr marL="457200" marR="0" lvl="0" indent="-4572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Classical example: 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Kepler’s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three laws on planetary motion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Less accurate than Copernicus’s latest refinement of the Ptolemaic theory of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epicycles on the data available at the time</a:t>
            </a:r>
            <a:endParaRPr lang="en-US" sz="20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DL and compre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351746A-6350-48B7-86B2-44B67B8DB96E}" type="slidenum">
              <a:t>68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MDL and compression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40000" y="1080000"/>
            <a:ext cx="7920000" cy="3650272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MDL principle relates to data compression: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best theory is the one that compresses the data the most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I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 supervised learning,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to compress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labels of a dataset,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 generate a model and then store the model and its mistakes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We need to compute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(a)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size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 the model, and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(b)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space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needed to encode the errors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(b) easy: use the informational loss function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(a) need a method to encode the model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DL and Bayes’s theor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1B275F6-F5CD-4BDE-BA6D-902C32E99EBE}" type="slidenum">
              <a:t>69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MDL and Bayes’s theorem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0000" y="1196640"/>
            <a:ext cx="8280000" cy="3580381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L[T]=“length” of the theory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L[E|T]=training set encoded </a:t>
            </a: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wrt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the theory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Description length= 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err="1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Bayes’s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theorem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 be used to obtain the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posteriori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probability of a theory given the data:</a:t>
            </a:r>
          </a:p>
          <a:p>
            <a:pPr marR="0" lvl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R="0" lvl="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tabLst>
                <a:tab pos="259200" algn="l"/>
                <a:tab pos="1173600" algn="l"/>
                <a:tab pos="2088000" algn="l"/>
                <a:tab pos="3002399" algn="l"/>
                <a:tab pos="3916800" algn="l"/>
                <a:tab pos="4831200" algn="l"/>
                <a:tab pos="5745599" algn="l"/>
                <a:tab pos="6659999" algn="l"/>
                <a:tab pos="7574400" algn="l"/>
                <a:tab pos="8488800" algn="l"/>
                <a:tab pos="9403200" algn="l"/>
                <a:tab pos="103176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Equivalent to:</a:t>
            </a:r>
          </a:p>
        </p:txBody>
      </p:sp>
      <p:sp>
        <p:nvSpPr>
          <p:cNvPr id="4" name="Freeform 3"/>
          <p:cNvSpPr/>
          <p:nvPr/>
        </p:nvSpPr>
        <p:spPr>
          <a:xfrm rot="16166400" flipV="1">
            <a:off x="6489124" y="4897852"/>
            <a:ext cx="228600" cy="1295280"/>
          </a:xfrm>
          <a:custGeom>
            <a:avLst>
              <a:gd name="f0" fmla="val 1473"/>
              <a:gd name="f1" fmla="val 9695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val -2147483647"/>
              <a:gd name="f10" fmla="val 2147483647"/>
              <a:gd name="f11" fmla="val 5400"/>
              <a:gd name="f12" fmla="val 10800"/>
              <a:gd name="f13" fmla="val 16200"/>
              <a:gd name="f14" fmla="+- 0 0 0"/>
              <a:gd name="f15" fmla="*/ f5 1 21600"/>
              <a:gd name="f16" fmla="*/ f6 1 21600"/>
              <a:gd name="f17" fmla="pin 0 f0 5400"/>
              <a:gd name="f18" fmla="pin 0 f1 21600"/>
              <a:gd name="f19" fmla="*/ f14 f2 1"/>
              <a:gd name="f20" fmla="*/ f17 1 2"/>
              <a:gd name="f21" fmla="val f17"/>
              <a:gd name="f22" fmla="val f18"/>
              <a:gd name="f23" fmla="+- 21600 0 f17"/>
              <a:gd name="f24" fmla="*/ f17 10000 1"/>
              <a:gd name="f25" fmla="*/ 10800 f15 1"/>
              <a:gd name="f26" fmla="*/ f17 f16 1"/>
              <a:gd name="f27" fmla="*/ f8 f15 1"/>
              <a:gd name="f28" fmla="*/ f18 f16 1"/>
              <a:gd name="f29" fmla="*/ 0 f15 1"/>
              <a:gd name="f30" fmla="*/ 7800 f15 1"/>
              <a:gd name="f31" fmla="*/ 0 f16 1"/>
              <a:gd name="f32" fmla="*/ f19 1 f4"/>
              <a:gd name="f33" fmla="*/ 21600 f16 1"/>
              <a:gd name="f34" fmla="*/ 21600 f15 1"/>
              <a:gd name="f35" fmla="*/ 10800 f16 1"/>
              <a:gd name="f36" fmla="+- f22 0 f17"/>
              <a:gd name="f37" fmla="+- f22 0 f20"/>
              <a:gd name="f38" fmla="+- f22 f20 0"/>
              <a:gd name="f39" fmla="+- f22 f17 0"/>
              <a:gd name="f40" fmla="+- 21600 0 f20"/>
              <a:gd name="f41" fmla="*/ f24 1 31953"/>
              <a:gd name="f42" fmla="+- f32 0 f3"/>
              <a:gd name="f43" fmla="+- 21600 0 f41"/>
              <a:gd name="f44" fmla="*/ f41 f16 1"/>
              <a:gd name="f45" fmla="*/ f43 f16 1"/>
            </a:gdLst>
            <a:ahLst>
              <a:ahXY gdRefY="f0" minY="f7" maxY="f11">
                <a:pos x="f25" y="f26"/>
              </a:ahXY>
              <a:ahXY gdRefY="f1" minY="f7" maxY="f8">
                <a:pos x="f27" y="f2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2">
                <a:pos x="f29" y="f31"/>
              </a:cxn>
              <a:cxn ang="f42">
                <a:pos x="f29" y="f33"/>
              </a:cxn>
              <a:cxn ang="f42">
                <a:pos x="f34" y="f35"/>
              </a:cxn>
            </a:cxnLst>
            <a:rect l="f29" t="f44" r="f30" b="f45"/>
            <a:pathLst>
              <a:path w="21600" h="21600">
                <a:moveTo>
                  <a:pt x="f7" y="f7"/>
                </a:moveTo>
                <a:cubicBezTo>
                  <a:pt x="f11" y="f7"/>
                  <a:pt x="f12" y="f20"/>
                  <a:pt x="f12" y="f21"/>
                </a:cubicBezTo>
                <a:lnTo>
                  <a:pt x="f12" y="f36"/>
                </a:lnTo>
                <a:cubicBezTo>
                  <a:pt x="f12" y="f37"/>
                  <a:pt x="f13" y="f22"/>
                  <a:pt x="f8" y="f22"/>
                </a:cubicBezTo>
                <a:cubicBezTo>
                  <a:pt x="f13" y="f22"/>
                  <a:pt x="f12" y="f38"/>
                  <a:pt x="f12" y="f39"/>
                </a:cubicBezTo>
                <a:lnTo>
                  <a:pt x="f12" y="f23"/>
                </a:lnTo>
                <a:cubicBezTo>
                  <a:pt x="f12" y="f40"/>
                  <a:pt x="f11" y="f8"/>
                  <a:pt x="f7" y="f8"/>
                </a:cubicBezTo>
              </a:path>
            </a:pathLst>
          </a:custGeom>
          <a:noFill/>
          <a:ln w="936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" name="Freeform 4"/>
          <p:cNvSpPr/>
          <p:nvPr/>
        </p:nvSpPr>
        <p:spPr>
          <a:xfrm>
            <a:off x="5826972" y="5565676"/>
            <a:ext cx="1535400" cy="459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constant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60780" y="3405505"/>
            <a:ext cx="2489200" cy="889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88300" y="2117153"/>
            <a:ext cx="1676400" cy="4064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53307" y="4962939"/>
            <a:ext cx="5372100" cy="482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te on parameter tu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C0E449-F4BB-4B84-9040-49349F50AD1A}" type="slidenum">
              <a:t>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/>
              <a:t>Note on parameter tuning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0418" y="1219320"/>
            <a:ext cx="7956491" cy="3788514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It is important that the test data is not used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any way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to create the classifier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Some learning schemes operate in two stages: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Stage 1: build the basic structure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Stage 2: optimize parameter settings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test data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cannot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be used for parameter tuning!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Proper procedure uses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three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sets: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training data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,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validation data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, and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test data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Validation data is used to optimize parameters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DL and MA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30AB2D8-9F1F-46EB-A87B-A4E3C3EE88DE}" type="slidenum">
              <a:t>70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MDL and MAP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1141" y="1285919"/>
            <a:ext cx="8075767" cy="4166182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MAP stands for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maximum a posteriori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probability</a:t>
            </a:r>
          </a:p>
          <a:p>
            <a:pPr marL="800100" lvl="1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Probabilistic approach to model selection</a:t>
            </a:r>
            <a:endParaRPr lang="en-US" sz="2400" b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Finding the MAP theory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is the same as finding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MDL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theory,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assuming coding scheme corresponds to prior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Difficult bit in applying the MAP principle: determining the prior probability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P(T</a:t>
            </a:r>
            <a:r>
              <a:rPr lang="en-US" sz="2400" dirty="0">
                <a:solidFill>
                  <a:srgbClr val="000000"/>
                </a:solidFill>
                <a:ea typeface="Gothic" pitchFamily="2"/>
                <a:cs typeface="Lucidasans" pitchFamily="2"/>
              </a:rPr>
              <a:t>)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of the theory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Corresponds to difficult part in applying the MDL principle: coding scheme for the theory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Correspondence is clear: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if we know </a:t>
            </a:r>
            <a:r>
              <a:rPr lang="en-US" sz="2400" b="0" i="1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 priori </a:t>
            </a: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that a particular theory is more likely, we need fewer bits to encode it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iscussion of MDL princi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A33CE38-28AB-4A49-A218-2444B5157C21}" type="slidenum">
              <a:t>71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/>
              <a:t>Discussion of </a:t>
            </a:r>
            <a:r>
              <a:rPr lang="en-US" dirty="0" smtClean="0"/>
              <a:t>MDL </a:t>
            </a:r>
            <a:r>
              <a:rPr lang="en-US" dirty="0"/>
              <a:t>principle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9044" y="1464840"/>
            <a:ext cx="8010956" cy="3720162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Advantage: makes full use of the training data when selecting a model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Disadvantage 1: appropriate coding scheme/prior probabilities for theories are crucial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Disadvantage 2: no guarantee that the MDL theory is the one which minimizes the expected error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Note: Occam’s Razor is an axiom!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Epicurus’s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principle of multiple explanations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: keep all theories that are consistent with the data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DL and cluster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1CC5AE-6162-4B92-BC91-0D250737E7EC}" type="slidenum">
              <a:t>72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/>
              <a:t>MDL and clustering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20000" y="1257840"/>
            <a:ext cx="8000999" cy="448447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Model selection in clustering: finding the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most appropriate number of clusters to model the data</a:t>
            </a:r>
            <a:endParaRPr lang="en-US" sz="2400" b="0" i="0" u="none" strike="noStrike" baseline="0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Description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length of theory: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bits needed to encode the clusters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e.g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.,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cluster centers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Description length of data given theory:</a:t>
            </a:r>
            <a:b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</a:b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encode cluster membership and position relative to cluster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e.g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.,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distance to cluster center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Works if coding scheme uses less code space for small numbers than for large ones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With nominal attributes, must communicate probability distributions for each cluster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71CC5AE-6162-4B92-BC91-0D250737E7EC}" type="slidenum">
              <a:t>73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96386" y="-77788"/>
            <a:ext cx="8210831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dirty="0" smtClean="0"/>
              <a:t>Using a validation set for model selection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6224" y="1040320"/>
            <a:ext cx="8012620" cy="5242629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MDL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principle is one example of a model selection criterion</a:t>
            </a:r>
          </a:p>
          <a:p>
            <a:pPr marL="800100" lvl="1" indent="-342900" hangingPunct="0">
              <a:lnSpc>
                <a:spcPct val="90000"/>
              </a:lnSpc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Model selection: finding the right model complexity</a:t>
            </a:r>
            <a:endParaRPr lang="en-US" sz="2400" b="0" i="0" u="none" strike="noStrike" dirty="0" smtClean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Classic model selection problem in statistics:</a:t>
            </a:r>
          </a:p>
          <a:p>
            <a:pPr marL="800100" lvl="1" indent="-342900" hangingPunct="0">
              <a:lnSpc>
                <a:spcPct val="90000"/>
              </a:lnSpc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Finding the </a:t>
            </a:r>
            <a:r>
              <a:rPr lang="en-US" sz="20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subset of attributes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to use in a linear regression model (yes, linear regression can </a:t>
            </a:r>
            <a:r>
              <a:rPr lang="en-US" sz="2000" b="0" i="0" u="none" strike="noStrike" dirty="0" err="1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overfit</a:t>
            </a:r>
            <a:r>
              <a:rPr lang="en-US" sz="20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!)</a:t>
            </a:r>
          </a:p>
          <a:p>
            <a:pPr marL="342900" indent="-342900" hangingPunct="0">
              <a:lnSpc>
                <a:spcPct val="90000"/>
              </a:lnSpc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aseline="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Other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 model selection problems: choosing the size of a decision tree or artificial neural network</a:t>
            </a:r>
          </a:p>
          <a:p>
            <a:pPr marL="342900" indent="-342900" hangingPunct="0">
              <a:lnSpc>
                <a:spcPct val="90000"/>
              </a:lnSpc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Many</a:t>
            </a:r>
            <a:r>
              <a:rPr lang="en-US" sz="2400" b="0" i="0" u="none" strike="noStrike" dirty="0" smtClean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model selection criteria exist, based on a variety of theoretical assumptions</a:t>
            </a:r>
          </a:p>
          <a:p>
            <a:pPr marL="342900" indent="-342900" hangingPunct="0">
              <a:lnSpc>
                <a:spcPct val="90000"/>
              </a:lnSpc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aseline="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Simple</a:t>
            </a: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 model selection approach: use a validation set</a:t>
            </a:r>
          </a:p>
          <a:p>
            <a:pPr marL="800100" lvl="1" indent="-342900" hangingPunct="0">
              <a:lnSpc>
                <a:spcPct val="90000"/>
              </a:lnSpc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Use the model complexity that yields best performance on the validation set</a:t>
            </a:r>
          </a:p>
          <a:p>
            <a:pPr marL="342900" indent="-342900" hangingPunct="0">
              <a:lnSpc>
                <a:spcPct val="90000"/>
              </a:lnSpc>
              <a:spcBef>
                <a:spcPts val="697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 smtClean="0">
                <a:solidFill>
                  <a:srgbClr val="000000"/>
                </a:solidFill>
                <a:ea typeface="Gothic" pitchFamily="2"/>
                <a:cs typeface="Lucidasans" pitchFamily="2"/>
              </a:rPr>
              <a:t>Alternative approach when data is scarce: internal cross-validation</a:t>
            </a: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ea typeface="Gothic" pitchFamily="2"/>
              <a:cs typeface="Lucida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045047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king the most of the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AD59C9-D4E8-4346-83B5-9AF005885F03}" type="slidenum">
              <a:t>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/>
              <a:t>Making the most of the data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98158" y="1260000"/>
            <a:ext cx="8040686" cy="3696694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Once evaluation is complete,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all the data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can be used to build the final classifier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Generally, the larger the training data the better the classifier (but returns diminish)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The larger the test data the more accurate the error estimate</a:t>
            </a:r>
          </a:p>
          <a:p>
            <a:pPr marL="342900" marR="0" lvl="0" indent="-342900" algn="l" rtl="0" hangingPunct="0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Holdout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 procedure: method of splitting original data into training and test set</a:t>
            </a:r>
          </a:p>
          <a:p>
            <a:pPr marL="800100" lvl="2" indent="-342900" hangingPunct="0"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Dilemma: ideally both training set </a:t>
            </a:r>
            <a:r>
              <a:rPr lang="en-US" sz="20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and </a:t>
            </a: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test set should be large!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edicting perform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4B054E8-5452-429A-949B-861BAE8FCC80}" type="slidenum">
              <a:t>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dirty="0"/>
              <a:t>Predicting performance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60000" y="1587600"/>
            <a:ext cx="8150778" cy="3273373"/>
          </a:xfrm>
          <a:prstGeom prst="rect">
            <a:avLst/>
          </a:prstGeom>
          <a:noFill/>
          <a:ln>
            <a:noFill/>
          </a:ln>
        </p:spPr>
        <p:txBody>
          <a:bodyPr vert="horz" wrap="square" lIns="90360" tIns="44280" rIns="90360" bIns="44280" anchor="t" anchorCtr="0" compatLnSpc="0">
            <a:spAutoFit/>
          </a:bodyPr>
          <a:lstStyle/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Assume the estimated error rate is 25%. How close is this to the true error rate?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Depends on the amount of test data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Prediction is just like tossing a (biased!) coin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“Head” is a “success”, “tail” is an “error”</a:t>
            </a:r>
          </a:p>
          <a:p>
            <a:pPr marL="342900" marR="0" lvl="0" indent="-342900" algn="l" rtl="0" hangingPunct="0">
              <a:lnSpc>
                <a:spcPct val="90000"/>
              </a:lnSpc>
              <a:spcBef>
                <a:spcPts val="697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In statistics, a succession of independent events like this is called a </a:t>
            </a:r>
            <a:r>
              <a:rPr lang="en-US" sz="2400" b="0" i="1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Bernoulli process</a:t>
            </a:r>
          </a:p>
          <a:p>
            <a:pPr marL="800100" lvl="2" indent="-342900" hangingPunct="0">
              <a:lnSpc>
                <a:spcPct val="90000"/>
              </a:lnSpc>
              <a:spcBef>
                <a:spcPts val="598"/>
              </a:spcBef>
              <a:buClr>
                <a:schemeClr val="tx1"/>
              </a:buClr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000" b="0" i="0" u="none" strike="noStrike" baseline="0" dirty="0">
                <a:ln>
                  <a:noFill/>
                </a:ln>
                <a:solidFill>
                  <a:srgbClr val="000000"/>
                </a:solidFill>
                <a:ea typeface="Gothic" pitchFamily="2"/>
                <a:cs typeface="Lucidasans" pitchFamily="2"/>
              </a:rPr>
              <a:t>Statistical theory provides us with confidence intervals for the true underlying proportion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576</TotalTime>
  <Words>4177</Words>
  <Application>Microsoft Macintosh PowerPoint</Application>
  <PresentationFormat>On-screen Show (4:3)</PresentationFormat>
  <Paragraphs>763</Paragraphs>
  <Slides>73</Slides>
  <Notes>73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5" baseType="lpstr">
      <vt:lpstr>Office Theme</vt:lpstr>
      <vt:lpstr>Microsoft Equation</vt:lpstr>
      <vt:lpstr>PowerPoint Presentation</vt:lpstr>
      <vt:lpstr>Credibility: Evaluating what’s been learned</vt:lpstr>
      <vt:lpstr>Evaluation: the key to success</vt:lpstr>
      <vt:lpstr>Issues in evaluation</vt:lpstr>
      <vt:lpstr>Training and testing I</vt:lpstr>
      <vt:lpstr>Training and testing II</vt:lpstr>
      <vt:lpstr>Note on parameter tuning</vt:lpstr>
      <vt:lpstr>Making the most of the data</vt:lpstr>
      <vt:lpstr>Predicting performance</vt:lpstr>
      <vt:lpstr>Confidence intervals</vt:lpstr>
      <vt:lpstr>Mean and variance</vt:lpstr>
      <vt:lpstr>Confidence limits</vt:lpstr>
      <vt:lpstr>Transforming f</vt:lpstr>
      <vt:lpstr>Examples</vt:lpstr>
      <vt:lpstr>Holdout estimation</vt:lpstr>
      <vt:lpstr>Repeated holdout method</vt:lpstr>
      <vt:lpstr>Cross-validation</vt:lpstr>
      <vt:lpstr>More on cross-validation</vt:lpstr>
      <vt:lpstr>Leave-one-out cross-validation</vt:lpstr>
      <vt:lpstr>Leave-one-out CV and stratification</vt:lpstr>
      <vt:lpstr>The bootstrap</vt:lpstr>
      <vt:lpstr>The 0.632 bootstrap</vt:lpstr>
      <vt:lpstr>Estimating error with the 0.632 bootstrap</vt:lpstr>
      <vt:lpstr>More on the bootstrap</vt:lpstr>
      <vt:lpstr>Hyperparameter selection</vt:lpstr>
      <vt:lpstr>Hyperparameters and cross-validation</vt:lpstr>
      <vt:lpstr>Comparing machine learning schemes</vt:lpstr>
      <vt:lpstr>Comparing learning schemes II</vt:lpstr>
      <vt:lpstr>Paired t-test</vt:lpstr>
      <vt:lpstr>Distribution of the means</vt:lpstr>
      <vt:lpstr>Student’s distribution</vt:lpstr>
      <vt:lpstr>Distribution of the differences</vt:lpstr>
      <vt:lpstr>Performing the test</vt:lpstr>
      <vt:lpstr>Unpaired observations</vt:lpstr>
      <vt:lpstr>Dependent estimates</vt:lpstr>
      <vt:lpstr>Predicting probabilities</vt:lpstr>
      <vt:lpstr>Quadratic loss function</vt:lpstr>
      <vt:lpstr>Informational loss function</vt:lpstr>
      <vt:lpstr>Discussion</vt:lpstr>
      <vt:lpstr>Counting the cost</vt:lpstr>
      <vt:lpstr>Counting the cost</vt:lpstr>
      <vt:lpstr>Aside: the kappa statistic</vt:lpstr>
      <vt:lpstr>Classification with costs</vt:lpstr>
      <vt:lpstr>Cost-sensitive classification</vt:lpstr>
      <vt:lpstr>Cost-sensitive learning</vt:lpstr>
      <vt:lpstr>Lift charts</vt:lpstr>
      <vt:lpstr>Generating a lift chart</vt:lpstr>
      <vt:lpstr>A hypothetical lift chart</vt:lpstr>
      <vt:lpstr>Interactive cost-benefit analysis: Example I</vt:lpstr>
      <vt:lpstr>Interactive cost-benefit analysis: Example II</vt:lpstr>
      <vt:lpstr>ROC curves</vt:lpstr>
      <vt:lpstr>A sample ROC curve</vt:lpstr>
      <vt:lpstr>Cross-validation and ROC curves</vt:lpstr>
      <vt:lpstr>ROC curves for two schemes</vt:lpstr>
      <vt:lpstr>The convex hull</vt:lpstr>
      <vt:lpstr>More measures...</vt:lpstr>
      <vt:lpstr>Summary of some measures</vt:lpstr>
      <vt:lpstr>Cost curves</vt:lpstr>
      <vt:lpstr>Cost curves: example with costs</vt:lpstr>
      <vt:lpstr>Evaluating numeric prediction</vt:lpstr>
      <vt:lpstr>Other measures</vt:lpstr>
      <vt:lpstr>Improvement on the mean</vt:lpstr>
      <vt:lpstr>Correlation coefficient</vt:lpstr>
      <vt:lpstr>Which measure?</vt:lpstr>
      <vt:lpstr>The MDL principle</vt:lpstr>
      <vt:lpstr>Model selection criteria</vt:lpstr>
      <vt:lpstr>Elegance vs. errors</vt:lpstr>
      <vt:lpstr>MDL and compression</vt:lpstr>
      <vt:lpstr>MDL and Bayes’s theorem</vt:lpstr>
      <vt:lpstr>MDL and MAP</vt:lpstr>
      <vt:lpstr>Discussion of MDL principle</vt:lpstr>
      <vt:lpstr>MDL and clustering</vt:lpstr>
      <vt:lpstr>Using a validation set for model selection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creator>Eibe Frank</dc:creator>
  <cp:lastModifiedBy>Eibe Frank</cp:lastModifiedBy>
  <cp:revision>49</cp:revision>
  <dcterms:created xsi:type="dcterms:W3CDTF">2006-02-27T14:48:03Z</dcterms:created>
  <dcterms:modified xsi:type="dcterms:W3CDTF">2016-11-07T04:02:23Z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