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323" r:id="rId6"/>
    <p:sldId id="261" r:id="rId7"/>
    <p:sldId id="260" r:id="rId8"/>
    <p:sldId id="262" r:id="rId9"/>
    <p:sldId id="263" r:id="rId10"/>
    <p:sldId id="324" r:id="rId11"/>
    <p:sldId id="264" r:id="rId12"/>
    <p:sldId id="265" r:id="rId13"/>
    <p:sldId id="266" r:id="rId14"/>
    <p:sldId id="267" r:id="rId15"/>
    <p:sldId id="32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326" r:id="rId27"/>
    <p:sldId id="279" r:id="rId28"/>
    <p:sldId id="280" r:id="rId29"/>
    <p:sldId id="281" r:id="rId30"/>
    <p:sldId id="284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07" autoAdjust="0"/>
    <p:restoredTop sz="94660"/>
  </p:normalViewPr>
  <p:slideViewPr>
    <p:cSldViewPr>
      <p:cViewPr varScale="1">
        <p:scale>
          <a:sx n="91" d="100"/>
          <a:sy n="91" d="100"/>
        </p:scale>
        <p:origin x="-19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EE995E-3168-46D8-A6BB-2C1A79569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98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158406B-C1A4-48FC-9724-A663C1180C94}" type="slidenum">
              <a:rPr lang="en-US" sz="1200" b="0" smtClean="0">
                <a:latin typeface="Arial" charset="0"/>
              </a:rPr>
              <a:pPr eaLnBrk="1" hangingPunct="1"/>
              <a:t>1</a:t>
            </a:fld>
            <a:endParaRPr lang="en-US" sz="12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DA9ECD0-F244-42A1-8D23-D265C5131D5C}" type="slidenum">
              <a:rPr lang="en-US" sz="1200" b="0" smtClean="0">
                <a:latin typeface="Arial" charset="0"/>
              </a:rPr>
              <a:pPr eaLnBrk="1" hangingPunct="1"/>
              <a:t>2</a:t>
            </a:fld>
            <a:endParaRPr lang="en-US" sz="1200" b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EE995E-3168-46D8-A6BB-2C1A795693A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24114" y="228129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Century" pitchFamily="18" charset="0"/>
              </a:rPr>
              <a:t>Blended HTML</a:t>
            </a:r>
            <a:r>
              <a:rPr lang="en-US" sz="5400" baseline="0" dirty="0" smtClean="0">
                <a:solidFill>
                  <a:srgbClr val="FFC000"/>
                </a:solidFill>
                <a:latin typeface="Century" pitchFamily="18" charset="0"/>
              </a:rPr>
              <a:t> and CSS Fundamentals</a:t>
            </a:r>
          </a:p>
          <a:p>
            <a:pPr algn="ctr"/>
            <a:r>
              <a:rPr lang="en-US" sz="2000" baseline="0" dirty="0" smtClean="0">
                <a:solidFill>
                  <a:srgbClr val="FFC000"/>
                </a:solidFill>
                <a:latin typeface="Century" pitchFamily="18" charset="0"/>
              </a:rPr>
              <a:t>3</a:t>
            </a:r>
            <a:r>
              <a:rPr lang="en-US" sz="2000" baseline="30000" dirty="0" smtClean="0">
                <a:solidFill>
                  <a:srgbClr val="FFC000"/>
                </a:solidFill>
                <a:latin typeface="Century" pitchFamily="18" charset="0"/>
              </a:rPr>
              <a:t>rd</a:t>
            </a:r>
            <a:r>
              <a:rPr lang="en-US" sz="2000" baseline="0" dirty="0" smtClean="0">
                <a:solidFill>
                  <a:srgbClr val="FFC000"/>
                </a:solidFill>
                <a:latin typeface="Century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Century" pitchFamily="18" charset="0"/>
              </a:rPr>
              <a:t> EDITION</a:t>
            </a:r>
            <a:endParaRPr lang="en-US" sz="5400" dirty="0">
              <a:solidFill>
                <a:srgbClr val="FFC000"/>
              </a:solidFill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b="19636"/>
          <a:stretch>
            <a:fillRect/>
          </a:stretch>
        </p:blipFill>
        <p:spPr bwMode="auto">
          <a:xfrm>
            <a:off x="0" y="4419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 t="32070"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C558-0F8B-4E07-BCCB-2567CC5F9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E3E3-8A0C-4A20-A102-34FA62980F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3058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ABF6-D970-43F4-B15A-B9AA1A028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1E3E-49A9-4285-91D4-6B68188A41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1110-DB47-4180-8A05-AE7A7B0017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A715-42B4-4207-AED9-D152E80066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1B0A-852D-41B9-BE8C-67C9E60DE6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290C-88D1-46E1-93B0-6F4558FE11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B9CFC-8DF4-4073-A96C-5871986C26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C824-A8E1-40C4-86F4-2D41FAC3BA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D2ABF6-D970-43F4-B15A-B9AA1A028C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1</a:t>
            </a:r>
            <a:br>
              <a:rPr lang="en-US" dirty="0" smtClean="0"/>
            </a:br>
            <a:r>
              <a:rPr lang="en-US" sz="4000" dirty="0" smtClean="0"/>
              <a:t>Using HTML to Create Web Pages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/>
              <a:t> element is the container for all of the page content that will be rendered in the document window.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124200"/>
            <a:ext cx="5314950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44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en-US" dirty="0" smtClean="0"/>
              <a:t>,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/>
              <a:t> Elements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file that contains HTML and CSS code can be written and saved using:</a:t>
            </a:r>
          </a:p>
          <a:p>
            <a:pPr lvl="1"/>
            <a:r>
              <a:rPr lang="en-US" dirty="0" smtClean="0"/>
              <a:t>Notepad (Microsoft Windows)</a:t>
            </a:r>
          </a:p>
          <a:p>
            <a:pPr lvl="1"/>
            <a:r>
              <a:rPr lang="en-US" dirty="0" smtClean="0"/>
              <a:t>TextEdit (Apple OS X)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Elements that are contained inside other elements are indented.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38862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HTML element includes an opening tag, the text content, and the closing tag using the following format: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&lt;tag&gt;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&lt;/tag&gt;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Tags that are not paired are called empty elements, and their format is: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&lt;tag /&gt;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94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can be used to identify sections of the code.</a:t>
            </a:r>
          </a:p>
          <a:p>
            <a:r>
              <a:rPr lang="en-US" dirty="0" smtClean="0"/>
              <a:t>The comment tag is entered as follows: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&lt;!-- 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comments inserted here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--&gt;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733800"/>
            <a:ext cx="20383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heading elements </a:t>
            </a:r>
            <a:r>
              <a:rPr lang="en-US" dirty="0" smtClean="0"/>
              <a:t>are used to mark the importance of content.</a:t>
            </a:r>
          </a:p>
          <a:p>
            <a:r>
              <a:rPr lang="en-US" dirty="0" smtClean="0"/>
              <a:t>There are six heading elements: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h5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h6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&lt;hn&gt;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&lt;/hn&gt;</a:t>
            </a:r>
          </a:p>
          <a:p>
            <a:r>
              <a:rPr lang="en-US" dirty="0" smtClean="0"/>
              <a:t>Font sizes can be measured in </a:t>
            </a:r>
            <a:r>
              <a:rPr lang="en-US" b="1" dirty="0" smtClean="0"/>
              <a:t>points</a:t>
            </a:r>
            <a:r>
              <a:rPr lang="en-US" dirty="0" smtClean="0"/>
              <a:t> (pt).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819" r="23225"/>
          <a:stretch>
            <a:fillRect/>
          </a:stretch>
        </p:blipFill>
        <p:spPr bwMode="auto">
          <a:xfrm>
            <a:off x="1371600" y="3951654"/>
            <a:ext cx="5486400" cy="237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43075"/>
            <a:ext cx="326707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2710" r="35491"/>
          <a:stretch>
            <a:fillRect/>
          </a:stretch>
        </p:blipFill>
        <p:spPr bwMode="auto">
          <a:xfrm>
            <a:off x="2223718" y="3873737"/>
            <a:ext cx="4558082" cy="2085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267200" y="3152775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07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Paragraph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paragraph element </a:t>
            </a:r>
            <a:r>
              <a:rPr lang="en-US" dirty="0" smtClean="0"/>
              <a:t>is used to identify a paragraph of text: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&lt;p&gt;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&lt;/p&gt;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286000"/>
            <a:ext cx="4400550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13968"/>
          <a:stretch>
            <a:fillRect/>
          </a:stretch>
        </p:blipFill>
        <p:spPr bwMode="auto">
          <a:xfrm>
            <a:off x="1524000" y="4190057"/>
            <a:ext cx="6236398" cy="21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4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Formatting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strong</a:t>
            </a:r>
            <a:r>
              <a:rPr lang="en-US" b="1" dirty="0" smtClean="0"/>
              <a:t> element </a:t>
            </a:r>
            <a:r>
              <a:rPr lang="en-US" dirty="0" smtClean="0"/>
              <a:t>renders text in bold.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em</a:t>
            </a:r>
            <a:r>
              <a:rPr lang="en-US" b="1" dirty="0" smtClean="0"/>
              <a:t> element </a:t>
            </a:r>
            <a:r>
              <a:rPr lang="en-US" dirty="0" smtClean="0"/>
              <a:t>renders text in italic.</a:t>
            </a:r>
          </a:p>
          <a:p>
            <a:r>
              <a:rPr lang="en-US" dirty="0" smtClean="0"/>
              <a:t>For applying two or more effects, nested tags are used: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&lt;tag1&gt;&lt;tag2&gt;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content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&lt;/tag2&gt;&lt;tag1&gt;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6872" r="11424"/>
          <a:stretch>
            <a:fillRect/>
          </a:stretch>
        </p:blipFill>
        <p:spPr bwMode="auto">
          <a:xfrm>
            <a:off x="1143000" y="3914831"/>
            <a:ext cx="6781800" cy="2409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Special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Special characters</a:t>
            </a:r>
            <a:r>
              <a:rPr lang="en-US" dirty="0" smtClean="0"/>
              <a:t> cannot be created by using the keyboard.</a:t>
            </a:r>
          </a:p>
          <a:p>
            <a:r>
              <a:rPr lang="en-US" dirty="0" smtClean="0"/>
              <a:t>A </a:t>
            </a:r>
            <a:r>
              <a:rPr lang="en-US" dirty="0"/>
              <a:t>named character reference has the following </a:t>
            </a:r>
            <a:r>
              <a:rPr lang="en-US" dirty="0" smtClean="0"/>
              <a:t>form: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/>
              <a:t>A numeric character reference has the following </a:t>
            </a:r>
            <a:r>
              <a:rPr lang="en-US" dirty="0" smtClean="0"/>
              <a:t>form: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&amp;#</a:t>
            </a:r>
            <a:r>
              <a:rPr lang="en-US" i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3711" r="11700"/>
          <a:stretch>
            <a:fillRect/>
          </a:stretch>
        </p:blipFill>
        <p:spPr bwMode="auto">
          <a:xfrm>
            <a:off x="1066800" y="4514225"/>
            <a:ext cx="7010400" cy="159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Images on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 smtClean="0"/>
              <a:t>Image file formats are </a:t>
            </a:r>
            <a:r>
              <a:rPr lang="en-US" b="1" dirty="0" smtClean="0"/>
              <a:t>GIF</a:t>
            </a:r>
            <a:r>
              <a:rPr lang="en-US" dirty="0" smtClean="0"/>
              <a:t>, </a:t>
            </a:r>
            <a:r>
              <a:rPr lang="en-US" b="1" dirty="0" smtClean="0"/>
              <a:t>JPEG</a:t>
            </a:r>
            <a:r>
              <a:rPr lang="en-US" dirty="0" smtClean="0"/>
              <a:t>, and </a:t>
            </a:r>
            <a:r>
              <a:rPr lang="en-US" b="1" dirty="0" smtClean="0"/>
              <a:t>PNG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cs typeface="Courier New" pitchFamily="49" charset="0"/>
              </a:rPr>
              <a:t>image</a:t>
            </a:r>
            <a:r>
              <a:rPr lang="en-US" b="1" dirty="0" smtClean="0"/>
              <a:t> element </a:t>
            </a:r>
            <a:r>
              <a:rPr lang="en-US" dirty="0" smtClean="0"/>
              <a:t>is used to insert an image</a:t>
            </a:r>
            <a:br>
              <a:rPr lang="en-US" dirty="0" smtClean="0"/>
            </a:br>
            <a:r>
              <a:rPr lang="en-US" dirty="0" smtClean="0"/>
              <a:t>on a Web page: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&lt;img  /&gt;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attribute</a:t>
            </a:r>
            <a:r>
              <a:rPr lang="en-US" dirty="0" smtClean="0"/>
              <a:t> specifies the name of a </a:t>
            </a:r>
            <a:r>
              <a:rPr lang="en-US" b="1" dirty="0" smtClean="0"/>
              <a:t>property</a:t>
            </a:r>
            <a:r>
              <a:rPr lang="en-US" dirty="0" smtClean="0"/>
              <a:t> related to a Web page element and the value for that property.</a:t>
            </a:r>
          </a:p>
          <a:p>
            <a:r>
              <a:rPr lang="en-US" dirty="0" smtClean="0"/>
              <a:t>The image tag contains a source property: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src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src = "images/logo.jpg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en-US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1.1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the history of the Internet and the World Wide Web</a:t>
            </a:r>
          </a:p>
          <a:p>
            <a:r>
              <a:rPr lang="en-US" dirty="0" smtClean="0"/>
              <a:t>Study the differences between HTML, XHTML, and CSS</a:t>
            </a:r>
          </a:p>
          <a:p>
            <a:r>
              <a:rPr lang="en-US" dirty="0" smtClean="0"/>
              <a:t>Create a Web page with basic HTML tags</a:t>
            </a:r>
          </a:p>
          <a:p>
            <a:r>
              <a:rPr lang="en-US" dirty="0" smtClean="0"/>
              <a:t>Apply formatting tags to affect text on a Web page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73FC18-6033-4A94-A99D-D5574E817C5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dirty="0" smtClean="0"/>
              <a:t> – the filename of the image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alternate_text</a:t>
            </a:r>
            <a:r>
              <a:rPr lang="en-US" dirty="0" smtClean="0"/>
              <a:t> – a description of the image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widthvalue</a:t>
            </a:r>
            <a:r>
              <a:rPr lang="en-US" dirty="0" smtClean="0"/>
              <a:t> – the width of the image in pixels</a:t>
            </a:r>
          </a:p>
          <a:p>
            <a:r>
              <a:rPr lang="en-US" i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heightvalue</a:t>
            </a:r>
            <a:r>
              <a:rPr lang="en-US" dirty="0" smtClean="0"/>
              <a:t> – the height of the image in pixels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34340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 Used with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dirty="0" smtClean="0"/>
              <a:t> – provides a brief description of the image, and is used as a </a:t>
            </a:r>
            <a:r>
              <a:rPr lang="en-US" b="1" dirty="0" smtClean="0"/>
              <a:t>ScreenTip</a:t>
            </a:r>
            <a:r>
              <a:rPr lang="en-US" dirty="0" smtClean="0"/>
              <a:t> or </a:t>
            </a:r>
            <a:r>
              <a:rPr lang="en-US" b="1" dirty="0" smtClean="0"/>
              <a:t>ToolTip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title</a:t>
            </a:r>
            <a:r>
              <a:rPr lang="en-US" dirty="0" smtClean="0"/>
              <a:t> –</a:t>
            </a:r>
            <a:r>
              <a:rPr lang="en-US" b="1" dirty="0" smtClean="0"/>
              <a:t> </a:t>
            </a:r>
            <a:r>
              <a:rPr lang="en-US" dirty="0" smtClean="0"/>
              <a:t>provides some information about the element in which it is included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width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height</a:t>
            </a:r>
            <a:r>
              <a:rPr lang="en-US" dirty="0" smtClean="0"/>
              <a:t> – specify the dimensions of the area of the Web page where the image will be rendered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94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Used with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4114" r="5405"/>
          <a:stretch>
            <a:fillRect/>
          </a:stretch>
        </p:blipFill>
        <p:spPr bwMode="auto">
          <a:xfrm>
            <a:off x="863948" y="1509468"/>
            <a:ext cx="7368620" cy="1462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11254" r="37209" b="62496"/>
          <a:stretch>
            <a:fillRect/>
          </a:stretch>
        </p:blipFill>
        <p:spPr bwMode="auto">
          <a:xfrm>
            <a:off x="2438399" y="4077564"/>
            <a:ext cx="4538685" cy="1485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246437"/>
            <a:ext cx="4445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You can use HTML to create an </a:t>
            </a:r>
            <a:r>
              <a:rPr lang="en-US" sz="2800" b="1" dirty="0" smtClean="0"/>
              <a:t>unordered list </a:t>
            </a:r>
            <a:r>
              <a:rPr lang="en-US" sz="2800" dirty="0" smtClean="0"/>
              <a:t>(a bulleted list), an </a:t>
            </a:r>
            <a:r>
              <a:rPr lang="en-US" sz="2800" b="1" dirty="0" smtClean="0"/>
              <a:t>ordered list </a:t>
            </a:r>
            <a:r>
              <a:rPr lang="en-US" sz="2800" dirty="0" smtClean="0"/>
              <a:t>(a list with numbers or letters), and a </a:t>
            </a:r>
            <a:r>
              <a:rPr lang="en-US" sz="2800" b="1" dirty="0" smtClean="0"/>
              <a:t>definition list</a:t>
            </a:r>
            <a:r>
              <a:rPr lang="en-US" sz="2800" dirty="0" smtClean="0"/>
              <a:t> (a list with a hanging indent format).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2574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8128" r="35929" b="18018"/>
          <a:stretch>
            <a:fillRect/>
          </a:stretch>
        </p:blipFill>
        <p:spPr bwMode="auto">
          <a:xfrm>
            <a:off x="4240437" y="3030445"/>
            <a:ext cx="3531963" cy="3336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324225" y="5026819"/>
            <a:ext cx="762000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276476" cy="100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nested</a:t>
            </a:r>
            <a:r>
              <a:rPr lang="en-US" dirty="0" smtClean="0"/>
              <a:t> element is an element that is inside of another element.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sublist</a:t>
            </a:r>
            <a:r>
              <a:rPr lang="en-US" dirty="0" smtClean="0"/>
              <a:t> is a list that is nested inside a list item of another list.</a:t>
            </a:r>
          </a:p>
          <a:p>
            <a:r>
              <a:rPr lang="en-US" dirty="0" smtClean="0"/>
              <a:t>The general structure of a nested list: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191000"/>
            <a:ext cx="3486150" cy="184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3115" r="16393"/>
          <a:stretch>
            <a:fillRect/>
          </a:stretch>
        </p:blipFill>
        <p:spPr bwMode="auto">
          <a:xfrm>
            <a:off x="2286000" y="1330251"/>
            <a:ext cx="4800599" cy="2180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13139" r="17883"/>
          <a:stretch>
            <a:fillRect/>
          </a:stretch>
        </p:blipFill>
        <p:spPr bwMode="auto">
          <a:xfrm>
            <a:off x="2285999" y="4191001"/>
            <a:ext cx="4969105" cy="2131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495800" y="3686175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ordered list structure: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66850"/>
            <a:ext cx="2028825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19724"/>
          <a:stretch>
            <a:fillRect/>
          </a:stretch>
        </p:blipFill>
        <p:spPr bwMode="auto">
          <a:xfrm>
            <a:off x="1524000" y="2590800"/>
            <a:ext cx="6338888" cy="15450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 l="19215" r="7955"/>
          <a:stretch>
            <a:fillRect/>
          </a:stretch>
        </p:blipFill>
        <p:spPr bwMode="auto">
          <a:xfrm>
            <a:off x="1523999" y="4710251"/>
            <a:ext cx="6447799" cy="1614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4426744" y="4254846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92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Description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dirty="0" smtClean="0"/>
              <a:t>A use of the </a:t>
            </a:r>
            <a:r>
              <a:rPr lang="en-US" b="1" dirty="0" smtClean="0"/>
              <a:t>description list</a:t>
            </a:r>
            <a:r>
              <a:rPr lang="en-US" dirty="0" smtClean="0"/>
              <a:t> is to create: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hronology</a:t>
            </a:r>
            <a:r>
              <a:rPr lang="en-US" dirty="0" smtClean="0"/>
              <a:t> – list of events in time order</a:t>
            </a:r>
          </a:p>
          <a:p>
            <a:pPr lvl="1"/>
            <a:r>
              <a:rPr lang="en-US" b="1" dirty="0"/>
              <a:t>g</a:t>
            </a:r>
            <a:r>
              <a:rPr lang="en-US" b="1" dirty="0" smtClean="0"/>
              <a:t>lossary</a:t>
            </a:r>
            <a:r>
              <a:rPr lang="en-US" dirty="0" smtClean="0"/>
              <a:t> – alphabetic list of terms and definitions</a:t>
            </a:r>
            <a:endParaRPr lang="en-US" dirty="0"/>
          </a:p>
          <a:p>
            <a:r>
              <a:rPr lang="en-US" dirty="0" smtClean="0"/>
              <a:t>A description list structure: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209800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8530"/>
          <a:stretch>
            <a:fillRect/>
          </a:stretch>
        </p:blipFill>
        <p:spPr bwMode="auto">
          <a:xfrm>
            <a:off x="762000" y="4305062"/>
            <a:ext cx="7400925" cy="1884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13494"/>
          <a:stretch>
            <a:fillRect/>
          </a:stretch>
        </p:blipFill>
        <p:spPr bwMode="auto">
          <a:xfrm>
            <a:off x="1258214" y="1447800"/>
            <a:ext cx="6676111" cy="1948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l="13643" r="6977"/>
          <a:stretch>
            <a:fillRect/>
          </a:stretch>
        </p:blipFill>
        <p:spPr bwMode="auto">
          <a:xfrm>
            <a:off x="1295400" y="4264909"/>
            <a:ext cx="6665893" cy="19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426744" y="35433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8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meta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Metadata</a:t>
            </a:r>
            <a:r>
              <a:rPr lang="en-US" dirty="0" smtClean="0"/>
              <a:t> is data that provides information about other data.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&lt;meta name = "name of category" content = "content data" /&gt;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800600" cy="122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3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image files and file types</a:t>
            </a:r>
          </a:p>
          <a:p>
            <a:r>
              <a:rPr lang="en-US" dirty="0" smtClean="0"/>
              <a:t>Add an image to a Web page</a:t>
            </a:r>
          </a:p>
          <a:p>
            <a:r>
              <a:rPr lang="en-US" dirty="0" smtClean="0"/>
              <a:t>Create ordered, unordered, and description lists</a:t>
            </a:r>
          </a:p>
          <a:p>
            <a:r>
              <a:rPr lang="en-US" dirty="0" smtClean="0"/>
              <a:t>Create nested lists</a:t>
            </a:r>
          </a:p>
          <a:p>
            <a:r>
              <a:rPr lang="en-US" dirty="0" smtClean="0"/>
              <a:t>Validate a Web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30513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a Completed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is the process of checking the file for syntax and compliance </a:t>
            </a:r>
            <a:r>
              <a:rPr lang="en-US" dirty="0" smtClean="0"/>
              <a:t>errors.</a:t>
            </a:r>
          </a:p>
          <a:p>
            <a:r>
              <a:rPr lang="en-US" dirty="0" smtClean="0"/>
              <a:t>Validation does not check for spelling, typos, or grammar errors.</a:t>
            </a:r>
          </a:p>
          <a:p>
            <a:r>
              <a:rPr lang="en-US" dirty="0" smtClean="0"/>
              <a:t>In addition to the HTML and XHTML standards, there is also a Web Accessibility Initiative standard.</a:t>
            </a:r>
          </a:p>
          <a:p>
            <a:r>
              <a:rPr lang="en-US" dirty="0" smtClean="0"/>
              <a:t>There are free validators available.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1358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a Completed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2208" b="39766"/>
          <a:stretch>
            <a:fillRect/>
          </a:stretch>
        </p:blipFill>
        <p:spPr bwMode="auto">
          <a:xfrm>
            <a:off x="978477" y="2914650"/>
            <a:ext cx="7218435" cy="325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code validator is a Web site that provides a mechanism to submit a code, and provides an error report.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2408" r="3562" b="55684"/>
          <a:stretch>
            <a:fillRect/>
          </a:stretch>
        </p:blipFill>
        <p:spPr bwMode="auto">
          <a:xfrm>
            <a:off x="1066800" y="1533525"/>
            <a:ext cx="7045907" cy="4426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05800" cy="944563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About the Internet and 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Internet</a:t>
            </a:r>
            <a:r>
              <a:rPr lang="en-US" dirty="0"/>
              <a:t> is a global </a:t>
            </a:r>
            <a:r>
              <a:rPr lang="en-US" b="1" dirty="0" smtClean="0"/>
              <a:t>internetwork</a:t>
            </a:r>
            <a:r>
              <a:rPr lang="en-US" dirty="0" smtClean="0"/>
              <a:t> that includes communication technologies such as email, file transfers, and other data transfers.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World Wide Web </a:t>
            </a:r>
            <a:r>
              <a:rPr lang="en-US" dirty="0" smtClean="0"/>
              <a:t>(simply the </a:t>
            </a:r>
            <a:r>
              <a:rPr lang="en-US" b="1" dirty="0" smtClean="0"/>
              <a:t>Web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the Internet technology that provides the ability to download Web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371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305800" cy="944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</a:t>
            </a:r>
            <a:r>
              <a:rPr lang="en-US" dirty="0"/>
              <a:t>and the World Wide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software </a:t>
            </a:r>
            <a:r>
              <a:rPr lang="en-US" dirty="0" smtClean="0"/>
              <a:t>used to download and view Web pages </a:t>
            </a:r>
            <a:r>
              <a:rPr lang="en-US" dirty="0"/>
              <a:t>is called a </a:t>
            </a:r>
            <a:r>
              <a:rPr lang="en-US" b="1" dirty="0"/>
              <a:t>Web</a:t>
            </a:r>
            <a:r>
              <a:rPr lang="en-US" dirty="0"/>
              <a:t> </a:t>
            </a:r>
            <a:r>
              <a:rPr lang="en-US" b="1" dirty="0" smtClean="0"/>
              <a:t>browser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Current Web browsers: </a:t>
            </a:r>
          </a:p>
          <a:p>
            <a:pPr lvl="1"/>
            <a:r>
              <a:rPr lang="en-US" dirty="0" smtClean="0"/>
              <a:t>Microsoft </a:t>
            </a:r>
            <a:r>
              <a:rPr lang="en-US" dirty="0"/>
              <a:t>Internet </a:t>
            </a:r>
            <a:r>
              <a:rPr lang="en-US" dirty="0" smtClean="0"/>
              <a:t>Explorer </a:t>
            </a:r>
          </a:p>
          <a:p>
            <a:pPr lvl="1"/>
            <a:r>
              <a:rPr lang="en-US" dirty="0" smtClean="0"/>
              <a:t>Apple Safari 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Mozilla Firefox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37439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HTML, XHTML, and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Hypertext Markup Language (HTML) </a:t>
            </a:r>
            <a:r>
              <a:rPr lang="en-US" dirty="0" smtClean="0"/>
              <a:t>is a set of instructions that identify sections of a Web page and may specify layout placement or formatting.</a:t>
            </a:r>
          </a:p>
          <a:p>
            <a:r>
              <a:rPr lang="en-US" b="1" dirty="0"/>
              <a:t>Extensible Hypertext Markup Language</a:t>
            </a:r>
            <a:r>
              <a:rPr lang="en-US" dirty="0"/>
              <a:t> </a:t>
            </a:r>
            <a:r>
              <a:rPr lang="en-US" b="1" dirty="0"/>
              <a:t>(XHTML)</a:t>
            </a:r>
            <a:r>
              <a:rPr lang="en-US" dirty="0"/>
              <a:t> </a:t>
            </a:r>
            <a:r>
              <a:rPr lang="en-US" dirty="0" smtClean="0"/>
              <a:t>is a set of rules applied to HTML to ensure the code conforms to standards.</a:t>
            </a:r>
          </a:p>
          <a:p>
            <a:r>
              <a:rPr lang="en-US" b="1" dirty="0" smtClean="0"/>
              <a:t>Cascading Style Sheets (CSS) </a:t>
            </a:r>
            <a:r>
              <a:rPr lang="en-US" dirty="0" smtClean="0"/>
              <a:t>specifies formatting and placement.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618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and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Rendering</a:t>
            </a:r>
            <a:r>
              <a:rPr lang="en-US" dirty="0" smtClean="0"/>
              <a:t> a Web page is the process of interpreting a file that contains HTML and CSS, and displaying the resulting Web page.</a:t>
            </a:r>
          </a:p>
          <a:p>
            <a:r>
              <a:rPr lang="en-US" b="1" dirty="0" smtClean="0"/>
              <a:t>Hypertext</a:t>
            </a:r>
            <a:r>
              <a:rPr lang="en-US" dirty="0" smtClean="0"/>
              <a:t> is a technology that allows you to click a link that points to a file.</a:t>
            </a:r>
          </a:p>
          <a:p>
            <a:r>
              <a:rPr lang="en-US" b="1" dirty="0" smtClean="0"/>
              <a:t>Markup language </a:t>
            </a:r>
            <a:r>
              <a:rPr lang="en-US" dirty="0" smtClean="0"/>
              <a:t>is a system of codes that describes something about the content.</a:t>
            </a:r>
          </a:p>
          <a:p>
            <a:r>
              <a:rPr lang="en-US" dirty="0" smtClean="0"/>
              <a:t>The standards for HTML are set by the </a:t>
            </a:r>
            <a:r>
              <a:rPr lang="en-US" b="1" dirty="0" smtClean="0"/>
              <a:t>World Wide Web Consortium (W3C)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39795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HTML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Every HTML document should start with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DOCTYPE</a:t>
            </a:r>
            <a:r>
              <a:rPr lang="en-US" dirty="0" smtClean="0"/>
              <a:t> tag </a:t>
            </a:r>
            <a:r>
              <a:rPr lang="en-US" dirty="0"/>
              <a:t>that identifies the version </a:t>
            </a:r>
            <a:r>
              <a:rPr lang="en-US" dirty="0" smtClean="0"/>
              <a:t>of HTML used in the document.</a:t>
            </a:r>
          </a:p>
          <a:p>
            <a:r>
              <a:rPr lang="en-US" dirty="0" smtClean="0"/>
              <a:t>HTML5 simplified that tag to the following: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&lt;!DOCTYPE html&gt;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421" r="9211"/>
          <a:stretch>
            <a:fillRect/>
          </a:stretch>
        </p:blipFill>
        <p:spPr bwMode="auto">
          <a:xfrm>
            <a:off x="1293029" y="1288827"/>
            <a:ext cx="6022171" cy="2203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en-US" dirty="0" smtClean="0"/>
              <a:t>,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/>
              <a:t> element is the root element of a Web document; it is the container for all other elements on the Web page.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head section </a:t>
            </a:r>
            <a:r>
              <a:rPr lang="en-US" dirty="0" smtClean="0"/>
              <a:t>contains HTML code that does not appear in the browser; it is a container for information about the document.</a:t>
            </a:r>
          </a:p>
          <a:p>
            <a:r>
              <a:rPr lang="en-US" dirty="0" smtClean="0"/>
              <a:t>A head section contains </a:t>
            </a:r>
            <a:r>
              <a:rPr lang="en-US" b="1" dirty="0" smtClean="0"/>
              <a:t>metadata</a:t>
            </a:r>
            <a:r>
              <a:rPr lang="en-US" dirty="0" smtClean="0"/>
              <a:t>—a document’s keywords, information about its author, and a description of the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69515-D3C4-4A81-880F-1DC6F3BD9DE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New Perspectives on Blended HTML and CSS Fundamentals,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1259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Tutorial_11</Template>
  <TotalTime>11459</TotalTime>
  <Words>1474</Words>
  <Application>Microsoft Office PowerPoint</Application>
  <PresentationFormat>On-screen Show (4:3)</PresentationFormat>
  <Paragraphs>207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2_Office Theme</vt:lpstr>
      <vt:lpstr>Tutorial 1 Using HTML to Create Web Pages </vt:lpstr>
      <vt:lpstr>Objectives 1.1</vt:lpstr>
      <vt:lpstr>Objectives 1.2</vt:lpstr>
      <vt:lpstr>Learning About the Internet and the World Wide Web</vt:lpstr>
      <vt:lpstr>The Internet and the World Wide Web</vt:lpstr>
      <vt:lpstr>HTML, XHTML, and CSS</vt:lpstr>
      <vt:lpstr>Hypertext and Markup</vt:lpstr>
      <vt:lpstr>Basic HTML Tags</vt:lpstr>
      <vt:lpstr>The html, head, and body Elements</vt:lpstr>
      <vt:lpstr>The html, head, and body Elements</vt:lpstr>
      <vt:lpstr>Typing the Code</vt:lpstr>
      <vt:lpstr>Typing the Code</vt:lpstr>
      <vt:lpstr>Commenting Code</vt:lpstr>
      <vt:lpstr>Creating Headings</vt:lpstr>
      <vt:lpstr>Creating Headings</vt:lpstr>
      <vt:lpstr>The Paragraph Element</vt:lpstr>
      <vt:lpstr>Text Formatting Tags</vt:lpstr>
      <vt:lpstr>Inserting Special Characters</vt:lpstr>
      <vt:lpstr>Using Images on a Web Page</vt:lpstr>
      <vt:lpstr>Using the img Element</vt:lpstr>
      <vt:lpstr>Attributes Used with Images</vt:lpstr>
      <vt:lpstr>Attributes Used with Images</vt:lpstr>
      <vt:lpstr>Creating Lists</vt:lpstr>
      <vt:lpstr>Nested Lists</vt:lpstr>
      <vt:lpstr>Nested Lists</vt:lpstr>
      <vt:lpstr>Ordered List</vt:lpstr>
      <vt:lpstr>The Description List</vt:lpstr>
      <vt:lpstr>The break Element</vt:lpstr>
      <vt:lpstr>The meta Element</vt:lpstr>
      <vt:lpstr>Validating a Completed File</vt:lpstr>
      <vt:lpstr>Validating a Completed File</vt:lpstr>
      <vt:lpstr>Validation Report</vt:lpstr>
    </vt:vector>
  </TitlesOfParts>
  <Company>UCF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Julia</cp:lastModifiedBy>
  <cp:revision>178</cp:revision>
  <dcterms:created xsi:type="dcterms:W3CDTF">2005-04-29T15:40:08Z</dcterms:created>
  <dcterms:modified xsi:type="dcterms:W3CDTF">2012-06-27T14:26:46Z</dcterms:modified>
</cp:coreProperties>
</file>