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74"/>
  </p:notesMasterIdLst>
  <p:handoutMasterIdLst>
    <p:handoutMasterId r:id="rId75"/>
  </p:handoutMasterIdLst>
  <p:sldIdLst>
    <p:sldId id="1307" r:id="rId2"/>
    <p:sldId id="1308" r:id="rId3"/>
    <p:sldId id="1309" r:id="rId4"/>
    <p:sldId id="1310" r:id="rId5"/>
    <p:sldId id="1311" r:id="rId6"/>
    <p:sldId id="1312" r:id="rId7"/>
    <p:sldId id="1313" r:id="rId8"/>
    <p:sldId id="1314" r:id="rId9"/>
    <p:sldId id="1318" r:id="rId10"/>
    <p:sldId id="1319" r:id="rId11"/>
    <p:sldId id="1320" r:id="rId12"/>
    <p:sldId id="1326" r:id="rId13"/>
    <p:sldId id="1327" r:id="rId14"/>
    <p:sldId id="1316" r:id="rId15"/>
    <p:sldId id="1265" r:id="rId16"/>
    <p:sldId id="1271" r:id="rId17"/>
    <p:sldId id="1272" r:id="rId18"/>
    <p:sldId id="1273" r:id="rId19"/>
    <p:sldId id="1274" r:id="rId20"/>
    <p:sldId id="1276" r:id="rId21"/>
    <p:sldId id="1275" r:id="rId22"/>
    <p:sldId id="1266" r:id="rId23"/>
    <p:sldId id="1278" r:id="rId24"/>
    <p:sldId id="1277" r:id="rId25"/>
    <p:sldId id="1280" r:id="rId26"/>
    <p:sldId id="1279" r:id="rId27"/>
    <p:sldId id="1281" r:id="rId28"/>
    <p:sldId id="1282" r:id="rId29"/>
    <p:sldId id="1283" r:id="rId30"/>
    <p:sldId id="1267" r:id="rId31"/>
    <p:sldId id="1286" r:id="rId32"/>
    <p:sldId id="1290" r:id="rId33"/>
    <p:sldId id="1287" r:id="rId34"/>
    <p:sldId id="1288" r:id="rId35"/>
    <p:sldId id="1289" r:id="rId36"/>
    <p:sldId id="1284" r:id="rId37"/>
    <p:sldId id="1285" r:id="rId38"/>
    <p:sldId id="1291" r:id="rId39"/>
    <p:sldId id="1294" r:id="rId40"/>
    <p:sldId id="1295" r:id="rId41"/>
    <p:sldId id="1293" r:id="rId42"/>
    <p:sldId id="1292" r:id="rId43"/>
    <p:sldId id="1321" r:id="rId44"/>
    <p:sldId id="1269" r:id="rId45"/>
    <p:sldId id="1322" r:id="rId46"/>
    <p:sldId id="1324" r:id="rId47"/>
    <p:sldId id="1325" r:id="rId48"/>
    <p:sldId id="1333" r:id="rId49"/>
    <p:sldId id="1328" r:id="rId50"/>
    <p:sldId id="1332" r:id="rId51"/>
    <p:sldId id="1331" r:id="rId52"/>
    <p:sldId id="1330" r:id="rId53"/>
    <p:sldId id="1329" r:id="rId54"/>
    <p:sldId id="1338" r:id="rId55"/>
    <p:sldId id="1334" r:id="rId56"/>
    <p:sldId id="1297" r:id="rId57"/>
    <p:sldId id="1335" r:id="rId58"/>
    <p:sldId id="1336" r:id="rId59"/>
    <p:sldId id="1299" r:id="rId60"/>
    <p:sldId id="1300" r:id="rId61"/>
    <p:sldId id="1301" r:id="rId62"/>
    <p:sldId id="1302" r:id="rId63"/>
    <p:sldId id="1337" r:id="rId64"/>
    <p:sldId id="1340" r:id="rId65"/>
    <p:sldId id="1341" r:id="rId66"/>
    <p:sldId id="1342" r:id="rId67"/>
    <p:sldId id="1343" r:id="rId68"/>
    <p:sldId id="1344" r:id="rId69"/>
    <p:sldId id="1345" r:id="rId70"/>
    <p:sldId id="1339" r:id="rId71"/>
    <p:sldId id="1346" r:id="rId72"/>
    <p:sldId id="1347" r:id="rId73"/>
  </p:sldIdLst>
  <p:sldSz cx="9144000" cy="6858000" type="screen4x3"/>
  <p:notesSz cx="7315200" cy="9601200"/>
  <p:defaultTextStyle>
    <a:defPPr>
      <a:defRPr lang="en-US"/>
    </a:defPPr>
    <a:lvl1pPr algn="ctr" rtl="0" eaLnBrk="0" fontAlgn="base" hangingPunct="0">
      <a:spcBef>
        <a:spcPts val="1200"/>
      </a:spcBef>
      <a:spcAft>
        <a:spcPct val="0"/>
      </a:spcAft>
      <a:defRPr kumimoji="1" sz="2400" b="1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Symbol" pitchFamily="18" charset="2"/>
        <a:ea typeface="+mn-ea"/>
        <a:cs typeface="+mn-cs"/>
      </a:defRPr>
    </a:lvl1pPr>
    <a:lvl2pPr marL="457200" algn="ctr" rtl="0" eaLnBrk="0" fontAlgn="base" hangingPunct="0">
      <a:spcBef>
        <a:spcPts val="1200"/>
      </a:spcBef>
      <a:spcAft>
        <a:spcPct val="0"/>
      </a:spcAft>
      <a:defRPr kumimoji="1" sz="2400" b="1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Symbol" pitchFamily="18" charset="2"/>
        <a:ea typeface="+mn-ea"/>
        <a:cs typeface="+mn-cs"/>
      </a:defRPr>
    </a:lvl2pPr>
    <a:lvl3pPr marL="914400" algn="ctr" rtl="0" eaLnBrk="0" fontAlgn="base" hangingPunct="0">
      <a:spcBef>
        <a:spcPts val="1200"/>
      </a:spcBef>
      <a:spcAft>
        <a:spcPct val="0"/>
      </a:spcAft>
      <a:defRPr kumimoji="1" sz="2400" b="1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Symbol" pitchFamily="18" charset="2"/>
        <a:ea typeface="+mn-ea"/>
        <a:cs typeface="+mn-cs"/>
      </a:defRPr>
    </a:lvl3pPr>
    <a:lvl4pPr marL="1371600" algn="ctr" rtl="0" eaLnBrk="0" fontAlgn="base" hangingPunct="0">
      <a:spcBef>
        <a:spcPts val="1200"/>
      </a:spcBef>
      <a:spcAft>
        <a:spcPct val="0"/>
      </a:spcAft>
      <a:defRPr kumimoji="1" sz="2400" b="1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Symbol" pitchFamily="18" charset="2"/>
        <a:ea typeface="+mn-ea"/>
        <a:cs typeface="+mn-cs"/>
      </a:defRPr>
    </a:lvl4pPr>
    <a:lvl5pPr marL="1828800" algn="ctr" rtl="0" eaLnBrk="0" fontAlgn="base" hangingPunct="0">
      <a:spcBef>
        <a:spcPts val="1200"/>
      </a:spcBef>
      <a:spcAft>
        <a:spcPct val="0"/>
      </a:spcAft>
      <a:defRPr kumimoji="1" sz="2400" b="1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Symbol" pitchFamily="18" charset="2"/>
        <a:ea typeface="+mn-ea"/>
        <a:cs typeface="+mn-cs"/>
      </a:defRPr>
    </a:lvl5pPr>
    <a:lvl6pPr marL="2286000" algn="l" defTabSz="914400" rtl="0" eaLnBrk="1" latinLnBrk="0" hangingPunct="1">
      <a:defRPr kumimoji="1" sz="2400" b="1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Symbol" pitchFamily="18" charset="2"/>
        <a:ea typeface="+mn-ea"/>
        <a:cs typeface="+mn-cs"/>
      </a:defRPr>
    </a:lvl6pPr>
    <a:lvl7pPr marL="2743200" algn="l" defTabSz="914400" rtl="0" eaLnBrk="1" latinLnBrk="0" hangingPunct="1">
      <a:defRPr kumimoji="1" sz="2400" b="1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Symbol" pitchFamily="18" charset="2"/>
        <a:ea typeface="+mn-ea"/>
        <a:cs typeface="+mn-cs"/>
      </a:defRPr>
    </a:lvl7pPr>
    <a:lvl8pPr marL="3200400" algn="l" defTabSz="914400" rtl="0" eaLnBrk="1" latinLnBrk="0" hangingPunct="1">
      <a:defRPr kumimoji="1" sz="2400" b="1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Symbol" pitchFamily="18" charset="2"/>
        <a:ea typeface="+mn-ea"/>
        <a:cs typeface="+mn-cs"/>
      </a:defRPr>
    </a:lvl8pPr>
    <a:lvl9pPr marL="3657600" algn="l" defTabSz="914400" rtl="0" eaLnBrk="1" latinLnBrk="0" hangingPunct="1">
      <a:defRPr kumimoji="1" sz="2400" b="1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Symbol" pitchFamily="18" charset="2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BD9DC"/>
    <a:srgbClr val="33CCCC"/>
    <a:srgbClr val="009999"/>
    <a:srgbClr val="CC00FF"/>
    <a:srgbClr val="663300"/>
    <a:srgbClr val="777777"/>
    <a:srgbClr val="969696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32787"/>
    <p:restoredTop sz="90929"/>
  </p:normalViewPr>
  <p:slideViewPr>
    <p:cSldViewPr snapToGrid="0">
      <p:cViewPr>
        <p:scale>
          <a:sx n="75" d="100"/>
          <a:sy n="75" d="100"/>
        </p:scale>
        <p:origin x="-1392" y="-714"/>
      </p:cViewPr>
      <p:guideLst>
        <p:guide orient="horz" pos="624"/>
        <p:guide/>
      </p:guideLst>
    </p:cSldViewPr>
  </p:slideViewPr>
  <p:outlineViewPr>
    <p:cViewPr>
      <p:scale>
        <a:sx n="50" d="100"/>
        <a:sy n="50" d="100"/>
      </p:scale>
      <p:origin x="0" y="0"/>
    </p:cViewPr>
    <p:sldLst>
      <p:sld r:id="rId1" collapse="1"/>
      <p:sld r:id="rId2" collapse="1"/>
      <p:sld r:id="rId3" collapse="1"/>
      <p:sld r:id="rId4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11970"/>
    </p:cViewPr>
  </p:sorterViewPr>
  <p:notesViewPr>
    <p:cSldViewPr snapToGrid="0">
      <p:cViewPr varScale="1">
        <p:scale>
          <a:sx n="51" d="100"/>
          <a:sy n="51" d="100"/>
        </p:scale>
        <p:origin x="-1068" y="-9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25.xml"/><Relationship Id="rId2" Type="http://schemas.openxmlformats.org/officeDocument/2006/relationships/slide" Target="slides/slide11.xml"/><Relationship Id="rId1" Type="http://schemas.openxmlformats.org/officeDocument/2006/relationships/slide" Target="slides/slide10.xml"/><Relationship Id="rId4" Type="http://schemas.openxmlformats.org/officeDocument/2006/relationships/slide" Target="slides/slide4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14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14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7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7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png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2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3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7.w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37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7.w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4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7.w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47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7.w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7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7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6654" tIns="48327" rIns="96654" bIns="48327" numCol="1" anchor="b" anchorCtr="0" compatLnSpc="1">
            <a:prstTxWarp prst="textNoShape">
              <a:avLst/>
            </a:prstTxWarp>
          </a:bodyPr>
          <a:lstStyle>
            <a:lvl1pPr algn="r" defTabSz="966788">
              <a:spcBef>
                <a:spcPct val="0"/>
              </a:spcBef>
              <a:defRPr kumimoji="0" sz="1300" b="0">
                <a:solidFill>
                  <a:schemeClr val="tx1"/>
                </a:solidFill>
                <a:effectLst/>
                <a:latin typeface="Times" pitchFamily="18" charset="0"/>
              </a:defRPr>
            </a:lvl1pPr>
          </a:lstStyle>
          <a:p>
            <a:fld id="{7B1E2A7A-F000-42B1-9BEA-D3FAABEB6F71}" type="slidenum">
              <a:rPr lang="fr-FR" altLang="fr-FR"/>
              <a:pPr/>
              <a:t>‹#›</a:t>
            </a:fld>
            <a:endParaRPr lang="fr-FR" altLang="fr-FR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2863" y="9091613"/>
            <a:ext cx="3602037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6654" tIns="48327" rIns="96654" bIns="48327" numCol="1" anchor="b" anchorCtr="0" compatLnSpc="1">
            <a:prstTxWarp prst="textNoShape">
              <a:avLst/>
            </a:prstTxWarp>
          </a:bodyPr>
          <a:lstStyle>
            <a:lvl1pPr algn="l" defTabSz="966788">
              <a:spcBef>
                <a:spcPct val="0"/>
              </a:spcBef>
              <a:defRPr sz="1200" b="0">
                <a:solidFill>
                  <a:schemeClr val="bg2"/>
                </a:solidFill>
                <a:effectLst/>
                <a:latin typeface="Times New Roman" pitchFamily="18" charset="0"/>
              </a:defRPr>
            </a:lvl1pPr>
          </a:lstStyle>
          <a:p>
            <a:endParaRPr lang="en-US" altLang="en-US" sz="2500">
              <a:solidFill>
                <a:schemeClr val="tx1"/>
              </a:solidFill>
              <a:latin typeface="MS Shell Dlg" charset="0"/>
            </a:endParaRPr>
          </a:p>
          <a:p>
            <a:r>
              <a:rPr lang="en-US" altLang="en-US" sz="2500">
                <a:solidFill>
                  <a:schemeClr val="tx1"/>
                </a:solidFill>
                <a:latin typeface="Symbol" pitchFamily="18" charset="2"/>
              </a:rPr>
              <a:t> </a:t>
            </a:r>
          </a:p>
          <a:p>
            <a:endParaRPr lang="en-US" altLang="en-US" sz="2500">
              <a:solidFill>
                <a:schemeClr val="tx1"/>
              </a:solidFill>
              <a:latin typeface="Symbol" pitchFamily="18" charset="2"/>
            </a:endParaRPr>
          </a:p>
          <a:p>
            <a:endParaRPr lang="en-US" altLang="en-US" sz="2500">
              <a:solidFill>
                <a:schemeClr val="tx1"/>
              </a:solidFill>
              <a:latin typeface="Symbol" pitchFamily="18" charset="2"/>
            </a:endParaRPr>
          </a:p>
          <a:p>
            <a:endParaRPr lang="en-US" altLang="en-US" sz="2500">
              <a:solidFill>
                <a:schemeClr val="tx1"/>
              </a:solidFill>
              <a:latin typeface="Symbol" pitchFamily="18" charset="2"/>
            </a:endParaRPr>
          </a:p>
          <a:p>
            <a:r>
              <a:rPr lang="en-GB" altLang="en-US" b="1"/>
              <a:t>www.wileyeurope .com/college/van lamsweerde</a:t>
            </a:r>
            <a:r>
              <a:rPr lang="en-GB" altLang="en-US"/>
              <a:t> </a:t>
            </a:r>
          </a:p>
          <a:p>
            <a:r>
              <a:rPr lang="en-GB" altLang="en-US"/>
              <a:t>©  2009 John Wiley and Sons</a:t>
            </a:r>
            <a:endParaRPr lang="fr-FR" altLang="fr-FR"/>
          </a:p>
        </p:txBody>
      </p:sp>
      <p:sp>
        <p:nvSpPr>
          <p:cNvPr id="6152" name="Rectangle 8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76200" y="152400"/>
            <a:ext cx="7162800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6654" tIns="48327" rIns="96654" bIns="48327" numCol="1" anchor="t" anchorCtr="0" compatLnSpc="1">
            <a:prstTxWarp prst="textNoShape">
              <a:avLst/>
            </a:prstTxWarp>
          </a:bodyPr>
          <a:lstStyle>
            <a:lvl1pPr defTabSz="966788">
              <a:spcBef>
                <a:spcPct val="0"/>
              </a:spcBef>
              <a:defRPr kumimoji="0" sz="1300" b="0">
                <a:solidFill>
                  <a:schemeClr val="tx1"/>
                </a:solidFill>
                <a:effectLst/>
                <a:latin typeface="Comic Sans MS" pitchFamily="66" charset="0"/>
              </a:defRPr>
            </a:lvl1pPr>
          </a:lstStyle>
          <a:p>
            <a:r>
              <a:rPr lang="fr-FR" altLang="fr-FR"/>
              <a:t>Axel van Lamsweerde</a:t>
            </a:r>
          </a:p>
          <a:p>
            <a:r>
              <a:rPr lang="fr-FR" altLang="fr-FR"/>
              <a:t>Requirements Engineering: From System Goals to UML Models to Software Specifications</a:t>
            </a:r>
          </a:p>
        </p:txBody>
      </p:sp>
    </p:spTree>
    <p:extLst>
      <p:ext uri="{BB962C8B-B14F-4D97-AF65-F5344CB8AC3E}">
        <p14:creationId xmlns:p14="http://schemas.microsoft.com/office/powerpoint/2010/main" val="37380532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6654" tIns="48327" rIns="96654" bIns="48327" numCol="1" anchor="t" anchorCtr="0" compatLnSpc="1">
            <a:prstTxWarp prst="textNoShape">
              <a:avLst/>
            </a:prstTxWarp>
          </a:bodyPr>
          <a:lstStyle>
            <a:lvl1pPr algn="l" defTabSz="966788">
              <a:spcBef>
                <a:spcPct val="0"/>
              </a:spcBef>
              <a:defRPr kumimoji="0" sz="1300" b="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2051" name="Rectangle 3"/>
          <p:cNvSpPr>
            <a:spLocks noChangeArrowheads="1"/>
          </p:cNvSpPr>
          <p:nvPr>
            <p:ph type="sldImg" idx="2"/>
          </p:nvPr>
        </p:nvSpPr>
        <p:spPr bwMode="auto">
          <a:xfrm>
            <a:off x="1258888" y="720725"/>
            <a:ext cx="4799012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313" y="4560888"/>
            <a:ext cx="536257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6654" tIns="48327" rIns="96654" bIns="483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6654" tIns="48327" rIns="96654" bIns="48327" numCol="1" anchor="t" anchorCtr="0" compatLnSpc="1">
            <a:prstTxWarp prst="textNoShape">
              <a:avLst/>
            </a:prstTxWarp>
          </a:bodyPr>
          <a:lstStyle>
            <a:lvl1pPr algn="r" defTabSz="966788">
              <a:spcBef>
                <a:spcPct val="0"/>
              </a:spcBef>
              <a:defRPr kumimoji="0" sz="1300" b="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6654" tIns="48327" rIns="96654" bIns="48327" numCol="1" anchor="b" anchorCtr="0" compatLnSpc="1">
            <a:prstTxWarp prst="textNoShape">
              <a:avLst/>
            </a:prstTxWarp>
          </a:bodyPr>
          <a:lstStyle>
            <a:lvl1pPr algn="l" defTabSz="966788">
              <a:spcBef>
                <a:spcPct val="0"/>
              </a:spcBef>
              <a:defRPr kumimoji="0" sz="1300" b="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6654" tIns="48327" rIns="96654" bIns="48327" numCol="1" anchor="b" anchorCtr="0" compatLnSpc="1">
            <a:prstTxWarp prst="textNoShape">
              <a:avLst/>
            </a:prstTxWarp>
          </a:bodyPr>
          <a:lstStyle>
            <a:lvl1pPr algn="r" defTabSz="966788">
              <a:spcBef>
                <a:spcPct val="0"/>
              </a:spcBef>
              <a:defRPr kumimoji="0" sz="1300" b="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fld id="{278DCA61-01C6-43F4-BD7E-021D3FA5C0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03331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DCA61-01C6-43F4-BD7E-021D3FA5C052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76868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DCA61-01C6-43F4-BD7E-021D3FA5C052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22839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DCA61-01C6-43F4-BD7E-021D3FA5C052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19664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DCA61-01C6-43F4-BD7E-021D3FA5C052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23835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DCA61-01C6-43F4-BD7E-021D3FA5C052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38369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DCA61-01C6-43F4-BD7E-021D3FA5C052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1973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DCA61-01C6-43F4-BD7E-021D3FA5C052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76071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DCA61-01C6-43F4-BD7E-021D3FA5C052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81386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DCA61-01C6-43F4-BD7E-021D3FA5C052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44790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DCA61-01C6-43F4-BD7E-021D3FA5C052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06239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DCA61-01C6-43F4-BD7E-021D3FA5C052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82001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DCA61-01C6-43F4-BD7E-021D3FA5C052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49157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DCA61-01C6-43F4-BD7E-021D3FA5C052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9601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DCA61-01C6-43F4-BD7E-021D3FA5C052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09434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DCA61-01C6-43F4-BD7E-021D3FA5C052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18116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DCA61-01C6-43F4-BD7E-021D3FA5C052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78933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DCA61-01C6-43F4-BD7E-021D3FA5C052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755739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DCA61-01C6-43F4-BD7E-021D3FA5C052}" type="slidenum">
              <a:rPr lang="en-US" altLang="en-US" smtClean="0"/>
              <a:pPr/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137269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DCA61-01C6-43F4-BD7E-021D3FA5C052}" type="slidenum">
              <a:rPr lang="en-US" altLang="en-US" smtClean="0"/>
              <a:pPr/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348876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DCA61-01C6-43F4-BD7E-021D3FA5C052}" type="slidenum">
              <a:rPr lang="en-US" altLang="en-US" smtClean="0"/>
              <a:pPr/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538939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DCA61-01C6-43F4-BD7E-021D3FA5C052}" type="slidenum">
              <a:rPr lang="en-US" altLang="en-US" smtClean="0"/>
              <a:pPr/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396065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DCA61-01C6-43F4-BD7E-021D3FA5C052}" type="slidenum">
              <a:rPr lang="en-US" altLang="en-US" smtClean="0"/>
              <a:pPr/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57840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DCA61-01C6-43F4-BD7E-021D3FA5C052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74105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DCA61-01C6-43F4-BD7E-021D3FA5C052}" type="slidenum">
              <a:rPr lang="en-US" altLang="en-US" smtClean="0"/>
              <a:pPr/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538793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DCA61-01C6-43F4-BD7E-021D3FA5C052}" type="slidenum">
              <a:rPr lang="en-US" altLang="en-US" smtClean="0"/>
              <a:pPr/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721752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DCA61-01C6-43F4-BD7E-021D3FA5C052}" type="slidenum">
              <a:rPr lang="en-US" altLang="en-US" smtClean="0"/>
              <a:pPr/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326760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DCA61-01C6-43F4-BD7E-021D3FA5C052}" type="slidenum">
              <a:rPr lang="en-US" altLang="en-US" smtClean="0"/>
              <a:pPr/>
              <a:t>33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466751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DCA61-01C6-43F4-BD7E-021D3FA5C052}" type="slidenum">
              <a:rPr lang="en-US" altLang="en-US" smtClean="0"/>
              <a:pPr/>
              <a:t>34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515071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DCA61-01C6-43F4-BD7E-021D3FA5C052}" type="slidenum">
              <a:rPr lang="en-US" altLang="en-US" smtClean="0"/>
              <a:pPr/>
              <a:t>35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671332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DCA61-01C6-43F4-BD7E-021D3FA5C052}" type="slidenum">
              <a:rPr lang="en-US" altLang="en-US" smtClean="0"/>
              <a:pPr/>
              <a:t>36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289470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DCA61-01C6-43F4-BD7E-021D3FA5C052}" type="slidenum">
              <a:rPr lang="en-US" altLang="en-US" smtClean="0"/>
              <a:pPr/>
              <a:t>37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383685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DCA61-01C6-43F4-BD7E-021D3FA5C052}" type="slidenum">
              <a:rPr lang="en-US" altLang="en-US" smtClean="0"/>
              <a:pPr/>
              <a:t>38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416369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DCA61-01C6-43F4-BD7E-021D3FA5C052}" type="slidenum">
              <a:rPr lang="en-US" altLang="en-US" smtClean="0"/>
              <a:pPr/>
              <a:t>39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27700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DCA61-01C6-43F4-BD7E-021D3FA5C052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325419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DCA61-01C6-43F4-BD7E-021D3FA5C052}" type="slidenum">
              <a:rPr lang="en-US" altLang="en-US" smtClean="0"/>
              <a:pPr/>
              <a:t>40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518242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DCA61-01C6-43F4-BD7E-021D3FA5C052}" type="slidenum">
              <a:rPr lang="en-US" altLang="en-US" smtClean="0"/>
              <a:pPr/>
              <a:t>41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900144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DCA61-01C6-43F4-BD7E-021D3FA5C052}" type="slidenum">
              <a:rPr lang="en-US" altLang="en-US" smtClean="0"/>
              <a:pPr/>
              <a:t>42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412625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DCA61-01C6-43F4-BD7E-021D3FA5C052}" type="slidenum">
              <a:rPr lang="en-US" altLang="en-US" smtClean="0"/>
              <a:pPr/>
              <a:t>43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616378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DCA61-01C6-43F4-BD7E-021D3FA5C052}" type="slidenum">
              <a:rPr lang="en-US" altLang="en-US" smtClean="0"/>
              <a:pPr/>
              <a:t>44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994218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DCA61-01C6-43F4-BD7E-021D3FA5C052}" type="slidenum">
              <a:rPr lang="en-US" altLang="en-US" smtClean="0"/>
              <a:pPr/>
              <a:t>45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567584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DCA61-01C6-43F4-BD7E-021D3FA5C052}" type="slidenum">
              <a:rPr lang="en-US" altLang="en-US" smtClean="0"/>
              <a:pPr/>
              <a:t>46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2023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DCA61-01C6-43F4-BD7E-021D3FA5C052}" type="slidenum">
              <a:rPr lang="en-US" altLang="en-US" smtClean="0"/>
              <a:pPr/>
              <a:t>47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564197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DCA61-01C6-43F4-BD7E-021D3FA5C052}" type="slidenum">
              <a:rPr lang="en-US" altLang="en-US" smtClean="0"/>
              <a:pPr/>
              <a:t>48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062472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DCA61-01C6-43F4-BD7E-021D3FA5C052}" type="slidenum">
              <a:rPr lang="en-US" altLang="en-US" smtClean="0"/>
              <a:pPr/>
              <a:t>49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36593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DCA61-01C6-43F4-BD7E-021D3FA5C052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821609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DCA61-01C6-43F4-BD7E-021D3FA5C052}" type="slidenum">
              <a:rPr lang="en-US" altLang="en-US" smtClean="0"/>
              <a:pPr/>
              <a:t>50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869262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DCA61-01C6-43F4-BD7E-021D3FA5C052}" type="slidenum">
              <a:rPr lang="en-US" altLang="en-US" smtClean="0"/>
              <a:pPr/>
              <a:t>51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965985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DCA61-01C6-43F4-BD7E-021D3FA5C052}" type="slidenum">
              <a:rPr lang="en-US" altLang="en-US" smtClean="0"/>
              <a:pPr/>
              <a:t>52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684750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DCA61-01C6-43F4-BD7E-021D3FA5C052}" type="slidenum">
              <a:rPr lang="en-US" altLang="en-US" smtClean="0"/>
              <a:pPr/>
              <a:t>53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50027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DCA61-01C6-43F4-BD7E-021D3FA5C052}" type="slidenum">
              <a:rPr lang="en-US" altLang="en-US" smtClean="0"/>
              <a:pPr/>
              <a:t>54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763841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DCA61-01C6-43F4-BD7E-021D3FA5C052}" type="slidenum">
              <a:rPr lang="en-US" altLang="en-US" smtClean="0"/>
              <a:pPr/>
              <a:t>55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187668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DCA61-01C6-43F4-BD7E-021D3FA5C052}" type="slidenum">
              <a:rPr lang="en-US" altLang="en-US" smtClean="0"/>
              <a:pPr/>
              <a:t>56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084988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DCA61-01C6-43F4-BD7E-021D3FA5C052}" type="slidenum">
              <a:rPr lang="en-US" altLang="en-US" smtClean="0"/>
              <a:pPr/>
              <a:t>57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74118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DCA61-01C6-43F4-BD7E-021D3FA5C052}" type="slidenum">
              <a:rPr lang="en-US" altLang="en-US" smtClean="0"/>
              <a:pPr/>
              <a:t>58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9570742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DCA61-01C6-43F4-BD7E-021D3FA5C052}" type="slidenum">
              <a:rPr lang="en-US" altLang="en-US" smtClean="0"/>
              <a:pPr/>
              <a:t>59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5777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DCA61-01C6-43F4-BD7E-021D3FA5C052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7460956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DCA61-01C6-43F4-BD7E-021D3FA5C052}" type="slidenum">
              <a:rPr lang="en-US" altLang="en-US" smtClean="0"/>
              <a:pPr/>
              <a:t>60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5240798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DCA61-01C6-43F4-BD7E-021D3FA5C052}" type="slidenum">
              <a:rPr lang="en-US" altLang="en-US" smtClean="0"/>
              <a:pPr/>
              <a:t>61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7828493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DCA61-01C6-43F4-BD7E-021D3FA5C052}" type="slidenum">
              <a:rPr lang="en-US" altLang="en-US" smtClean="0"/>
              <a:pPr/>
              <a:t>62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6122520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DCA61-01C6-43F4-BD7E-021D3FA5C052}" type="slidenum">
              <a:rPr lang="en-US" altLang="en-US" smtClean="0"/>
              <a:pPr/>
              <a:t>63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6108895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DCA61-01C6-43F4-BD7E-021D3FA5C052}" type="slidenum">
              <a:rPr lang="en-US" altLang="en-US" smtClean="0"/>
              <a:pPr/>
              <a:t>64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8228716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DCA61-01C6-43F4-BD7E-021D3FA5C052}" type="slidenum">
              <a:rPr lang="en-US" altLang="en-US" smtClean="0"/>
              <a:pPr/>
              <a:t>65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3924474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DCA61-01C6-43F4-BD7E-021D3FA5C052}" type="slidenum">
              <a:rPr lang="en-US" altLang="en-US" smtClean="0"/>
              <a:pPr/>
              <a:t>66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2108159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DCA61-01C6-43F4-BD7E-021D3FA5C052}" type="slidenum">
              <a:rPr lang="en-US" altLang="en-US" smtClean="0"/>
              <a:pPr/>
              <a:t>67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7081857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DCA61-01C6-43F4-BD7E-021D3FA5C052}" type="slidenum">
              <a:rPr lang="en-US" altLang="en-US" smtClean="0"/>
              <a:pPr/>
              <a:t>68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5077266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DCA61-01C6-43F4-BD7E-021D3FA5C052}" type="slidenum">
              <a:rPr lang="en-US" altLang="en-US" smtClean="0"/>
              <a:pPr/>
              <a:t>69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58252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DCA61-01C6-43F4-BD7E-021D3FA5C052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8515484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DCA61-01C6-43F4-BD7E-021D3FA5C052}" type="slidenum">
              <a:rPr lang="en-US" altLang="en-US" smtClean="0"/>
              <a:pPr/>
              <a:t>70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4354736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DCA61-01C6-43F4-BD7E-021D3FA5C052}" type="slidenum">
              <a:rPr lang="en-US" altLang="en-US" smtClean="0"/>
              <a:pPr/>
              <a:t>71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1748617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DCA61-01C6-43F4-BD7E-021D3FA5C052}" type="slidenum">
              <a:rPr lang="en-US" altLang="en-US" smtClean="0"/>
              <a:pPr/>
              <a:t>72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08169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DCA61-01C6-43F4-BD7E-021D3FA5C052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14494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DCA61-01C6-43F4-BD7E-021D3FA5C052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9595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3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590550"/>
            <a:ext cx="7772400" cy="1600200"/>
          </a:xfrm>
        </p:spPr>
        <p:txBody>
          <a:bodyPr anchor="b"/>
          <a:lstStyle>
            <a:lvl1pPr>
              <a:lnSpc>
                <a:spcPct val="110000"/>
              </a:lnSpc>
              <a:defRPr sz="4000">
                <a:solidFill>
                  <a:srgbClr val="009999"/>
                </a:solidFill>
              </a:defRPr>
            </a:lvl1pPr>
          </a:lstStyle>
          <a:p>
            <a:pPr lvl="0"/>
            <a:r>
              <a:rPr lang="en-US" altLang="en-US" noProof="0" smtClean="0"/>
              <a:t>Blurb</a:t>
            </a:r>
          </a:p>
        </p:txBody>
      </p:sp>
      <p:sp>
        <p:nvSpPr>
          <p:cNvPr id="3094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079750"/>
            <a:ext cx="6400800" cy="728663"/>
          </a:xfrm>
        </p:spPr>
        <p:txBody>
          <a:bodyPr anchor="t" anchorCtr="0"/>
          <a:lstStyle>
            <a:lvl1pPr marL="0" indent="0" algn="ctr">
              <a:buFont typeface="Wingdings" pitchFamily="2" charset="2"/>
              <a:buNone/>
              <a:defRPr sz="3500">
                <a:solidFill>
                  <a:schemeClr val="folHlink"/>
                </a:solidFill>
              </a:defRPr>
            </a:lvl1pPr>
          </a:lstStyle>
          <a:p>
            <a:pPr lvl="0"/>
            <a:r>
              <a:rPr lang="en-US" altLang="en-US" noProof="0" smtClean="0"/>
              <a:t>blah</a:t>
            </a:r>
          </a:p>
        </p:txBody>
      </p:sp>
      <p:sp>
        <p:nvSpPr>
          <p:cNvPr id="3103" name="Text Box 31"/>
          <p:cNvSpPr txBox="1">
            <a:spLocks noChangeArrowheads="1"/>
          </p:cNvSpPr>
          <p:nvPr/>
        </p:nvSpPr>
        <p:spPr bwMode="auto">
          <a:xfrm>
            <a:off x="28575" y="6608763"/>
            <a:ext cx="9115425" cy="22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defTabSz="7620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 defTabSz="7620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 defTabSz="7620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 defTabSz="7620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 defTabSz="7620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GB" altLang="en-US" sz="1200">
                <a:solidFill>
                  <a:schemeClr val="bg2"/>
                </a:solidFill>
                <a:effectLst/>
              </a:rPr>
              <a:t>www.wileyeurope .com/college/van lamsweerde        </a:t>
            </a:r>
            <a:r>
              <a:rPr lang="en-GB" altLang="en-US" sz="1200" b="0">
                <a:solidFill>
                  <a:schemeClr val="bg2"/>
                </a:solidFill>
                <a:effectLst/>
              </a:rPr>
              <a:t>Chap.13:  Modeling System Behaviors</a:t>
            </a:r>
            <a:r>
              <a:rPr lang="fr-BE" altLang="en-US" sz="1200" b="0">
                <a:solidFill>
                  <a:schemeClr val="bg2"/>
                </a:solidFill>
                <a:effectLst/>
              </a:rPr>
              <a:t>               </a:t>
            </a:r>
            <a:r>
              <a:rPr lang="en-GB" altLang="en-US" sz="1200" b="0">
                <a:solidFill>
                  <a:schemeClr val="bg2"/>
                </a:solidFill>
                <a:effectLst/>
              </a:rPr>
              <a:t>©  2009 John Wiley and Sons</a:t>
            </a:r>
            <a:endParaRPr lang="en-GB" altLang="en-US" sz="1200" b="0">
              <a:solidFill>
                <a:schemeClr val="tx2"/>
              </a:solidFill>
              <a:effectLst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076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91325" y="228600"/>
            <a:ext cx="2187575" cy="6045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7013" y="228600"/>
            <a:ext cx="6411912" cy="6045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384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448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9474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7013" y="1295400"/>
            <a:ext cx="4298950" cy="4978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8363" y="1295400"/>
            <a:ext cx="4300537" cy="4978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765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632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630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6082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3430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94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CED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Rectangle 19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228600"/>
            <a:ext cx="86534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style</a:t>
            </a:r>
          </a:p>
        </p:txBody>
      </p:sp>
      <p:sp>
        <p:nvSpPr>
          <p:cNvPr id="1044" name="Rectangle 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7013" y="1295400"/>
            <a:ext cx="8751887" cy="497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0"/>
            <a:r>
              <a:rPr lang="en-US" altLang="en-US" smtClean="0"/>
              <a:t>...</a:t>
            </a:r>
          </a:p>
          <a:p>
            <a:pPr lvl="0"/>
            <a:endParaRPr lang="en-US" altLang="en-US" smtClean="0"/>
          </a:p>
        </p:txBody>
      </p:sp>
      <p:sp>
        <p:nvSpPr>
          <p:cNvPr id="1071" name="Text Box 47"/>
          <p:cNvSpPr txBox="1">
            <a:spLocks noChangeArrowheads="1"/>
          </p:cNvSpPr>
          <p:nvPr/>
        </p:nvSpPr>
        <p:spPr bwMode="auto">
          <a:xfrm>
            <a:off x="28575" y="6608763"/>
            <a:ext cx="9115425" cy="22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defTabSz="7620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 defTabSz="7620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 defTabSz="7620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 defTabSz="7620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 defTabSz="7620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GB" altLang="en-US" sz="1200">
                <a:solidFill>
                  <a:schemeClr val="bg2"/>
                </a:solidFill>
                <a:effectLst/>
              </a:rPr>
              <a:t>www.wileyeurope .com/college/van lamsweerde        </a:t>
            </a:r>
            <a:r>
              <a:rPr lang="en-GB" altLang="en-US" sz="1200" b="0">
                <a:solidFill>
                  <a:schemeClr val="bg2"/>
                </a:solidFill>
                <a:effectLst/>
              </a:rPr>
              <a:t>Chap.13:  Modeling System Behaviors 	            ©  2009 John Wiley and Sons    </a:t>
            </a:r>
            <a:r>
              <a:rPr lang="en-GB" altLang="en-US" sz="1200" b="0">
                <a:solidFill>
                  <a:schemeClr val="tx2"/>
                </a:solidFill>
                <a:effectLst/>
              </a:rPr>
              <a:t>    </a:t>
            </a:r>
            <a:fld id="{4B9F7720-5529-4C76-8EBD-C7030E81C41F}" type="slidenum">
              <a:rPr lang="en-GB" altLang="en-US" sz="1200" b="0">
                <a:solidFill>
                  <a:schemeClr val="tx2"/>
                </a:solidFill>
                <a:effectLst/>
              </a:rPr>
              <a:pPr>
                <a:lnSpc>
                  <a:spcPct val="70000"/>
                </a:lnSpc>
                <a:spcBef>
                  <a:spcPct val="50000"/>
                </a:spcBef>
              </a:pPr>
              <a:t>‹#›</a:t>
            </a:fld>
            <a:endParaRPr lang="en-GB" altLang="en-US" sz="1200" b="0">
              <a:solidFill>
                <a:schemeClr val="tx2"/>
              </a:solidFill>
              <a:effectLst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folHlink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folHlink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folHlink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folHlink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folHlink"/>
          </a:solidFill>
          <a:latin typeface="Comic Sans MS" pitchFamily="66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folHlink"/>
          </a:solidFill>
          <a:latin typeface="Comic Sans MS" pitchFamily="66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folHlink"/>
          </a:solidFill>
          <a:latin typeface="Comic Sans MS" pitchFamily="66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folHlink"/>
          </a:solidFill>
          <a:latin typeface="Comic Sans MS" pitchFamily="66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folHlink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lnSpc>
          <a:spcPct val="110000"/>
        </a:lnSpc>
        <a:spcBef>
          <a:spcPct val="4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u"/>
        <a:defRPr kumimoji="1"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10000"/>
        </a:lnSpc>
        <a:spcBef>
          <a:spcPct val="25000"/>
        </a:spcBef>
        <a:spcAft>
          <a:spcPct val="0"/>
        </a:spcAft>
        <a:buClr>
          <a:schemeClr val="tx2"/>
        </a:buClr>
        <a:buChar char="–"/>
        <a:defRPr kumimoji="1" sz="2200">
          <a:solidFill>
            <a:srgbClr val="009999"/>
          </a:solidFill>
          <a:latin typeface="+mn-lt"/>
        </a:defRPr>
      </a:lvl2pPr>
      <a:lvl3pPr marL="1143000" indent="-228600" algn="l" rtl="0" eaLnBrk="0" fontAlgn="base" hangingPunct="0">
        <a:lnSpc>
          <a:spcPct val="110000"/>
        </a:lnSpc>
        <a:spcBef>
          <a:spcPct val="25000"/>
        </a:spcBef>
        <a:spcAft>
          <a:spcPct val="0"/>
        </a:spcAft>
        <a:defRPr kumimoji="1" sz="2000">
          <a:solidFill>
            <a:srgbClr val="009999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kumimoji="1" sz="2400">
          <a:solidFill>
            <a:srgbClr val="FBD9DC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kumimoji="1" sz="2000">
          <a:solidFill>
            <a:srgbClr val="009999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defRPr kumimoji="1" sz="2000">
          <a:solidFill>
            <a:srgbClr val="009999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defRPr kumimoji="1" sz="2000">
          <a:solidFill>
            <a:srgbClr val="009999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defRPr kumimoji="1" sz="2000">
          <a:solidFill>
            <a:srgbClr val="009999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defRPr kumimoji="1" sz="2000">
          <a:solidFill>
            <a:srgbClr val="00999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1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13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5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7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notesSlide" Target="../notesSlides/notesSlide14.xml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19.bin"/><Relationship Id="rId10" Type="http://schemas.openxmlformats.org/officeDocument/2006/relationships/image" Target="../media/image10.wmf"/><Relationship Id="rId4" Type="http://schemas.openxmlformats.org/officeDocument/2006/relationships/image" Target="../media/image8.wmf"/><Relationship Id="rId9" Type="http://schemas.openxmlformats.org/officeDocument/2006/relationships/image" Target="../media/image9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5.png"/><Relationship Id="rId4" Type="http://schemas.openxmlformats.org/officeDocument/2006/relationships/oleObject" Target="../embeddings/oleObject22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15.png"/><Relationship Id="rId4" Type="http://schemas.openxmlformats.org/officeDocument/2006/relationships/oleObject" Target="../embeddings/oleObject23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15.png"/><Relationship Id="rId4" Type="http://schemas.openxmlformats.org/officeDocument/2006/relationships/oleObject" Target="../embeddings/oleObject24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15.png"/><Relationship Id="rId4" Type="http://schemas.openxmlformats.org/officeDocument/2006/relationships/oleObject" Target="../embeddings/oleObject25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15.png"/><Relationship Id="rId4" Type="http://schemas.openxmlformats.org/officeDocument/2006/relationships/oleObject" Target="../embeddings/oleObject26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wmf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15.png"/><Relationship Id="rId4" Type="http://schemas.openxmlformats.org/officeDocument/2006/relationships/oleObject" Target="../embeddings/oleObject27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15.png"/><Relationship Id="rId4" Type="http://schemas.openxmlformats.org/officeDocument/2006/relationships/oleObject" Target="../embeddings/oleObject28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15.png"/><Relationship Id="rId4" Type="http://schemas.openxmlformats.org/officeDocument/2006/relationships/oleObject" Target="../embeddings/oleObject29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15.png"/><Relationship Id="rId4" Type="http://schemas.openxmlformats.org/officeDocument/2006/relationships/oleObject" Target="../embeddings/oleObject30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15.png"/><Relationship Id="rId4" Type="http://schemas.openxmlformats.org/officeDocument/2006/relationships/oleObject" Target="../embeddings/oleObject31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15.png"/><Relationship Id="rId4" Type="http://schemas.openxmlformats.org/officeDocument/2006/relationships/oleObject" Target="../embeddings/oleObject32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15.png"/><Relationship Id="rId4" Type="http://schemas.openxmlformats.org/officeDocument/2006/relationships/oleObject" Target="../embeddings/oleObject33.bin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15.png"/><Relationship Id="rId4" Type="http://schemas.openxmlformats.org/officeDocument/2006/relationships/oleObject" Target="../embeddings/oleObject34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8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36.bin"/><Relationship Id="rId5" Type="http://schemas.openxmlformats.org/officeDocument/2006/relationships/image" Target="../media/image15.png"/><Relationship Id="rId4" Type="http://schemas.openxmlformats.org/officeDocument/2006/relationships/oleObject" Target="../embeddings/oleObject35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37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15.png"/><Relationship Id="rId4" Type="http://schemas.openxmlformats.org/officeDocument/2006/relationships/oleObject" Target="../embeddings/oleObject38.bin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40.bin"/><Relationship Id="rId5" Type="http://schemas.openxmlformats.org/officeDocument/2006/relationships/image" Target="../media/image16.wmf"/><Relationship Id="rId4" Type="http://schemas.openxmlformats.org/officeDocument/2006/relationships/oleObject" Target="../embeddings/oleObject39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0.wmf"/><Relationship Id="rId4" Type="http://schemas.openxmlformats.org/officeDocument/2006/relationships/image" Target="../media/image8.wmf"/><Relationship Id="rId9" Type="http://schemas.openxmlformats.org/officeDocument/2006/relationships/image" Target="../media/image9.w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41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4.bin"/><Relationship Id="rId3" Type="http://schemas.openxmlformats.org/officeDocument/2006/relationships/notesSlide" Target="../notesSlides/notesSlide45.xml"/><Relationship Id="rId7" Type="http://schemas.openxmlformats.org/officeDocument/2006/relationships/oleObject" Target="../embeddings/oleObject4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42.bin"/><Relationship Id="rId10" Type="http://schemas.openxmlformats.org/officeDocument/2006/relationships/image" Target="../media/image10.wmf"/><Relationship Id="rId4" Type="http://schemas.openxmlformats.org/officeDocument/2006/relationships/image" Target="../media/image8.wmf"/><Relationship Id="rId9" Type="http://schemas.openxmlformats.org/officeDocument/2006/relationships/image" Target="../media/image9.w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45.bin"/><Relationship Id="rId4" Type="http://schemas.openxmlformats.org/officeDocument/2006/relationships/image" Target="../media/image24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5.bin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46.bin"/><Relationship Id="rId4" Type="http://schemas.openxmlformats.org/officeDocument/2006/relationships/image" Target="../media/image24.w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47.bin"/><Relationship Id="rId4" Type="http://schemas.openxmlformats.org/officeDocument/2006/relationships/image" Target="../media/image24.w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48.bin"/><Relationship Id="rId4" Type="http://schemas.openxmlformats.org/officeDocument/2006/relationships/image" Target="../media/image24.w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49.bin"/><Relationship Id="rId4" Type="http://schemas.openxmlformats.org/officeDocument/2006/relationships/image" Target="../media/image24.wmf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2.bin"/><Relationship Id="rId3" Type="http://schemas.openxmlformats.org/officeDocument/2006/relationships/notesSlide" Target="../notesSlides/notesSlide54.xml"/><Relationship Id="rId7" Type="http://schemas.openxmlformats.org/officeDocument/2006/relationships/oleObject" Target="../embeddings/oleObject5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50.bin"/><Relationship Id="rId10" Type="http://schemas.openxmlformats.org/officeDocument/2006/relationships/image" Target="../media/image10.wmf"/><Relationship Id="rId4" Type="http://schemas.openxmlformats.org/officeDocument/2006/relationships/image" Target="../media/image8.wmf"/><Relationship Id="rId9" Type="http://schemas.openxmlformats.org/officeDocument/2006/relationships/image" Target="../media/image9.w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24.wmf"/><Relationship Id="rId5" Type="http://schemas.openxmlformats.org/officeDocument/2006/relationships/image" Target="../media/image30.wmf"/><Relationship Id="rId4" Type="http://schemas.openxmlformats.org/officeDocument/2006/relationships/oleObject" Target="../embeddings/oleObject53.bin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24.wmf"/><Relationship Id="rId5" Type="http://schemas.openxmlformats.org/officeDocument/2006/relationships/image" Target="../media/image31.wmf"/><Relationship Id="rId4" Type="http://schemas.openxmlformats.org/officeDocument/2006/relationships/oleObject" Target="../embeddings/oleObject54.bin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6.bin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0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3.png"/><Relationship Id="rId5" Type="http://schemas.openxmlformats.org/officeDocument/2006/relationships/image" Target="../media/image32.wmf"/><Relationship Id="rId4" Type="http://schemas.openxmlformats.org/officeDocument/2006/relationships/oleObject" Target="../embeddings/oleObject55.bin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1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1.vml"/><Relationship Id="rId6" Type="http://schemas.openxmlformats.org/officeDocument/2006/relationships/image" Target="../media/image3.png"/><Relationship Id="rId5" Type="http://schemas.openxmlformats.org/officeDocument/2006/relationships/image" Target="../media/image33.wmf"/><Relationship Id="rId4" Type="http://schemas.openxmlformats.org/officeDocument/2006/relationships/oleObject" Target="../embeddings/oleObject56.bin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3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9.bin"/><Relationship Id="rId3" Type="http://schemas.openxmlformats.org/officeDocument/2006/relationships/notesSlide" Target="../notesSlides/notesSlide63.xml"/><Relationship Id="rId7" Type="http://schemas.openxmlformats.org/officeDocument/2006/relationships/oleObject" Target="../embeddings/oleObject5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2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57.bin"/><Relationship Id="rId10" Type="http://schemas.openxmlformats.org/officeDocument/2006/relationships/image" Target="../media/image10.wmf"/><Relationship Id="rId4" Type="http://schemas.openxmlformats.org/officeDocument/2006/relationships/image" Target="../media/image8.wmf"/><Relationship Id="rId9" Type="http://schemas.openxmlformats.org/officeDocument/2006/relationships/image" Target="../media/image9.wmf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3.vml"/><Relationship Id="rId6" Type="http://schemas.openxmlformats.org/officeDocument/2006/relationships/image" Target="../media/image24.wmf"/><Relationship Id="rId5" Type="http://schemas.openxmlformats.org/officeDocument/2006/relationships/image" Target="../media/image36.wmf"/><Relationship Id="rId4" Type="http://schemas.openxmlformats.org/officeDocument/2006/relationships/oleObject" Target="../embeddings/oleObject60.bin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4.vml"/><Relationship Id="rId6" Type="http://schemas.openxmlformats.org/officeDocument/2006/relationships/image" Target="../media/image24.wmf"/><Relationship Id="rId5" Type="http://schemas.openxmlformats.org/officeDocument/2006/relationships/image" Target="../media/image37.wmf"/><Relationship Id="rId4" Type="http://schemas.openxmlformats.org/officeDocument/2006/relationships/oleObject" Target="../embeddings/oleObject61.bin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5.vml"/><Relationship Id="rId6" Type="http://schemas.openxmlformats.org/officeDocument/2006/relationships/image" Target="../media/image24.wmf"/><Relationship Id="rId5" Type="http://schemas.openxmlformats.org/officeDocument/2006/relationships/image" Target="../media/image38.wmf"/><Relationship Id="rId4" Type="http://schemas.openxmlformats.org/officeDocument/2006/relationships/oleObject" Target="../embeddings/oleObject62.bin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6.v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63.bin"/><Relationship Id="rId4" Type="http://schemas.openxmlformats.org/officeDocument/2006/relationships/image" Target="../media/image24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7.bin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6.bin"/><Relationship Id="rId3" Type="http://schemas.openxmlformats.org/officeDocument/2006/relationships/notesSlide" Target="../notesSlides/notesSlide70.xml"/><Relationship Id="rId7" Type="http://schemas.openxmlformats.org/officeDocument/2006/relationships/oleObject" Target="../embeddings/oleObject6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7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64.bin"/><Relationship Id="rId10" Type="http://schemas.openxmlformats.org/officeDocument/2006/relationships/image" Target="../media/image10.wmf"/><Relationship Id="rId4" Type="http://schemas.openxmlformats.org/officeDocument/2006/relationships/image" Target="../media/image8.wmf"/><Relationship Id="rId9" Type="http://schemas.openxmlformats.org/officeDocument/2006/relationships/image" Target="../media/image9.wmf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8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67.bin"/><Relationship Id="rId4" Type="http://schemas.openxmlformats.org/officeDocument/2006/relationships/image" Target="../media/image3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9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68.bin"/><Relationship Id="rId4" Type="http://schemas.openxmlformats.org/officeDocument/2006/relationships/image" Target="../media/image24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8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2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4375" y="2882900"/>
            <a:ext cx="7772400" cy="850900"/>
          </a:xfrm>
        </p:spPr>
        <p:txBody>
          <a:bodyPr/>
          <a:lstStyle/>
          <a:p>
            <a:r>
              <a:rPr lang="en-US" altLang="en-US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Building System Models for RE</a:t>
            </a:r>
            <a:endParaRPr lang="en-US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626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28750" y="4160838"/>
            <a:ext cx="6400800" cy="728662"/>
          </a:xfrm>
        </p:spPr>
        <p:txBody>
          <a:bodyPr/>
          <a:lstStyle/>
          <a:p>
            <a:r>
              <a:rPr lang="en-US" altLang="en-US" sz="3600"/>
              <a:t>Chapter 13</a:t>
            </a:r>
          </a:p>
          <a:p>
            <a:r>
              <a:rPr lang="en-US" altLang="en-US" sz="3600"/>
              <a:t>Modeling System Behaviours</a:t>
            </a:r>
            <a:endParaRPr lang="en-US" altLang="en-US" sz="4400"/>
          </a:p>
        </p:txBody>
      </p:sp>
      <p:pic>
        <p:nvPicPr>
          <p:cNvPr id="1562628" name="Picture 4" descr="WileyCov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263" y="519113"/>
            <a:ext cx="1816100" cy="2138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5938" name="Rectangle 2"/>
          <p:cNvSpPr>
            <a:spLocks noGrp="1" noChangeArrowheads="1"/>
          </p:cNvSpPr>
          <p:nvPr>
            <p:ph type="title"/>
          </p:nvPr>
        </p:nvSpPr>
        <p:spPr>
          <a:xfrm>
            <a:off x="728663" y="196850"/>
            <a:ext cx="8205787" cy="762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fr-BE" altLang="en-US"/>
              <a:t>Scenario refinement:  episodes </a:t>
            </a:r>
            <a:endParaRPr lang="en-US" altLang="en-US" sz="2000"/>
          </a:p>
        </p:txBody>
      </p:sp>
      <p:graphicFrame>
        <p:nvGraphicFramePr>
          <p:cNvPr id="1575939" name="Object 3"/>
          <p:cNvGraphicFramePr>
            <a:graphicFrameLocks noChangeAspect="1"/>
          </p:cNvGraphicFramePr>
          <p:nvPr/>
        </p:nvGraphicFramePr>
        <p:xfrm>
          <a:off x="158750" y="193675"/>
          <a:ext cx="742950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5950" name="Clip" r:id="rId4" imgW="875520" imgH="767160" progId="MS_ClipArt_Gallery.2">
                  <p:embed/>
                </p:oleObj>
              </mc:Choice>
              <mc:Fallback>
                <p:oleObj name="Clip" r:id="rId4" imgW="875520" imgH="767160" progId="MS_ClipArt_Gallery.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50" y="193675"/>
                        <a:ext cx="742950" cy="650875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75943" name="Text Box 7"/>
          <p:cNvSpPr txBox="1">
            <a:spLocks noChangeArrowheads="1"/>
          </p:cNvSpPr>
          <p:nvPr/>
        </p:nvSpPr>
        <p:spPr bwMode="auto">
          <a:xfrm>
            <a:off x="3216275" y="6188075"/>
            <a:ext cx="3629025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lnSpc>
                <a:spcPct val="80000"/>
              </a:lnSpc>
              <a:spcBef>
                <a:spcPct val="0"/>
              </a:spcBef>
            </a:pPr>
            <a:r>
              <a:rPr lang="fr-BE" altLang="en-US" sz="1800" b="0" i="1">
                <a:solidFill>
                  <a:schemeClr val="tx2"/>
                </a:solidFill>
                <a:effectLst/>
                <a:latin typeface="Comic Sans MS" pitchFamily="66" charset="0"/>
              </a:rPr>
              <a:t>reference to another diagram</a:t>
            </a:r>
          </a:p>
        </p:txBody>
      </p:sp>
      <p:graphicFrame>
        <p:nvGraphicFramePr>
          <p:cNvPr id="1575947" name="Object 11"/>
          <p:cNvGraphicFramePr>
            <a:graphicFrameLocks noChangeAspect="1"/>
          </p:cNvGraphicFramePr>
          <p:nvPr/>
        </p:nvGraphicFramePr>
        <p:xfrm>
          <a:off x="165100" y="3043238"/>
          <a:ext cx="8942388" cy="3192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5951" name="Picture" r:id="rId6" imgW="5760720" imgH="1909440" progId="Word.Picture.8">
                  <p:embed/>
                </p:oleObj>
              </mc:Choice>
              <mc:Fallback>
                <p:oleObj name="Picture" r:id="rId6" imgW="5760720" imgH="1909440" progId="Word.Picture.8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100" y="3043238"/>
                        <a:ext cx="8942388" cy="3192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75949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303213" y="869950"/>
            <a:ext cx="8472487" cy="2247900"/>
          </a:xfrm>
          <a:noFill/>
          <a:ln/>
        </p:spPr>
        <p:txBody>
          <a:bodyPr/>
          <a:lstStyle/>
          <a:p>
            <a:pPr>
              <a:lnSpc>
                <a:spcPct val="100000"/>
              </a:lnSpc>
              <a:spcBef>
                <a:spcPct val="25000"/>
              </a:spcBef>
            </a:pPr>
            <a:r>
              <a:rPr lang="fr-BE" altLang="en-US"/>
              <a:t>Episode =   subsequence of interactions for specific subgoal</a:t>
            </a:r>
            <a:endParaRPr lang="en-US" altLang="en-US"/>
          </a:p>
          <a:p>
            <a:pPr>
              <a:lnSpc>
                <a:spcPct val="120000"/>
              </a:lnSpc>
              <a:spcBef>
                <a:spcPct val="25000"/>
              </a:spcBef>
            </a:pPr>
            <a:r>
              <a:rPr lang="fr-BE" altLang="en-US"/>
              <a:t>Appears as coarse-grained interaction</a:t>
            </a:r>
          </a:p>
          <a:p>
            <a:pPr>
              <a:lnSpc>
                <a:spcPct val="120000"/>
              </a:lnSpc>
              <a:spcBef>
                <a:spcPct val="25000"/>
              </a:spcBef>
            </a:pPr>
            <a:r>
              <a:rPr lang="fr-BE" altLang="en-US"/>
              <a:t>To be detailed in another diagram with specific interactions</a:t>
            </a:r>
          </a:p>
          <a:p>
            <a:pPr>
              <a:lnSpc>
                <a:spcPct val="120000"/>
              </a:lnSpc>
              <a:spcBef>
                <a:spcPct val="25000"/>
              </a:spcBef>
            </a:pPr>
            <a:r>
              <a:rPr lang="fr-BE" altLang="en-US"/>
              <a:t>Helpful for incremental elaboration of complex scenarios</a:t>
            </a:r>
            <a:endParaRPr lang="en-US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62" name="Rectangle 2"/>
          <p:cNvSpPr>
            <a:spLocks noGrp="1" noChangeArrowheads="1"/>
          </p:cNvSpPr>
          <p:nvPr>
            <p:ph type="title"/>
          </p:nvPr>
        </p:nvSpPr>
        <p:spPr>
          <a:xfrm>
            <a:off x="728663" y="222250"/>
            <a:ext cx="8205787" cy="762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fr-BE" altLang="en-US"/>
              <a:t>Scenario refinement:  agent decomposition </a:t>
            </a:r>
            <a:endParaRPr lang="en-US" altLang="en-US" sz="2000"/>
          </a:p>
        </p:txBody>
      </p:sp>
      <p:graphicFrame>
        <p:nvGraphicFramePr>
          <p:cNvPr id="1576963" name="Object 3"/>
          <p:cNvGraphicFramePr>
            <a:graphicFrameLocks noChangeAspect="1"/>
          </p:cNvGraphicFramePr>
          <p:nvPr/>
        </p:nvGraphicFramePr>
        <p:xfrm>
          <a:off x="158750" y="193675"/>
          <a:ext cx="742950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6970" name="Clip" r:id="rId4" imgW="875520" imgH="767160" progId="MS_ClipArt_Gallery.2">
                  <p:embed/>
                </p:oleObj>
              </mc:Choice>
              <mc:Fallback>
                <p:oleObj name="Clip" r:id="rId4" imgW="875520" imgH="767160" progId="MS_ClipArt_Gallery.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50" y="193675"/>
                        <a:ext cx="742950" cy="650875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7696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203200" y="908050"/>
            <a:ext cx="7899400" cy="1714500"/>
          </a:xfrm>
          <a:noFill/>
          <a:ln/>
        </p:spPr>
        <p:txBody>
          <a:bodyPr/>
          <a:lstStyle/>
          <a:p>
            <a:pPr>
              <a:lnSpc>
                <a:spcPct val="100000"/>
              </a:lnSpc>
              <a:spcBef>
                <a:spcPct val="25000"/>
              </a:spcBef>
            </a:pPr>
            <a:r>
              <a:rPr lang="fr-BE" altLang="en-US"/>
              <a:t>Coarse-grained agent instances may subsequently be decomposed into finer-grained ones</a:t>
            </a:r>
            <a:endParaRPr lang="en-US" altLang="en-US"/>
          </a:p>
          <a:p>
            <a:pPr>
              <a:spcBef>
                <a:spcPct val="25000"/>
              </a:spcBef>
            </a:pPr>
            <a:r>
              <a:rPr lang="fr-BE" altLang="en-US"/>
              <a:t>With finer-grained interactions</a:t>
            </a:r>
          </a:p>
        </p:txBody>
      </p:sp>
      <p:graphicFrame>
        <p:nvGraphicFramePr>
          <p:cNvPr id="1576969" name="Object 9"/>
          <p:cNvGraphicFramePr>
            <a:graphicFrameLocks noChangeAspect="1"/>
          </p:cNvGraphicFramePr>
          <p:nvPr/>
        </p:nvGraphicFramePr>
        <p:xfrm>
          <a:off x="0" y="2692400"/>
          <a:ext cx="9144000" cy="3573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6971" name="Picture" r:id="rId6" imgW="6211080" imgH="2089080" progId="Word.Picture.8">
                  <p:embed/>
                </p:oleObj>
              </mc:Choice>
              <mc:Fallback>
                <p:oleObj name="Picture" r:id="rId6" imgW="6211080" imgH="2089080" progId="Word.Picture.8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692400"/>
                        <a:ext cx="9144000" cy="3573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4130" name="Rectangle 2"/>
          <p:cNvSpPr>
            <a:spLocks noGrp="1" noChangeArrowheads="1"/>
          </p:cNvSpPr>
          <p:nvPr>
            <p:ph type="title"/>
          </p:nvPr>
        </p:nvSpPr>
        <p:spPr>
          <a:xfrm>
            <a:off x="715963" y="349250"/>
            <a:ext cx="8205787" cy="762000"/>
          </a:xfrm>
        </p:spPr>
        <p:txBody>
          <a:bodyPr/>
          <a:lstStyle/>
          <a:p>
            <a:r>
              <a:rPr lang="en-US" altLang="en-US"/>
              <a:t>Scenarios are concrete vehicles </a:t>
            </a:r>
            <a:br>
              <a:rPr lang="en-US" altLang="en-US"/>
            </a:br>
            <a:r>
              <a:rPr lang="en-US" altLang="en-US"/>
              <a:t>for goal elicitation</a:t>
            </a:r>
          </a:p>
        </p:txBody>
      </p:sp>
      <p:sp>
        <p:nvSpPr>
          <p:cNvPr id="1584131" name="Line 3"/>
          <p:cNvSpPr>
            <a:spLocks noChangeShapeType="1"/>
          </p:cNvSpPr>
          <p:nvPr/>
        </p:nvSpPr>
        <p:spPr bwMode="auto">
          <a:xfrm>
            <a:off x="6148388" y="2190750"/>
            <a:ext cx="0" cy="4078288"/>
          </a:xfrm>
          <a:prstGeom prst="line">
            <a:avLst/>
          </a:prstGeom>
          <a:noFill/>
          <a:ln w="19050">
            <a:solidFill>
              <a:srgbClr val="000000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84132" name="Line 4"/>
          <p:cNvSpPr>
            <a:spLocks noChangeShapeType="1"/>
          </p:cNvSpPr>
          <p:nvPr/>
        </p:nvSpPr>
        <p:spPr bwMode="auto">
          <a:xfrm>
            <a:off x="3817938" y="2149475"/>
            <a:ext cx="0" cy="4078288"/>
          </a:xfrm>
          <a:prstGeom prst="line">
            <a:avLst/>
          </a:prstGeom>
          <a:noFill/>
          <a:ln w="19050">
            <a:solidFill>
              <a:srgbClr val="000000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84133" name="Text Box 5"/>
          <p:cNvSpPr txBox="1">
            <a:spLocks noChangeArrowheads="1"/>
          </p:cNvSpPr>
          <p:nvPr/>
        </p:nvSpPr>
        <p:spPr bwMode="auto">
          <a:xfrm>
            <a:off x="2873375" y="1611313"/>
            <a:ext cx="1744663" cy="366712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</a:extLst>
        </p:spPr>
        <p:txBody>
          <a:bodyPr/>
          <a:lstStyle/>
          <a:p>
            <a:pPr algn="l">
              <a:lnSpc>
                <a:spcPct val="80000"/>
              </a:lnSpc>
              <a:spcBef>
                <a:spcPct val="0"/>
              </a:spcBef>
            </a:pPr>
            <a:r>
              <a:rPr lang="fr-BE" altLang="en-US" sz="1800">
                <a:solidFill>
                  <a:srgbClr val="FF0000"/>
                </a:solidFill>
                <a:effectLst/>
                <a:latin typeface="Arial" pitchFamily="34" charset="0"/>
              </a:rPr>
              <a:t>:</a:t>
            </a:r>
            <a:r>
              <a:rPr lang="fr-BE" altLang="en-US" sz="1800" b="0">
                <a:solidFill>
                  <a:schemeClr val="tx1"/>
                </a:solidFill>
                <a:effectLst/>
                <a:latin typeface="Arial" pitchFamily="34" charset="0"/>
              </a:rPr>
              <a:t> LoanManager</a:t>
            </a:r>
            <a:endParaRPr lang="fr-BE" altLang="en-US" sz="1800" b="0" i="1"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84134" name="Text Box 6"/>
          <p:cNvSpPr txBox="1">
            <a:spLocks noChangeArrowheads="1"/>
          </p:cNvSpPr>
          <p:nvPr/>
        </p:nvSpPr>
        <p:spPr bwMode="auto">
          <a:xfrm>
            <a:off x="955675" y="1771650"/>
            <a:ext cx="103028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lnSpc>
                <a:spcPct val="80000"/>
              </a:lnSpc>
              <a:spcBef>
                <a:spcPct val="0"/>
              </a:spcBef>
            </a:pPr>
            <a:r>
              <a:rPr lang="fr-BE" altLang="en-US" sz="1800">
                <a:solidFill>
                  <a:srgbClr val="FF0000"/>
                </a:solidFill>
                <a:effectLst/>
                <a:latin typeface="Arial" pitchFamily="34" charset="0"/>
              </a:rPr>
              <a:t>: </a:t>
            </a:r>
            <a:r>
              <a:rPr lang="fr-BE" altLang="en-US" sz="1800" b="0">
                <a:solidFill>
                  <a:schemeClr val="tx1"/>
                </a:solidFill>
                <a:effectLst/>
                <a:latin typeface="Arial" pitchFamily="34" charset="0"/>
              </a:rPr>
              <a:t>Staff</a:t>
            </a:r>
            <a:endParaRPr lang="fr-BE" altLang="en-US" sz="1800" b="0" i="1"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84135" name="Rectangle 7"/>
          <p:cNvSpPr>
            <a:spLocks noChangeArrowheads="1"/>
          </p:cNvSpPr>
          <p:nvPr/>
        </p:nvSpPr>
        <p:spPr bwMode="auto">
          <a:xfrm>
            <a:off x="1281113" y="2147888"/>
            <a:ext cx="300037" cy="4024312"/>
          </a:xfrm>
          <a:prstGeom prst="rect">
            <a:avLst/>
          </a:prstGeom>
          <a:solidFill>
            <a:srgbClr val="CECFF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84136" name="Rectangle 8"/>
          <p:cNvSpPr>
            <a:spLocks noChangeArrowheads="1"/>
          </p:cNvSpPr>
          <p:nvPr/>
        </p:nvSpPr>
        <p:spPr bwMode="auto">
          <a:xfrm>
            <a:off x="3675063" y="2690813"/>
            <a:ext cx="238125" cy="3181350"/>
          </a:xfrm>
          <a:prstGeom prst="rect">
            <a:avLst/>
          </a:prstGeom>
          <a:solidFill>
            <a:srgbClr val="CECFF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84137" name="Rectangle 9"/>
          <p:cNvSpPr>
            <a:spLocks noChangeArrowheads="1"/>
          </p:cNvSpPr>
          <p:nvPr/>
        </p:nvSpPr>
        <p:spPr bwMode="auto">
          <a:xfrm>
            <a:off x="6005513" y="3929063"/>
            <a:ext cx="301625" cy="1943100"/>
          </a:xfrm>
          <a:prstGeom prst="rect">
            <a:avLst/>
          </a:prstGeom>
          <a:solidFill>
            <a:srgbClr val="CECFF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84138" name="Line 10"/>
          <p:cNvSpPr>
            <a:spLocks noChangeShapeType="1"/>
          </p:cNvSpPr>
          <p:nvPr/>
        </p:nvSpPr>
        <p:spPr bwMode="auto">
          <a:xfrm>
            <a:off x="1660525" y="2717800"/>
            <a:ext cx="1951038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84139" name="Text Box 11"/>
          <p:cNvSpPr txBox="1">
            <a:spLocks noChangeArrowheads="1"/>
          </p:cNvSpPr>
          <p:nvPr/>
        </p:nvSpPr>
        <p:spPr bwMode="auto">
          <a:xfrm>
            <a:off x="1827213" y="2209800"/>
            <a:ext cx="18526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lnSpc>
                <a:spcPct val="80000"/>
              </a:lnSpc>
              <a:spcBef>
                <a:spcPct val="0"/>
              </a:spcBef>
            </a:pPr>
            <a:r>
              <a:rPr lang="fr-BE" altLang="en-US" sz="1800" b="0">
                <a:solidFill>
                  <a:schemeClr val="tx1"/>
                </a:solidFill>
                <a:effectLst/>
                <a:latin typeface="Arial" pitchFamily="34" charset="0"/>
              </a:rPr>
              <a:t>BookRequest</a:t>
            </a:r>
          </a:p>
          <a:p>
            <a:pPr algn="l">
              <a:lnSpc>
                <a:spcPct val="80000"/>
              </a:lnSpc>
              <a:spcBef>
                <a:spcPct val="0"/>
              </a:spcBef>
            </a:pPr>
            <a:r>
              <a:rPr lang="fr-BE" altLang="en-US" sz="1800" b="0">
                <a:solidFill>
                  <a:schemeClr val="tx1"/>
                </a:solidFill>
                <a:effectLst/>
                <a:latin typeface="Arial" pitchFamily="34" charset="0"/>
              </a:rPr>
              <a:t>(</a:t>
            </a:r>
            <a:r>
              <a:rPr lang="fr-BE" altLang="en-US" sz="1800" b="0" i="1">
                <a:solidFill>
                  <a:schemeClr val="tx1"/>
                </a:solidFill>
                <a:effectLst/>
                <a:latin typeface="Arial" pitchFamily="34" charset="0"/>
              </a:rPr>
              <a:t>PatrId, BookId</a:t>
            </a:r>
            <a:r>
              <a:rPr lang="fr-BE" altLang="en-US" sz="1800" b="0">
                <a:solidFill>
                  <a:schemeClr val="tx1"/>
                </a:solidFill>
                <a:effectLst/>
                <a:latin typeface="Arial" pitchFamily="34" charset="0"/>
              </a:rPr>
              <a:t>)</a:t>
            </a:r>
            <a:endParaRPr lang="fr-BE" altLang="en-US" sz="1800" b="0" i="1"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84140" name="Line 12"/>
          <p:cNvSpPr>
            <a:spLocks noChangeShapeType="1"/>
          </p:cNvSpPr>
          <p:nvPr/>
        </p:nvSpPr>
        <p:spPr bwMode="auto">
          <a:xfrm>
            <a:off x="3925888" y="4010025"/>
            <a:ext cx="207962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84141" name="Line 13"/>
          <p:cNvSpPr>
            <a:spLocks noChangeShapeType="1"/>
          </p:cNvSpPr>
          <p:nvPr/>
        </p:nvSpPr>
        <p:spPr bwMode="auto">
          <a:xfrm>
            <a:off x="3990975" y="5138738"/>
            <a:ext cx="1979613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84142" name="Line 14"/>
          <p:cNvSpPr>
            <a:spLocks noChangeShapeType="1"/>
          </p:cNvSpPr>
          <p:nvPr/>
        </p:nvSpPr>
        <p:spPr bwMode="auto">
          <a:xfrm flipV="1">
            <a:off x="3917950" y="5818188"/>
            <a:ext cx="2068513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84143" name="Text Box 15"/>
          <p:cNvSpPr txBox="1">
            <a:spLocks noChangeArrowheads="1"/>
          </p:cNvSpPr>
          <p:nvPr/>
        </p:nvSpPr>
        <p:spPr bwMode="auto">
          <a:xfrm>
            <a:off x="5173663" y="1584325"/>
            <a:ext cx="1870075" cy="366713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</a:extLst>
        </p:spPr>
        <p:txBody>
          <a:bodyPr/>
          <a:lstStyle/>
          <a:p>
            <a:pPr algn="l">
              <a:lnSpc>
                <a:spcPct val="80000"/>
              </a:lnSpc>
              <a:spcBef>
                <a:spcPct val="0"/>
              </a:spcBef>
            </a:pPr>
            <a:r>
              <a:rPr lang="fr-BE" altLang="en-US" sz="1800">
                <a:solidFill>
                  <a:srgbClr val="FF0000"/>
                </a:solidFill>
                <a:effectLst/>
                <a:latin typeface="Arial" pitchFamily="34" charset="0"/>
              </a:rPr>
              <a:t>:</a:t>
            </a:r>
            <a:r>
              <a:rPr lang="fr-BE" altLang="en-US" sz="1800" b="0">
                <a:solidFill>
                  <a:schemeClr val="tx1"/>
                </a:solidFill>
                <a:effectLst/>
                <a:latin typeface="Arial" pitchFamily="34" charset="0"/>
              </a:rPr>
              <a:t> CopyManager</a:t>
            </a:r>
            <a:endParaRPr lang="fr-BE" altLang="en-US" sz="1800" b="0" i="1"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84144" name="Line 16"/>
          <p:cNvSpPr>
            <a:spLocks noChangeShapeType="1"/>
          </p:cNvSpPr>
          <p:nvPr/>
        </p:nvSpPr>
        <p:spPr bwMode="auto">
          <a:xfrm flipV="1">
            <a:off x="3932238" y="2909888"/>
            <a:ext cx="582612" cy="31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84145" name="Line 17"/>
          <p:cNvSpPr>
            <a:spLocks noChangeShapeType="1"/>
          </p:cNvSpPr>
          <p:nvPr/>
        </p:nvSpPr>
        <p:spPr bwMode="auto">
          <a:xfrm>
            <a:off x="3949700" y="3346450"/>
            <a:ext cx="5461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84146" name="Line 18"/>
          <p:cNvSpPr>
            <a:spLocks noChangeShapeType="1"/>
          </p:cNvSpPr>
          <p:nvPr/>
        </p:nvSpPr>
        <p:spPr bwMode="auto">
          <a:xfrm flipH="1">
            <a:off x="4514850" y="2936875"/>
            <a:ext cx="0" cy="409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84147" name="Text Box 19"/>
          <p:cNvSpPr txBox="1">
            <a:spLocks noChangeArrowheads="1"/>
          </p:cNvSpPr>
          <p:nvPr/>
        </p:nvSpPr>
        <p:spPr bwMode="auto">
          <a:xfrm>
            <a:off x="4473575" y="2820988"/>
            <a:ext cx="1617663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lnSpc>
                <a:spcPct val="80000"/>
              </a:lnSpc>
              <a:spcBef>
                <a:spcPct val="0"/>
              </a:spcBef>
            </a:pPr>
            <a:r>
              <a:rPr lang="fr-BE" altLang="en-US" sz="1800" b="0">
                <a:solidFill>
                  <a:schemeClr val="tx1"/>
                </a:solidFill>
                <a:effectLst/>
                <a:latin typeface="Arial" pitchFamily="34" charset="0"/>
              </a:rPr>
              <a:t>LoanQtyOK ?</a:t>
            </a:r>
          </a:p>
          <a:p>
            <a:pPr algn="l">
              <a:lnSpc>
                <a:spcPct val="80000"/>
              </a:lnSpc>
              <a:spcBef>
                <a:spcPct val="0"/>
              </a:spcBef>
            </a:pPr>
            <a:r>
              <a:rPr lang="fr-BE" altLang="en-US" sz="1800" b="0">
                <a:solidFill>
                  <a:schemeClr val="tx1"/>
                </a:solidFill>
                <a:effectLst/>
                <a:latin typeface="Arial" pitchFamily="34" charset="0"/>
              </a:rPr>
              <a:t>   (</a:t>
            </a:r>
            <a:r>
              <a:rPr lang="fr-BE" altLang="en-US" sz="1800" b="0" i="1">
                <a:solidFill>
                  <a:schemeClr val="tx1"/>
                </a:solidFill>
                <a:effectLst/>
                <a:latin typeface="Arial" pitchFamily="34" charset="0"/>
              </a:rPr>
              <a:t>PatrId</a:t>
            </a:r>
            <a:r>
              <a:rPr lang="fr-BE" altLang="en-US" sz="1800" b="0">
                <a:solidFill>
                  <a:schemeClr val="tx1"/>
                </a:solidFill>
                <a:effectLst/>
                <a:latin typeface="Arial" pitchFamily="34" charset="0"/>
              </a:rPr>
              <a:t>)</a:t>
            </a:r>
            <a:endParaRPr lang="fr-BE" altLang="en-US" sz="1800" b="0" i="1"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84148" name="Text Box 20"/>
          <p:cNvSpPr txBox="1">
            <a:spLocks noChangeArrowheads="1"/>
          </p:cNvSpPr>
          <p:nvPr/>
        </p:nvSpPr>
        <p:spPr bwMode="auto">
          <a:xfrm>
            <a:off x="4205288" y="3500438"/>
            <a:ext cx="177641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lnSpc>
                <a:spcPct val="80000"/>
              </a:lnSpc>
              <a:spcBef>
                <a:spcPct val="0"/>
              </a:spcBef>
            </a:pPr>
            <a:r>
              <a:rPr lang="fr-BE" altLang="en-US" sz="1800" b="0">
                <a:solidFill>
                  <a:schemeClr val="tx1"/>
                </a:solidFill>
                <a:effectLst/>
                <a:latin typeface="Arial" pitchFamily="34" charset="0"/>
              </a:rPr>
              <a:t>CpyAvailable ?</a:t>
            </a:r>
          </a:p>
          <a:p>
            <a:pPr algn="l">
              <a:lnSpc>
                <a:spcPct val="80000"/>
              </a:lnSpc>
              <a:spcBef>
                <a:spcPct val="0"/>
              </a:spcBef>
            </a:pPr>
            <a:r>
              <a:rPr lang="fr-BE" altLang="en-US" sz="1800" b="0">
                <a:solidFill>
                  <a:schemeClr val="tx1"/>
                </a:solidFill>
                <a:effectLst/>
                <a:latin typeface="Arial" pitchFamily="34" charset="0"/>
              </a:rPr>
              <a:t>   (</a:t>
            </a:r>
            <a:r>
              <a:rPr lang="fr-BE" altLang="en-US" sz="1800" b="0" i="1">
                <a:solidFill>
                  <a:schemeClr val="tx1"/>
                </a:solidFill>
                <a:effectLst/>
                <a:latin typeface="Arial" pitchFamily="34" charset="0"/>
              </a:rPr>
              <a:t>BookId</a:t>
            </a:r>
            <a:r>
              <a:rPr lang="fr-BE" altLang="en-US" sz="1800" b="0">
                <a:solidFill>
                  <a:schemeClr val="tx1"/>
                </a:solidFill>
                <a:effectLst/>
                <a:latin typeface="Arial" pitchFamily="34" charset="0"/>
              </a:rPr>
              <a:t>)</a:t>
            </a:r>
            <a:endParaRPr lang="fr-BE" altLang="en-US" sz="1800" b="0" i="1"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84149" name="Line 21"/>
          <p:cNvSpPr>
            <a:spLocks noChangeShapeType="1"/>
          </p:cNvSpPr>
          <p:nvPr/>
        </p:nvSpPr>
        <p:spPr bwMode="auto">
          <a:xfrm>
            <a:off x="6338888" y="4216400"/>
            <a:ext cx="53816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84150" name="Line 22"/>
          <p:cNvSpPr>
            <a:spLocks noChangeShapeType="1"/>
          </p:cNvSpPr>
          <p:nvPr/>
        </p:nvSpPr>
        <p:spPr bwMode="auto">
          <a:xfrm>
            <a:off x="6329363" y="4637088"/>
            <a:ext cx="54451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84151" name="Line 23"/>
          <p:cNvSpPr>
            <a:spLocks noChangeShapeType="1"/>
          </p:cNvSpPr>
          <p:nvPr/>
        </p:nvSpPr>
        <p:spPr bwMode="auto">
          <a:xfrm flipH="1">
            <a:off x="6877050" y="4229100"/>
            <a:ext cx="0" cy="4079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84152" name="Text Box 24"/>
          <p:cNvSpPr txBox="1">
            <a:spLocks noChangeArrowheads="1"/>
          </p:cNvSpPr>
          <p:nvPr/>
        </p:nvSpPr>
        <p:spPr bwMode="auto">
          <a:xfrm>
            <a:off x="6881813" y="4184650"/>
            <a:ext cx="1570037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lnSpc>
                <a:spcPct val="80000"/>
              </a:lnSpc>
              <a:spcBef>
                <a:spcPct val="0"/>
              </a:spcBef>
            </a:pPr>
            <a:r>
              <a:rPr lang="fr-BE" altLang="en-US" sz="1800" b="0">
                <a:solidFill>
                  <a:schemeClr val="tx1"/>
                </a:solidFill>
                <a:effectLst/>
                <a:latin typeface="Arial" pitchFamily="34" charset="0"/>
              </a:rPr>
              <a:t>Reserved ?</a:t>
            </a:r>
          </a:p>
          <a:p>
            <a:pPr algn="l">
              <a:lnSpc>
                <a:spcPct val="80000"/>
              </a:lnSpc>
              <a:spcBef>
                <a:spcPct val="0"/>
              </a:spcBef>
            </a:pPr>
            <a:r>
              <a:rPr lang="fr-BE" altLang="en-US" sz="1800" b="0">
                <a:solidFill>
                  <a:schemeClr val="tx1"/>
                </a:solidFill>
                <a:effectLst/>
                <a:latin typeface="Arial" pitchFamily="34" charset="0"/>
              </a:rPr>
              <a:t>  (</a:t>
            </a:r>
            <a:r>
              <a:rPr lang="fr-BE" altLang="en-US" sz="1800" b="0" i="1">
                <a:solidFill>
                  <a:schemeClr val="tx1"/>
                </a:solidFill>
                <a:effectLst/>
                <a:latin typeface="Arial" pitchFamily="34" charset="0"/>
              </a:rPr>
              <a:t>BookId</a:t>
            </a:r>
            <a:r>
              <a:rPr lang="fr-BE" altLang="en-US" sz="1800" b="0">
                <a:solidFill>
                  <a:schemeClr val="tx1"/>
                </a:solidFill>
                <a:effectLst/>
                <a:latin typeface="Arial" pitchFamily="34" charset="0"/>
              </a:rPr>
              <a:t>)</a:t>
            </a:r>
            <a:endParaRPr lang="fr-BE" altLang="en-US" sz="1800" b="0" i="1"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84153" name="Text Box 25"/>
          <p:cNvSpPr txBox="1">
            <a:spLocks noChangeArrowheads="1"/>
          </p:cNvSpPr>
          <p:nvPr/>
        </p:nvSpPr>
        <p:spPr bwMode="auto">
          <a:xfrm>
            <a:off x="4157663" y="4616450"/>
            <a:ext cx="1712912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lnSpc>
                <a:spcPct val="80000"/>
              </a:lnSpc>
              <a:spcBef>
                <a:spcPct val="0"/>
              </a:spcBef>
            </a:pPr>
            <a:r>
              <a:rPr lang="fr-BE" altLang="en-US" sz="1800" b="0">
                <a:solidFill>
                  <a:schemeClr val="tx1"/>
                </a:solidFill>
                <a:effectLst/>
                <a:latin typeface="Arial" pitchFamily="34" charset="0"/>
              </a:rPr>
              <a:t>OK-Available</a:t>
            </a:r>
          </a:p>
          <a:p>
            <a:pPr algn="l">
              <a:lnSpc>
                <a:spcPct val="80000"/>
              </a:lnSpc>
              <a:spcBef>
                <a:spcPct val="0"/>
              </a:spcBef>
            </a:pPr>
            <a:r>
              <a:rPr lang="fr-BE" altLang="en-US" sz="1800" b="0">
                <a:solidFill>
                  <a:schemeClr val="tx1"/>
                </a:solidFill>
                <a:effectLst/>
                <a:latin typeface="Arial" pitchFamily="34" charset="0"/>
              </a:rPr>
              <a:t>   (</a:t>
            </a:r>
            <a:r>
              <a:rPr lang="fr-BE" altLang="en-US" sz="1800" b="0" i="1">
                <a:solidFill>
                  <a:schemeClr val="tx1"/>
                </a:solidFill>
                <a:effectLst/>
                <a:latin typeface="Arial" pitchFamily="34" charset="0"/>
              </a:rPr>
              <a:t>CopyId</a:t>
            </a:r>
            <a:r>
              <a:rPr lang="fr-BE" altLang="en-US" sz="1800" b="0">
                <a:solidFill>
                  <a:schemeClr val="tx1"/>
                </a:solidFill>
                <a:effectLst/>
                <a:latin typeface="Arial" pitchFamily="34" charset="0"/>
              </a:rPr>
              <a:t>)</a:t>
            </a:r>
            <a:endParaRPr lang="fr-BE" altLang="en-US" sz="1800" b="0" i="1"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84154" name="Line 26"/>
          <p:cNvSpPr>
            <a:spLocks noChangeShapeType="1"/>
          </p:cNvSpPr>
          <p:nvPr/>
        </p:nvSpPr>
        <p:spPr bwMode="auto">
          <a:xfrm flipV="1">
            <a:off x="1616075" y="5818188"/>
            <a:ext cx="2051050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84155" name="Text Box 27"/>
          <p:cNvSpPr txBox="1">
            <a:spLocks noChangeArrowheads="1"/>
          </p:cNvSpPr>
          <p:nvPr/>
        </p:nvSpPr>
        <p:spPr bwMode="auto">
          <a:xfrm>
            <a:off x="1828800" y="5260975"/>
            <a:ext cx="189388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lnSpc>
                <a:spcPct val="80000"/>
              </a:lnSpc>
              <a:spcBef>
                <a:spcPct val="0"/>
              </a:spcBef>
            </a:pPr>
            <a:r>
              <a:rPr lang="fr-BE" altLang="en-US" sz="1800" b="0">
                <a:solidFill>
                  <a:schemeClr val="tx1"/>
                </a:solidFill>
                <a:effectLst/>
                <a:latin typeface="Arial" pitchFamily="34" charset="0"/>
              </a:rPr>
              <a:t>OK-Book</a:t>
            </a:r>
          </a:p>
          <a:p>
            <a:pPr algn="l">
              <a:lnSpc>
                <a:spcPct val="80000"/>
              </a:lnSpc>
              <a:spcBef>
                <a:spcPct val="0"/>
              </a:spcBef>
            </a:pPr>
            <a:r>
              <a:rPr lang="fr-BE" altLang="en-US" sz="1800" b="0">
                <a:solidFill>
                  <a:schemeClr val="tx1"/>
                </a:solidFill>
                <a:effectLst/>
                <a:latin typeface="Arial" pitchFamily="34" charset="0"/>
              </a:rPr>
              <a:t> (</a:t>
            </a:r>
            <a:r>
              <a:rPr lang="fr-BE" altLang="en-US" sz="1800" b="0" i="1">
                <a:solidFill>
                  <a:schemeClr val="tx1"/>
                </a:solidFill>
                <a:effectLst/>
                <a:latin typeface="Arial" pitchFamily="34" charset="0"/>
              </a:rPr>
              <a:t>PatrId, CopyId</a:t>
            </a:r>
            <a:r>
              <a:rPr lang="fr-BE" altLang="en-US" sz="1800" b="0">
                <a:solidFill>
                  <a:schemeClr val="tx1"/>
                </a:solidFill>
                <a:effectLst/>
                <a:latin typeface="Arial" pitchFamily="34" charset="0"/>
              </a:rPr>
              <a:t>)</a:t>
            </a:r>
          </a:p>
        </p:txBody>
      </p:sp>
      <p:sp>
        <p:nvSpPr>
          <p:cNvPr id="1584156" name="Text Box 28"/>
          <p:cNvSpPr txBox="1">
            <a:spLocks noChangeArrowheads="1"/>
          </p:cNvSpPr>
          <p:nvPr/>
        </p:nvSpPr>
        <p:spPr bwMode="auto">
          <a:xfrm>
            <a:off x="4114800" y="5289550"/>
            <a:ext cx="187483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lnSpc>
                <a:spcPct val="80000"/>
              </a:lnSpc>
              <a:spcBef>
                <a:spcPct val="0"/>
              </a:spcBef>
            </a:pPr>
            <a:r>
              <a:rPr lang="fr-BE" altLang="en-US" sz="1800" b="0">
                <a:solidFill>
                  <a:schemeClr val="tx1"/>
                </a:solidFill>
                <a:effectLst/>
                <a:latin typeface="Arial" pitchFamily="34" charset="0"/>
              </a:rPr>
              <a:t>checkOut</a:t>
            </a:r>
          </a:p>
          <a:p>
            <a:pPr algn="l">
              <a:lnSpc>
                <a:spcPct val="80000"/>
              </a:lnSpc>
              <a:spcBef>
                <a:spcPct val="0"/>
              </a:spcBef>
            </a:pPr>
            <a:r>
              <a:rPr lang="fr-BE" altLang="en-US" sz="1800" b="0">
                <a:solidFill>
                  <a:schemeClr val="tx1"/>
                </a:solidFill>
                <a:effectLst/>
                <a:latin typeface="Arial" pitchFamily="34" charset="0"/>
              </a:rPr>
              <a:t> (</a:t>
            </a:r>
            <a:r>
              <a:rPr lang="fr-BE" altLang="en-US" sz="1800" b="0" i="1">
                <a:solidFill>
                  <a:schemeClr val="tx1"/>
                </a:solidFill>
                <a:effectLst/>
                <a:latin typeface="Arial" pitchFamily="34" charset="0"/>
              </a:rPr>
              <a:t>PatrId, CopyId</a:t>
            </a:r>
            <a:r>
              <a:rPr lang="fr-BE" altLang="en-US" sz="1800" b="0">
                <a:solidFill>
                  <a:schemeClr val="tx1"/>
                </a:solidFill>
                <a:effectLst/>
                <a:latin typeface="Arial" pitchFamily="34" charset="0"/>
              </a:rPr>
              <a:t>)</a:t>
            </a:r>
          </a:p>
        </p:txBody>
      </p:sp>
      <p:sp>
        <p:nvSpPr>
          <p:cNvPr id="1584168" name="Text Box 40"/>
          <p:cNvSpPr txBox="1">
            <a:spLocks noChangeArrowheads="1"/>
          </p:cNvSpPr>
          <p:nvPr/>
        </p:nvSpPr>
        <p:spPr bwMode="auto">
          <a:xfrm>
            <a:off x="6672263" y="2282825"/>
            <a:ext cx="2471737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spcBef>
                <a:spcPct val="0"/>
              </a:spcBef>
            </a:pPr>
            <a:r>
              <a:rPr lang="fr-BE" altLang="en-US" sz="2000" b="0">
                <a:solidFill>
                  <a:srgbClr val="CC00FF"/>
                </a:solidFill>
                <a:effectLst/>
                <a:latin typeface="Comic Sans MS" pitchFamily="66" charset="0"/>
              </a:rPr>
              <a:t>WHY?</a:t>
            </a:r>
            <a:endParaRPr lang="fr-BE" altLang="en-US" sz="1800" b="0">
              <a:solidFill>
                <a:srgbClr val="CC00FF"/>
              </a:solidFill>
              <a:effectLst/>
              <a:latin typeface="Comic Sans MS" pitchFamily="66" charset="0"/>
            </a:endParaRPr>
          </a:p>
          <a:p>
            <a:pPr algn="l">
              <a:lnSpc>
                <a:spcPct val="130000"/>
              </a:lnSpc>
              <a:spcBef>
                <a:spcPct val="0"/>
              </a:spcBef>
            </a:pPr>
            <a:r>
              <a:rPr lang="fr-BE" altLang="en-US" sz="1800" b="0">
                <a:solidFill>
                  <a:srgbClr val="CC00FF"/>
                </a:solidFill>
                <a:effectLst/>
                <a:latin typeface="Comic Sans MS" pitchFamily="66" charset="0"/>
              </a:rPr>
              <a:t>  =&gt;  </a:t>
            </a:r>
          </a:p>
          <a:p>
            <a:pPr algn="l">
              <a:lnSpc>
                <a:spcPct val="140000"/>
              </a:lnSpc>
              <a:spcBef>
                <a:spcPct val="0"/>
              </a:spcBef>
            </a:pPr>
            <a:r>
              <a:rPr lang="fr-BE" altLang="en-US" sz="1800" b="0" i="1">
                <a:solidFill>
                  <a:srgbClr val="CC00FF"/>
                </a:solidFill>
                <a:effectLst/>
                <a:latin typeface="Comic Sans MS" pitchFamily="66" charset="0"/>
              </a:rPr>
              <a:t>Maintain </a:t>
            </a:r>
          </a:p>
          <a:p>
            <a:pPr algn="l">
              <a:lnSpc>
                <a:spcPct val="110000"/>
              </a:lnSpc>
              <a:spcBef>
                <a:spcPct val="0"/>
              </a:spcBef>
            </a:pPr>
            <a:r>
              <a:rPr lang="fr-BE" altLang="en-US" sz="1800" b="0" i="1">
                <a:solidFill>
                  <a:srgbClr val="CC00FF"/>
                </a:solidFill>
                <a:effectLst/>
                <a:latin typeface="Comic Sans MS" pitchFamily="66" charset="0"/>
              </a:rPr>
              <a:t>[</a:t>
            </a:r>
            <a:r>
              <a:rPr lang="fr-BE" altLang="en-US" sz="2000" b="0" i="1">
                <a:solidFill>
                  <a:srgbClr val="CC00FF"/>
                </a:solidFill>
                <a:effectLst/>
                <a:latin typeface="Comic Sans MS" pitchFamily="66" charset="0"/>
              </a:rPr>
              <a:t>LimitedLoanQty]</a:t>
            </a:r>
            <a:endParaRPr lang="fr-BE" altLang="en-US" sz="1800" b="0" i="1">
              <a:solidFill>
                <a:srgbClr val="CC00FF"/>
              </a:solidFill>
              <a:effectLst/>
              <a:latin typeface="Comic Sans MS" pitchFamily="66" charset="0"/>
            </a:endParaRPr>
          </a:p>
        </p:txBody>
      </p:sp>
      <p:sp>
        <p:nvSpPr>
          <p:cNvPr id="1584169" name="Line 41"/>
          <p:cNvSpPr>
            <a:spLocks noChangeShapeType="1"/>
          </p:cNvSpPr>
          <p:nvPr/>
        </p:nvSpPr>
        <p:spPr bwMode="auto">
          <a:xfrm flipV="1">
            <a:off x="5310188" y="2500313"/>
            <a:ext cx="1370012" cy="325437"/>
          </a:xfrm>
          <a:prstGeom prst="line">
            <a:avLst/>
          </a:prstGeom>
          <a:noFill/>
          <a:ln w="28575" cap="rnd">
            <a:solidFill>
              <a:srgbClr val="CC00FF"/>
            </a:solidFill>
            <a:prstDash val="sysDot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1584170" name="Object 42"/>
          <p:cNvGraphicFramePr>
            <a:graphicFrameLocks noChangeAspect="1"/>
          </p:cNvGraphicFramePr>
          <p:nvPr/>
        </p:nvGraphicFramePr>
        <p:xfrm>
          <a:off x="7664450" y="1949450"/>
          <a:ext cx="738188" cy="57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4179" name="Clip" r:id="rId4" imgW="1632600" imgH="1818360" progId="MS_ClipArt_Gallery.2">
                  <p:embed/>
                </p:oleObj>
              </mc:Choice>
              <mc:Fallback>
                <p:oleObj name="Clip" r:id="rId4" imgW="1632600" imgH="1818360" progId="MS_ClipArt_Gallery.2">
                  <p:embed/>
                  <p:pic>
                    <p:nvPicPr>
                      <p:cNvPr id="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4450" y="1949450"/>
                        <a:ext cx="738188" cy="579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84171" name="Object 43"/>
          <p:cNvGraphicFramePr>
            <a:graphicFrameLocks noChangeAspect="1"/>
          </p:cNvGraphicFramePr>
          <p:nvPr/>
        </p:nvGraphicFramePr>
        <p:xfrm>
          <a:off x="158750" y="193675"/>
          <a:ext cx="742950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4180" name="Clip" r:id="rId6" imgW="875520" imgH="767160" progId="MS_ClipArt_Gallery.2">
                  <p:embed/>
                </p:oleObj>
              </mc:Choice>
              <mc:Fallback>
                <p:oleObj name="Clip" r:id="rId6" imgW="875520" imgH="767160" progId="MS_ClipArt_Gallery.2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50" y="193675"/>
                        <a:ext cx="742950" cy="650875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84172" name="Group 44"/>
          <p:cNvGrpSpPr>
            <a:grpSpLocks/>
          </p:cNvGrpSpPr>
          <p:nvPr/>
        </p:nvGrpSpPr>
        <p:grpSpPr bwMode="auto">
          <a:xfrm>
            <a:off x="1274763" y="1392238"/>
            <a:ext cx="301625" cy="361950"/>
            <a:chOff x="3667" y="938"/>
            <a:chExt cx="262" cy="268"/>
          </a:xfrm>
        </p:grpSpPr>
        <p:sp>
          <p:nvSpPr>
            <p:cNvPr id="1584173" name="Oval 45"/>
            <p:cNvSpPr>
              <a:spLocks noChangeArrowheads="1"/>
            </p:cNvSpPr>
            <p:nvPr/>
          </p:nvSpPr>
          <p:spPr bwMode="auto">
            <a:xfrm>
              <a:off x="3745" y="938"/>
              <a:ext cx="99" cy="52"/>
            </a:xfrm>
            <a:prstGeom prst="ellips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4174" name="Line 46"/>
            <p:cNvSpPr>
              <a:spLocks noChangeShapeType="1"/>
            </p:cNvSpPr>
            <p:nvPr/>
          </p:nvSpPr>
          <p:spPr bwMode="auto">
            <a:xfrm>
              <a:off x="3798" y="1007"/>
              <a:ext cx="0" cy="95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4175" name="Line 47"/>
            <p:cNvSpPr>
              <a:spLocks noChangeShapeType="1"/>
            </p:cNvSpPr>
            <p:nvPr/>
          </p:nvSpPr>
          <p:spPr bwMode="auto">
            <a:xfrm flipH="1">
              <a:off x="3682" y="1102"/>
              <a:ext cx="116" cy="95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4176" name="Line 48"/>
            <p:cNvSpPr>
              <a:spLocks noChangeShapeType="1"/>
            </p:cNvSpPr>
            <p:nvPr/>
          </p:nvSpPr>
          <p:spPr bwMode="auto">
            <a:xfrm>
              <a:off x="3806" y="1111"/>
              <a:ext cx="115" cy="95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4177" name="Line 49"/>
            <p:cNvSpPr>
              <a:spLocks noChangeShapeType="1"/>
            </p:cNvSpPr>
            <p:nvPr/>
          </p:nvSpPr>
          <p:spPr bwMode="auto">
            <a:xfrm>
              <a:off x="3667" y="1048"/>
              <a:ext cx="262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5154" name="Rectangle 2"/>
          <p:cNvSpPr>
            <a:spLocks noChangeArrowheads="1"/>
          </p:cNvSpPr>
          <p:nvPr/>
        </p:nvSpPr>
        <p:spPr bwMode="auto">
          <a:xfrm>
            <a:off x="4105275" y="1884363"/>
            <a:ext cx="4652963" cy="4445000"/>
          </a:xfrm>
          <a:prstGeom prst="rect">
            <a:avLst/>
          </a:prstGeom>
          <a:solidFill>
            <a:srgbClr val="C5C6EF"/>
          </a:solidFill>
          <a:ln w="38100" cap="sq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85155" name="Text Box 3"/>
          <p:cNvSpPr txBox="1">
            <a:spLocks noChangeArrowheads="1"/>
          </p:cNvSpPr>
          <p:nvPr/>
        </p:nvSpPr>
        <p:spPr bwMode="auto">
          <a:xfrm>
            <a:off x="7218363" y="2016125"/>
            <a:ext cx="1468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fr-FR" altLang="en-US" sz="2000" b="0">
                <a:solidFill>
                  <a:schemeClr val="bg2"/>
                </a:solidFill>
                <a:effectLst/>
                <a:latin typeface="Arial" pitchFamily="34" charset="0"/>
              </a:rPr>
              <a:t>:Passenger</a:t>
            </a:r>
          </a:p>
        </p:txBody>
      </p:sp>
      <p:sp>
        <p:nvSpPr>
          <p:cNvPr id="1585156" name="Text Box 4"/>
          <p:cNvSpPr txBox="1">
            <a:spLocks noChangeArrowheads="1"/>
          </p:cNvSpPr>
          <p:nvPr/>
        </p:nvSpPr>
        <p:spPr bwMode="auto">
          <a:xfrm>
            <a:off x="6043613" y="2017713"/>
            <a:ext cx="8334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fr-FR" altLang="en-US" sz="2000" b="0">
                <a:solidFill>
                  <a:schemeClr val="bg2"/>
                </a:solidFill>
                <a:effectLst/>
                <a:latin typeface="Arial" pitchFamily="34" charset="0"/>
              </a:rPr>
              <a:t>:Train</a:t>
            </a:r>
          </a:p>
        </p:txBody>
      </p:sp>
      <p:sp>
        <p:nvSpPr>
          <p:cNvPr id="1585157" name="Text Box 5"/>
          <p:cNvSpPr txBox="1">
            <a:spLocks noChangeArrowheads="1"/>
          </p:cNvSpPr>
          <p:nvPr/>
        </p:nvSpPr>
        <p:spPr bwMode="auto">
          <a:xfrm>
            <a:off x="4194175" y="1989138"/>
            <a:ext cx="1355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fr-FR" altLang="en-US" sz="2000" b="0">
                <a:solidFill>
                  <a:schemeClr val="bg2"/>
                </a:solidFill>
                <a:effectLst/>
                <a:latin typeface="Arial" pitchFamily="34" charset="0"/>
              </a:rPr>
              <a:t>:Controller</a:t>
            </a:r>
          </a:p>
        </p:txBody>
      </p:sp>
      <p:sp>
        <p:nvSpPr>
          <p:cNvPr id="1585158" name="Line 6"/>
          <p:cNvSpPr>
            <a:spLocks noChangeShapeType="1"/>
          </p:cNvSpPr>
          <p:nvPr/>
        </p:nvSpPr>
        <p:spPr bwMode="auto">
          <a:xfrm>
            <a:off x="4905375" y="2505075"/>
            <a:ext cx="0" cy="3603625"/>
          </a:xfrm>
          <a:prstGeom prst="line">
            <a:avLst/>
          </a:prstGeom>
          <a:noFill/>
          <a:ln w="28575" cap="sq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85159" name="Line 7"/>
          <p:cNvSpPr>
            <a:spLocks noChangeShapeType="1"/>
          </p:cNvSpPr>
          <p:nvPr/>
        </p:nvSpPr>
        <p:spPr bwMode="auto">
          <a:xfrm>
            <a:off x="6492875" y="2505075"/>
            <a:ext cx="0" cy="3603625"/>
          </a:xfrm>
          <a:prstGeom prst="line">
            <a:avLst/>
          </a:prstGeom>
          <a:noFill/>
          <a:ln w="28575" cap="sq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85160" name="Line 8"/>
          <p:cNvSpPr>
            <a:spLocks noChangeShapeType="1"/>
          </p:cNvSpPr>
          <p:nvPr/>
        </p:nvSpPr>
        <p:spPr bwMode="auto">
          <a:xfrm>
            <a:off x="8012113" y="2506663"/>
            <a:ext cx="0" cy="3603625"/>
          </a:xfrm>
          <a:prstGeom prst="line">
            <a:avLst/>
          </a:prstGeom>
          <a:noFill/>
          <a:ln w="28575" cap="sq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85161" name="Line 9"/>
          <p:cNvSpPr>
            <a:spLocks noChangeShapeType="1"/>
          </p:cNvSpPr>
          <p:nvPr/>
        </p:nvSpPr>
        <p:spPr bwMode="auto">
          <a:xfrm flipH="1">
            <a:off x="6505575" y="3968750"/>
            <a:ext cx="1531938" cy="0"/>
          </a:xfrm>
          <a:prstGeom prst="line">
            <a:avLst/>
          </a:prstGeom>
          <a:noFill/>
          <a:ln w="28575" cap="sq">
            <a:solidFill>
              <a:schemeClr val="accent2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85162" name="Text Box 10"/>
          <p:cNvSpPr txBox="1">
            <a:spLocks noChangeArrowheads="1"/>
          </p:cNvSpPr>
          <p:nvPr/>
        </p:nvSpPr>
        <p:spPr bwMode="auto">
          <a:xfrm>
            <a:off x="6702425" y="3605213"/>
            <a:ext cx="1171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fr-FR" altLang="en-US" sz="2000" b="0">
                <a:solidFill>
                  <a:schemeClr val="bg2"/>
                </a:solidFill>
                <a:effectLst/>
                <a:latin typeface="Arial" pitchFamily="34" charset="0"/>
              </a:rPr>
              <a:t>entrance</a:t>
            </a:r>
          </a:p>
        </p:txBody>
      </p:sp>
      <p:sp>
        <p:nvSpPr>
          <p:cNvPr id="1585163" name="Line 11"/>
          <p:cNvSpPr>
            <a:spLocks noChangeShapeType="1"/>
          </p:cNvSpPr>
          <p:nvPr/>
        </p:nvSpPr>
        <p:spPr bwMode="auto">
          <a:xfrm flipH="1">
            <a:off x="4918075" y="2824163"/>
            <a:ext cx="1531938" cy="0"/>
          </a:xfrm>
          <a:prstGeom prst="line">
            <a:avLst/>
          </a:prstGeom>
          <a:noFill/>
          <a:ln w="28575" cap="sq">
            <a:solidFill>
              <a:schemeClr val="accent2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85164" name="Line 12"/>
          <p:cNvSpPr>
            <a:spLocks noChangeShapeType="1"/>
          </p:cNvSpPr>
          <p:nvPr/>
        </p:nvSpPr>
        <p:spPr bwMode="auto">
          <a:xfrm flipH="1">
            <a:off x="4892675" y="3540125"/>
            <a:ext cx="1531938" cy="0"/>
          </a:xfrm>
          <a:prstGeom prst="line">
            <a:avLst/>
          </a:prstGeom>
          <a:noFill/>
          <a:ln w="28575" cap="sq">
            <a:solidFill>
              <a:schemeClr val="accent2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85165" name="Text Box 13"/>
          <p:cNvSpPr txBox="1">
            <a:spLocks noChangeArrowheads="1"/>
          </p:cNvSpPr>
          <p:nvPr/>
        </p:nvSpPr>
        <p:spPr bwMode="auto">
          <a:xfrm>
            <a:off x="5140325" y="2927350"/>
            <a:ext cx="10890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fr-FR" altLang="en-US" sz="2000" b="0">
                <a:solidFill>
                  <a:schemeClr val="bg2"/>
                </a:solidFill>
                <a:effectLst/>
                <a:latin typeface="Arial" pitchFamily="34" charset="0"/>
              </a:rPr>
              <a:t>doors</a:t>
            </a:r>
          </a:p>
          <a:p>
            <a:pPr>
              <a:lnSpc>
                <a:spcPct val="60000"/>
              </a:lnSpc>
              <a:spcBef>
                <a:spcPct val="0"/>
              </a:spcBef>
            </a:pPr>
            <a:r>
              <a:rPr lang="fr-FR" altLang="en-US" sz="2000" b="0">
                <a:solidFill>
                  <a:schemeClr val="bg2"/>
                </a:solidFill>
                <a:effectLst/>
                <a:latin typeface="Arial" pitchFamily="34" charset="0"/>
              </a:rPr>
              <a:t>opening</a:t>
            </a:r>
          </a:p>
        </p:txBody>
      </p:sp>
      <p:sp>
        <p:nvSpPr>
          <p:cNvPr id="1585166" name="Line 14"/>
          <p:cNvSpPr>
            <a:spLocks noChangeShapeType="1"/>
          </p:cNvSpPr>
          <p:nvPr/>
        </p:nvSpPr>
        <p:spPr bwMode="auto">
          <a:xfrm flipH="1">
            <a:off x="4919663" y="4368800"/>
            <a:ext cx="1531937" cy="0"/>
          </a:xfrm>
          <a:prstGeom prst="line">
            <a:avLst/>
          </a:prstGeom>
          <a:noFill/>
          <a:ln w="28575" cap="sq">
            <a:solidFill>
              <a:schemeClr val="accent2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85167" name="Text Box 15"/>
          <p:cNvSpPr txBox="1">
            <a:spLocks noChangeArrowheads="1"/>
          </p:cNvSpPr>
          <p:nvPr/>
        </p:nvSpPr>
        <p:spPr bwMode="auto">
          <a:xfrm>
            <a:off x="5156200" y="3771900"/>
            <a:ext cx="9763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fr-FR" altLang="en-US" sz="2000" b="0">
                <a:solidFill>
                  <a:schemeClr val="bg2"/>
                </a:solidFill>
                <a:effectLst/>
                <a:latin typeface="Arial" pitchFamily="34" charset="0"/>
              </a:rPr>
              <a:t>doors</a:t>
            </a:r>
          </a:p>
          <a:p>
            <a:pPr>
              <a:lnSpc>
                <a:spcPct val="60000"/>
              </a:lnSpc>
              <a:spcBef>
                <a:spcPct val="0"/>
              </a:spcBef>
            </a:pPr>
            <a:r>
              <a:rPr lang="fr-FR" altLang="en-US" sz="2000" b="0">
                <a:solidFill>
                  <a:schemeClr val="bg2"/>
                </a:solidFill>
                <a:effectLst/>
                <a:latin typeface="Arial" pitchFamily="34" charset="0"/>
              </a:rPr>
              <a:t>closing</a:t>
            </a:r>
          </a:p>
        </p:txBody>
      </p:sp>
      <p:sp>
        <p:nvSpPr>
          <p:cNvPr id="1585168" name="Line 16"/>
          <p:cNvSpPr>
            <a:spLocks noChangeShapeType="1"/>
          </p:cNvSpPr>
          <p:nvPr/>
        </p:nvSpPr>
        <p:spPr bwMode="auto">
          <a:xfrm flipH="1">
            <a:off x="4933950" y="4811713"/>
            <a:ext cx="1531938" cy="0"/>
          </a:xfrm>
          <a:prstGeom prst="line">
            <a:avLst/>
          </a:prstGeom>
          <a:noFill/>
          <a:ln w="28575" cap="sq">
            <a:solidFill>
              <a:schemeClr val="accent2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85169" name="Text Box 17"/>
          <p:cNvSpPr txBox="1">
            <a:spLocks noChangeArrowheads="1"/>
          </p:cNvSpPr>
          <p:nvPr/>
        </p:nvSpPr>
        <p:spPr bwMode="auto">
          <a:xfrm>
            <a:off x="5226050" y="4464050"/>
            <a:ext cx="804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fr-FR" altLang="en-US" sz="2000" b="0">
                <a:solidFill>
                  <a:schemeClr val="bg2"/>
                </a:solidFill>
                <a:effectLst/>
                <a:latin typeface="Arial" pitchFamily="34" charset="0"/>
              </a:rPr>
              <a:t>move</a:t>
            </a:r>
          </a:p>
        </p:txBody>
      </p:sp>
      <p:sp>
        <p:nvSpPr>
          <p:cNvPr id="1585170" name="Line 18"/>
          <p:cNvSpPr>
            <a:spLocks noChangeShapeType="1"/>
          </p:cNvSpPr>
          <p:nvPr/>
        </p:nvSpPr>
        <p:spPr bwMode="auto">
          <a:xfrm>
            <a:off x="6229350" y="2493963"/>
            <a:ext cx="525463" cy="0"/>
          </a:xfrm>
          <a:prstGeom prst="line">
            <a:avLst/>
          </a:prstGeom>
          <a:noFill/>
          <a:ln w="28575" cap="sq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85171" name="Line 19"/>
          <p:cNvSpPr>
            <a:spLocks noChangeShapeType="1"/>
          </p:cNvSpPr>
          <p:nvPr/>
        </p:nvSpPr>
        <p:spPr bwMode="auto">
          <a:xfrm>
            <a:off x="7721600" y="2493963"/>
            <a:ext cx="525463" cy="0"/>
          </a:xfrm>
          <a:prstGeom prst="line">
            <a:avLst/>
          </a:prstGeom>
          <a:noFill/>
          <a:ln w="28575" cap="sq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85172" name="Line 20"/>
          <p:cNvSpPr>
            <a:spLocks noChangeShapeType="1"/>
          </p:cNvSpPr>
          <p:nvPr/>
        </p:nvSpPr>
        <p:spPr bwMode="auto">
          <a:xfrm>
            <a:off x="4657725" y="6135688"/>
            <a:ext cx="525463" cy="0"/>
          </a:xfrm>
          <a:prstGeom prst="line">
            <a:avLst/>
          </a:prstGeom>
          <a:noFill/>
          <a:ln w="28575" cap="sq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85173" name="Line 21"/>
          <p:cNvSpPr>
            <a:spLocks noChangeShapeType="1"/>
          </p:cNvSpPr>
          <p:nvPr/>
        </p:nvSpPr>
        <p:spPr bwMode="auto">
          <a:xfrm>
            <a:off x="6232525" y="6137275"/>
            <a:ext cx="525463" cy="0"/>
          </a:xfrm>
          <a:prstGeom prst="line">
            <a:avLst/>
          </a:prstGeom>
          <a:noFill/>
          <a:ln w="28575" cap="sq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85174" name="Line 22"/>
          <p:cNvSpPr>
            <a:spLocks noChangeShapeType="1"/>
          </p:cNvSpPr>
          <p:nvPr/>
        </p:nvSpPr>
        <p:spPr bwMode="auto">
          <a:xfrm>
            <a:off x="7764463" y="6138863"/>
            <a:ext cx="525462" cy="0"/>
          </a:xfrm>
          <a:prstGeom prst="line">
            <a:avLst/>
          </a:prstGeom>
          <a:noFill/>
          <a:ln w="28575" cap="sq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85175" name="Line 23"/>
          <p:cNvSpPr>
            <a:spLocks noChangeShapeType="1"/>
          </p:cNvSpPr>
          <p:nvPr/>
        </p:nvSpPr>
        <p:spPr bwMode="auto">
          <a:xfrm>
            <a:off x="4643438" y="2466975"/>
            <a:ext cx="525462" cy="0"/>
          </a:xfrm>
          <a:prstGeom prst="line">
            <a:avLst/>
          </a:prstGeom>
          <a:noFill/>
          <a:ln w="28575" cap="sq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85176" name="Line 24"/>
          <p:cNvSpPr>
            <a:spLocks noChangeShapeType="1"/>
          </p:cNvSpPr>
          <p:nvPr/>
        </p:nvSpPr>
        <p:spPr bwMode="auto">
          <a:xfrm flipH="1">
            <a:off x="4932363" y="5270500"/>
            <a:ext cx="1531937" cy="0"/>
          </a:xfrm>
          <a:prstGeom prst="line">
            <a:avLst/>
          </a:prstGeom>
          <a:noFill/>
          <a:ln w="28575" cap="sq">
            <a:solidFill>
              <a:schemeClr val="accent2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85177" name="Text Box 25"/>
          <p:cNvSpPr txBox="1">
            <a:spLocks noChangeArrowheads="1"/>
          </p:cNvSpPr>
          <p:nvPr/>
        </p:nvSpPr>
        <p:spPr bwMode="auto">
          <a:xfrm>
            <a:off x="5259388" y="4905375"/>
            <a:ext cx="876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fr-FR" altLang="en-US" sz="2000" b="0">
                <a:solidFill>
                  <a:schemeClr val="bg2"/>
                </a:solidFill>
                <a:effectLst/>
                <a:latin typeface="Arial" pitchFamily="34" charset="0"/>
              </a:rPr>
              <a:t>arrival</a:t>
            </a:r>
          </a:p>
        </p:txBody>
      </p:sp>
      <p:sp>
        <p:nvSpPr>
          <p:cNvPr id="1585178" name="Line 26"/>
          <p:cNvSpPr>
            <a:spLocks noChangeShapeType="1"/>
          </p:cNvSpPr>
          <p:nvPr/>
        </p:nvSpPr>
        <p:spPr bwMode="auto">
          <a:xfrm flipH="1">
            <a:off x="4906963" y="5943600"/>
            <a:ext cx="1531937" cy="0"/>
          </a:xfrm>
          <a:prstGeom prst="line">
            <a:avLst/>
          </a:prstGeom>
          <a:noFill/>
          <a:ln w="28575" cap="sq">
            <a:solidFill>
              <a:schemeClr val="accent2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85179" name="Text Box 27"/>
          <p:cNvSpPr txBox="1">
            <a:spLocks noChangeArrowheads="1"/>
          </p:cNvSpPr>
          <p:nvPr/>
        </p:nvSpPr>
        <p:spPr bwMode="auto">
          <a:xfrm>
            <a:off x="5154613" y="5345113"/>
            <a:ext cx="10890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fr-FR" altLang="en-US" sz="2000" b="0">
                <a:solidFill>
                  <a:schemeClr val="bg2"/>
                </a:solidFill>
                <a:effectLst/>
                <a:latin typeface="Arial" pitchFamily="34" charset="0"/>
              </a:rPr>
              <a:t>doors</a:t>
            </a:r>
          </a:p>
          <a:p>
            <a:pPr>
              <a:lnSpc>
                <a:spcPct val="60000"/>
              </a:lnSpc>
              <a:spcBef>
                <a:spcPct val="0"/>
              </a:spcBef>
            </a:pPr>
            <a:r>
              <a:rPr lang="fr-FR" altLang="en-US" sz="2000" b="0">
                <a:solidFill>
                  <a:schemeClr val="bg2"/>
                </a:solidFill>
                <a:effectLst/>
                <a:latin typeface="Arial" pitchFamily="34" charset="0"/>
              </a:rPr>
              <a:t>opening</a:t>
            </a:r>
          </a:p>
        </p:txBody>
      </p:sp>
      <p:sp>
        <p:nvSpPr>
          <p:cNvPr id="1585180" name="Text Box 28"/>
          <p:cNvSpPr txBox="1">
            <a:spLocks noChangeArrowheads="1"/>
          </p:cNvSpPr>
          <p:nvPr/>
        </p:nvSpPr>
        <p:spPr bwMode="auto">
          <a:xfrm>
            <a:off x="5272088" y="2476500"/>
            <a:ext cx="876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fr-FR" altLang="en-US" sz="2000" b="0">
                <a:solidFill>
                  <a:schemeClr val="bg2"/>
                </a:solidFill>
                <a:effectLst/>
                <a:latin typeface="Arial" pitchFamily="34" charset="0"/>
              </a:rPr>
              <a:t>arrival</a:t>
            </a:r>
          </a:p>
        </p:txBody>
      </p:sp>
      <p:sp>
        <p:nvSpPr>
          <p:cNvPr id="1585181" name="Rectangle 2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n-US" altLang="en-US"/>
              <a:t>Scenarios are concrete vehicles </a:t>
            </a:r>
            <a:br>
              <a:rPr lang="en-US" altLang="en-US"/>
            </a:br>
            <a:r>
              <a:rPr lang="en-US" altLang="en-US"/>
              <a:t>for goal elicitation</a:t>
            </a:r>
            <a:r>
              <a:rPr lang="fr-BE" altLang="en-US"/>
              <a:t>  </a:t>
            </a:r>
            <a:r>
              <a:rPr lang="fr-BE" altLang="en-US" sz="2000"/>
              <a:t>(2)</a:t>
            </a:r>
            <a:endParaRPr lang="en-US" altLang="en-US" sz="1600"/>
          </a:p>
        </p:txBody>
      </p:sp>
      <p:sp>
        <p:nvSpPr>
          <p:cNvPr id="1585182" name="Rectangle 30"/>
          <p:cNvSpPr>
            <a:spLocks noGrp="1" noChangeArrowheads="1"/>
          </p:cNvSpPr>
          <p:nvPr>
            <p:ph type="body" idx="1"/>
          </p:nvPr>
        </p:nvSpPr>
        <p:spPr>
          <a:xfrm>
            <a:off x="114300" y="4497388"/>
            <a:ext cx="3687763" cy="1428750"/>
          </a:xfrm>
          <a:ln cap="flat">
            <a:solidFill>
              <a:srgbClr val="009999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fr-FR" altLang="en-US" i="1">
                <a:solidFill>
                  <a:srgbClr val="009999"/>
                </a:solidFill>
              </a:rPr>
              <a:t>G</a:t>
            </a:r>
            <a:r>
              <a:rPr lang="fr-FR" altLang="en-US">
                <a:solidFill>
                  <a:srgbClr val="009999"/>
                </a:solidFill>
              </a:rPr>
              <a:t> </a:t>
            </a:r>
            <a:r>
              <a:rPr lang="fr-FR" altLang="en-US">
                <a:solidFill>
                  <a:srgbClr val="0099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covers</a:t>
            </a:r>
            <a:r>
              <a:rPr lang="fr-FR" altLang="en-US">
                <a:solidFill>
                  <a:srgbClr val="009999"/>
                </a:solidFill>
              </a:rPr>
              <a:t> </a:t>
            </a:r>
            <a:r>
              <a:rPr lang="fr-FR" altLang="en-US" i="1">
                <a:solidFill>
                  <a:srgbClr val="009999"/>
                </a:solidFill>
              </a:rPr>
              <a:t>Sc</a:t>
            </a:r>
            <a:r>
              <a:rPr lang="fr-FR" altLang="en-US">
                <a:solidFill>
                  <a:srgbClr val="009999"/>
                </a:solidFill>
              </a:rPr>
              <a:t>:  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fr-FR" altLang="en-US" i="1">
                <a:solidFill>
                  <a:srgbClr val="009999"/>
                </a:solidFill>
              </a:rPr>
              <a:t>Sc</a:t>
            </a:r>
            <a:r>
              <a:rPr lang="fr-FR" altLang="en-US">
                <a:solidFill>
                  <a:srgbClr val="009999"/>
                </a:solidFill>
              </a:rPr>
              <a:t> is subhistory in set of 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fr-FR" altLang="en-US">
                <a:solidFill>
                  <a:srgbClr val="009999"/>
                </a:solidFill>
              </a:rPr>
              <a:t>behaviors prescribed by</a:t>
            </a:r>
            <a:r>
              <a:rPr lang="fr-FR" altLang="en-US" i="1">
                <a:solidFill>
                  <a:srgbClr val="009999"/>
                </a:solidFill>
              </a:rPr>
              <a:t> G</a:t>
            </a:r>
          </a:p>
        </p:txBody>
      </p:sp>
      <p:sp>
        <p:nvSpPr>
          <p:cNvPr id="1585183" name="Freeform 31"/>
          <p:cNvSpPr>
            <a:spLocks/>
          </p:cNvSpPr>
          <p:nvPr/>
        </p:nvSpPr>
        <p:spPr bwMode="auto">
          <a:xfrm>
            <a:off x="1727200" y="2293938"/>
            <a:ext cx="2373313" cy="1765300"/>
          </a:xfrm>
          <a:custGeom>
            <a:avLst/>
            <a:gdLst>
              <a:gd name="T0" fmla="*/ 0 w 1731"/>
              <a:gd name="T1" fmla="*/ 0 h 796"/>
              <a:gd name="T2" fmla="*/ 879 w 1731"/>
              <a:gd name="T3" fmla="*/ 669 h 796"/>
              <a:gd name="T4" fmla="*/ 1731 w 1731"/>
              <a:gd name="T5" fmla="*/ 765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731" h="796">
                <a:moveTo>
                  <a:pt x="0" y="0"/>
                </a:moveTo>
                <a:cubicBezTo>
                  <a:pt x="295" y="271"/>
                  <a:pt x="591" y="542"/>
                  <a:pt x="879" y="669"/>
                </a:cubicBezTo>
                <a:cubicBezTo>
                  <a:pt x="1167" y="796"/>
                  <a:pt x="1449" y="780"/>
                  <a:pt x="1731" y="765"/>
                </a:cubicBezTo>
              </a:path>
            </a:pathLst>
          </a:custGeom>
          <a:noFill/>
          <a:ln w="28575" cap="sq" cmpd="sng">
            <a:solidFill>
              <a:schemeClr val="tx2"/>
            </a:solidFill>
            <a:prstDash val="solid"/>
            <a:round/>
            <a:headEnd type="arrow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85184" name="Text Box 32"/>
          <p:cNvSpPr txBox="1">
            <a:spLocks noChangeArrowheads="1"/>
          </p:cNvSpPr>
          <p:nvPr/>
        </p:nvSpPr>
        <p:spPr bwMode="auto">
          <a:xfrm>
            <a:off x="2660650" y="3128963"/>
            <a:ext cx="1149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fr-FR" altLang="en-US" b="0" i="1">
                <a:solidFill>
                  <a:schemeClr val="tx2"/>
                </a:solidFill>
                <a:effectLst/>
                <a:latin typeface="Arial" pitchFamily="34" charset="0"/>
              </a:rPr>
              <a:t>WHY ?</a:t>
            </a:r>
            <a:endParaRPr lang="fr-FR" altLang="en-US" b="0"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1585185" name="AutoShape 33"/>
          <p:cNvSpPr>
            <a:spLocks noChangeArrowheads="1"/>
          </p:cNvSpPr>
          <p:nvPr/>
        </p:nvSpPr>
        <p:spPr bwMode="auto">
          <a:xfrm>
            <a:off x="538163" y="1568450"/>
            <a:ext cx="1943100" cy="682625"/>
          </a:xfrm>
          <a:prstGeom prst="parallelogram">
            <a:avLst>
              <a:gd name="adj" fmla="val 23260"/>
            </a:avLst>
          </a:prstGeom>
          <a:solidFill>
            <a:srgbClr val="CECFF2"/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0"/>
              </a:spcBef>
            </a:pPr>
            <a:endParaRPr lang="en-AU" altLang="en-US" sz="1800" b="0"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85186" name="Text Box 34"/>
          <p:cNvSpPr txBox="1">
            <a:spLocks noChangeArrowheads="1"/>
          </p:cNvSpPr>
          <p:nvPr/>
        </p:nvSpPr>
        <p:spPr bwMode="auto">
          <a:xfrm>
            <a:off x="639763" y="1549400"/>
            <a:ext cx="1831975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ECFF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spcBef>
                <a:spcPct val="0"/>
              </a:spcBef>
            </a:pPr>
            <a:r>
              <a:rPr lang="fr-BE" altLang="en-US" sz="2000" b="0">
                <a:solidFill>
                  <a:schemeClr val="tx1"/>
                </a:solidFill>
                <a:effectLst/>
                <a:latin typeface="Arial" pitchFamily="34" charset="0"/>
              </a:rPr>
              <a:t>DoorsClosed</a:t>
            </a:r>
          </a:p>
          <a:p>
            <a:pPr algn="l">
              <a:spcBef>
                <a:spcPct val="0"/>
              </a:spcBef>
            </a:pPr>
            <a:r>
              <a:rPr lang="fr-BE" altLang="en-US" sz="2000" b="0">
                <a:solidFill>
                  <a:schemeClr val="tx1"/>
                </a:solidFill>
                <a:effectLst/>
                <a:latin typeface="Arial" pitchFamily="34" charset="0"/>
              </a:rPr>
              <a:t>WhileMoving</a:t>
            </a:r>
            <a:endParaRPr lang="fr-BE" altLang="en-US" sz="1800" b="0"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1585187" name="Object 35"/>
          <p:cNvGraphicFramePr>
            <a:graphicFrameLocks noChangeAspect="1"/>
          </p:cNvGraphicFramePr>
          <p:nvPr/>
        </p:nvGraphicFramePr>
        <p:xfrm>
          <a:off x="2884488" y="2549525"/>
          <a:ext cx="738187" cy="57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5192" name="Clip" r:id="rId4" imgW="1632600" imgH="1818360" progId="MS_ClipArt_Gallery.2">
                  <p:embed/>
                </p:oleObj>
              </mc:Choice>
              <mc:Fallback>
                <p:oleObj name="Clip" r:id="rId4" imgW="1632600" imgH="1818360" progId="MS_ClipArt_Gallery.2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4488" y="2549525"/>
                        <a:ext cx="738187" cy="579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85188" name="Line 36"/>
          <p:cNvSpPr>
            <a:spLocks noChangeShapeType="1"/>
          </p:cNvSpPr>
          <p:nvPr/>
        </p:nvSpPr>
        <p:spPr bwMode="auto">
          <a:xfrm>
            <a:off x="879475" y="2241550"/>
            <a:ext cx="288925" cy="2222500"/>
          </a:xfrm>
          <a:prstGeom prst="line">
            <a:avLst/>
          </a:prstGeom>
          <a:noFill/>
          <a:ln w="12700">
            <a:solidFill>
              <a:srgbClr val="009999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85189" name="Line 37"/>
          <p:cNvSpPr>
            <a:spLocks noChangeShapeType="1"/>
          </p:cNvSpPr>
          <p:nvPr/>
        </p:nvSpPr>
        <p:spPr bwMode="auto">
          <a:xfrm flipV="1">
            <a:off x="3816350" y="4660900"/>
            <a:ext cx="319088" cy="201613"/>
          </a:xfrm>
          <a:prstGeom prst="line">
            <a:avLst/>
          </a:prstGeom>
          <a:noFill/>
          <a:ln w="12700">
            <a:solidFill>
              <a:srgbClr val="009999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85190" name="Text Box 38"/>
          <p:cNvSpPr txBox="1">
            <a:spLocks noChangeArrowheads="1"/>
          </p:cNvSpPr>
          <p:nvPr/>
        </p:nvSpPr>
        <p:spPr bwMode="auto">
          <a:xfrm>
            <a:off x="3870325" y="1363663"/>
            <a:ext cx="52736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fr-FR" altLang="en-US" sz="2000" b="0" i="1">
                <a:solidFill>
                  <a:schemeClr val="tx1"/>
                </a:solidFill>
                <a:effectLst/>
                <a:latin typeface="Arial" pitchFamily="34" charset="0"/>
              </a:rPr>
              <a:t>easy to get from or validate with stakeholders</a:t>
            </a:r>
            <a:endParaRPr lang="fr-FR" altLang="en-US" sz="2000" b="0"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1585191" name="Object 39"/>
          <p:cNvGraphicFramePr>
            <a:graphicFrameLocks noChangeAspect="1"/>
          </p:cNvGraphicFramePr>
          <p:nvPr/>
        </p:nvGraphicFramePr>
        <p:xfrm>
          <a:off x="73025" y="65088"/>
          <a:ext cx="976313" cy="855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5193" name="Clip" r:id="rId6" imgW="875520" imgH="767160" progId="MS_ClipArt_Gallery.2">
                  <p:embed/>
                </p:oleObj>
              </mc:Choice>
              <mc:Fallback>
                <p:oleObj name="Clip" r:id="rId6" imgW="875520" imgH="767160" progId="MS_ClipArt_Gallery.2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25" y="65088"/>
                        <a:ext cx="976313" cy="85566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1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498600" y="185738"/>
            <a:ext cx="6242050" cy="762000"/>
          </a:xfrm>
        </p:spPr>
        <p:txBody>
          <a:bodyPr/>
          <a:lstStyle/>
          <a:p>
            <a:r>
              <a:rPr lang="en-US" altLang="en-US"/>
              <a:t>Modeling system </a:t>
            </a:r>
            <a:r>
              <a:rPr lang="fr-BE" altLang="en-US"/>
              <a:t>behaviors</a:t>
            </a:r>
            <a:r>
              <a:rPr lang="en-US" altLang="en-US"/>
              <a:t>:  outline</a:t>
            </a:r>
          </a:p>
        </p:txBody>
      </p:sp>
      <p:sp>
        <p:nvSpPr>
          <p:cNvPr id="1571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1281113"/>
            <a:ext cx="8759825" cy="4978400"/>
          </a:xfrm>
        </p:spPr>
        <p:txBody>
          <a:bodyPr/>
          <a:lstStyle/>
          <a:p>
            <a:pPr>
              <a:lnSpc>
                <a:spcPct val="140000"/>
              </a:lnSpc>
            </a:pPr>
            <a:r>
              <a:rPr kumimoji="0" lang="en-US" altLang="en-US">
                <a:solidFill>
                  <a:srgbClr val="969696"/>
                </a:solidFill>
                <a:cs typeface="Times New Roman" pitchFamily="18" charset="0"/>
              </a:rPr>
              <a:t>Modeling instance behaviors</a:t>
            </a:r>
            <a:r>
              <a:rPr kumimoji="0" lang="en-US" altLang="en-US">
                <a:solidFill>
                  <a:srgbClr val="969696"/>
                </a:solidFill>
              </a:rPr>
              <a:t> </a:t>
            </a:r>
          </a:p>
          <a:p>
            <a:pPr lvl="1">
              <a:lnSpc>
                <a:spcPct val="100000"/>
              </a:lnSpc>
            </a:pPr>
            <a:r>
              <a:rPr kumimoji="0" lang="en-US" altLang="en-US" sz="2000">
                <a:solidFill>
                  <a:srgbClr val="969696"/>
                </a:solidFill>
                <a:cs typeface="Times New Roman" pitchFamily="18" charset="0"/>
              </a:rPr>
              <a:t>Scenarios as UML sequence diagrams</a:t>
            </a:r>
            <a:r>
              <a:rPr kumimoji="0" lang="en-US" altLang="en-US" sz="2000">
                <a:solidFill>
                  <a:srgbClr val="969696"/>
                </a:solidFill>
              </a:rPr>
              <a:t> </a:t>
            </a:r>
          </a:p>
          <a:p>
            <a:pPr lvl="1">
              <a:lnSpc>
                <a:spcPct val="130000"/>
              </a:lnSpc>
            </a:pPr>
            <a:r>
              <a:rPr kumimoji="0" lang="en-US" altLang="en-US" sz="2000">
                <a:solidFill>
                  <a:srgbClr val="969696"/>
                </a:solidFill>
                <a:cs typeface="Times New Roman" pitchFamily="18" charset="0"/>
              </a:rPr>
              <a:t>Scenario refinement: </a:t>
            </a:r>
            <a:r>
              <a:rPr kumimoji="0" lang="fr-BE" altLang="en-US" sz="2000">
                <a:solidFill>
                  <a:srgbClr val="969696"/>
                </a:solidFill>
                <a:cs typeface="Times New Roman" pitchFamily="18" charset="0"/>
              </a:rPr>
              <a:t> </a:t>
            </a:r>
            <a:r>
              <a:rPr kumimoji="0" lang="en-US" altLang="en-US" sz="2000">
                <a:solidFill>
                  <a:srgbClr val="969696"/>
                </a:solidFill>
                <a:cs typeface="Times New Roman" pitchFamily="18" charset="0"/>
              </a:rPr>
              <a:t>episodes and agent decomposition</a:t>
            </a:r>
            <a:r>
              <a:rPr kumimoji="0" lang="en-US" altLang="en-US" sz="2000">
                <a:solidFill>
                  <a:srgbClr val="969696"/>
                </a:solidFill>
              </a:rPr>
              <a:t> </a:t>
            </a:r>
            <a:endParaRPr kumimoji="0" lang="en-US" altLang="en-US">
              <a:solidFill>
                <a:srgbClr val="969696"/>
              </a:solidFill>
            </a:endParaRPr>
          </a:p>
          <a:p>
            <a:pPr>
              <a:lnSpc>
                <a:spcPct val="100000"/>
              </a:lnSpc>
            </a:pPr>
            <a:r>
              <a:rPr kumimoji="0" lang="en-US" altLang="en-US">
                <a:cs typeface="Times New Roman" pitchFamily="18" charset="0"/>
              </a:rPr>
              <a:t>Modeling class behaviors</a:t>
            </a:r>
            <a:r>
              <a:rPr kumimoji="0" lang="en-US" altLang="en-US"/>
              <a:t> </a:t>
            </a:r>
          </a:p>
          <a:p>
            <a:pPr lvl="1">
              <a:lnSpc>
                <a:spcPct val="100000"/>
              </a:lnSpc>
            </a:pPr>
            <a:r>
              <a:rPr kumimoji="0" lang="en-US" altLang="en-US" sz="2000">
                <a:cs typeface="Times New Roman" pitchFamily="18" charset="0"/>
              </a:rPr>
              <a:t>State machines as UML state diagrams</a:t>
            </a:r>
            <a:endParaRPr kumimoji="0" lang="en-US" altLang="en-US" sz="2000"/>
          </a:p>
          <a:p>
            <a:pPr lvl="1">
              <a:lnSpc>
                <a:spcPct val="130000"/>
              </a:lnSpc>
            </a:pPr>
            <a:r>
              <a:rPr kumimoji="0" lang="en-US" altLang="en-US" sz="2000">
                <a:cs typeface="Times New Roman" pitchFamily="18" charset="0"/>
              </a:rPr>
              <a:t>State machine refinement: </a:t>
            </a:r>
            <a:r>
              <a:rPr kumimoji="0" lang="fr-BE" altLang="en-US" sz="2000">
                <a:cs typeface="Times New Roman" pitchFamily="18" charset="0"/>
              </a:rPr>
              <a:t> </a:t>
            </a:r>
            <a:r>
              <a:rPr kumimoji="0" lang="en-US" altLang="en-US" sz="2000">
                <a:cs typeface="Times New Roman" pitchFamily="18" charset="0"/>
              </a:rPr>
              <a:t>sequential </a:t>
            </a:r>
            <a:r>
              <a:rPr kumimoji="0" lang="fr-BE" altLang="en-US" sz="2000">
                <a:cs typeface="Times New Roman" pitchFamily="18" charset="0"/>
              </a:rPr>
              <a:t>&amp;</a:t>
            </a:r>
            <a:r>
              <a:rPr kumimoji="0" lang="en-US" altLang="en-US" sz="2000">
                <a:cs typeface="Times New Roman" pitchFamily="18" charset="0"/>
              </a:rPr>
              <a:t> concurrent substates</a:t>
            </a:r>
            <a:r>
              <a:rPr kumimoji="0" lang="en-US" altLang="en-US" sz="2000"/>
              <a:t> </a:t>
            </a:r>
          </a:p>
          <a:p>
            <a:pPr>
              <a:lnSpc>
                <a:spcPct val="100000"/>
              </a:lnSpc>
            </a:pPr>
            <a:r>
              <a:rPr kumimoji="0" lang="en-US" altLang="en-US">
                <a:cs typeface="Times New Roman" pitchFamily="18" charset="0"/>
              </a:rPr>
              <a:t>Building behavior models</a:t>
            </a:r>
            <a:r>
              <a:rPr kumimoji="0" lang="en-US" altLang="en-US"/>
              <a:t> </a:t>
            </a:r>
          </a:p>
          <a:p>
            <a:pPr lvl="1">
              <a:lnSpc>
                <a:spcPct val="120000"/>
              </a:lnSpc>
            </a:pPr>
            <a:r>
              <a:rPr kumimoji="0" lang="en-US" altLang="en-US" sz="2000">
                <a:cs typeface="Times New Roman" pitchFamily="18" charset="0"/>
              </a:rPr>
              <a:t>Elaborating relevant scenarios for good coverage</a:t>
            </a:r>
            <a:r>
              <a:rPr kumimoji="0" lang="en-US" altLang="en-US" sz="2000"/>
              <a:t> </a:t>
            </a:r>
          </a:p>
          <a:p>
            <a:pPr lvl="1">
              <a:lnSpc>
                <a:spcPct val="120000"/>
              </a:lnSpc>
            </a:pPr>
            <a:r>
              <a:rPr kumimoji="0" lang="en-US" altLang="en-US" sz="2000">
                <a:cs typeface="Times New Roman" pitchFamily="18" charset="0"/>
              </a:rPr>
              <a:t>Decorating scenarios with state conditions</a:t>
            </a:r>
            <a:endParaRPr kumimoji="0" lang="fr-BE" altLang="en-US" sz="2000"/>
          </a:p>
          <a:p>
            <a:pPr lvl="1">
              <a:lnSpc>
                <a:spcPct val="120000"/>
              </a:lnSpc>
            </a:pPr>
            <a:r>
              <a:rPr kumimoji="0" lang="en-US" altLang="en-US" sz="2000">
                <a:cs typeface="Times New Roman" pitchFamily="18" charset="0"/>
              </a:rPr>
              <a:t>From scenarios to state machines</a:t>
            </a:r>
            <a:endParaRPr kumimoji="0" lang="fr-BE" altLang="en-US" sz="2000"/>
          </a:p>
          <a:p>
            <a:pPr lvl="1">
              <a:lnSpc>
                <a:spcPct val="120000"/>
              </a:lnSpc>
            </a:pPr>
            <a:r>
              <a:rPr kumimoji="0" lang="en-US" altLang="en-US" sz="2000">
                <a:cs typeface="Times New Roman" pitchFamily="18" charset="0"/>
              </a:rPr>
              <a:t>From scenarios to goals</a:t>
            </a:r>
            <a:endParaRPr kumimoji="0" lang="fr-BE" altLang="en-US" sz="2000"/>
          </a:p>
          <a:p>
            <a:pPr lvl="1">
              <a:lnSpc>
                <a:spcPct val="120000"/>
              </a:lnSpc>
            </a:pPr>
            <a:r>
              <a:rPr kumimoji="0" lang="en-US" altLang="en-US" sz="2000">
                <a:cs typeface="Times New Roman" pitchFamily="18" charset="0"/>
              </a:rPr>
              <a:t>From operationalized goals to state machines</a:t>
            </a:r>
            <a:endParaRPr kumimoji="0" lang="en-US" altLang="en-US" sz="2000"/>
          </a:p>
        </p:txBody>
      </p:sp>
      <p:pic>
        <p:nvPicPr>
          <p:cNvPr id="157184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075" y="2370138"/>
            <a:ext cx="76517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571845" name="Object 5"/>
          <p:cNvGraphicFramePr>
            <a:graphicFrameLocks noChangeAspect="1"/>
          </p:cNvGraphicFramePr>
          <p:nvPr/>
        </p:nvGraphicFramePr>
        <p:xfrm>
          <a:off x="4789488" y="1165225"/>
          <a:ext cx="425450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1850" name="Clip" r:id="rId5" imgW="875520" imgH="767160" progId="MS_ClipArt_Gallery.2">
                  <p:embed/>
                </p:oleObj>
              </mc:Choice>
              <mc:Fallback>
                <p:oleObj name="Clip" r:id="rId5" imgW="875520" imgH="767160" progId="MS_ClipArt_Gallery.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9488" y="1165225"/>
                        <a:ext cx="425450" cy="446088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7184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300" y="3684588"/>
            <a:ext cx="76517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571847" name="Object 7"/>
          <p:cNvGraphicFramePr>
            <a:graphicFrameLocks noChangeAspect="1"/>
          </p:cNvGraphicFramePr>
          <p:nvPr/>
        </p:nvGraphicFramePr>
        <p:xfrm>
          <a:off x="4318000" y="3829050"/>
          <a:ext cx="425450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1851" name="Clip" r:id="rId7" imgW="875520" imgH="767160" progId="MS_ClipArt_Gallery.2">
                  <p:embed/>
                </p:oleObj>
              </mc:Choice>
              <mc:Fallback>
                <p:oleObj name="Clip" r:id="rId7" imgW="875520" imgH="767160" progId="MS_ClipArt_Gallery.2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8000" y="3829050"/>
                        <a:ext cx="425450" cy="446088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71848" name="Object 8"/>
          <p:cNvGraphicFramePr>
            <a:graphicFrameLocks noChangeAspect="1"/>
          </p:cNvGraphicFramePr>
          <p:nvPr/>
        </p:nvGraphicFramePr>
        <p:xfrm>
          <a:off x="5675313" y="3787775"/>
          <a:ext cx="447675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1852" name="Clip" r:id="rId8" imgW="845640" imgH="938520" progId="MS_ClipArt_Gallery.2">
                  <p:embed/>
                </p:oleObj>
              </mc:Choice>
              <mc:Fallback>
                <p:oleObj name="Clip" r:id="rId8" imgW="845640" imgH="938520" progId="MS_ClipArt_Gallery.2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5313" y="3787775"/>
                        <a:ext cx="447675" cy="49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71849" name="Picture 9" descr="C:\Program Files\Microsoft Office\Clipart\Popular\MAGNIFY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2527300"/>
            <a:ext cx="487362" cy="69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6546" name="Rectangle 2"/>
          <p:cNvSpPr>
            <a:spLocks noGrp="1" noChangeArrowheads="1"/>
          </p:cNvSpPr>
          <p:nvPr>
            <p:ph type="title"/>
          </p:nvPr>
        </p:nvSpPr>
        <p:spPr>
          <a:xfrm>
            <a:off x="976313" y="184150"/>
            <a:ext cx="7958137" cy="762000"/>
          </a:xfrm>
        </p:spPr>
        <p:txBody>
          <a:bodyPr/>
          <a:lstStyle/>
          <a:p>
            <a:r>
              <a:rPr lang="en-US" altLang="en-US"/>
              <a:t>State machines</a:t>
            </a:r>
            <a:endParaRPr lang="en-US" altLang="en-US" sz="2000"/>
          </a:p>
        </p:txBody>
      </p:sp>
      <p:sp>
        <p:nvSpPr>
          <p:cNvPr id="151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6863" y="763588"/>
            <a:ext cx="8815387" cy="3067050"/>
          </a:xfrm>
        </p:spPr>
        <p:txBody>
          <a:bodyPr/>
          <a:lstStyle/>
          <a:p>
            <a:pPr>
              <a:lnSpc>
                <a:spcPct val="170000"/>
              </a:lnSpc>
            </a:pPr>
            <a:r>
              <a:rPr lang="en-US" altLang="en-US"/>
              <a:t>A </a:t>
            </a: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state machine</a:t>
            </a:r>
            <a:r>
              <a:rPr lang="en-US" altLang="en-US"/>
              <a:t> (SM) is specified by a transition relation </a:t>
            </a:r>
          </a:p>
          <a:p>
            <a:pPr algn="ctr">
              <a:lnSpc>
                <a:spcPct val="60000"/>
              </a:lnSpc>
              <a:buFont typeface="Wingdings" pitchFamily="2" charset="2"/>
              <a:buNone/>
            </a:pPr>
            <a:r>
              <a:rPr lang="en-US" altLang="en-US" i="1"/>
              <a:t>tr</a:t>
            </a:r>
            <a:r>
              <a:rPr lang="en-US" altLang="en-US"/>
              <a:t>:  S </a:t>
            </a:r>
            <a:r>
              <a:rPr lang="en-US" altLang="en-US" b="1">
                <a:solidFill>
                  <a:schemeClr val="tx2"/>
                </a:solidFill>
                <a:latin typeface="Symbol" pitchFamily="18" charset="2"/>
              </a:rPr>
              <a:t>´</a:t>
            </a:r>
            <a:r>
              <a:rPr lang="en-US" altLang="en-US">
                <a:latin typeface="Symbol" pitchFamily="18" charset="2"/>
              </a:rPr>
              <a:t> </a:t>
            </a:r>
            <a:r>
              <a:rPr lang="en-US" altLang="en-US"/>
              <a:t>E </a:t>
            </a:r>
            <a:r>
              <a:rPr lang="en-US" altLang="en-US">
                <a:solidFill>
                  <a:schemeClr val="tx2"/>
                </a:solidFill>
                <a:latin typeface="Symbol" pitchFamily="18" charset="2"/>
              </a:rPr>
              <a:t>®</a:t>
            </a:r>
            <a:r>
              <a:rPr lang="en-US" altLang="en-US">
                <a:latin typeface="Symbol" pitchFamily="18" charset="2"/>
              </a:rPr>
              <a:t> </a:t>
            </a:r>
            <a:r>
              <a:rPr lang="en-US" altLang="en-US"/>
              <a:t>S</a:t>
            </a:r>
          </a:p>
          <a:p>
            <a:pPr lvl="1">
              <a:lnSpc>
                <a:spcPct val="120000"/>
              </a:lnSpc>
            </a:pPr>
            <a:r>
              <a:rPr lang="en-US" altLang="en-US" sz="2000" i="1"/>
              <a:t>S</a:t>
            </a:r>
            <a:r>
              <a:rPr lang="en-US" altLang="en-US" sz="2000"/>
              <a:t>:  set of </a:t>
            </a:r>
            <a:r>
              <a:rPr lang="fr-BE" altLang="en-US" sz="2000"/>
              <a:t>explicit</a:t>
            </a:r>
            <a:r>
              <a:rPr lang="en-US" altLang="en-US" sz="2000"/>
              <a:t> states (usually finite)</a:t>
            </a:r>
            <a:r>
              <a:rPr lang="fr-BE" altLang="en-US" sz="2000"/>
              <a:t>, for any class instance</a:t>
            </a:r>
            <a:endParaRPr lang="en-US" altLang="en-US" sz="2000"/>
          </a:p>
          <a:p>
            <a:pPr lvl="1">
              <a:lnSpc>
                <a:spcPct val="100000"/>
              </a:lnSpc>
            </a:pPr>
            <a:r>
              <a:rPr lang="en-US" altLang="en-US" sz="2000" i="1"/>
              <a:t>E</a:t>
            </a:r>
            <a:r>
              <a:rPr lang="en-US" altLang="en-US" sz="2000"/>
              <a:t>:  finite set of events</a:t>
            </a:r>
            <a:r>
              <a:rPr lang="fr-BE" altLang="en-US" sz="2000"/>
              <a:t> causing state transitions</a:t>
            </a:r>
            <a:endParaRPr lang="en-US" altLang="en-US" sz="2000"/>
          </a:p>
          <a:p>
            <a:pPr lvl="1">
              <a:lnSpc>
                <a:spcPct val="120000"/>
              </a:lnSpc>
              <a:buFontTx/>
              <a:buNone/>
            </a:pPr>
            <a:r>
              <a:rPr lang="fr-BE" altLang="en-US" sz="2000"/>
              <a:t>P</a:t>
            </a:r>
            <a:r>
              <a:rPr lang="en-US" altLang="en-US" sz="2000"/>
              <a:t>referably,</a:t>
            </a:r>
            <a:r>
              <a:rPr lang="en-US" altLang="en-US" sz="2000" i="1"/>
              <a:t> tr</a:t>
            </a:r>
            <a:r>
              <a:rPr lang="en-US" altLang="en-US" sz="2000"/>
              <a:t> is a function:  deterministic SM</a:t>
            </a:r>
          </a:p>
          <a:p>
            <a:pPr>
              <a:lnSpc>
                <a:spcPct val="130000"/>
              </a:lnSpc>
            </a:pPr>
            <a:r>
              <a:rPr lang="en-US" altLang="en-US"/>
              <a:t>Graphically, </a:t>
            </a:r>
            <a:r>
              <a:rPr lang="en-US" altLang="en-US" i="1"/>
              <a:t>tr</a:t>
            </a:r>
            <a:r>
              <a:rPr lang="en-US" altLang="en-US" sz="1200"/>
              <a:t> </a:t>
            </a:r>
            <a:r>
              <a:rPr lang="en-US" altLang="en-US"/>
              <a:t>(S</a:t>
            </a:r>
            <a:r>
              <a:rPr lang="en-US" altLang="en-US" baseline="-25000"/>
              <a:t>1</a:t>
            </a:r>
            <a:r>
              <a:rPr lang="en-US" altLang="en-US"/>
              <a:t>, e) = S</a:t>
            </a:r>
            <a:r>
              <a:rPr lang="en-US" altLang="en-US" baseline="-25000"/>
              <a:t>2</a:t>
            </a:r>
            <a:r>
              <a:rPr lang="en-US" altLang="en-US"/>
              <a:t>  </a:t>
            </a:r>
            <a:r>
              <a:rPr lang="fr-BE" altLang="en-US"/>
              <a:t> is r</a:t>
            </a:r>
            <a:r>
              <a:rPr lang="en-US" altLang="en-US"/>
              <a:t>epresented by ...</a:t>
            </a:r>
          </a:p>
        </p:txBody>
      </p:sp>
      <p:graphicFrame>
        <p:nvGraphicFramePr>
          <p:cNvPr id="1516548" name="Object 4"/>
          <p:cNvGraphicFramePr>
            <a:graphicFrameLocks noChangeAspect="1"/>
          </p:cNvGraphicFramePr>
          <p:nvPr/>
        </p:nvGraphicFramePr>
        <p:xfrm>
          <a:off x="52388" y="38100"/>
          <a:ext cx="993775" cy="814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563" name="Photo Editor Photo" r:id="rId4" imgW="1142857" imgH="752381" progId="MSPhotoEd.3">
                  <p:embed/>
                </p:oleObj>
              </mc:Choice>
              <mc:Fallback>
                <p:oleObj name="Photo Editor Photo" r:id="rId4" imgW="1142857" imgH="752381" progId="MSPhotoEd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88" y="38100"/>
                        <a:ext cx="993775" cy="814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16554" name="Group 10"/>
          <p:cNvGrpSpPr>
            <a:grpSpLocks/>
          </p:cNvGrpSpPr>
          <p:nvPr/>
        </p:nvGrpSpPr>
        <p:grpSpPr bwMode="auto">
          <a:xfrm>
            <a:off x="2471738" y="3773488"/>
            <a:ext cx="3467100" cy="685800"/>
            <a:chOff x="1631" y="2659"/>
            <a:chExt cx="2184" cy="432"/>
          </a:xfrm>
        </p:grpSpPr>
        <p:sp>
          <p:nvSpPr>
            <p:cNvPr id="1516550" name="AutoShape 6"/>
            <p:cNvSpPr>
              <a:spLocks noChangeArrowheads="1"/>
            </p:cNvSpPr>
            <p:nvPr/>
          </p:nvSpPr>
          <p:spPr bwMode="auto">
            <a:xfrm>
              <a:off x="1631" y="2723"/>
              <a:ext cx="640" cy="368"/>
            </a:xfrm>
            <a:prstGeom prst="roundRect">
              <a:avLst>
                <a:gd name="adj" fmla="val 16667"/>
              </a:avLst>
            </a:prstGeom>
            <a:solidFill>
              <a:srgbClr val="EAEAEA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lnSpc>
                  <a:spcPct val="120000"/>
                </a:lnSpc>
                <a:spcBef>
                  <a:spcPts val="600"/>
                </a:spcBef>
              </a:pPr>
              <a:r>
                <a:rPr lang="fr-BE" altLang="en-US" sz="1800" b="0">
                  <a:solidFill>
                    <a:schemeClr val="tx1"/>
                  </a:solidFill>
                  <a:effectLst/>
                  <a:latin typeface="Times New Roman" pitchFamily="18" charset="0"/>
                </a:rPr>
                <a:t>     </a:t>
              </a:r>
              <a:r>
                <a:rPr lang="fr-BE" altLang="en-US" sz="2000" b="0">
                  <a:solidFill>
                    <a:schemeClr val="tx1"/>
                  </a:solidFill>
                  <a:effectLst/>
                  <a:latin typeface="Arial" pitchFamily="34" charset="0"/>
                </a:rPr>
                <a:t>S</a:t>
              </a:r>
              <a:r>
                <a:rPr lang="fr-BE" altLang="en-US" sz="2000" b="0" baseline="-25000">
                  <a:solidFill>
                    <a:schemeClr val="tx1"/>
                  </a:solidFill>
                  <a:effectLst/>
                  <a:latin typeface="Arial" pitchFamily="34" charset="0"/>
                </a:rPr>
                <a:t>1</a:t>
              </a:r>
              <a:endParaRPr lang="fr-BE" altLang="en-US" sz="1000" b="0"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516551" name="AutoShape 7"/>
            <p:cNvSpPr>
              <a:spLocks noChangeArrowheads="1"/>
            </p:cNvSpPr>
            <p:nvPr/>
          </p:nvSpPr>
          <p:spPr bwMode="auto">
            <a:xfrm>
              <a:off x="3175" y="2715"/>
              <a:ext cx="640" cy="368"/>
            </a:xfrm>
            <a:prstGeom prst="roundRect">
              <a:avLst>
                <a:gd name="adj" fmla="val 16667"/>
              </a:avLst>
            </a:prstGeom>
            <a:solidFill>
              <a:srgbClr val="EAEAEA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lnSpc>
                  <a:spcPct val="120000"/>
                </a:lnSpc>
                <a:spcBef>
                  <a:spcPts val="600"/>
                </a:spcBef>
              </a:pPr>
              <a:r>
                <a:rPr lang="fr-BE" altLang="en-US" sz="1800" b="0">
                  <a:solidFill>
                    <a:schemeClr val="tx1"/>
                  </a:solidFill>
                  <a:effectLst/>
                  <a:latin typeface="Times New Roman" pitchFamily="18" charset="0"/>
                </a:rPr>
                <a:t>     </a:t>
              </a:r>
              <a:r>
                <a:rPr lang="fr-BE" altLang="en-US" sz="2000" b="0">
                  <a:solidFill>
                    <a:schemeClr val="tx1"/>
                  </a:solidFill>
                  <a:effectLst/>
                  <a:latin typeface="Arial" pitchFamily="34" charset="0"/>
                </a:rPr>
                <a:t>S</a:t>
              </a:r>
              <a:r>
                <a:rPr lang="fr-BE" altLang="en-US" sz="2000" b="0" baseline="-25000">
                  <a:solidFill>
                    <a:schemeClr val="tx1"/>
                  </a:solidFill>
                  <a:effectLst/>
                  <a:latin typeface="Arial" pitchFamily="34" charset="0"/>
                </a:rPr>
                <a:t>2</a:t>
              </a:r>
              <a:endParaRPr lang="fr-BE" altLang="en-US" sz="1000" b="0"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516552" name="Line 8"/>
            <p:cNvSpPr>
              <a:spLocks noChangeShapeType="1"/>
            </p:cNvSpPr>
            <p:nvPr/>
          </p:nvSpPr>
          <p:spPr bwMode="auto">
            <a:xfrm>
              <a:off x="2311" y="2891"/>
              <a:ext cx="840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16553" name="Text Box 9"/>
            <p:cNvSpPr txBox="1">
              <a:spLocks noChangeArrowheads="1"/>
            </p:cNvSpPr>
            <p:nvPr/>
          </p:nvSpPr>
          <p:spPr bwMode="auto">
            <a:xfrm>
              <a:off x="2607" y="2659"/>
              <a:ext cx="256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spcBef>
                  <a:spcPct val="0"/>
                </a:spcBef>
              </a:pPr>
              <a:r>
                <a:rPr lang="fr-BE" altLang="en-US" sz="2000" b="0" i="1">
                  <a:solidFill>
                    <a:schemeClr val="tx1"/>
                  </a:solidFill>
                  <a:effectLst/>
                  <a:latin typeface="Arial" pitchFamily="34" charset="0"/>
                </a:rPr>
                <a:t>e</a:t>
              </a:r>
              <a:endParaRPr lang="fr-BE" altLang="en-US" sz="1800" b="0" i="1"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1516555" name="Rectangle 11"/>
          <p:cNvSpPr>
            <a:spLocks noChangeArrowheads="1"/>
          </p:cNvSpPr>
          <p:nvPr/>
        </p:nvSpPr>
        <p:spPr bwMode="auto">
          <a:xfrm>
            <a:off x="369888" y="4329113"/>
            <a:ext cx="7258050" cy="130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 anchorCtr="1"/>
          <a:lstStyle>
            <a:lvl1pPr marL="342900" indent="-342900" algn="l">
              <a:lnSpc>
                <a:spcPct val="110000"/>
              </a:lnSpc>
              <a:spcBef>
                <a:spcPct val="40000"/>
              </a:spcBef>
              <a:buClr>
                <a:schemeClr val="tx2"/>
              </a:buClr>
              <a:buSzPct val="70000"/>
              <a:buFont typeface="Wingdings" pitchFamily="2" charset="2"/>
              <a:buChar char="u"/>
              <a:defRPr kumimoji="1" sz="2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lnSpc>
                <a:spcPct val="110000"/>
              </a:lnSpc>
              <a:spcBef>
                <a:spcPct val="25000"/>
              </a:spcBef>
              <a:buClr>
                <a:schemeClr val="tx2"/>
              </a:buClr>
              <a:buChar char="–"/>
              <a:defRPr kumimoji="1" sz="2200">
                <a:solidFill>
                  <a:srgbClr val="009999"/>
                </a:solidFill>
                <a:latin typeface="Comic Sans MS" pitchFamily="66" charset="0"/>
              </a:defRPr>
            </a:lvl2pPr>
            <a:lvl3pPr marL="1143000" indent="-228600" algn="l">
              <a:lnSpc>
                <a:spcPct val="110000"/>
              </a:lnSpc>
              <a:spcBef>
                <a:spcPct val="25000"/>
              </a:spcBef>
              <a:defRPr kumimoji="1" sz="2000">
                <a:solidFill>
                  <a:srgbClr val="009999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defRPr kumimoji="1" sz="2400">
                <a:solidFill>
                  <a:srgbClr val="FBD9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4pPr>
            <a:lvl5pPr marL="2057400" indent="-228600" algn="l">
              <a:spcBef>
                <a:spcPct val="20000"/>
              </a:spcBef>
              <a:defRPr kumimoji="1" sz="2000">
                <a:solidFill>
                  <a:srgbClr val="009999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rgbClr val="009999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rgbClr val="009999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rgbClr val="009999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rgbClr val="009999"/>
                </a:solidFill>
                <a:latin typeface="Comic Sans MS" pitchFamily="66" charset="0"/>
              </a:defRPr>
            </a:lvl9pPr>
          </a:lstStyle>
          <a:p>
            <a:pPr>
              <a:lnSpc>
                <a:spcPct val="140000"/>
              </a:lnSpc>
            </a:pPr>
            <a:r>
              <a:rPr lang="en-US" altLang="en-US" b="0">
                <a:effectLst/>
              </a:rPr>
              <a:t>Semantics:  the transition to </a:t>
            </a:r>
            <a:r>
              <a:rPr lang="en-US" altLang="en-US" b="0" i="1">
                <a:effectLst/>
              </a:rPr>
              <a:t>S</a:t>
            </a:r>
            <a:r>
              <a:rPr lang="en-US" altLang="en-US" b="0" i="1" baseline="-25000">
                <a:effectLst/>
              </a:rPr>
              <a:t>2</a:t>
            </a:r>
            <a:r>
              <a:rPr lang="en-US" altLang="en-US" b="0" i="1">
                <a:effectLst/>
              </a:rPr>
              <a:t> </a:t>
            </a:r>
            <a:r>
              <a:rPr lang="fr-BE" altLang="en-US" b="0" i="1">
                <a:effectLst/>
              </a:rPr>
              <a:t> </a:t>
            </a:r>
            <a:r>
              <a:rPr lang="en-US" altLang="en-US" b="0">
                <a:effectLst/>
              </a:rPr>
              <a:t>gets fired iff ...</a:t>
            </a:r>
          </a:p>
          <a:p>
            <a:pPr lvl="1">
              <a:lnSpc>
                <a:spcPct val="90000"/>
              </a:lnSpc>
              <a:spcBef>
                <a:spcPct val="10000"/>
              </a:spcBef>
              <a:buFontTx/>
              <a:buNone/>
            </a:pPr>
            <a:r>
              <a:rPr lang="en-US" altLang="en-US" b="0">
                <a:solidFill>
                  <a:schemeClr val="tx1"/>
                </a:solidFill>
                <a:effectLst/>
              </a:rPr>
              <a:t>we are in</a:t>
            </a:r>
            <a:r>
              <a:rPr lang="fr-BE" altLang="en-US" b="0">
                <a:solidFill>
                  <a:schemeClr val="tx1"/>
                </a:solidFill>
                <a:effectLst/>
              </a:rPr>
              <a:t> state</a:t>
            </a:r>
            <a:r>
              <a:rPr lang="en-US" altLang="en-US" b="0">
                <a:solidFill>
                  <a:schemeClr val="tx1"/>
                </a:solidFill>
                <a:effectLst/>
              </a:rPr>
              <a:t> </a:t>
            </a:r>
            <a:r>
              <a:rPr lang="en-US" altLang="en-US" b="0" i="1">
                <a:solidFill>
                  <a:schemeClr val="tx1"/>
                </a:solidFill>
                <a:effectLst/>
              </a:rPr>
              <a:t>S</a:t>
            </a:r>
            <a:r>
              <a:rPr lang="en-US" altLang="en-US" b="0" i="1" baseline="-25000">
                <a:solidFill>
                  <a:schemeClr val="tx1"/>
                </a:solidFill>
                <a:effectLst/>
              </a:rPr>
              <a:t>1</a:t>
            </a:r>
            <a:r>
              <a:rPr lang="en-US" altLang="en-US" b="0">
                <a:solidFill>
                  <a:schemeClr val="tx1"/>
                </a:solidFill>
                <a:effectLst/>
              </a:rPr>
              <a:t>  </a:t>
            </a:r>
            <a:r>
              <a:rPr lang="en-US" altLang="en-US">
                <a:solidFill>
                  <a:schemeClr val="tx1"/>
                </a:solidFill>
                <a:effectLst/>
              </a:rPr>
              <a:t>and</a:t>
            </a:r>
            <a:r>
              <a:rPr lang="en-US" altLang="en-US" b="0">
                <a:solidFill>
                  <a:schemeClr val="tx1"/>
                </a:solidFill>
                <a:effectLst/>
              </a:rPr>
              <a:t> event </a:t>
            </a:r>
            <a:r>
              <a:rPr lang="en-US" altLang="en-US" b="0" i="1">
                <a:solidFill>
                  <a:schemeClr val="tx1"/>
                </a:solidFill>
                <a:effectLst/>
              </a:rPr>
              <a:t>e</a:t>
            </a:r>
            <a:r>
              <a:rPr lang="en-US" altLang="en-US" b="0">
                <a:solidFill>
                  <a:schemeClr val="tx1"/>
                </a:solidFill>
                <a:effectLst/>
              </a:rPr>
              <a:t> occurs</a:t>
            </a:r>
            <a:endParaRPr lang="en-US" altLang="en-US" b="0">
              <a:effectLst/>
            </a:endParaRPr>
          </a:p>
        </p:txBody>
      </p:sp>
      <p:sp>
        <p:nvSpPr>
          <p:cNvPr id="1516556" name="AutoShape 12"/>
          <p:cNvSpPr>
            <a:spLocks noChangeArrowheads="1"/>
          </p:cNvSpPr>
          <p:nvPr/>
        </p:nvSpPr>
        <p:spPr bwMode="auto">
          <a:xfrm>
            <a:off x="2197100" y="5818188"/>
            <a:ext cx="1409700" cy="584200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l">
              <a:lnSpc>
                <a:spcPct val="130000"/>
              </a:lnSpc>
              <a:spcBef>
                <a:spcPts val="600"/>
              </a:spcBef>
            </a:pPr>
            <a:r>
              <a:rPr lang="fr-BE" altLang="en-US" sz="1600" b="0">
                <a:solidFill>
                  <a:schemeClr val="tx1"/>
                </a:solidFill>
                <a:effectLst/>
                <a:latin typeface="Arial" pitchFamily="34" charset="0"/>
              </a:rPr>
              <a:t>doorsClosed</a:t>
            </a:r>
            <a:endParaRPr lang="fr-BE" altLang="en-US" sz="1000" b="0"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16557" name="AutoShape 13"/>
          <p:cNvSpPr>
            <a:spLocks noChangeArrowheads="1"/>
          </p:cNvSpPr>
          <p:nvPr/>
        </p:nvSpPr>
        <p:spPr bwMode="auto">
          <a:xfrm>
            <a:off x="5156200" y="5792788"/>
            <a:ext cx="1455738" cy="584200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l">
              <a:lnSpc>
                <a:spcPct val="130000"/>
              </a:lnSpc>
              <a:spcBef>
                <a:spcPts val="600"/>
              </a:spcBef>
            </a:pPr>
            <a:r>
              <a:rPr lang="fr-BE" altLang="en-US" sz="1800" b="0"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lang="fr-BE" altLang="en-US" sz="1600" b="0">
                <a:solidFill>
                  <a:schemeClr val="tx1"/>
                </a:solidFill>
                <a:effectLst/>
                <a:latin typeface="Arial" pitchFamily="34" charset="0"/>
              </a:rPr>
              <a:t>doorsOpen</a:t>
            </a:r>
            <a:endParaRPr lang="fr-BE" altLang="en-US" sz="1000" b="0"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16558" name="Line 14"/>
          <p:cNvSpPr>
            <a:spLocks noChangeShapeType="1"/>
          </p:cNvSpPr>
          <p:nvPr/>
        </p:nvSpPr>
        <p:spPr bwMode="auto">
          <a:xfrm flipV="1">
            <a:off x="3657600" y="5957888"/>
            <a:ext cx="14986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16559" name="Text Box 15"/>
          <p:cNvSpPr txBox="1">
            <a:spLocks noChangeArrowheads="1"/>
          </p:cNvSpPr>
          <p:nvPr/>
        </p:nvSpPr>
        <p:spPr bwMode="auto">
          <a:xfrm>
            <a:off x="3594100" y="5614988"/>
            <a:ext cx="1558925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spcBef>
                <a:spcPct val="0"/>
              </a:spcBef>
            </a:pPr>
            <a:r>
              <a:rPr lang="fr-BE" altLang="en-US" sz="1600" b="0">
                <a:solidFill>
                  <a:schemeClr val="tx1"/>
                </a:solidFill>
                <a:effectLst/>
                <a:latin typeface="Arial" pitchFamily="34" charset="0"/>
              </a:rPr>
              <a:t>DoorsOpening</a:t>
            </a:r>
          </a:p>
        </p:txBody>
      </p:sp>
      <p:sp>
        <p:nvSpPr>
          <p:cNvPr id="1516560" name="Line 16"/>
          <p:cNvSpPr>
            <a:spLocks noChangeShapeType="1"/>
          </p:cNvSpPr>
          <p:nvPr/>
        </p:nvSpPr>
        <p:spPr bwMode="auto">
          <a:xfrm flipV="1">
            <a:off x="3644900" y="6148388"/>
            <a:ext cx="14859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16561" name="Text Box 17"/>
          <p:cNvSpPr txBox="1">
            <a:spLocks noChangeArrowheads="1"/>
          </p:cNvSpPr>
          <p:nvPr/>
        </p:nvSpPr>
        <p:spPr bwMode="auto">
          <a:xfrm>
            <a:off x="3708400" y="6161088"/>
            <a:ext cx="14097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spcBef>
                <a:spcPct val="0"/>
              </a:spcBef>
            </a:pPr>
            <a:r>
              <a:rPr lang="fr-BE" altLang="en-US" sz="1600" b="0">
                <a:solidFill>
                  <a:schemeClr val="tx1"/>
                </a:solidFill>
                <a:effectLst/>
                <a:latin typeface="Arial" pitchFamily="34" charset="0"/>
              </a:rPr>
              <a:t>DoorsClosing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976313" y="184150"/>
            <a:ext cx="7958137" cy="762000"/>
          </a:xfrm>
        </p:spPr>
        <p:txBody>
          <a:bodyPr/>
          <a:lstStyle/>
          <a:p>
            <a:r>
              <a:rPr lang="en-US" altLang="en-US"/>
              <a:t>SM states </a:t>
            </a:r>
            <a:r>
              <a:rPr lang="en-US" altLang="en-US" sz="2400" i="1"/>
              <a:t>vs.</a:t>
            </a:r>
            <a:r>
              <a:rPr lang="en-US" altLang="en-US"/>
              <a:t> snapshot states</a:t>
            </a:r>
            <a:endParaRPr lang="en-US" altLang="en-US" sz="2000"/>
          </a:p>
        </p:txBody>
      </p:sp>
      <p:sp>
        <p:nvSpPr>
          <p:cNvPr id="152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7175" y="963613"/>
            <a:ext cx="8815388" cy="5537200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Snapshot state</a:t>
            </a:r>
            <a:r>
              <a:rPr lang="en-US" altLang="en-US"/>
              <a:t> of </a:t>
            </a:r>
            <a:r>
              <a:rPr lang="fr-BE" altLang="en-US"/>
              <a:t>an </a:t>
            </a:r>
            <a:r>
              <a:rPr lang="en-US" altLang="en-US"/>
              <a:t>object instance  </a:t>
            </a:r>
            <a:r>
              <a:rPr lang="en-US" altLang="en-US" sz="2000"/>
              <a:t>(</a:t>
            </a:r>
            <a:r>
              <a:rPr lang="fr-BE" altLang="en-US" sz="2000"/>
              <a:t>cf. Chap. 10</a:t>
            </a:r>
            <a:r>
              <a:rPr lang="en-US" altLang="en-US" sz="2000"/>
              <a:t>):</a:t>
            </a:r>
            <a:endParaRPr lang="en-US" altLang="en-US"/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kumimoji="0" lang="en-GB" altLang="en-US" sz="2000"/>
              <a:t>          </a:t>
            </a:r>
            <a:r>
              <a:rPr lang="en-US" altLang="en-US"/>
              <a:t>tuple of functional pairs  </a:t>
            </a: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altLang="en-US" baseline="-25000"/>
              <a:t>i</a:t>
            </a:r>
            <a:r>
              <a:rPr lang="en-US" altLang="en-US"/>
              <a:t> </a:t>
            </a:r>
            <a:r>
              <a:rPr lang="en-US" altLang="en-US">
                <a:latin typeface="Symbol" pitchFamily="18" charset="2"/>
              </a:rPr>
              <a:t>|®</a:t>
            </a:r>
            <a:r>
              <a:rPr lang="en-US" altLang="en-US"/>
              <a:t> </a:t>
            </a: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v</a:t>
            </a:r>
            <a:r>
              <a:rPr lang="en-US" altLang="en-US" baseline="-25000"/>
              <a:t>i</a:t>
            </a:r>
            <a:endParaRPr lang="en-US" altLang="en-US" sz="2000"/>
          </a:p>
          <a:p>
            <a:pPr lvl="1">
              <a:lnSpc>
                <a:spcPct val="130000"/>
              </a:lnSpc>
              <a:spcBef>
                <a:spcPct val="10000"/>
              </a:spcBef>
              <a:buFontTx/>
              <a:buNone/>
            </a:pPr>
            <a:r>
              <a:rPr lang="en-US" altLang="en-US" sz="2000"/>
              <a:t>                 </a:t>
            </a:r>
            <a:r>
              <a:rPr lang="en-US" altLang="en-US" sz="2000" i="1"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altLang="en-US" sz="2000" i="1" baseline="-25000"/>
              <a:t>i</a:t>
            </a:r>
            <a:r>
              <a:rPr lang="en-US" altLang="en-US" sz="2000" i="1"/>
              <a:t> </a:t>
            </a:r>
            <a:r>
              <a:rPr lang="en-US" altLang="en-US" sz="2000"/>
              <a:t>:  state variable  </a:t>
            </a:r>
            <a:r>
              <a:rPr lang="en-US" altLang="en-US" sz="1800"/>
              <a:t>(object attribute, association)</a:t>
            </a:r>
            <a:endParaRPr lang="en-US" altLang="en-US" sz="2000"/>
          </a:p>
          <a:p>
            <a:pPr lvl="1">
              <a:spcBef>
                <a:spcPct val="10000"/>
              </a:spcBef>
              <a:buFontTx/>
              <a:buNone/>
            </a:pPr>
            <a:r>
              <a:rPr lang="en-US" altLang="en-US" sz="2000"/>
              <a:t>                 </a:t>
            </a:r>
            <a:r>
              <a:rPr lang="en-US" altLang="en-US" sz="2000" i="1">
                <a:effectLst>
                  <a:outerShdw blurRad="38100" dist="38100" dir="2700000" algn="tl">
                    <a:srgbClr val="000000"/>
                  </a:outerShdw>
                </a:effectLst>
              </a:rPr>
              <a:t>v</a:t>
            </a:r>
            <a:r>
              <a:rPr lang="en-US" altLang="en-US" sz="2000" i="1" baseline="-25000"/>
              <a:t>i</a:t>
            </a:r>
            <a:r>
              <a:rPr lang="en-US" altLang="en-US" sz="2000" i="1"/>
              <a:t> </a:t>
            </a:r>
            <a:r>
              <a:rPr lang="en-US" altLang="en-US" sz="2000"/>
              <a:t>: </a:t>
            </a:r>
            <a:r>
              <a:rPr lang="fr-BE" altLang="en-US" sz="2000"/>
              <a:t> </a:t>
            </a:r>
            <a:r>
              <a:rPr lang="en-US" altLang="en-US" sz="2000"/>
              <a:t>corresponding value</a:t>
            </a:r>
            <a:endParaRPr kumimoji="0" lang="en-GB" altLang="en-US" sz="2000">
              <a:solidFill>
                <a:schemeClr val="accent2"/>
              </a:solidFill>
            </a:endParaRPr>
          </a:p>
          <a:p>
            <a:pPr>
              <a:lnSpc>
                <a:spcPct val="17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kumimoji="0" lang="en-GB" altLang="en-US" sz="1800">
                <a:solidFill>
                  <a:schemeClr val="accent2"/>
                </a:solidFill>
              </a:rPr>
              <a:t>	</a:t>
            </a:r>
            <a:r>
              <a:rPr kumimoji="0" lang="en-GB" altLang="en-US" sz="1800">
                <a:solidFill>
                  <a:srgbClr val="009999"/>
                </a:solidFill>
              </a:rPr>
              <a:t>e.g.</a:t>
            </a:r>
            <a:r>
              <a:rPr kumimoji="0" lang="en-GB" altLang="en-US" sz="1800">
                <a:solidFill>
                  <a:schemeClr val="accent2"/>
                </a:solidFill>
              </a:rPr>
              <a:t>    </a:t>
            </a:r>
            <a:r>
              <a:rPr lang="en-US" altLang="en-US" sz="1800">
                <a:solidFill>
                  <a:srgbClr val="5F5F5F"/>
                </a:solidFill>
              </a:rPr>
              <a:t>(</a:t>
            </a:r>
            <a:r>
              <a:rPr lang="en-US" altLang="en-US" sz="1800" i="1">
                <a:solidFill>
                  <a:srgbClr val="5F5F5F"/>
                </a:solidFill>
                <a:latin typeface="Arial" pitchFamily="34" charset="0"/>
              </a:rPr>
              <a:t>tr.Speed </a:t>
            </a:r>
            <a:r>
              <a:rPr lang="en-US" altLang="en-US" sz="1400">
                <a:latin typeface="Symbol" pitchFamily="18" charset="2"/>
              </a:rPr>
              <a:t>|®</a:t>
            </a:r>
            <a:r>
              <a:rPr lang="en-US" altLang="en-US" sz="1800" i="1">
                <a:solidFill>
                  <a:srgbClr val="5F5F5F"/>
                </a:solidFill>
                <a:latin typeface="Arial" pitchFamily="34" charset="0"/>
              </a:rPr>
              <a:t>  0</a:t>
            </a:r>
            <a:r>
              <a:rPr lang="en-US" altLang="en-US" sz="1800"/>
              <a:t>,  </a:t>
            </a:r>
            <a:r>
              <a:rPr lang="en-US" altLang="en-US" sz="1800" i="1">
                <a:solidFill>
                  <a:srgbClr val="5F5F5F"/>
                </a:solidFill>
                <a:latin typeface="Arial" pitchFamily="34" charset="0"/>
              </a:rPr>
              <a:t>tr.Location </a:t>
            </a:r>
            <a:r>
              <a:rPr lang="en-US" altLang="en-US" sz="1400">
                <a:latin typeface="Symbol" pitchFamily="18" charset="2"/>
              </a:rPr>
              <a:t>|®</a:t>
            </a:r>
            <a:r>
              <a:rPr lang="en-US" altLang="en-US" sz="1800" i="1">
                <a:solidFill>
                  <a:srgbClr val="5F5F5F"/>
                </a:solidFill>
                <a:latin typeface="Arial" pitchFamily="34" charset="0"/>
              </a:rPr>
              <a:t> 9.25</a:t>
            </a:r>
            <a:r>
              <a:rPr lang="en-US" altLang="en-US" sz="1800"/>
              <a:t>,  </a:t>
            </a:r>
            <a:r>
              <a:rPr lang="en-US" altLang="en-US" sz="1800" i="1">
                <a:solidFill>
                  <a:srgbClr val="5F5F5F"/>
                </a:solidFill>
                <a:latin typeface="Arial" pitchFamily="34" charset="0"/>
              </a:rPr>
              <a:t>tr.DoorsState </a:t>
            </a:r>
            <a:r>
              <a:rPr lang="en-US" altLang="en-US" sz="1400">
                <a:latin typeface="Symbol" pitchFamily="18" charset="2"/>
              </a:rPr>
              <a:t>|®</a:t>
            </a:r>
            <a:r>
              <a:rPr lang="en-US" altLang="en-US" sz="1800" i="1">
                <a:solidFill>
                  <a:srgbClr val="5F5F5F"/>
                </a:solidFill>
                <a:latin typeface="Arial" pitchFamily="34" charset="0"/>
              </a:rPr>
              <a:t> Open</a:t>
            </a:r>
            <a:r>
              <a:rPr lang="en-US" altLang="en-US" sz="1800"/>
              <a:t>,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1800"/>
              <a:t>               </a:t>
            </a:r>
            <a:r>
              <a:rPr lang="en-US" altLang="en-US" sz="1800" i="1">
                <a:solidFill>
                  <a:srgbClr val="5F5F5F"/>
                </a:solidFill>
                <a:latin typeface="Arial" pitchFamily="34" charset="0"/>
              </a:rPr>
              <a:t>On </a:t>
            </a:r>
            <a:r>
              <a:rPr lang="en-US" altLang="en-US" sz="1400">
                <a:latin typeface="Symbol" pitchFamily="18" charset="2"/>
              </a:rPr>
              <a:t>|®</a:t>
            </a:r>
            <a:r>
              <a:rPr lang="en-US" altLang="en-US" sz="1800" i="1">
                <a:solidFill>
                  <a:srgbClr val="5F5F5F"/>
                </a:solidFill>
                <a:latin typeface="Arial" pitchFamily="34" charset="0"/>
              </a:rPr>
              <a:t> (tr, block13)</a:t>
            </a:r>
            <a:r>
              <a:rPr lang="en-US" altLang="en-US" sz="1800"/>
              <a:t>,  </a:t>
            </a:r>
            <a:r>
              <a:rPr lang="en-US" altLang="en-US" sz="1800" i="1">
                <a:solidFill>
                  <a:srgbClr val="5F5F5F"/>
                </a:solidFill>
                <a:latin typeface="Arial" pitchFamily="34" charset="0"/>
              </a:rPr>
              <a:t>At </a:t>
            </a:r>
            <a:r>
              <a:rPr lang="en-US" altLang="en-US" sz="1400">
                <a:latin typeface="Symbol" pitchFamily="18" charset="2"/>
              </a:rPr>
              <a:t>|®</a:t>
            </a:r>
            <a:r>
              <a:rPr lang="en-US" altLang="en-US" sz="1800" i="1">
                <a:solidFill>
                  <a:srgbClr val="5F5F5F"/>
                </a:solidFill>
                <a:latin typeface="Arial" pitchFamily="34" charset="0"/>
              </a:rPr>
              <a:t> (tr, platform1))</a:t>
            </a:r>
            <a:endParaRPr lang="en-US" altLang="en-US" sz="2000">
              <a:latin typeface="Arial" pitchFamily="34" charset="0"/>
            </a:endParaRPr>
          </a:p>
          <a:p>
            <a:pPr>
              <a:spcBef>
                <a:spcPct val="60000"/>
              </a:spcBef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SM state</a:t>
            </a:r>
            <a:r>
              <a:rPr lang="en-US" altLang="en-US"/>
              <a:t> of object instance:  </a:t>
            </a: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class</a:t>
            </a:r>
            <a:r>
              <a:rPr lang="en-US" altLang="en-US"/>
              <a:t> of snapshot states </a:t>
            </a:r>
            <a:r>
              <a:rPr kumimoji="0" lang="en-GB" altLang="en-US"/>
              <a:t>sharing same value for some behavioral state variable</a:t>
            </a:r>
            <a:r>
              <a:rPr kumimoji="0" lang="en-GB" altLang="en-US" sz="2000"/>
              <a:t>  (equivalence class) </a:t>
            </a:r>
          </a:p>
          <a:p>
            <a:pPr>
              <a:spcBef>
                <a:spcPct val="15000"/>
              </a:spcBef>
              <a:buFont typeface="Wingdings" pitchFamily="2" charset="2"/>
              <a:buNone/>
            </a:pPr>
            <a:r>
              <a:rPr kumimoji="0" lang="en-GB" altLang="en-US" sz="2000">
                <a:solidFill>
                  <a:srgbClr val="009999"/>
                </a:solidFill>
              </a:rPr>
              <a:t>     </a:t>
            </a:r>
            <a:r>
              <a:rPr kumimoji="0" lang="en-GB" altLang="en-US" sz="1800">
                <a:solidFill>
                  <a:srgbClr val="009999"/>
                </a:solidFill>
              </a:rPr>
              <a:t>e.g.</a:t>
            </a:r>
            <a:r>
              <a:rPr kumimoji="0" lang="en-GB" altLang="en-US" sz="2000">
                <a:solidFill>
                  <a:srgbClr val="009999"/>
                </a:solidFill>
              </a:rPr>
              <a:t> 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kumimoji="0" lang="en-GB" altLang="en-US" sz="2000"/>
              <a:t>     SM state </a:t>
            </a:r>
            <a:r>
              <a:rPr kumimoji="0" lang="en-GB" altLang="en-US" sz="2000" i="1">
                <a:solidFill>
                  <a:srgbClr val="5F5F5F"/>
                </a:solidFill>
              </a:rPr>
              <a:t>doorsClosed</a:t>
            </a:r>
            <a:r>
              <a:rPr kumimoji="0" lang="en-GB" altLang="en-US" sz="2000"/>
              <a:t> of </a:t>
            </a:r>
            <a:r>
              <a:rPr kumimoji="0" lang="en-GB" altLang="en-US" sz="2000" i="1">
                <a:solidFill>
                  <a:srgbClr val="5F5F5F"/>
                </a:solidFill>
              </a:rPr>
              <a:t>Train</a:t>
            </a:r>
            <a:r>
              <a:rPr kumimoji="0" lang="en-GB" altLang="en-US" sz="2000"/>
              <a:t> instance </a:t>
            </a:r>
            <a:r>
              <a:rPr kumimoji="0" lang="en-GB" altLang="en-US" sz="2000" i="1">
                <a:solidFill>
                  <a:srgbClr val="5F5F5F"/>
                </a:solidFill>
              </a:rPr>
              <a:t>tr</a:t>
            </a:r>
            <a:r>
              <a:rPr kumimoji="0" lang="en-GB" altLang="en-US" sz="2000"/>
              <a:t> includes snapshot states</a:t>
            </a:r>
            <a:endParaRPr kumimoji="0" lang="en-GB" altLang="en-US" sz="2000">
              <a:solidFill>
                <a:srgbClr val="009999"/>
              </a:solidFill>
            </a:endParaRPr>
          </a:p>
          <a:p>
            <a:pPr lvl="1"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kumimoji="0" lang="en-GB" altLang="en-US" sz="1800">
                <a:solidFill>
                  <a:srgbClr val="5F5F5F"/>
                </a:solidFill>
                <a:latin typeface="Arial" pitchFamily="34" charset="0"/>
              </a:rPr>
              <a:t>{ tr.Speed </a:t>
            </a:r>
            <a:r>
              <a:rPr kumimoji="0" lang="en-GB" altLang="en-US" sz="1400">
                <a:solidFill>
                  <a:srgbClr val="5F5F5F"/>
                </a:solidFill>
                <a:latin typeface="Symbol" pitchFamily="18" charset="2"/>
              </a:rPr>
              <a:t>|</a:t>
            </a:r>
            <a:r>
              <a:rPr kumimoji="0" lang="en-AU" altLang="en-US" sz="1400">
                <a:solidFill>
                  <a:srgbClr val="5F5F5F"/>
                </a:solidFill>
                <a:latin typeface="Symbol" pitchFamily="18" charset="2"/>
              </a:rPr>
              <a:t>®</a:t>
            </a:r>
            <a:r>
              <a:rPr kumimoji="0" lang="en-GB" altLang="en-US" sz="1800">
                <a:solidFill>
                  <a:srgbClr val="5F5F5F"/>
                </a:solidFill>
              </a:rPr>
              <a:t> </a:t>
            </a:r>
            <a:r>
              <a:rPr kumimoji="0" lang="en-GB" altLang="en-US" sz="1800">
                <a:solidFill>
                  <a:srgbClr val="5F5F5F"/>
                </a:solidFill>
                <a:latin typeface="Arial" pitchFamily="34" charset="0"/>
              </a:rPr>
              <a:t>0,  tr.Loc</a:t>
            </a:r>
            <a:r>
              <a:rPr kumimoji="0" lang="en-GB" altLang="en-US" sz="1800">
                <a:solidFill>
                  <a:srgbClr val="5F5F5F"/>
                </a:solidFill>
              </a:rPr>
              <a:t> </a:t>
            </a:r>
            <a:r>
              <a:rPr kumimoji="0" lang="en-GB" altLang="en-US" sz="1400">
                <a:solidFill>
                  <a:srgbClr val="5F5F5F"/>
                </a:solidFill>
                <a:latin typeface="Symbol" pitchFamily="18" charset="2"/>
              </a:rPr>
              <a:t>|</a:t>
            </a:r>
            <a:r>
              <a:rPr kumimoji="0" lang="en-AU" altLang="en-US" sz="1400">
                <a:solidFill>
                  <a:srgbClr val="5F5F5F"/>
                </a:solidFill>
                <a:latin typeface="Symbol" pitchFamily="18" charset="2"/>
              </a:rPr>
              <a:t>®</a:t>
            </a:r>
            <a:r>
              <a:rPr kumimoji="0" lang="en-GB" altLang="en-US" sz="1800">
                <a:solidFill>
                  <a:srgbClr val="5F5F5F"/>
                </a:solidFill>
              </a:rPr>
              <a:t> </a:t>
            </a:r>
            <a:r>
              <a:rPr kumimoji="0" lang="en-GB" altLang="en-US" sz="1800">
                <a:solidFill>
                  <a:srgbClr val="5F5F5F"/>
                </a:solidFill>
                <a:latin typeface="Arial" pitchFamily="34" charset="0"/>
              </a:rPr>
              <a:t>3,  </a:t>
            </a:r>
            <a:r>
              <a:rPr kumimoji="0" lang="en-GB" altLang="en-US" sz="1800" b="1">
                <a:solidFill>
                  <a:schemeClr val="tx2"/>
                </a:solidFill>
                <a:latin typeface="Arial" pitchFamily="34" charset="0"/>
              </a:rPr>
              <a:t>tr.DoorsState</a:t>
            </a:r>
            <a:r>
              <a:rPr kumimoji="0" lang="en-GB" altLang="en-US" sz="1800" b="1">
                <a:solidFill>
                  <a:schemeClr val="tx2"/>
                </a:solidFill>
              </a:rPr>
              <a:t> </a:t>
            </a:r>
            <a:r>
              <a:rPr kumimoji="0" lang="en-GB" altLang="en-US" sz="1400" b="1">
                <a:solidFill>
                  <a:schemeClr val="tx2"/>
                </a:solidFill>
                <a:latin typeface="Symbol" pitchFamily="18" charset="2"/>
              </a:rPr>
              <a:t>|</a:t>
            </a:r>
            <a:r>
              <a:rPr kumimoji="0" lang="en-AU" altLang="en-US" sz="1400" b="1">
                <a:solidFill>
                  <a:schemeClr val="tx2"/>
                </a:solidFill>
                <a:latin typeface="Symbol" pitchFamily="18" charset="2"/>
              </a:rPr>
              <a:t>®</a:t>
            </a:r>
            <a:r>
              <a:rPr kumimoji="0" lang="en-GB" altLang="en-US" sz="1800" b="1">
                <a:solidFill>
                  <a:schemeClr val="tx2"/>
                </a:solidFill>
              </a:rPr>
              <a:t> </a:t>
            </a:r>
            <a:r>
              <a:rPr kumimoji="0" lang="en-GB" altLang="en-US" sz="1800" b="1">
                <a:solidFill>
                  <a:schemeClr val="tx2"/>
                </a:solidFill>
                <a:latin typeface="Arial" pitchFamily="34" charset="0"/>
              </a:rPr>
              <a:t>'closed'</a:t>
            </a:r>
            <a:r>
              <a:rPr kumimoji="0" lang="en-GB" altLang="en-US" sz="1800">
                <a:solidFill>
                  <a:srgbClr val="5F5F5F"/>
                </a:solidFill>
                <a:latin typeface="Arial" pitchFamily="34" charset="0"/>
              </a:rPr>
              <a:t>,  At</a:t>
            </a:r>
            <a:r>
              <a:rPr kumimoji="0" lang="en-GB" altLang="en-US" sz="1800">
                <a:solidFill>
                  <a:srgbClr val="5F5F5F"/>
                </a:solidFill>
                <a:latin typeface="Symbol" pitchFamily="18" charset="2"/>
              </a:rPr>
              <a:t> </a:t>
            </a:r>
            <a:r>
              <a:rPr kumimoji="0" lang="en-GB" altLang="en-US" sz="1400">
                <a:solidFill>
                  <a:srgbClr val="5F5F5F"/>
                </a:solidFill>
                <a:latin typeface="Symbol" pitchFamily="18" charset="2"/>
              </a:rPr>
              <a:t>|</a:t>
            </a:r>
            <a:r>
              <a:rPr kumimoji="0" lang="en-AU" altLang="en-US" sz="1400">
                <a:solidFill>
                  <a:srgbClr val="5F5F5F"/>
                </a:solidFill>
                <a:latin typeface="Symbol" pitchFamily="18" charset="2"/>
              </a:rPr>
              <a:t>®</a:t>
            </a:r>
            <a:r>
              <a:rPr kumimoji="0" lang="en-GB" altLang="en-US" sz="1800">
                <a:solidFill>
                  <a:srgbClr val="5F5F5F"/>
                </a:solidFill>
              </a:rPr>
              <a:t> </a:t>
            </a:r>
            <a:r>
              <a:rPr kumimoji="0" lang="en-GB" altLang="en-US" sz="1800">
                <a:solidFill>
                  <a:srgbClr val="5F5F5F"/>
                </a:solidFill>
                <a:latin typeface="Arial" pitchFamily="34" charset="0"/>
              </a:rPr>
              <a:t>(tr, pl1) } ,</a:t>
            </a:r>
          </a:p>
          <a:p>
            <a:pPr lvl="1">
              <a:lnSpc>
                <a:spcPct val="160000"/>
              </a:lnSpc>
              <a:spcBef>
                <a:spcPct val="0"/>
              </a:spcBef>
              <a:buFontTx/>
              <a:buNone/>
            </a:pPr>
            <a:r>
              <a:rPr kumimoji="0" lang="en-GB" altLang="en-US" sz="1800">
                <a:solidFill>
                  <a:srgbClr val="5F5F5F"/>
                </a:solidFill>
                <a:latin typeface="Arial" pitchFamily="34" charset="0"/>
              </a:rPr>
              <a:t>{ tr.Speed </a:t>
            </a:r>
            <a:r>
              <a:rPr kumimoji="0" lang="en-GB" altLang="en-US" sz="1400">
                <a:solidFill>
                  <a:srgbClr val="5F5F5F"/>
                </a:solidFill>
                <a:latin typeface="Symbol" pitchFamily="18" charset="2"/>
              </a:rPr>
              <a:t>|</a:t>
            </a:r>
            <a:r>
              <a:rPr kumimoji="0" lang="en-AU" altLang="en-US" sz="1400">
                <a:solidFill>
                  <a:srgbClr val="5F5F5F"/>
                </a:solidFill>
                <a:latin typeface="Symbol" pitchFamily="18" charset="2"/>
              </a:rPr>
              <a:t>®</a:t>
            </a:r>
            <a:r>
              <a:rPr kumimoji="0" lang="en-GB" altLang="en-US" sz="1800">
                <a:solidFill>
                  <a:srgbClr val="5F5F5F"/>
                </a:solidFill>
              </a:rPr>
              <a:t> </a:t>
            </a:r>
            <a:r>
              <a:rPr kumimoji="0" lang="en-GB" altLang="en-US" sz="1800">
                <a:solidFill>
                  <a:srgbClr val="5F5F5F"/>
                </a:solidFill>
                <a:latin typeface="Arial" pitchFamily="34" charset="0"/>
              </a:rPr>
              <a:t>5,  tr.Loc </a:t>
            </a:r>
            <a:r>
              <a:rPr kumimoji="0" lang="en-GB" altLang="en-US" sz="1400">
                <a:solidFill>
                  <a:srgbClr val="5F5F5F"/>
                </a:solidFill>
                <a:latin typeface="Symbol" pitchFamily="18" charset="2"/>
              </a:rPr>
              <a:t>|</a:t>
            </a:r>
            <a:r>
              <a:rPr kumimoji="0" lang="en-AU" altLang="en-US" sz="1400">
                <a:solidFill>
                  <a:srgbClr val="5F5F5F"/>
                </a:solidFill>
                <a:latin typeface="Symbol" pitchFamily="18" charset="2"/>
              </a:rPr>
              <a:t>®</a:t>
            </a:r>
            <a:r>
              <a:rPr kumimoji="0" lang="en-GB" altLang="en-US" sz="1800">
                <a:solidFill>
                  <a:srgbClr val="5F5F5F"/>
                </a:solidFill>
              </a:rPr>
              <a:t> </a:t>
            </a:r>
            <a:r>
              <a:rPr kumimoji="0" lang="en-GB" altLang="en-US" sz="1800">
                <a:solidFill>
                  <a:srgbClr val="5F5F5F"/>
                </a:solidFill>
                <a:latin typeface="Arial" pitchFamily="34" charset="0"/>
              </a:rPr>
              <a:t>9,  </a:t>
            </a:r>
            <a:r>
              <a:rPr kumimoji="0" lang="en-GB" altLang="en-US" sz="1800" b="1">
                <a:solidFill>
                  <a:schemeClr val="tx2"/>
                </a:solidFill>
                <a:latin typeface="Arial" pitchFamily="34" charset="0"/>
              </a:rPr>
              <a:t>tr.DoorsState</a:t>
            </a:r>
            <a:r>
              <a:rPr kumimoji="0" lang="en-GB" altLang="en-US" sz="1800" b="1">
                <a:solidFill>
                  <a:schemeClr val="tx2"/>
                </a:solidFill>
              </a:rPr>
              <a:t> </a:t>
            </a:r>
            <a:r>
              <a:rPr kumimoji="0" lang="en-GB" altLang="en-US" sz="1400" b="1">
                <a:solidFill>
                  <a:schemeClr val="tx2"/>
                </a:solidFill>
                <a:latin typeface="Symbol" pitchFamily="18" charset="2"/>
              </a:rPr>
              <a:t>|</a:t>
            </a:r>
            <a:r>
              <a:rPr kumimoji="0" lang="en-AU" altLang="en-US" sz="1400" b="1">
                <a:solidFill>
                  <a:schemeClr val="tx2"/>
                </a:solidFill>
                <a:latin typeface="Symbol" pitchFamily="18" charset="2"/>
              </a:rPr>
              <a:t>®</a:t>
            </a:r>
            <a:r>
              <a:rPr kumimoji="0" lang="en-GB" altLang="en-US" sz="1800" b="1">
                <a:solidFill>
                  <a:schemeClr val="tx2"/>
                </a:solidFill>
              </a:rPr>
              <a:t> </a:t>
            </a:r>
            <a:r>
              <a:rPr kumimoji="0" lang="en-GB" altLang="en-US" sz="1800" b="1">
                <a:solidFill>
                  <a:schemeClr val="tx2"/>
                </a:solidFill>
                <a:latin typeface="Arial" pitchFamily="34" charset="0"/>
              </a:rPr>
              <a:t>'closed'</a:t>
            </a:r>
            <a:r>
              <a:rPr kumimoji="0" lang="en-GB" altLang="en-US" sz="1800">
                <a:solidFill>
                  <a:srgbClr val="5F5F5F"/>
                </a:solidFill>
                <a:latin typeface="Arial" pitchFamily="34" charset="0"/>
              </a:rPr>
              <a:t>,  At</a:t>
            </a:r>
            <a:r>
              <a:rPr kumimoji="0" lang="en-GB" altLang="en-US" sz="1800">
                <a:solidFill>
                  <a:srgbClr val="5F5F5F"/>
                </a:solidFill>
                <a:latin typeface="Symbol" pitchFamily="18" charset="2"/>
              </a:rPr>
              <a:t> </a:t>
            </a:r>
            <a:r>
              <a:rPr kumimoji="0" lang="en-GB" altLang="en-US" sz="1400">
                <a:solidFill>
                  <a:srgbClr val="5F5F5F"/>
                </a:solidFill>
                <a:latin typeface="Symbol" pitchFamily="18" charset="2"/>
              </a:rPr>
              <a:t>|</a:t>
            </a:r>
            <a:r>
              <a:rPr kumimoji="0" lang="en-AU" altLang="en-US" sz="1400">
                <a:solidFill>
                  <a:srgbClr val="5F5F5F"/>
                </a:solidFill>
                <a:latin typeface="Symbol" pitchFamily="18" charset="2"/>
              </a:rPr>
              <a:t>®</a:t>
            </a:r>
            <a:r>
              <a:rPr kumimoji="0" lang="en-GB" altLang="en-US" sz="1800">
                <a:solidFill>
                  <a:srgbClr val="5F5F5F"/>
                </a:solidFill>
              </a:rPr>
              <a:t> </a:t>
            </a:r>
            <a:r>
              <a:rPr kumimoji="0" lang="en-GB" altLang="en-US" sz="1800">
                <a:solidFill>
                  <a:srgbClr val="5F5F5F"/>
                </a:solidFill>
                <a:latin typeface="Arial" pitchFamily="34" charset="0"/>
              </a:rPr>
              <a:t>(tr, nil) }</a:t>
            </a:r>
          </a:p>
        </p:txBody>
      </p:sp>
      <p:graphicFrame>
        <p:nvGraphicFramePr>
          <p:cNvPr id="1522694" name="Object 6"/>
          <p:cNvGraphicFramePr>
            <a:graphicFrameLocks noChangeAspect="1"/>
          </p:cNvGraphicFramePr>
          <p:nvPr/>
        </p:nvGraphicFramePr>
        <p:xfrm>
          <a:off x="52388" y="38100"/>
          <a:ext cx="993775" cy="814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2695" name="Photo Editor Photo" r:id="rId4" imgW="1142857" imgH="752381" progId="MSPhotoEd.3">
                  <p:embed/>
                </p:oleObj>
              </mc:Choice>
              <mc:Fallback>
                <p:oleObj name="Photo Editor Photo" r:id="rId4" imgW="1142857" imgH="752381" progId="MSPhotoEd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88" y="38100"/>
                        <a:ext cx="993775" cy="814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3734" name="AutoShape 22"/>
          <p:cNvSpPr>
            <a:spLocks noChangeArrowheads="1"/>
          </p:cNvSpPr>
          <p:nvPr/>
        </p:nvSpPr>
        <p:spPr bwMode="auto">
          <a:xfrm>
            <a:off x="1689100" y="4940300"/>
            <a:ext cx="5554663" cy="879475"/>
          </a:xfrm>
          <a:prstGeom prst="roundRect">
            <a:avLst>
              <a:gd name="adj" fmla="val 16667"/>
            </a:avLst>
          </a:prstGeom>
          <a:solidFill>
            <a:srgbClr val="99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23714" name="Rectangle 2"/>
          <p:cNvSpPr>
            <a:spLocks noGrp="1" noChangeArrowheads="1"/>
          </p:cNvSpPr>
          <p:nvPr>
            <p:ph type="title"/>
          </p:nvPr>
        </p:nvSpPr>
        <p:spPr>
          <a:xfrm>
            <a:off x="976313" y="184150"/>
            <a:ext cx="7958137" cy="762000"/>
          </a:xfrm>
        </p:spPr>
        <p:txBody>
          <a:bodyPr/>
          <a:lstStyle/>
          <a:p>
            <a:r>
              <a:rPr lang="en-US" altLang="en-US"/>
              <a:t>SM states</a:t>
            </a:r>
            <a:endParaRPr lang="en-US" altLang="en-US" sz="2000"/>
          </a:p>
        </p:txBody>
      </p:sp>
      <p:sp>
        <p:nvSpPr>
          <p:cNvPr id="1523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981075"/>
            <a:ext cx="8815387" cy="3546475"/>
          </a:xfrm>
        </p:spPr>
        <p:txBody>
          <a:bodyPr/>
          <a:lstStyle/>
          <a:p>
            <a:pPr>
              <a:spcBef>
                <a:spcPct val="60000"/>
              </a:spcBef>
            </a:pPr>
            <a:r>
              <a:rPr kumimoji="0" lang="en-GB" altLang="en-US"/>
              <a:t>To model agent behaviors:  </a:t>
            </a:r>
            <a:r>
              <a:rPr kumimoji="0" lang="en-GB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one</a:t>
            </a:r>
            <a:r>
              <a:rPr kumimoji="0" lang="en-GB" altLang="en-US"/>
              <a:t> state machine </a:t>
            </a:r>
            <a:r>
              <a:rPr kumimoji="0" lang="en-GB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per state variable controlled</a:t>
            </a:r>
            <a:r>
              <a:rPr kumimoji="0" lang="en-GB" altLang="en-US"/>
              <a:t> by an arbitrary agent instance</a:t>
            </a:r>
          </a:p>
          <a:p>
            <a:pPr lvl="1">
              <a:spcBef>
                <a:spcPct val="20000"/>
              </a:spcBef>
            </a:pPr>
            <a:r>
              <a:rPr kumimoji="0" lang="en-GB" altLang="en-US"/>
              <a:t>captures admissible sequences of transitions among SM states of corresponding object instance --for </a:t>
            </a:r>
            <a:r>
              <a:rPr kumimoji="0" lang="en-GB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this</a:t>
            </a:r>
            <a:r>
              <a:rPr kumimoji="0" lang="en-GB" altLang="en-US"/>
              <a:t> variable</a:t>
            </a:r>
          </a:p>
          <a:p>
            <a:pPr>
              <a:lnSpc>
                <a:spcPct val="90000"/>
              </a:lnSpc>
              <a:spcBef>
                <a:spcPct val="60000"/>
              </a:spcBef>
            </a:pPr>
            <a:r>
              <a:rPr kumimoji="0" lang="en-GB" altLang="en-US"/>
              <a:t>A SM state has some duration</a:t>
            </a:r>
          </a:p>
          <a:p>
            <a:pPr lvl="1">
              <a:lnSpc>
                <a:spcPct val="50000"/>
              </a:lnSpc>
              <a:spcBef>
                <a:spcPct val="60000"/>
              </a:spcBef>
            </a:pPr>
            <a:r>
              <a:rPr kumimoji="0" lang="en-GB" altLang="en-US"/>
              <a:t>corresponding object instance remains some time in it</a:t>
            </a:r>
          </a:p>
          <a:p>
            <a:pPr>
              <a:lnSpc>
                <a:spcPct val="120000"/>
              </a:lnSpc>
              <a:spcBef>
                <a:spcPct val="60000"/>
              </a:spcBef>
            </a:pPr>
            <a:r>
              <a:rPr kumimoji="0" lang="en-GB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Initial state</a:t>
            </a:r>
            <a:r>
              <a:rPr kumimoji="0" lang="en-GB" altLang="en-US"/>
              <a:t> </a:t>
            </a:r>
            <a:r>
              <a:rPr kumimoji="0" lang="en-GB" altLang="en-US">
                <a:solidFill>
                  <a:schemeClr val="tx2"/>
                </a:solidFill>
              </a:rPr>
              <a:t>=</a:t>
            </a:r>
            <a:r>
              <a:rPr kumimoji="0" lang="en-GB" altLang="en-US"/>
              <a:t>  state when object instance appears in system</a:t>
            </a:r>
          </a:p>
          <a:p>
            <a:pPr lvl="2">
              <a:lnSpc>
                <a:spcPct val="50000"/>
              </a:lnSpc>
              <a:spcBef>
                <a:spcPct val="60000"/>
              </a:spcBef>
            </a:pPr>
            <a:r>
              <a:rPr kumimoji="0" lang="en-GB" altLang="en-US"/>
              <a:t>                                          InstanceOf (o, Ob) gets </a:t>
            </a:r>
            <a:r>
              <a:rPr kumimoji="0" lang="en-GB" altLang="en-US" i="1"/>
              <a:t>true</a:t>
            </a:r>
            <a:endParaRPr kumimoji="0" lang="en-GB" altLang="en-US"/>
          </a:p>
        </p:txBody>
      </p:sp>
      <p:sp>
        <p:nvSpPr>
          <p:cNvPr id="1523718" name="Text Box 6"/>
          <p:cNvSpPr txBox="1">
            <a:spLocks noChangeArrowheads="1"/>
          </p:cNvSpPr>
          <p:nvPr/>
        </p:nvSpPr>
        <p:spPr bwMode="auto">
          <a:xfrm>
            <a:off x="4071938" y="4926013"/>
            <a:ext cx="1514475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spcBef>
                <a:spcPct val="0"/>
              </a:spcBef>
            </a:pPr>
            <a:r>
              <a:rPr lang="fr-BE" altLang="en-US" sz="1600" b="0">
                <a:solidFill>
                  <a:schemeClr val="tx1"/>
                </a:solidFill>
                <a:effectLst/>
                <a:latin typeface="Arial" pitchFamily="34" charset="0"/>
              </a:rPr>
              <a:t>DoorsOpening</a:t>
            </a:r>
          </a:p>
        </p:txBody>
      </p:sp>
      <p:sp>
        <p:nvSpPr>
          <p:cNvPr id="1523719" name="AutoShape 7"/>
          <p:cNvSpPr>
            <a:spLocks noChangeArrowheads="1"/>
          </p:cNvSpPr>
          <p:nvPr/>
        </p:nvSpPr>
        <p:spPr bwMode="auto">
          <a:xfrm>
            <a:off x="2674938" y="5129213"/>
            <a:ext cx="1409700" cy="584200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l">
              <a:lnSpc>
                <a:spcPct val="140000"/>
              </a:lnSpc>
              <a:spcBef>
                <a:spcPts val="600"/>
              </a:spcBef>
            </a:pPr>
            <a:r>
              <a:rPr lang="fr-BE" altLang="en-US" sz="1600" b="0">
                <a:solidFill>
                  <a:schemeClr val="tx1"/>
                </a:solidFill>
                <a:effectLst/>
                <a:latin typeface="Arial" pitchFamily="34" charset="0"/>
              </a:rPr>
              <a:t>doorsClosed</a:t>
            </a:r>
            <a:endParaRPr lang="fr-BE" altLang="en-US" sz="1000" b="0"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23720" name="AutoShape 8"/>
          <p:cNvSpPr>
            <a:spLocks noChangeArrowheads="1"/>
          </p:cNvSpPr>
          <p:nvPr/>
        </p:nvSpPr>
        <p:spPr bwMode="auto">
          <a:xfrm>
            <a:off x="5634038" y="5103813"/>
            <a:ext cx="1325562" cy="584200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l">
              <a:lnSpc>
                <a:spcPct val="130000"/>
              </a:lnSpc>
              <a:spcBef>
                <a:spcPts val="600"/>
              </a:spcBef>
            </a:pPr>
            <a:r>
              <a:rPr lang="fr-BE" altLang="en-US" sz="1800" b="0"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lang="fr-BE" altLang="en-US" sz="1600" b="0">
                <a:solidFill>
                  <a:schemeClr val="tx1"/>
                </a:solidFill>
                <a:effectLst/>
                <a:latin typeface="Arial" pitchFamily="34" charset="0"/>
              </a:rPr>
              <a:t>doorsOpen</a:t>
            </a:r>
            <a:endParaRPr lang="fr-BE" altLang="en-US" sz="1000" b="0"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23721" name="Line 9"/>
          <p:cNvSpPr>
            <a:spLocks noChangeShapeType="1"/>
          </p:cNvSpPr>
          <p:nvPr/>
        </p:nvSpPr>
        <p:spPr bwMode="auto">
          <a:xfrm flipV="1">
            <a:off x="2052638" y="5421313"/>
            <a:ext cx="620712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23722" name="Line 10"/>
          <p:cNvSpPr>
            <a:spLocks noChangeShapeType="1"/>
          </p:cNvSpPr>
          <p:nvPr/>
        </p:nvSpPr>
        <p:spPr bwMode="auto">
          <a:xfrm>
            <a:off x="4122738" y="5459413"/>
            <a:ext cx="1498600" cy="15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23723" name="Text Box 11"/>
          <p:cNvSpPr txBox="1">
            <a:spLocks noChangeArrowheads="1"/>
          </p:cNvSpPr>
          <p:nvPr/>
        </p:nvSpPr>
        <p:spPr bwMode="auto">
          <a:xfrm>
            <a:off x="4186238" y="5472113"/>
            <a:ext cx="14097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spcBef>
                <a:spcPct val="0"/>
              </a:spcBef>
            </a:pPr>
            <a:r>
              <a:rPr lang="fr-BE" altLang="en-US" sz="1600" b="0">
                <a:solidFill>
                  <a:schemeClr val="tx1"/>
                </a:solidFill>
                <a:effectLst/>
                <a:latin typeface="Arial" pitchFamily="34" charset="0"/>
              </a:rPr>
              <a:t>DoorsClosing</a:t>
            </a:r>
          </a:p>
        </p:txBody>
      </p:sp>
      <p:sp>
        <p:nvSpPr>
          <p:cNvPr id="1523724" name="Oval 12"/>
          <p:cNvSpPr>
            <a:spLocks noChangeArrowheads="1"/>
          </p:cNvSpPr>
          <p:nvPr/>
        </p:nvSpPr>
        <p:spPr bwMode="auto">
          <a:xfrm>
            <a:off x="1862138" y="5321300"/>
            <a:ext cx="177800" cy="1651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23725" name="Line 13"/>
          <p:cNvSpPr>
            <a:spLocks noChangeShapeType="1"/>
          </p:cNvSpPr>
          <p:nvPr/>
        </p:nvSpPr>
        <p:spPr bwMode="auto">
          <a:xfrm>
            <a:off x="4135438" y="5307013"/>
            <a:ext cx="1498600" cy="15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23726" name="Text Box 14"/>
          <p:cNvSpPr txBox="1">
            <a:spLocks noChangeArrowheads="1"/>
          </p:cNvSpPr>
          <p:nvPr/>
        </p:nvSpPr>
        <p:spPr bwMode="auto">
          <a:xfrm>
            <a:off x="1812925" y="4613275"/>
            <a:ext cx="1539875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spcBef>
                <a:spcPct val="0"/>
              </a:spcBef>
            </a:pPr>
            <a:r>
              <a:rPr lang="fr-BE" altLang="en-US" sz="1800" b="0" i="1">
                <a:solidFill>
                  <a:schemeClr val="tx2"/>
                </a:solidFill>
                <a:effectLst/>
                <a:latin typeface="Comic Sans MS" pitchFamily="66" charset="0"/>
              </a:rPr>
              <a:t>initial state</a:t>
            </a:r>
            <a:endParaRPr lang="fr-BE" altLang="en-US" sz="1600" b="0"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23727" name="Text Box 15"/>
          <p:cNvSpPr txBox="1">
            <a:spLocks noChangeArrowheads="1"/>
          </p:cNvSpPr>
          <p:nvPr/>
        </p:nvSpPr>
        <p:spPr bwMode="auto">
          <a:xfrm>
            <a:off x="7377113" y="5456238"/>
            <a:ext cx="1539875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spcBef>
                <a:spcPct val="0"/>
              </a:spcBef>
            </a:pPr>
            <a:r>
              <a:rPr lang="fr-BE" altLang="en-US" sz="1800" b="0" i="1">
                <a:solidFill>
                  <a:schemeClr val="tx2"/>
                </a:solidFill>
                <a:effectLst/>
                <a:latin typeface="Comic Sans MS" pitchFamily="66" charset="0"/>
              </a:rPr>
              <a:t>SM state</a:t>
            </a:r>
            <a:endParaRPr lang="fr-BE" altLang="en-US" sz="1600" b="0"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23728" name="Line 16"/>
          <p:cNvSpPr>
            <a:spLocks noChangeShapeType="1"/>
          </p:cNvSpPr>
          <p:nvPr/>
        </p:nvSpPr>
        <p:spPr bwMode="auto">
          <a:xfrm flipV="1">
            <a:off x="1978025" y="4914900"/>
            <a:ext cx="431800" cy="388938"/>
          </a:xfrm>
          <a:prstGeom prst="line">
            <a:avLst/>
          </a:prstGeom>
          <a:noFill/>
          <a:ln w="12700">
            <a:solidFill>
              <a:schemeClr val="tx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23729" name="Line 17"/>
          <p:cNvSpPr>
            <a:spLocks noChangeShapeType="1"/>
          </p:cNvSpPr>
          <p:nvPr/>
        </p:nvSpPr>
        <p:spPr bwMode="auto">
          <a:xfrm>
            <a:off x="6950075" y="5399088"/>
            <a:ext cx="446088" cy="73025"/>
          </a:xfrm>
          <a:prstGeom prst="line">
            <a:avLst/>
          </a:prstGeom>
          <a:noFill/>
          <a:ln w="12700">
            <a:solidFill>
              <a:schemeClr val="tx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23732" name="Text Box 20"/>
          <p:cNvSpPr txBox="1">
            <a:spLocks noChangeArrowheads="1"/>
          </p:cNvSpPr>
          <p:nvPr/>
        </p:nvSpPr>
        <p:spPr bwMode="auto">
          <a:xfrm>
            <a:off x="1328738" y="5835650"/>
            <a:ext cx="6537325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fr-BE" altLang="en-US" sz="1800" b="0">
                <a:solidFill>
                  <a:schemeClr val="tx1"/>
                </a:solidFill>
                <a:effectLst/>
                <a:latin typeface="Comic Sans MS" pitchFamily="66" charset="0"/>
              </a:rPr>
              <a:t>SM for state variable </a:t>
            </a:r>
            <a:r>
              <a:rPr lang="fr-BE" altLang="en-US" sz="1800" b="0" i="1">
                <a:solidFill>
                  <a:srgbClr val="5F5F5F"/>
                </a:solidFill>
                <a:effectLst/>
                <a:latin typeface="Comic Sans MS" pitchFamily="66" charset="0"/>
              </a:rPr>
              <a:t>tr.doorsState</a:t>
            </a:r>
            <a:r>
              <a:rPr lang="fr-BE" altLang="en-US" sz="1800" b="0">
                <a:solidFill>
                  <a:srgbClr val="009999"/>
                </a:solidFill>
                <a:effectLst/>
                <a:latin typeface="Comic Sans MS" pitchFamily="66" charset="0"/>
              </a:rPr>
              <a:t> </a:t>
            </a:r>
            <a:r>
              <a:rPr lang="fr-BE" altLang="en-US" sz="1800" b="0">
                <a:solidFill>
                  <a:schemeClr val="tx1"/>
                </a:solidFill>
                <a:effectLst/>
                <a:latin typeface="Comic Sans MS" pitchFamily="66" charset="0"/>
              </a:rPr>
              <a:t>of </a:t>
            </a:r>
            <a:r>
              <a:rPr lang="fr-BE" altLang="en-US" sz="1800" b="0">
                <a:solidFill>
                  <a:srgbClr val="5F5F5F"/>
                </a:solidFill>
                <a:effectLst/>
                <a:latin typeface="Comic Sans MS" pitchFamily="66" charset="0"/>
              </a:rPr>
              <a:t>TrainInfo </a:t>
            </a:r>
            <a:r>
              <a:rPr lang="fr-BE" altLang="en-US" sz="1800" b="0">
                <a:solidFill>
                  <a:schemeClr val="tx1"/>
                </a:solidFill>
                <a:effectLst/>
                <a:latin typeface="Comic Sans MS" pitchFamily="66" charset="0"/>
              </a:rPr>
              <a:t>object</a:t>
            </a:r>
            <a:r>
              <a:rPr lang="fr-BE" altLang="en-US" sz="1800" b="0">
                <a:solidFill>
                  <a:srgbClr val="009999"/>
                </a:solidFill>
                <a:effectLst/>
                <a:latin typeface="Comic Sans MS" pitchFamily="66" charset="0"/>
              </a:rPr>
              <a:t> </a:t>
            </a:r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fr-BE" altLang="en-US" sz="1800" b="0">
                <a:solidFill>
                  <a:schemeClr val="tx1"/>
                </a:solidFill>
                <a:effectLst/>
                <a:latin typeface="Comic Sans MS" pitchFamily="66" charset="0"/>
              </a:rPr>
              <a:t>controlled by</a:t>
            </a:r>
            <a:r>
              <a:rPr lang="fr-BE" altLang="en-US" sz="1800" b="0">
                <a:solidFill>
                  <a:srgbClr val="009999"/>
                </a:solidFill>
                <a:effectLst/>
                <a:latin typeface="Comic Sans MS" pitchFamily="66" charset="0"/>
              </a:rPr>
              <a:t> </a:t>
            </a:r>
            <a:r>
              <a:rPr lang="fr-BE" altLang="en-US" sz="1800" b="0">
                <a:solidFill>
                  <a:srgbClr val="5F5F5F"/>
                </a:solidFill>
                <a:effectLst/>
                <a:latin typeface="Comic Sans MS" pitchFamily="66" charset="0"/>
              </a:rPr>
              <a:t>TrainController</a:t>
            </a:r>
          </a:p>
        </p:txBody>
      </p:sp>
      <p:graphicFrame>
        <p:nvGraphicFramePr>
          <p:cNvPr id="1523735" name="Object 23"/>
          <p:cNvGraphicFramePr>
            <a:graphicFrameLocks noChangeAspect="1"/>
          </p:cNvGraphicFramePr>
          <p:nvPr/>
        </p:nvGraphicFramePr>
        <p:xfrm>
          <a:off x="52388" y="38100"/>
          <a:ext cx="993775" cy="814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3736" name="Photo Editor Photo" r:id="rId4" imgW="1142857" imgH="752381" progId="MSPhotoEd.3">
                  <p:embed/>
                </p:oleObj>
              </mc:Choice>
              <mc:Fallback>
                <p:oleObj name="Photo Editor Photo" r:id="rId4" imgW="1142857" imgH="752381" progId="MSPhotoEd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88" y="38100"/>
                        <a:ext cx="993775" cy="814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4758" name="AutoShape 22"/>
          <p:cNvSpPr>
            <a:spLocks noChangeArrowheads="1"/>
          </p:cNvSpPr>
          <p:nvPr/>
        </p:nvSpPr>
        <p:spPr bwMode="auto">
          <a:xfrm>
            <a:off x="1458913" y="3219450"/>
            <a:ext cx="5554662" cy="879475"/>
          </a:xfrm>
          <a:prstGeom prst="roundRect">
            <a:avLst>
              <a:gd name="adj" fmla="val 16667"/>
            </a:avLst>
          </a:prstGeom>
          <a:solidFill>
            <a:srgbClr val="99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24738" name="Rectangle 2"/>
          <p:cNvSpPr>
            <a:spLocks noGrp="1" noChangeArrowheads="1"/>
          </p:cNvSpPr>
          <p:nvPr>
            <p:ph type="title"/>
          </p:nvPr>
        </p:nvSpPr>
        <p:spPr>
          <a:xfrm>
            <a:off x="976313" y="184150"/>
            <a:ext cx="7958137" cy="762000"/>
          </a:xfrm>
        </p:spPr>
        <p:txBody>
          <a:bodyPr/>
          <a:lstStyle/>
          <a:p>
            <a:r>
              <a:rPr lang="en-US" altLang="en-US"/>
              <a:t>SM states  </a:t>
            </a:r>
            <a:r>
              <a:rPr lang="en-US" altLang="en-US" sz="2000"/>
              <a:t>(2)</a:t>
            </a:r>
          </a:p>
        </p:txBody>
      </p:sp>
      <p:sp>
        <p:nvSpPr>
          <p:cNvPr id="1524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013" y="1077913"/>
            <a:ext cx="9144000" cy="2246312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60000"/>
              </a:spcBef>
            </a:pPr>
            <a:r>
              <a:rPr kumimoji="0" lang="en-GB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Final state</a:t>
            </a:r>
            <a:r>
              <a:rPr kumimoji="0" lang="en-GB" altLang="en-US"/>
              <a:t> </a:t>
            </a:r>
            <a:r>
              <a:rPr kumimoji="0" lang="en-GB" altLang="en-US">
                <a:solidFill>
                  <a:schemeClr val="tx2"/>
                </a:solidFill>
              </a:rPr>
              <a:t>=</a:t>
            </a:r>
            <a:r>
              <a:rPr kumimoji="0" lang="en-GB" altLang="en-US"/>
              <a:t> state when object instance disappears from system</a:t>
            </a:r>
          </a:p>
          <a:p>
            <a:pPr lvl="2">
              <a:lnSpc>
                <a:spcPct val="90000"/>
              </a:lnSpc>
              <a:spcBef>
                <a:spcPct val="60000"/>
              </a:spcBef>
            </a:pPr>
            <a:r>
              <a:rPr kumimoji="0" lang="en-GB" altLang="en-US"/>
              <a:t>                                   InstanceOf (o, Ob) gets </a:t>
            </a:r>
            <a:r>
              <a:rPr kumimoji="0" lang="en-GB" altLang="en-US" i="1"/>
              <a:t>false</a:t>
            </a:r>
            <a:endParaRPr kumimoji="0" lang="en-GB" altLang="en-US"/>
          </a:p>
        </p:txBody>
      </p:sp>
      <p:sp>
        <p:nvSpPr>
          <p:cNvPr id="1524741" name="Text Box 5"/>
          <p:cNvSpPr txBox="1">
            <a:spLocks noChangeArrowheads="1"/>
          </p:cNvSpPr>
          <p:nvPr/>
        </p:nvSpPr>
        <p:spPr bwMode="auto">
          <a:xfrm>
            <a:off x="3556000" y="3222625"/>
            <a:ext cx="11049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spcBef>
                <a:spcPct val="0"/>
              </a:spcBef>
            </a:pPr>
            <a:r>
              <a:rPr lang="fr-BE" altLang="en-US" sz="1600" b="0">
                <a:solidFill>
                  <a:schemeClr val="tx1"/>
                </a:solidFill>
                <a:effectLst/>
                <a:latin typeface="Arial" pitchFamily="34" charset="0"/>
              </a:rPr>
              <a:t>checkOut</a:t>
            </a:r>
          </a:p>
        </p:txBody>
      </p:sp>
      <p:sp>
        <p:nvSpPr>
          <p:cNvPr id="1524742" name="AutoShape 6"/>
          <p:cNvSpPr>
            <a:spLocks noChangeArrowheads="1"/>
          </p:cNvSpPr>
          <p:nvPr/>
        </p:nvSpPr>
        <p:spPr bwMode="auto">
          <a:xfrm>
            <a:off x="2413000" y="3349625"/>
            <a:ext cx="1079500" cy="584200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l">
              <a:lnSpc>
                <a:spcPct val="140000"/>
              </a:lnSpc>
              <a:spcBef>
                <a:spcPts val="600"/>
              </a:spcBef>
            </a:pPr>
            <a:r>
              <a:rPr lang="fr-BE" altLang="en-US" sz="1600" b="0">
                <a:solidFill>
                  <a:schemeClr val="tx1"/>
                </a:solidFill>
                <a:effectLst/>
                <a:latin typeface="Arial" pitchFamily="34" charset="0"/>
              </a:rPr>
              <a:t>Available</a:t>
            </a:r>
            <a:endParaRPr lang="fr-BE" altLang="en-US" sz="1000" b="0"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24743" name="AutoShape 7"/>
          <p:cNvSpPr>
            <a:spLocks noChangeArrowheads="1"/>
          </p:cNvSpPr>
          <p:nvPr/>
        </p:nvSpPr>
        <p:spPr bwMode="auto">
          <a:xfrm>
            <a:off x="4686300" y="3362325"/>
            <a:ext cx="990600" cy="584200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fr-BE" altLang="en-US" sz="1800" b="0"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lang="fr-BE" altLang="en-US" sz="1600" b="0">
                <a:solidFill>
                  <a:schemeClr val="tx1"/>
                </a:solidFill>
                <a:effectLst/>
                <a:latin typeface="Arial" pitchFamily="34" charset="0"/>
              </a:rPr>
              <a:t>onLoan</a:t>
            </a:r>
            <a:endParaRPr lang="fr-BE" altLang="en-US" sz="1000" b="0"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24744" name="Line 8"/>
          <p:cNvSpPr>
            <a:spLocks noChangeShapeType="1"/>
          </p:cNvSpPr>
          <p:nvPr/>
        </p:nvSpPr>
        <p:spPr bwMode="auto">
          <a:xfrm>
            <a:off x="1790700" y="3627438"/>
            <a:ext cx="635000" cy="15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24745" name="Line 9"/>
          <p:cNvSpPr>
            <a:spLocks noChangeShapeType="1"/>
          </p:cNvSpPr>
          <p:nvPr/>
        </p:nvSpPr>
        <p:spPr bwMode="auto">
          <a:xfrm flipV="1">
            <a:off x="3517900" y="3779838"/>
            <a:ext cx="11303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24746" name="Text Box 10"/>
          <p:cNvSpPr txBox="1">
            <a:spLocks noChangeArrowheads="1"/>
          </p:cNvSpPr>
          <p:nvPr/>
        </p:nvSpPr>
        <p:spPr bwMode="auto">
          <a:xfrm>
            <a:off x="3606800" y="3767138"/>
            <a:ext cx="1087438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fr-BE" altLang="en-US" sz="1600" b="0">
                <a:solidFill>
                  <a:schemeClr val="tx1"/>
                </a:solidFill>
                <a:effectLst/>
                <a:latin typeface="Arial" pitchFamily="34" charset="0"/>
              </a:rPr>
              <a:t>Return</a:t>
            </a:r>
          </a:p>
        </p:txBody>
      </p:sp>
      <p:sp>
        <p:nvSpPr>
          <p:cNvPr id="1524747" name="Oval 11"/>
          <p:cNvSpPr>
            <a:spLocks noChangeArrowheads="1"/>
          </p:cNvSpPr>
          <p:nvPr/>
        </p:nvSpPr>
        <p:spPr bwMode="auto">
          <a:xfrm>
            <a:off x="1600200" y="3540125"/>
            <a:ext cx="177800" cy="1651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24748" name="Line 12"/>
          <p:cNvSpPr>
            <a:spLocks noChangeShapeType="1"/>
          </p:cNvSpPr>
          <p:nvPr/>
        </p:nvSpPr>
        <p:spPr bwMode="auto">
          <a:xfrm flipV="1">
            <a:off x="3530600" y="3552825"/>
            <a:ext cx="11557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24749" name="Line 13"/>
          <p:cNvSpPr>
            <a:spLocks noChangeShapeType="1"/>
          </p:cNvSpPr>
          <p:nvPr/>
        </p:nvSpPr>
        <p:spPr bwMode="auto">
          <a:xfrm flipV="1">
            <a:off x="5715000" y="3703638"/>
            <a:ext cx="800100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24751" name="Oval 15"/>
          <p:cNvSpPr>
            <a:spLocks noChangeArrowheads="1"/>
          </p:cNvSpPr>
          <p:nvPr/>
        </p:nvSpPr>
        <p:spPr bwMode="auto">
          <a:xfrm>
            <a:off x="6604000" y="3594100"/>
            <a:ext cx="177800" cy="1651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24752" name="Oval 16"/>
          <p:cNvSpPr>
            <a:spLocks noChangeArrowheads="1"/>
          </p:cNvSpPr>
          <p:nvPr/>
        </p:nvSpPr>
        <p:spPr bwMode="auto">
          <a:xfrm>
            <a:off x="6540500" y="3530600"/>
            <a:ext cx="304800" cy="292100"/>
          </a:xfrm>
          <a:prstGeom prst="ellips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24753" name="Text Box 17"/>
          <p:cNvSpPr txBox="1">
            <a:spLocks noChangeArrowheads="1"/>
          </p:cNvSpPr>
          <p:nvPr/>
        </p:nvSpPr>
        <p:spPr bwMode="auto">
          <a:xfrm>
            <a:off x="5740400" y="3349625"/>
            <a:ext cx="6858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spcBef>
                <a:spcPct val="0"/>
              </a:spcBef>
            </a:pPr>
            <a:r>
              <a:rPr lang="fr-BE" altLang="en-US" sz="1600" b="0">
                <a:solidFill>
                  <a:schemeClr val="tx1"/>
                </a:solidFill>
                <a:effectLst/>
                <a:latin typeface="Arial" pitchFamily="34" charset="0"/>
              </a:rPr>
              <a:t>Loss</a:t>
            </a:r>
          </a:p>
        </p:txBody>
      </p:sp>
      <p:sp>
        <p:nvSpPr>
          <p:cNvPr id="1524754" name="Text Box 18"/>
          <p:cNvSpPr txBox="1">
            <a:spLocks noChangeArrowheads="1"/>
          </p:cNvSpPr>
          <p:nvPr/>
        </p:nvSpPr>
        <p:spPr bwMode="auto">
          <a:xfrm>
            <a:off x="6892925" y="3103563"/>
            <a:ext cx="1539875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spcBef>
                <a:spcPct val="0"/>
              </a:spcBef>
            </a:pPr>
            <a:r>
              <a:rPr lang="fr-BE" altLang="en-US" sz="1800" b="0" i="1">
                <a:solidFill>
                  <a:schemeClr val="tx2"/>
                </a:solidFill>
                <a:effectLst/>
                <a:latin typeface="Comic Sans MS" pitchFamily="66" charset="0"/>
              </a:rPr>
              <a:t>final state</a:t>
            </a:r>
            <a:endParaRPr lang="fr-BE" altLang="en-US" sz="1600" b="0"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24755" name="Line 19"/>
          <p:cNvSpPr>
            <a:spLocks noChangeShapeType="1"/>
          </p:cNvSpPr>
          <p:nvPr/>
        </p:nvSpPr>
        <p:spPr bwMode="auto">
          <a:xfrm flipV="1">
            <a:off x="6824663" y="3449638"/>
            <a:ext cx="620712" cy="215900"/>
          </a:xfrm>
          <a:prstGeom prst="line">
            <a:avLst/>
          </a:prstGeom>
          <a:noFill/>
          <a:ln w="12700">
            <a:solidFill>
              <a:schemeClr val="tx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24756" name="Text Box 20"/>
          <p:cNvSpPr txBox="1">
            <a:spLocks noChangeArrowheads="1"/>
          </p:cNvSpPr>
          <p:nvPr/>
        </p:nvSpPr>
        <p:spPr bwMode="auto">
          <a:xfrm>
            <a:off x="1016000" y="4210050"/>
            <a:ext cx="6550025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fr-BE" altLang="en-US" sz="1800" b="0">
                <a:solidFill>
                  <a:schemeClr val="tx1"/>
                </a:solidFill>
                <a:effectLst/>
                <a:latin typeface="Comic Sans MS" pitchFamily="66" charset="0"/>
              </a:rPr>
              <a:t>SM for state variable</a:t>
            </a:r>
            <a:r>
              <a:rPr lang="fr-BE" altLang="en-US" sz="1800" b="0">
                <a:solidFill>
                  <a:srgbClr val="009999"/>
                </a:solidFill>
                <a:effectLst/>
                <a:latin typeface="Comic Sans MS" pitchFamily="66" charset="0"/>
              </a:rPr>
              <a:t> </a:t>
            </a:r>
            <a:r>
              <a:rPr lang="fr-BE" altLang="en-US" sz="1800" b="0" i="1">
                <a:solidFill>
                  <a:srgbClr val="5F5F5F"/>
                </a:solidFill>
                <a:effectLst/>
                <a:latin typeface="Comic Sans MS" pitchFamily="66" charset="0"/>
              </a:rPr>
              <a:t>bc.Status</a:t>
            </a:r>
            <a:r>
              <a:rPr lang="fr-BE" altLang="en-US" sz="1800" b="0">
                <a:solidFill>
                  <a:srgbClr val="009999"/>
                </a:solidFill>
                <a:effectLst/>
                <a:latin typeface="Comic Sans MS" pitchFamily="66" charset="0"/>
              </a:rPr>
              <a:t> </a:t>
            </a:r>
            <a:r>
              <a:rPr lang="fr-BE" altLang="en-US" sz="1800" b="0">
                <a:solidFill>
                  <a:schemeClr val="tx1"/>
                </a:solidFill>
                <a:effectLst/>
                <a:latin typeface="Comic Sans MS" pitchFamily="66" charset="0"/>
              </a:rPr>
              <a:t>of</a:t>
            </a:r>
            <a:r>
              <a:rPr lang="fr-BE" altLang="en-US" sz="1800" b="0">
                <a:solidFill>
                  <a:srgbClr val="009999"/>
                </a:solidFill>
                <a:effectLst/>
                <a:latin typeface="Comic Sans MS" pitchFamily="66" charset="0"/>
              </a:rPr>
              <a:t> </a:t>
            </a:r>
            <a:r>
              <a:rPr lang="fr-BE" altLang="en-US" sz="1800" b="0">
                <a:solidFill>
                  <a:srgbClr val="5F5F5F"/>
                </a:solidFill>
                <a:effectLst/>
                <a:latin typeface="Comic Sans MS" pitchFamily="66" charset="0"/>
              </a:rPr>
              <a:t>BookCopyInfo </a:t>
            </a:r>
            <a:r>
              <a:rPr lang="fr-BE" altLang="en-US" sz="1800" b="0">
                <a:solidFill>
                  <a:schemeClr val="tx1"/>
                </a:solidFill>
                <a:effectLst/>
                <a:latin typeface="Comic Sans MS" pitchFamily="66" charset="0"/>
              </a:rPr>
              <a:t>object</a:t>
            </a:r>
            <a:r>
              <a:rPr lang="fr-BE" altLang="en-US" sz="1800" b="0">
                <a:solidFill>
                  <a:srgbClr val="009999"/>
                </a:solidFill>
                <a:effectLst/>
                <a:latin typeface="Comic Sans MS" pitchFamily="66" charset="0"/>
              </a:rPr>
              <a:t> </a:t>
            </a:r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fr-BE" altLang="en-US" sz="1800" b="0">
                <a:solidFill>
                  <a:schemeClr val="tx1"/>
                </a:solidFill>
                <a:effectLst/>
                <a:latin typeface="Comic Sans MS" pitchFamily="66" charset="0"/>
              </a:rPr>
              <a:t>controlled by</a:t>
            </a:r>
            <a:r>
              <a:rPr lang="fr-BE" altLang="en-US" sz="1800" b="0">
                <a:solidFill>
                  <a:srgbClr val="009999"/>
                </a:solidFill>
                <a:effectLst/>
                <a:latin typeface="Comic Sans MS" pitchFamily="66" charset="0"/>
              </a:rPr>
              <a:t> </a:t>
            </a:r>
            <a:r>
              <a:rPr lang="fr-BE" altLang="en-US" sz="1800" b="0">
                <a:solidFill>
                  <a:srgbClr val="5F5F5F"/>
                </a:solidFill>
                <a:effectLst/>
                <a:latin typeface="Comic Sans MS" pitchFamily="66" charset="0"/>
              </a:rPr>
              <a:t>LibraryManager</a:t>
            </a:r>
          </a:p>
        </p:txBody>
      </p:sp>
      <p:graphicFrame>
        <p:nvGraphicFramePr>
          <p:cNvPr id="1524759" name="Object 23"/>
          <p:cNvGraphicFramePr>
            <a:graphicFrameLocks noChangeAspect="1"/>
          </p:cNvGraphicFramePr>
          <p:nvPr/>
        </p:nvGraphicFramePr>
        <p:xfrm>
          <a:off x="52388" y="38100"/>
          <a:ext cx="993775" cy="814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4760" name="Photo Editor Photo" r:id="rId4" imgW="1142857" imgH="752381" progId="MSPhotoEd.3">
                  <p:embed/>
                </p:oleObj>
              </mc:Choice>
              <mc:Fallback>
                <p:oleObj name="Photo Editor Photo" r:id="rId4" imgW="1142857" imgH="752381" progId="MSPhotoEd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88" y="38100"/>
                        <a:ext cx="993775" cy="814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62" name="Rectangle 2"/>
          <p:cNvSpPr>
            <a:spLocks noGrp="1" noChangeArrowheads="1"/>
          </p:cNvSpPr>
          <p:nvPr>
            <p:ph type="title"/>
          </p:nvPr>
        </p:nvSpPr>
        <p:spPr>
          <a:xfrm>
            <a:off x="976313" y="184150"/>
            <a:ext cx="7437437" cy="762000"/>
          </a:xfrm>
        </p:spPr>
        <p:txBody>
          <a:bodyPr/>
          <a:lstStyle/>
          <a:p>
            <a:r>
              <a:rPr lang="en-US" altLang="en-US"/>
              <a:t>SM events</a:t>
            </a:r>
            <a:endParaRPr lang="en-US" altLang="en-US" sz="2000"/>
          </a:p>
        </p:txBody>
      </p:sp>
      <p:sp>
        <p:nvSpPr>
          <p:cNvPr id="1525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75" y="1209675"/>
            <a:ext cx="9043988" cy="3011488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60000"/>
              </a:spcBef>
            </a:pPr>
            <a:r>
              <a:rPr kumimoji="0" lang="en-GB" altLang="en-US"/>
              <a:t>Event instances are instantaneous phenomena ...</a:t>
            </a:r>
          </a:p>
          <a:p>
            <a:pPr lvl="1">
              <a:lnSpc>
                <a:spcPct val="120000"/>
              </a:lnSpc>
              <a:spcBef>
                <a:spcPct val="20000"/>
              </a:spcBef>
            </a:pPr>
            <a:r>
              <a:rPr kumimoji="0" lang="en-GB" altLang="en-US" sz="2000"/>
              <a:t>As seen before ...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kumimoji="0" lang="en-GB" altLang="en-US" sz="2000"/>
              <a:t>         event =  object whose instances exist in single states</a:t>
            </a:r>
          </a:p>
          <a:p>
            <a:pPr lvl="2">
              <a:lnSpc>
                <a:spcPct val="120000"/>
              </a:lnSpc>
              <a:spcBef>
                <a:spcPct val="20000"/>
              </a:spcBef>
            </a:pPr>
            <a:r>
              <a:rPr kumimoji="0" lang="en-GB" altLang="en-US"/>
              <a:t>                InstanceOf (ev, E)  </a:t>
            </a:r>
            <a:r>
              <a:rPr kumimoji="0" lang="en-GB" altLang="en-US" sz="1800"/>
              <a:t>denoted by</a:t>
            </a:r>
            <a:r>
              <a:rPr kumimoji="0" lang="en-GB" altLang="en-US"/>
              <a:t>  Occurs (E)</a:t>
            </a:r>
          </a:p>
          <a:p>
            <a:pPr lvl="1">
              <a:lnSpc>
                <a:spcPct val="130000"/>
              </a:lnSpc>
              <a:spcBef>
                <a:spcPct val="20000"/>
              </a:spcBef>
            </a:pPr>
            <a:r>
              <a:rPr kumimoji="0" lang="en-GB" altLang="en-US" sz="2000"/>
              <a:t>Can be structured ... </a:t>
            </a:r>
          </a:p>
          <a:p>
            <a:pPr lvl="2">
              <a:lnSpc>
                <a:spcPct val="100000"/>
              </a:lnSpc>
              <a:spcBef>
                <a:spcPct val="20000"/>
              </a:spcBef>
              <a:buFontTx/>
              <a:buChar char="•"/>
            </a:pPr>
            <a:r>
              <a:rPr kumimoji="0" lang="en-GB" altLang="en-US" sz="1800"/>
              <a:t>attributes, associations, specializations, to be declared in object model</a:t>
            </a:r>
          </a:p>
          <a:p>
            <a:pPr lvl="2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kumimoji="0" lang="en-GB" altLang="en-US" sz="1800"/>
              <a:t>corresponding attribute values can be attached to events in SM</a:t>
            </a:r>
          </a:p>
          <a:p>
            <a:pPr lvl="1">
              <a:lnSpc>
                <a:spcPct val="150000"/>
              </a:lnSpc>
              <a:spcBef>
                <a:spcPct val="20000"/>
              </a:spcBef>
            </a:pPr>
            <a:r>
              <a:rPr kumimoji="0" lang="en-GB" altLang="en-US" sz="2000"/>
              <a:t>No duration,  unlike SM states</a:t>
            </a:r>
            <a:endParaRPr kumimoji="0" lang="en-GB" altLang="en-US"/>
          </a:p>
        </p:txBody>
      </p:sp>
      <p:graphicFrame>
        <p:nvGraphicFramePr>
          <p:cNvPr id="1525796" name="Object 36"/>
          <p:cNvGraphicFramePr>
            <a:graphicFrameLocks noChangeAspect="1"/>
          </p:cNvGraphicFramePr>
          <p:nvPr/>
        </p:nvGraphicFramePr>
        <p:xfrm>
          <a:off x="52388" y="38100"/>
          <a:ext cx="993775" cy="814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5800" name="Photo Editor Photo" r:id="rId4" imgW="1142857" imgH="752381" progId="MSPhotoEd.3">
                  <p:embed/>
                </p:oleObj>
              </mc:Choice>
              <mc:Fallback>
                <p:oleObj name="Photo Editor Photo" r:id="rId4" imgW="1142857" imgH="752381" progId="MSPhotoEd.3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88" y="38100"/>
                        <a:ext cx="993775" cy="814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25799" name="Group 39"/>
          <p:cNvGrpSpPr>
            <a:grpSpLocks/>
          </p:cNvGrpSpPr>
          <p:nvPr/>
        </p:nvGrpSpPr>
        <p:grpSpPr bwMode="auto">
          <a:xfrm>
            <a:off x="1501775" y="4762500"/>
            <a:ext cx="5915025" cy="1673225"/>
            <a:chOff x="946" y="2800"/>
            <a:chExt cx="3726" cy="1054"/>
          </a:xfrm>
        </p:grpSpPr>
        <p:sp>
          <p:nvSpPr>
            <p:cNvPr id="1525794" name="AutoShape 34"/>
            <p:cNvSpPr>
              <a:spLocks noChangeArrowheads="1"/>
            </p:cNvSpPr>
            <p:nvPr/>
          </p:nvSpPr>
          <p:spPr bwMode="auto">
            <a:xfrm>
              <a:off x="946" y="2800"/>
              <a:ext cx="3726" cy="836"/>
            </a:xfrm>
            <a:prstGeom prst="roundRect">
              <a:avLst>
                <a:gd name="adj" fmla="val 16667"/>
              </a:avLst>
            </a:prstGeom>
            <a:solidFill>
              <a:srgbClr val="99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525777" name="Text Box 17"/>
            <p:cNvSpPr txBox="1">
              <a:spLocks noChangeArrowheads="1"/>
            </p:cNvSpPr>
            <p:nvPr/>
          </p:nvSpPr>
          <p:spPr bwMode="auto">
            <a:xfrm>
              <a:off x="2496" y="3646"/>
              <a:ext cx="1180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spcBef>
                  <a:spcPct val="0"/>
                </a:spcBef>
              </a:pPr>
              <a:r>
                <a:rPr lang="fr-BE" altLang="en-US" sz="1800" b="0" i="1">
                  <a:solidFill>
                    <a:schemeClr val="tx2"/>
                  </a:solidFill>
                  <a:effectLst/>
                  <a:latin typeface="Comic Sans MS" pitchFamily="66" charset="0"/>
                </a:rPr>
                <a:t>attribute value</a:t>
              </a:r>
              <a:endParaRPr lang="fr-BE" altLang="en-US" sz="1600" b="0"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525778" name="Line 18"/>
            <p:cNvSpPr>
              <a:spLocks noChangeShapeType="1"/>
            </p:cNvSpPr>
            <p:nvPr/>
          </p:nvSpPr>
          <p:spPr bwMode="auto">
            <a:xfrm>
              <a:off x="3009" y="3490"/>
              <a:ext cx="135" cy="219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525779" name="Text Box 19"/>
            <p:cNvSpPr txBox="1">
              <a:spLocks noChangeArrowheads="1"/>
            </p:cNvSpPr>
            <p:nvPr/>
          </p:nvSpPr>
          <p:spPr bwMode="auto">
            <a:xfrm>
              <a:off x="2096" y="3015"/>
              <a:ext cx="1144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spcBef>
                  <a:spcPct val="0"/>
                </a:spcBef>
              </a:pPr>
              <a:r>
                <a:rPr lang="fr-BE" altLang="en-US" sz="1600" b="0">
                  <a:solidFill>
                    <a:schemeClr val="tx1"/>
                  </a:solidFill>
                  <a:effectLst/>
                  <a:latin typeface="Arial" pitchFamily="34" charset="0"/>
                </a:rPr>
                <a:t>checkOut </a:t>
              </a:r>
              <a:r>
                <a:rPr lang="fr-BE" altLang="en-US" sz="1600" b="0">
                  <a:solidFill>
                    <a:srgbClr val="0000FF"/>
                  </a:solidFill>
                  <a:effectLst/>
                  <a:latin typeface="Arial" pitchFamily="34" charset="0"/>
                </a:rPr>
                <a:t>(PatrID)</a:t>
              </a:r>
              <a:endParaRPr lang="fr-BE" altLang="en-US" sz="1600" b="0"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525780" name="AutoShape 20"/>
            <p:cNvSpPr>
              <a:spLocks noChangeArrowheads="1"/>
            </p:cNvSpPr>
            <p:nvPr/>
          </p:nvSpPr>
          <p:spPr bwMode="auto">
            <a:xfrm>
              <a:off x="1440" y="3079"/>
              <a:ext cx="680" cy="368"/>
            </a:xfrm>
            <a:prstGeom prst="roundRect">
              <a:avLst>
                <a:gd name="adj" fmla="val 16667"/>
              </a:avLst>
            </a:prstGeom>
            <a:solidFill>
              <a:srgbClr val="EAEAEA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lnSpc>
                  <a:spcPct val="130000"/>
                </a:lnSpc>
                <a:spcBef>
                  <a:spcPts val="600"/>
                </a:spcBef>
              </a:pPr>
              <a:r>
                <a:rPr lang="fr-BE" altLang="en-US" sz="1600" b="0">
                  <a:solidFill>
                    <a:schemeClr val="tx1"/>
                  </a:solidFill>
                  <a:effectLst/>
                  <a:latin typeface="Arial" pitchFamily="34" charset="0"/>
                </a:rPr>
                <a:t>Available</a:t>
              </a:r>
              <a:endParaRPr lang="fr-BE" altLang="en-US" sz="1000" b="0"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525781" name="AutoShape 21"/>
            <p:cNvSpPr>
              <a:spLocks noChangeArrowheads="1"/>
            </p:cNvSpPr>
            <p:nvPr/>
          </p:nvSpPr>
          <p:spPr bwMode="auto">
            <a:xfrm>
              <a:off x="3233" y="3095"/>
              <a:ext cx="624" cy="368"/>
            </a:xfrm>
            <a:prstGeom prst="roundRect">
              <a:avLst>
                <a:gd name="adj" fmla="val 16667"/>
              </a:avLst>
            </a:prstGeom>
            <a:solidFill>
              <a:srgbClr val="EAEAEA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lnSpc>
                  <a:spcPct val="120000"/>
                </a:lnSpc>
                <a:spcBef>
                  <a:spcPts val="600"/>
                </a:spcBef>
              </a:pPr>
              <a:r>
                <a:rPr lang="fr-BE" altLang="en-US" sz="1800" b="0">
                  <a:solidFill>
                    <a:schemeClr val="tx1"/>
                  </a:solidFill>
                  <a:effectLst/>
                  <a:latin typeface="Times New Roman" pitchFamily="18" charset="0"/>
                </a:rPr>
                <a:t> </a:t>
              </a:r>
              <a:r>
                <a:rPr lang="fr-BE" altLang="en-US" sz="1600" b="0">
                  <a:solidFill>
                    <a:schemeClr val="tx1"/>
                  </a:solidFill>
                  <a:effectLst/>
                  <a:latin typeface="Arial" pitchFamily="34" charset="0"/>
                </a:rPr>
                <a:t>onLoan</a:t>
              </a:r>
              <a:endParaRPr lang="fr-BE" altLang="en-US" sz="1000" b="0"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525783" name="Line 23"/>
            <p:cNvSpPr>
              <a:spLocks noChangeShapeType="1"/>
            </p:cNvSpPr>
            <p:nvPr/>
          </p:nvSpPr>
          <p:spPr bwMode="auto">
            <a:xfrm flipV="1">
              <a:off x="2134" y="3324"/>
              <a:ext cx="1086" cy="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25784" name="Text Box 24"/>
            <p:cNvSpPr txBox="1">
              <a:spLocks noChangeArrowheads="1"/>
            </p:cNvSpPr>
            <p:nvPr/>
          </p:nvSpPr>
          <p:spPr bwMode="auto">
            <a:xfrm>
              <a:off x="2184" y="3334"/>
              <a:ext cx="1213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spcBef>
                  <a:spcPct val="0"/>
                </a:spcBef>
              </a:pPr>
              <a:r>
                <a:rPr lang="fr-BE" altLang="en-US" sz="1600" b="0">
                  <a:solidFill>
                    <a:schemeClr val="tx1"/>
                  </a:solidFill>
                  <a:effectLst/>
                  <a:latin typeface="Arial" pitchFamily="34" charset="0"/>
                </a:rPr>
                <a:t>Return </a:t>
              </a:r>
              <a:r>
                <a:rPr lang="fr-BE" altLang="en-US" sz="1600" b="0">
                  <a:solidFill>
                    <a:srgbClr val="0000FF"/>
                  </a:solidFill>
                  <a:effectLst/>
                  <a:latin typeface="Arial" pitchFamily="34" charset="0"/>
                </a:rPr>
                <a:t>(PatrID)</a:t>
              </a:r>
              <a:endParaRPr lang="fr-BE" altLang="en-US" sz="1600" b="0"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525785" name="Oval 25"/>
            <p:cNvSpPr>
              <a:spLocks noChangeArrowheads="1"/>
            </p:cNvSpPr>
            <p:nvPr/>
          </p:nvSpPr>
          <p:spPr bwMode="auto">
            <a:xfrm>
              <a:off x="1026" y="3199"/>
              <a:ext cx="112" cy="10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5786" name="Line 26"/>
            <p:cNvSpPr>
              <a:spLocks noChangeShapeType="1"/>
            </p:cNvSpPr>
            <p:nvPr/>
          </p:nvSpPr>
          <p:spPr bwMode="auto">
            <a:xfrm>
              <a:off x="2136" y="3215"/>
              <a:ext cx="110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25787" name="Line 27"/>
            <p:cNvSpPr>
              <a:spLocks noChangeShapeType="1"/>
            </p:cNvSpPr>
            <p:nvPr/>
          </p:nvSpPr>
          <p:spPr bwMode="auto">
            <a:xfrm flipV="1">
              <a:off x="3881" y="3310"/>
              <a:ext cx="50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525788" name="Group 28"/>
            <p:cNvGrpSpPr>
              <a:grpSpLocks/>
            </p:cNvGrpSpPr>
            <p:nvPr/>
          </p:nvGrpSpPr>
          <p:grpSpPr bwMode="auto">
            <a:xfrm>
              <a:off x="4401" y="3201"/>
              <a:ext cx="192" cy="184"/>
              <a:chOff x="10120" y="7551"/>
              <a:chExt cx="480" cy="460"/>
            </a:xfrm>
          </p:grpSpPr>
          <p:sp>
            <p:nvSpPr>
              <p:cNvPr id="1525789" name="Oval 29"/>
              <p:cNvSpPr>
                <a:spLocks noChangeArrowheads="1"/>
              </p:cNvSpPr>
              <p:nvPr/>
            </p:nvSpPr>
            <p:spPr bwMode="auto">
              <a:xfrm>
                <a:off x="10220" y="7651"/>
                <a:ext cx="280" cy="260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5790" name="Oval 30"/>
              <p:cNvSpPr>
                <a:spLocks noChangeArrowheads="1"/>
              </p:cNvSpPr>
              <p:nvPr/>
            </p:nvSpPr>
            <p:spPr bwMode="auto">
              <a:xfrm>
                <a:off x="10120" y="7551"/>
                <a:ext cx="480" cy="460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25791" name="Text Box 31"/>
            <p:cNvSpPr txBox="1">
              <a:spLocks noChangeArrowheads="1"/>
            </p:cNvSpPr>
            <p:nvPr/>
          </p:nvSpPr>
          <p:spPr bwMode="auto">
            <a:xfrm>
              <a:off x="3897" y="3087"/>
              <a:ext cx="432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spcBef>
                  <a:spcPct val="0"/>
                </a:spcBef>
              </a:pPr>
              <a:r>
                <a:rPr lang="fr-BE" altLang="en-US" sz="1600" b="0">
                  <a:solidFill>
                    <a:schemeClr val="tx1"/>
                  </a:solidFill>
                  <a:effectLst/>
                  <a:latin typeface="Arial" pitchFamily="34" charset="0"/>
                </a:rPr>
                <a:t>Loss</a:t>
              </a:r>
            </a:p>
          </p:txBody>
        </p:sp>
        <p:sp>
          <p:nvSpPr>
            <p:cNvPr id="1525795" name="Line 35"/>
            <p:cNvSpPr>
              <a:spLocks noChangeShapeType="1"/>
            </p:cNvSpPr>
            <p:nvPr/>
          </p:nvSpPr>
          <p:spPr bwMode="auto">
            <a:xfrm>
              <a:off x="1061" y="3242"/>
              <a:ext cx="382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25797" name="Text Box 37"/>
            <p:cNvSpPr txBox="1">
              <a:spLocks noChangeArrowheads="1"/>
            </p:cNvSpPr>
            <p:nvPr/>
          </p:nvSpPr>
          <p:spPr bwMode="auto">
            <a:xfrm>
              <a:off x="951" y="2800"/>
              <a:ext cx="1149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spcBef>
                  <a:spcPct val="0"/>
                </a:spcBef>
              </a:pPr>
              <a:r>
                <a:rPr lang="fr-BE" altLang="en-US" sz="1600" i="1">
                  <a:solidFill>
                    <a:schemeClr val="tx1"/>
                  </a:solidFill>
                  <a:effectLst/>
                  <a:latin typeface="Arial" pitchFamily="34" charset="0"/>
                </a:rPr>
                <a:t>BookCopyInfo</a:t>
              </a:r>
            </a:p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BE" altLang="en-US" sz="1600" i="1">
                  <a:solidFill>
                    <a:schemeClr val="tx1"/>
                  </a:solidFill>
                  <a:effectLst/>
                  <a:latin typeface="Arial" pitchFamily="34" charset="0"/>
                </a:rPr>
                <a:t>Status</a:t>
              </a:r>
              <a:endParaRPr lang="fr-BE" altLang="en-US" sz="1600" b="0"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365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09550"/>
            <a:ext cx="7315200" cy="609600"/>
          </a:xfrm>
        </p:spPr>
        <p:txBody>
          <a:bodyPr/>
          <a:lstStyle/>
          <a:p>
            <a:r>
              <a:rPr lang="en-US" altLang="en-US"/>
              <a:t>Building models for RE</a:t>
            </a:r>
            <a:endParaRPr lang="en-AU" altLang="en-US"/>
          </a:p>
        </p:txBody>
      </p:sp>
      <p:sp>
        <p:nvSpPr>
          <p:cNvPr id="1563652" name="Line 4"/>
          <p:cNvSpPr>
            <a:spLocks noChangeShapeType="1"/>
          </p:cNvSpPr>
          <p:nvPr/>
        </p:nvSpPr>
        <p:spPr bwMode="auto">
          <a:xfrm flipH="1">
            <a:off x="4702175" y="1014413"/>
            <a:ext cx="28575" cy="5541962"/>
          </a:xfrm>
          <a:prstGeom prst="line">
            <a:avLst/>
          </a:prstGeom>
          <a:noFill/>
          <a:ln w="9525">
            <a:solidFill>
              <a:srgbClr val="0066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63654" name="Rectangle 6"/>
          <p:cNvSpPr>
            <a:spLocks noChangeArrowheads="1"/>
          </p:cNvSpPr>
          <p:nvPr/>
        </p:nvSpPr>
        <p:spPr bwMode="auto">
          <a:xfrm>
            <a:off x="490538" y="1014413"/>
            <a:ext cx="8301037" cy="5592762"/>
          </a:xfrm>
          <a:prstGeom prst="rect">
            <a:avLst/>
          </a:prstGeom>
          <a:noFill/>
          <a:ln w="9525">
            <a:solidFill>
              <a:srgbClr val="0066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563657" name="Group 9"/>
          <p:cNvGrpSpPr>
            <a:grpSpLocks/>
          </p:cNvGrpSpPr>
          <p:nvPr/>
        </p:nvGrpSpPr>
        <p:grpSpPr bwMode="auto">
          <a:xfrm>
            <a:off x="612775" y="4754563"/>
            <a:ext cx="3900488" cy="1797050"/>
            <a:chOff x="386" y="2995"/>
            <a:chExt cx="2503" cy="1269"/>
          </a:xfrm>
        </p:grpSpPr>
        <p:pic>
          <p:nvPicPr>
            <p:cNvPr id="1563658" name="Picture 10" descr="Fig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" y="2995"/>
              <a:ext cx="2419" cy="1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63659" name="Picture 11" descr="Fig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" y="3049"/>
              <a:ext cx="2419" cy="12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63660" name="Picture 12" descr="Fig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" y="2999"/>
              <a:ext cx="2419" cy="1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63661" name="Text Box 13"/>
          <p:cNvSpPr txBox="1">
            <a:spLocks noChangeArrowheads="1"/>
          </p:cNvSpPr>
          <p:nvPr/>
        </p:nvSpPr>
        <p:spPr bwMode="auto">
          <a:xfrm>
            <a:off x="979488" y="3978275"/>
            <a:ext cx="3128962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 typeface="Webdings" pitchFamily="18" charset="2"/>
              <a:buNone/>
            </a:pPr>
            <a:r>
              <a:rPr lang="fr-BE" altLang="en-US" b="0">
                <a:solidFill>
                  <a:schemeClr val="folHlink"/>
                </a:solidFill>
                <a:effectLst/>
                <a:latin typeface="Comic Sans MS" pitchFamily="66" charset="0"/>
              </a:rPr>
              <a:t>Chap.13:  Behaviors -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Webdings" pitchFamily="18" charset="2"/>
              <a:buNone/>
            </a:pPr>
            <a:r>
              <a:rPr lang="fr-BE" altLang="en-US" b="0" i="1">
                <a:solidFill>
                  <a:schemeClr val="folHlink"/>
                </a:solidFill>
                <a:effectLst/>
                <a:latin typeface="Comic Sans MS" pitchFamily="66" charset="0"/>
              </a:rPr>
              <a:t>Scenarios</a:t>
            </a:r>
            <a:endParaRPr lang="fr-FR" altLang="en-US" i="1">
              <a:solidFill>
                <a:schemeClr val="folHlink"/>
              </a:solidFill>
              <a:effectLst/>
              <a:latin typeface="Arial" pitchFamily="34" charset="0"/>
            </a:endParaRPr>
          </a:p>
        </p:txBody>
      </p:sp>
      <p:grpSp>
        <p:nvGrpSpPr>
          <p:cNvPr id="1563662" name="Group 14"/>
          <p:cNvGrpSpPr>
            <a:grpSpLocks/>
          </p:cNvGrpSpPr>
          <p:nvPr/>
        </p:nvGrpSpPr>
        <p:grpSpPr bwMode="auto">
          <a:xfrm>
            <a:off x="4822825" y="4002088"/>
            <a:ext cx="3916363" cy="2578100"/>
            <a:chOff x="439" y="2539"/>
            <a:chExt cx="2467" cy="1624"/>
          </a:xfrm>
        </p:grpSpPr>
        <p:pic>
          <p:nvPicPr>
            <p:cNvPr id="1563663" name="Picture 15" descr="statechart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" y="3008"/>
              <a:ext cx="2467" cy="11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63664" name="Text Box 16"/>
            <p:cNvSpPr txBox="1">
              <a:spLocks noChangeArrowheads="1"/>
            </p:cNvSpPr>
            <p:nvPr/>
          </p:nvSpPr>
          <p:spPr bwMode="auto">
            <a:xfrm>
              <a:off x="658" y="2539"/>
              <a:ext cx="1971" cy="4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Font typeface="Webdings" pitchFamily="18" charset="2"/>
                <a:buNone/>
              </a:pPr>
              <a:r>
                <a:rPr lang="fr-BE" altLang="en-US" b="0">
                  <a:solidFill>
                    <a:schemeClr val="folHlink"/>
                  </a:solidFill>
                  <a:effectLst/>
                  <a:latin typeface="Comic Sans MS" pitchFamily="66" charset="0"/>
                </a:rPr>
                <a:t>Chap.13:  Behaviors -</a:t>
              </a:r>
            </a:p>
            <a:p>
              <a:pPr>
                <a:lnSpc>
                  <a:spcPct val="90000"/>
                </a:lnSpc>
                <a:spcBef>
                  <a:spcPct val="0"/>
                </a:spcBef>
                <a:buFont typeface="Webdings" pitchFamily="18" charset="2"/>
                <a:buNone/>
              </a:pPr>
              <a:r>
                <a:rPr lang="fr-BE" altLang="en-US" b="0" i="1">
                  <a:solidFill>
                    <a:schemeClr val="folHlink"/>
                  </a:solidFill>
                  <a:effectLst/>
                  <a:latin typeface="Comic Sans MS" pitchFamily="66" charset="0"/>
                </a:rPr>
                <a:t>State machines</a:t>
              </a:r>
              <a:endParaRPr lang="fr-FR" altLang="en-US" b="0" i="1">
                <a:solidFill>
                  <a:schemeClr val="folHlink"/>
                </a:solidFill>
                <a:effectLst/>
                <a:latin typeface="Comic Sans MS" pitchFamily="66" charset="0"/>
              </a:endParaRPr>
            </a:p>
          </p:txBody>
        </p:sp>
      </p:grpSp>
      <p:pic>
        <p:nvPicPr>
          <p:cNvPr id="1563665" name="Picture 1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42863"/>
            <a:ext cx="819150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563668" name="Group 20"/>
          <p:cNvGrpSpPr>
            <a:grpSpLocks/>
          </p:cNvGrpSpPr>
          <p:nvPr/>
        </p:nvGrpSpPr>
        <p:grpSpPr bwMode="auto">
          <a:xfrm>
            <a:off x="503238" y="1052513"/>
            <a:ext cx="8302625" cy="2922587"/>
            <a:chOff x="317" y="663"/>
            <a:chExt cx="5230" cy="1841"/>
          </a:xfrm>
        </p:grpSpPr>
        <p:sp>
          <p:nvSpPr>
            <p:cNvPr id="1563651" name="Text Box 3"/>
            <p:cNvSpPr txBox="1">
              <a:spLocks noChangeArrowheads="1"/>
            </p:cNvSpPr>
            <p:nvPr/>
          </p:nvSpPr>
          <p:spPr bwMode="auto">
            <a:xfrm>
              <a:off x="3277" y="709"/>
              <a:ext cx="189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0"/>
                </a:spcBef>
                <a:buFont typeface="Webdings" pitchFamily="18" charset="2"/>
                <a:buNone/>
              </a:pPr>
              <a:r>
                <a:rPr lang="fr-BE" altLang="en-US" b="0">
                  <a:solidFill>
                    <a:srgbClr val="5F5F5F"/>
                  </a:solidFill>
                  <a:effectLst/>
                  <a:latin typeface="Comic Sans MS" pitchFamily="66" charset="0"/>
                </a:rPr>
                <a:t>Chap.12: Operations</a:t>
              </a:r>
              <a:endParaRPr lang="fr-FR" altLang="en-US"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563653" name="Line 5"/>
            <p:cNvSpPr>
              <a:spLocks noChangeShapeType="1"/>
            </p:cNvSpPr>
            <p:nvPr/>
          </p:nvSpPr>
          <p:spPr bwMode="auto">
            <a:xfrm flipV="1">
              <a:off x="317" y="2496"/>
              <a:ext cx="5230" cy="8"/>
            </a:xfrm>
            <a:prstGeom prst="line">
              <a:avLst/>
            </a:prstGeom>
            <a:noFill/>
            <a:ln w="9525">
              <a:solidFill>
                <a:srgbClr val="0066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563655" name="Picture 7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2" y="1029"/>
              <a:ext cx="2414" cy="14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563656" name="Text Box 8"/>
            <p:cNvSpPr txBox="1">
              <a:spLocks noChangeArrowheads="1"/>
            </p:cNvSpPr>
            <p:nvPr/>
          </p:nvSpPr>
          <p:spPr bwMode="auto">
            <a:xfrm>
              <a:off x="3817" y="1893"/>
              <a:ext cx="10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fr-BE" altLang="en-US" b="0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</a:rPr>
                <a:t>what</a:t>
              </a:r>
              <a:r>
                <a:rPr lang="fr-BE" altLang="en-US" sz="1600" b="0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</a:rPr>
                <a:t> </a:t>
              </a:r>
              <a:r>
                <a:rPr lang="fr-BE" altLang="en-US" b="0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</a:rPr>
                <a:t>?</a:t>
              </a:r>
              <a:endParaRPr lang="fr-BE" altLang="en-US" sz="1400">
                <a:solidFill>
                  <a:srgbClr val="993300"/>
                </a:solidFill>
                <a:effectLst/>
                <a:latin typeface="Verdana" pitchFamily="34" charset="0"/>
              </a:endParaRPr>
            </a:p>
          </p:txBody>
        </p:sp>
        <p:pic>
          <p:nvPicPr>
            <p:cNvPr id="1563666" name="Picture 18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" y="1145"/>
              <a:ext cx="2363" cy="13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563667" name="Text Box 19"/>
            <p:cNvSpPr txBox="1">
              <a:spLocks noChangeArrowheads="1"/>
            </p:cNvSpPr>
            <p:nvPr/>
          </p:nvSpPr>
          <p:spPr bwMode="auto">
            <a:xfrm>
              <a:off x="530" y="663"/>
              <a:ext cx="2279" cy="4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0"/>
                </a:spcBef>
                <a:buFont typeface="Webdings" pitchFamily="18" charset="2"/>
                <a:buNone/>
              </a:pPr>
              <a:r>
                <a:rPr lang="fr-BE" altLang="en-US" b="0">
                  <a:solidFill>
                    <a:srgbClr val="5F5F5F"/>
                  </a:solidFill>
                  <a:effectLst/>
                  <a:latin typeface="Comic Sans MS" pitchFamily="66" charset="0"/>
                </a:rPr>
                <a:t>Chap.11:</a:t>
              </a:r>
              <a:r>
                <a:rPr lang="fr-BE" altLang="en-US" b="0" i="1">
                  <a:solidFill>
                    <a:srgbClr val="5F5F5F"/>
                  </a:solidFill>
                  <a:effectLst/>
                  <a:latin typeface="Arial" pitchFamily="34" charset="0"/>
                </a:rPr>
                <a:t> </a:t>
              </a:r>
              <a:r>
                <a:rPr lang="fr-BE" altLang="en-US" b="0">
                  <a:solidFill>
                    <a:srgbClr val="5F5F5F"/>
                  </a:solidFill>
                  <a:effectLst/>
                  <a:latin typeface="Arial" pitchFamily="34" charset="0"/>
                </a:rPr>
                <a:t>Agents &amp; </a:t>
              </a:r>
            </a:p>
            <a:p>
              <a:pPr algn="l">
                <a:lnSpc>
                  <a:spcPct val="80000"/>
                </a:lnSpc>
                <a:spcBef>
                  <a:spcPct val="0"/>
                </a:spcBef>
                <a:buFont typeface="Webdings" pitchFamily="18" charset="2"/>
                <a:buNone/>
              </a:pPr>
              <a:r>
                <a:rPr lang="fr-BE" altLang="en-US" b="0">
                  <a:solidFill>
                    <a:srgbClr val="5F5F5F"/>
                  </a:solidFill>
                  <a:effectLst/>
                  <a:latin typeface="Arial" pitchFamily="34" charset="0"/>
                </a:rPr>
                <a:t>                 responsibilities</a:t>
              </a:r>
              <a:endParaRPr lang="fr-FR" altLang="en-US" b="0">
                <a:solidFill>
                  <a:srgbClr val="5F5F5F"/>
                </a:solidFill>
                <a:effectLst/>
                <a:latin typeface="Arial" pitchFamily="34" charset="0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7810" name="Rectangle 2"/>
          <p:cNvSpPr>
            <a:spLocks noGrp="1" noChangeArrowheads="1"/>
          </p:cNvSpPr>
          <p:nvPr>
            <p:ph type="title"/>
          </p:nvPr>
        </p:nvSpPr>
        <p:spPr>
          <a:xfrm>
            <a:off x="976313" y="184150"/>
            <a:ext cx="7958137" cy="762000"/>
          </a:xfrm>
        </p:spPr>
        <p:txBody>
          <a:bodyPr/>
          <a:lstStyle/>
          <a:p>
            <a:r>
              <a:rPr lang="en-US" altLang="en-US"/>
              <a:t>Typ</a:t>
            </a:r>
            <a:r>
              <a:rPr lang="fr-BE" altLang="en-US"/>
              <a:t>ology</a:t>
            </a:r>
            <a:r>
              <a:rPr lang="en-US" altLang="en-US"/>
              <a:t> of SM event</a:t>
            </a:r>
            <a:r>
              <a:rPr lang="fr-BE" altLang="en-US"/>
              <a:t>s</a:t>
            </a:r>
            <a:endParaRPr lang="en-US" altLang="en-US" sz="2000"/>
          </a:p>
        </p:txBody>
      </p:sp>
      <p:sp>
        <p:nvSpPr>
          <p:cNvPr id="1527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7488" y="1225550"/>
            <a:ext cx="8783637" cy="5103813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60000"/>
              </a:spcBef>
            </a:pPr>
            <a:r>
              <a:rPr kumimoji="0" lang="en-GB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External event</a:t>
            </a:r>
            <a:r>
              <a:rPr kumimoji="0" lang="en-GB" altLang="en-US"/>
              <a:t>:  not controlled by agent associated with SM</a:t>
            </a:r>
          </a:p>
          <a:p>
            <a:pPr lvl="1">
              <a:lnSpc>
                <a:spcPct val="60000"/>
              </a:lnSpc>
              <a:spcBef>
                <a:spcPct val="60000"/>
              </a:spcBef>
            </a:pPr>
            <a:r>
              <a:rPr kumimoji="0" lang="en-GB" alt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temporal event</a:t>
            </a:r>
          </a:p>
          <a:p>
            <a:pPr lvl="2">
              <a:lnSpc>
                <a:spcPct val="70000"/>
              </a:lnSpc>
              <a:spcBef>
                <a:spcPct val="60000"/>
              </a:spcBef>
              <a:buFontTx/>
              <a:buChar char="•"/>
            </a:pPr>
            <a:r>
              <a:rPr kumimoji="0" lang="en-GB" altLang="en-US"/>
              <a:t>elapsed time period   </a:t>
            </a:r>
            <a:r>
              <a:rPr kumimoji="0" lang="en-GB" altLang="en-US" sz="1800"/>
              <a:t>e.g.</a:t>
            </a:r>
            <a:r>
              <a:rPr kumimoji="0" lang="en-GB" altLang="en-US"/>
              <a:t>  </a:t>
            </a:r>
            <a:r>
              <a:rPr kumimoji="0" lang="en-GB" altLang="en-US" b="1">
                <a:latin typeface="Arial" pitchFamily="34" charset="0"/>
              </a:rPr>
              <a:t>after</a:t>
            </a:r>
            <a:r>
              <a:rPr kumimoji="0" lang="en-GB" altLang="en-US" sz="1200">
                <a:latin typeface="Arial" pitchFamily="34" charset="0"/>
              </a:rPr>
              <a:t> </a:t>
            </a:r>
            <a:r>
              <a:rPr kumimoji="0" lang="en-GB" altLang="en-US">
                <a:latin typeface="Arial" pitchFamily="34" charset="0"/>
              </a:rPr>
              <a:t>(</a:t>
            </a:r>
            <a:r>
              <a:rPr kumimoji="0" lang="en-GB" altLang="en-US">
                <a:solidFill>
                  <a:srgbClr val="5F5F5F"/>
                </a:solidFill>
                <a:latin typeface="Arial" pitchFamily="34" charset="0"/>
              </a:rPr>
              <a:t>3secs</a:t>
            </a:r>
            <a:r>
              <a:rPr kumimoji="0" lang="en-GB" altLang="en-US">
                <a:latin typeface="Arial" pitchFamily="34" charset="0"/>
              </a:rPr>
              <a:t>),  </a:t>
            </a:r>
            <a:r>
              <a:rPr kumimoji="0" lang="en-GB" altLang="en-US" b="1">
                <a:latin typeface="Arial" pitchFamily="34" charset="0"/>
              </a:rPr>
              <a:t>after</a:t>
            </a:r>
            <a:r>
              <a:rPr kumimoji="0" lang="en-GB" altLang="en-US" sz="1200">
                <a:latin typeface="Arial" pitchFamily="34" charset="0"/>
              </a:rPr>
              <a:t> </a:t>
            </a:r>
            <a:r>
              <a:rPr kumimoji="0" lang="en-GB" altLang="en-US">
                <a:latin typeface="Arial" pitchFamily="34" charset="0"/>
              </a:rPr>
              <a:t>(</a:t>
            </a:r>
            <a:r>
              <a:rPr kumimoji="0" lang="en-GB" altLang="en-US">
                <a:solidFill>
                  <a:srgbClr val="5F5F5F"/>
                </a:solidFill>
                <a:latin typeface="Arial" pitchFamily="34" charset="0"/>
              </a:rPr>
              <a:t>Timeout</a:t>
            </a:r>
            <a:r>
              <a:rPr kumimoji="0" lang="en-GB" altLang="en-US">
                <a:latin typeface="Arial" pitchFamily="34" charset="0"/>
              </a:rPr>
              <a:t>)</a:t>
            </a:r>
            <a:endParaRPr kumimoji="0" lang="en-GB" altLang="en-US"/>
          </a:p>
          <a:p>
            <a:pPr lvl="2">
              <a:lnSpc>
                <a:spcPct val="70000"/>
              </a:lnSpc>
              <a:spcBef>
                <a:spcPct val="60000"/>
              </a:spcBef>
              <a:buFontTx/>
              <a:buChar char="•"/>
            </a:pPr>
            <a:r>
              <a:rPr kumimoji="0" lang="en-GB" altLang="en-US"/>
              <a:t>clock state change     </a:t>
            </a:r>
            <a:r>
              <a:rPr kumimoji="0" lang="en-GB" altLang="en-US" sz="1800"/>
              <a:t>e.g.</a:t>
            </a:r>
            <a:r>
              <a:rPr kumimoji="0" lang="en-GB" altLang="en-US"/>
              <a:t>  </a:t>
            </a:r>
            <a:r>
              <a:rPr kumimoji="0" lang="en-GB" altLang="en-US" b="1">
                <a:latin typeface="Arial" pitchFamily="34" charset="0"/>
              </a:rPr>
              <a:t>when</a:t>
            </a:r>
            <a:r>
              <a:rPr kumimoji="0" lang="en-GB" altLang="en-US" sz="1200">
                <a:latin typeface="Arial" pitchFamily="34" charset="0"/>
              </a:rPr>
              <a:t> </a:t>
            </a:r>
            <a:r>
              <a:rPr kumimoji="0" lang="en-GB" altLang="en-US">
                <a:latin typeface="Arial" pitchFamily="34" charset="0"/>
              </a:rPr>
              <a:t>(</a:t>
            </a:r>
            <a:r>
              <a:rPr kumimoji="0" lang="en-GB" altLang="en-US">
                <a:solidFill>
                  <a:srgbClr val="5F5F5F"/>
                </a:solidFill>
                <a:latin typeface="Arial" pitchFamily="34" charset="0"/>
              </a:rPr>
              <a:t>12:00pm</a:t>
            </a:r>
            <a:r>
              <a:rPr kumimoji="0" lang="en-GB" altLang="en-US">
                <a:latin typeface="Arial" pitchFamily="34" charset="0"/>
              </a:rPr>
              <a:t>)</a:t>
            </a:r>
            <a:endParaRPr kumimoji="0" lang="en-GB" altLang="en-US"/>
          </a:p>
          <a:p>
            <a:pPr lvl="1">
              <a:lnSpc>
                <a:spcPct val="100000"/>
              </a:lnSpc>
              <a:spcBef>
                <a:spcPct val="40000"/>
              </a:spcBef>
            </a:pPr>
            <a:r>
              <a:rPr kumimoji="0" lang="en-GB" alt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external stimulus</a:t>
            </a:r>
            <a:r>
              <a:rPr kumimoji="0" lang="en-GB" altLang="en-US" sz="2000"/>
              <a:t>:  event occurring in SM controlled by </a:t>
            </a:r>
            <a:r>
              <a:rPr kumimoji="0" lang="en-GB" altLang="en-US" sz="2000" i="1"/>
              <a:t>another</a:t>
            </a:r>
            <a:endParaRPr kumimoji="0" lang="en-GB" altLang="en-US" sz="2000"/>
          </a:p>
          <a:p>
            <a:pPr lvl="1">
              <a:lnSpc>
                <a:spcPct val="60000"/>
              </a:lnSpc>
              <a:spcBef>
                <a:spcPct val="40000"/>
              </a:spcBef>
              <a:buFontTx/>
              <a:buNone/>
            </a:pPr>
            <a:r>
              <a:rPr kumimoji="0" lang="en-GB" altLang="en-US" sz="2000"/>
              <a:t>                                  agent</a:t>
            </a:r>
          </a:p>
          <a:p>
            <a:pPr lvl="2">
              <a:lnSpc>
                <a:spcPct val="70000"/>
              </a:lnSpc>
              <a:spcBef>
                <a:spcPct val="60000"/>
              </a:spcBef>
              <a:buFontTx/>
              <a:buChar char="•"/>
            </a:pPr>
            <a:r>
              <a:rPr kumimoji="0" lang="en-GB" altLang="en-US"/>
              <a:t>state change, condition becoming true</a:t>
            </a:r>
          </a:p>
          <a:p>
            <a:pPr lvl="2">
              <a:lnSpc>
                <a:spcPct val="60000"/>
              </a:lnSpc>
              <a:spcBef>
                <a:spcPct val="60000"/>
              </a:spcBef>
              <a:buFontTx/>
              <a:buChar char="•"/>
            </a:pPr>
            <a:r>
              <a:rPr kumimoji="0" lang="en-GB" altLang="en-US"/>
              <a:t>to be notified from that other SM  </a:t>
            </a:r>
            <a:r>
              <a:rPr kumimoji="0" lang="en-GB" altLang="en-US" sz="1800"/>
              <a:t>(see below)</a:t>
            </a:r>
          </a:p>
          <a:p>
            <a:pPr lvl="2">
              <a:lnSpc>
                <a:spcPct val="80000"/>
              </a:lnSpc>
              <a:spcBef>
                <a:spcPct val="60000"/>
              </a:spcBef>
            </a:pPr>
            <a:r>
              <a:rPr kumimoji="0" lang="en-GB" altLang="en-US" sz="1800"/>
              <a:t>e.g.  </a:t>
            </a:r>
            <a:r>
              <a:rPr kumimoji="0" lang="en-GB" altLang="en-US">
                <a:solidFill>
                  <a:srgbClr val="5F5F5F"/>
                </a:solidFill>
                <a:latin typeface="Arial" pitchFamily="34" charset="0"/>
              </a:rPr>
              <a:t>TrainStart,  PassengerAlarm</a:t>
            </a:r>
            <a:endParaRPr kumimoji="0" lang="en-GB" altLang="en-US"/>
          </a:p>
          <a:p>
            <a:pPr>
              <a:lnSpc>
                <a:spcPct val="90000"/>
              </a:lnSpc>
              <a:spcBef>
                <a:spcPct val="60000"/>
              </a:spcBef>
            </a:pPr>
            <a:r>
              <a:rPr kumimoji="0" lang="en-GB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Internal event</a:t>
            </a:r>
            <a:r>
              <a:rPr kumimoji="0" lang="en-GB" altLang="en-US"/>
              <a:t>:  controlled by agent associated with this SM</a:t>
            </a:r>
          </a:p>
          <a:p>
            <a:pPr lvl="1">
              <a:lnSpc>
                <a:spcPct val="100000"/>
              </a:lnSpc>
            </a:pPr>
            <a:r>
              <a:rPr kumimoji="0" lang="en-GB" altLang="en-US" sz="2000"/>
              <a:t>application of operation performed by the agent</a:t>
            </a:r>
          </a:p>
          <a:p>
            <a:pPr lvl="2">
              <a:lnSpc>
                <a:spcPct val="50000"/>
              </a:lnSpc>
              <a:spcBef>
                <a:spcPct val="60000"/>
              </a:spcBef>
            </a:pPr>
            <a:r>
              <a:rPr kumimoji="0" lang="en-GB" altLang="en-US"/>
              <a:t>e.g. </a:t>
            </a:r>
            <a:r>
              <a:rPr kumimoji="0" lang="en-GB" altLang="en-US">
                <a:solidFill>
                  <a:srgbClr val="5F5F5F"/>
                </a:solidFill>
                <a:latin typeface="Arial" pitchFamily="34" charset="0"/>
              </a:rPr>
              <a:t>DoorsClosing </a:t>
            </a:r>
            <a:r>
              <a:rPr kumimoji="0" lang="en-GB" altLang="en-US"/>
              <a:t>is an application of operation </a:t>
            </a:r>
            <a:r>
              <a:rPr kumimoji="0" lang="en-GB" altLang="en-US">
                <a:solidFill>
                  <a:srgbClr val="5F5F5F"/>
                </a:solidFill>
                <a:latin typeface="Arial" pitchFamily="34" charset="0"/>
              </a:rPr>
              <a:t>CloseDoors</a:t>
            </a:r>
          </a:p>
          <a:p>
            <a:pPr lvl="1">
              <a:lnSpc>
                <a:spcPct val="100000"/>
              </a:lnSpc>
              <a:spcBef>
                <a:spcPct val="40000"/>
              </a:spcBef>
            </a:pPr>
            <a:r>
              <a:rPr kumimoji="0" lang="en-GB" alt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Tip</a:t>
            </a:r>
            <a:r>
              <a:rPr kumimoji="0" lang="en-GB" altLang="en-US" sz="2000"/>
              <a:t>:  use suggestive verb for operation, </a:t>
            </a:r>
          </a:p>
          <a:p>
            <a:pPr lvl="1">
              <a:lnSpc>
                <a:spcPct val="60000"/>
              </a:lnSpc>
              <a:spcBef>
                <a:spcPct val="40000"/>
              </a:spcBef>
              <a:buFontTx/>
              <a:buNone/>
            </a:pPr>
            <a:r>
              <a:rPr kumimoji="0" lang="en-GB" altLang="en-US" sz="2000"/>
              <a:t>                                  corresponding noun for operation application</a:t>
            </a:r>
          </a:p>
        </p:txBody>
      </p:sp>
      <p:graphicFrame>
        <p:nvGraphicFramePr>
          <p:cNvPr id="1527829" name="Object 21"/>
          <p:cNvGraphicFramePr>
            <a:graphicFrameLocks noChangeAspect="1"/>
          </p:cNvGraphicFramePr>
          <p:nvPr/>
        </p:nvGraphicFramePr>
        <p:xfrm>
          <a:off x="52388" y="38100"/>
          <a:ext cx="993775" cy="814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7830" name="Photo Editor Photo" r:id="rId4" imgW="1142857" imgH="752381" progId="MSPhotoEd.3">
                  <p:embed/>
                </p:oleObj>
              </mc:Choice>
              <mc:Fallback>
                <p:oleObj name="Photo Editor Photo" r:id="rId4" imgW="1142857" imgH="752381" progId="MSPhotoEd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88" y="38100"/>
                        <a:ext cx="993775" cy="814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6786" name="Rectangle 2"/>
          <p:cNvSpPr>
            <a:spLocks noGrp="1" noChangeArrowheads="1"/>
          </p:cNvSpPr>
          <p:nvPr>
            <p:ph type="title"/>
          </p:nvPr>
        </p:nvSpPr>
        <p:spPr>
          <a:xfrm>
            <a:off x="976313" y="227013"/>
            <a:ext cx="7958137" cy="762000"/>
          </a:xfrm>
        </p:spPr>
        <p:txBody>
          <a:bodyPr/>
          <a:lstStyle/>
          <a:p>
            <a:r>
              <a:rPr lang="en-US" altLang="en-US"/>
              <a:t>Events &amp; state transitions</a:t>
            </a:r>
            <a:endParaRPr lang="en-US" altLang="en-US" sz="2000"/>
          </a:p>
        </p:txBody>
      </p:sp>
      <p:sp>
        <p:nvSpPr>
          <p:cNvPr id="1526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75" y="1077913"/>
            <a:ext cx="8745538" cy="1222375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60000"/>
              </a:spcBef>
            </a:pPr>
            <a:r>
              <a:rPr kumimoji="0" lang="en-GB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State transition</a:t>
            </a:r>
            <a:r>
              <a:rPr kumimoji="0" lang="en-GB" altLang="en-US"/>
              <a:t> </a:t>
            </a:r>
            <a:r>
              <a:rPr kumimoji="0" lang="en-GB" altLang="en-US">
                <a:solidFill>
                  <a:schemeClr val="tx2"/>
                </a:solidFill>
              </a:rPr>
              <a:t>=</a:t>
            </a:r>
            <a:r>
              <a:rPr kumimoji="0" lang="en-GB" altLang="en-US"/>
              <a:t>  state change caused by event occurrence</a:t>
            </a:r>
          </a:p>
        </p:txBody>
      </p:sp>
      <p:grpSp>
        <p:nvGrpSpPr>
          <p:cNvPr id="1526813" name="Group 29"/>
          <p:cNvGrpSpPr>
            <a:grpSpLocks/>
          </p:cNvGrpSpPr>
          <p:nvPr/>
        </p:nvGrpSpPr>
        <p:grpSpPr bwMode="auto">
          <a:xfrm>
            <a:off x="2784475" y="2190750"/>
            <a:ext cx="2935288" cy="1100138"/>
            <a:chOff x="1773" y="1643"/>
            <a:chExt cx="1849" cy="693"/>
          </a:xfrm>
        </p:grpSpPr>
        <p:sp>
          <p:nvSpPr>
            <p:cNvPr id="1526806" name="AutoShape 22"/>
            <p:cNvSpPr>
              <a:spLocks noChangeArrowheads="1"/>
            </p:cNvSpPr>
            <p:nvPr/>
          </p:nvSpPr>
          <p:spPr bwMode="auto">
            <a:xfrm>
              <a:off x="1774" y="1669"/>
              <a:ext cx="440" cy="285"/>
            </a:xfrm>
            <a:prstGeom prst="roundRect">
              <a:avLst>
                <a:gd name="adj" fmla="val 16667"/>
              </a:avLst>
            </a:prstGeom>
            <a:solidFill>
              <a:srgbClr val="EAEAEA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BE" altLang="en-US" sz="1800" b="0">
                  <a:solidFill>
                    <a:schemeClr val="tx1"/>
                  </a:solidFill>
                  <a:effectLst/>
                  <a:latin typeface="Times New Roman" pitchFamily="18" charset="0"/>
                </a:rPr>
                <a:t>  </a:t>
              </a:r>
              <a:r>
                <a:rPr lang="fr-BE" altLang="en-US" sz="2000" b="0">
                  <a:solidFill>
                    <a:schemeClr val="tx1"/>
                  </a:solidFill>
                  <a:effectLst/>
                  <a:latin typeface="Arial" pitchFamily="34" charset="0"/>
                </a:rPr>
                <a:t>S</a:t>
              </a:r>
              <a:r>
                <a:rPr lang="fr-BE" altLang="en-US" sz="2000" b="0" baseline="-25000">
                  <a:solidFill>
                    <a:schemeClr val="tx1"/>
                  </a:solidFill>
                  <a:effectLst/>
                  <a:latin typeface="Arial" pitchFamily="34" charset="0"/>
                </a:rPr>
                <a:t>1</a:t>
              </a:r>
              <a:endParaRPr lang="fr-BE" altLang="en-US" sz="1000" b="0"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526807" name="Line 23"/>
            <p:cNvSpPr>
              <a:spLocks noChangeShapeType="1"/>
            </p:cNvSpPr>
            <p:nvPr/>
          </p:nvSpPr>
          <p:spPr bwMode="auto">
            <a:xfrm>
              <a:off x="2230" y="1789"/>
              <a:ext cx="928" cy="16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26808" name="Text Box 24"/>
            <p:cNvSpPr txBox="1">
              <a:spLocks noChangeArrowheads="1"/>
            </p:cNvSpPr>
            <p:nvPr/>
          </p:nvSpPr>
          <p:spPr bwMode="auto">
            <a:xfrm>
              <a:off x="2630" y="1643"/>
              <a:ext cx="256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spcBef>
                  <a:spcPct val="0"/>
                </a:spcBef>
              </a:pPr>
              <a:r>
                <a:rPr lang="fr-BE" altLang="en-US" sz="2000" b="0" i="1">
                  <a:solidFill>
                    <a:schemeClr val="tx1"/>
                  </a:solidFill>
                  <a:effectLst/>
                  <a:latin typeface="Arial" pitchFamily="34" charset="0"/>
                </a:rPr>
                <a:t>e</a:t>
              </a:r>
              <a:endParaRPr lang="fr-BE" altLang="en-US" sz="1800" b="0" i="1"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526809" name="AutoShape 25"/>
            <p:cNvSpPr>
              <a:spLocks noChangeArrowheads="1"/>
            </p:cNvSpPr>
            <p:nvPr/>
          </p:nvSpPr>
          <p:spPr bwMode="auto">
            <a:xfrm>
              <a:off x="3182" y="1845"/>
              <a:ext cx="440" cy="303"/>
            </a:xfrm>
            <a:prstGeom prst="roundRect">
              <a:avLst>
                <a:gd name="adj" fmla="val 16667"/>
              </a:avLst>
            </a:prstGeom>
            <a:solidFill>
              <a:srgbClr val="EAEAEA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spcBef>
                  <a:spcPct val="0"/>
                </a:spcBef>
              </a:pPr>
              <a:r>
                <a:rPr lang="fr-BE" altLang="en-US" sz="1800" b="0">
                  <a:solidFill>
                    <a:schemeClr val="tx1"/>
                  </a:solidFill>
                  <a:effectLst/>
                  <a:latin typeface="Times New Roman" pitchFamily="18" charset="0"/>
                </a:rPr>
                <a:t>  </a:t>
              </a:r>
              <a:r>
                <a:rPr lang="fr-BE" altLang="en-US" sz="2000" b="0">
                  <a:solidFill>
                    <a:schemeClr val="tx1"/>
                  </a:solidFill>
                  <a:effectLst/>
                  <a:latin typeface="Arial" pitchFamily="34" charset="0"/>
                </a:rPr>
                <a:t>S</a:t>
              </a:r>
              <a:r>
                <a:rPr lang="fr-BE" altLang="en-US" sz="2000" b="0" baseline="-25000">
                  <a:solidFill>
                    <a:schemeClr val="tx1"/>
                  </a:solidFill>
                  <a:effectLst/>
                  <a:latin typeface="Arial" pitchFamily="34" charset="0"/>
                </a:rPr>
                <a:t>2</a:t>
              </a:r>
              <a:endParaRPr lang="fr-BE" altLang="en-US" sz="1200" b="0"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526810" name="AutoShape 26"/>
            <p:cNvSpPr>
              <a:spLocks noChangeArrowheads="1"/>
            </p:cNvSpPr>
            <p:nvPr/>
          </p:nvSpPr>
          <p:spPr bwMode="auto">
            <a:xfrm>
              <a:off x="1773" y="2088"/>
              <a:ext cx="440" cy="248"/>
            </a:xfrm>
            <a:prstGeom prst="roundRect">
              <a:avLst>
                <a:gd name="adj" fmla="val 16667"/>
              </a:avLst>
            </a:prstGeom>
            <a:solidFill>
              <a:srgbClr val="EAEAEA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BE" altLang="en-US" sz="1800" b="0">
                  <a:solidFill>
                    <a:schemeClr val="tx1"/>
                  </a:solidFill>
                  <a:effectLst/>
                  <a:latin typeface="Times New Roman" pitchFamily="18" charset="0"/>
                </a:rPr>
                <a:t> </a:t>
              </a:r>
              <a:r>
                <a:rPr lang="fr-BE" altLang="en-US" sz="2000" b="0">
                  <a:solidFill>
                    <a:schemeClr val="tx1"/>
                  </a:solidFill>
                  <a:effectLst/>
                  <a:latin typeface="Times New Roman" pitchFamily="18" charset="0"/>
                </a:rPr>
                <a:t> </a:t>
              </a:r>
              <a:r>
                <a:rPr lang="fr-BE" altLang="en-US" sz="2000" b="0">
                  <a:solidFill>
                    <a:schemeClr val="tx1"/>
                  </a:solidFill>
                  <a:effectLst/>
                  <a:latin typeface="Arial" pitchFamily="34" charset="0"/>
                </a:rPr>
                <a:t>S’</a:t>
              </a:r>
              <a:r>
                <a:rPr lang="fr-BE" altLang="en-US" sz="2000" b="0" baseline="-25000">
                  <a:solidFill>
                    <a:schemeClr val="tx1"/>
                  </a:solidFill>
                  <a:effectLst/>
                  <a:latin typeface="Arial" pitchFamily="34" charset="0"/>
                </a:rPr>
                <a:t>1</a:t>
              </a:r>
              <a:endParaRPr lang="fr-BE" altLang="en-US" sz="1000" b="0"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526811" name="Line 27"/>
            <p:cNvSpPr>
              <a:spLocks noChangeShapeType="1"/>
            </p:cNvSpPr>
            <p:nvPr/>
          </p:nvSpPr>
          <p:spPr bwMode="auto">
            <a:xfrm flipV="1">
              <a:off x="2222" y="2021"/>
              <a:ext cx="936" cy="168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26812" name="Text Box 28"/>
            <p:cNvSpPr txBox="1">
              <a:spLocks noChangeArrowheads="1"/>
            </p:cNvSpPr>
            <p:nvPr/>
          </p:nvSpPr>
          <p:spPr bwMode="auto">
            <a:xfrm>
              <a:off x="2614" y="2080"/>
              <a:ext cx="256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spcBef>
                  <a:spcPct val="0"/>
                </a:spcBef>
              </a:pPr>
              <a:r>
                <a:rPr lang="fr-BE" altLang="en-US" sz="2000" b="0" i="1">
                  <a:solidFill>
                    <a:schemeClr val="tx1"/>
                  </a:solidFill>
                  <a:effectLst/>
                  <a:latin typeface="Arial" pitchFamily="34" charset="0"/>
                </a:rPr>
                <a:t>e’</a:t>
              </a:r>
              <a:endParaRPr lang="fr-BE" altLang="en-US" sz="1800" b="0" i="1"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1526814" name="Rectangle 30"/>
          <p:cNvSpPr>
            <a:spLocks noChangeArrowheads="1"/>
          </p:cNvSpPr>
          <p:nvPr/>
        </p:nvSpPr>
        <p:spPr bwMode="auto">
          <a:xfrm>
            <a:off x="128588" y="3554413"/>
            <a:ext cx="8918575" cy="2233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 anchorCtr="1"/>
          <a:lstStyle>
            <a:lvl1pPr marL="342900" indent="-342900" algn="l">
              <a:lnSpc>
                <a:spcPct val="110000"/>
              </a:lnSpc>
              <a:spcBef>
                <a:spcPct val="40000"/>
              </a:spcBef>
              <a:buClr>
                <a:schemeClr val="tx2"/>
              </a:buClr>
              <a:buSzPct val="70000"/>
              <a:buFont typeface="Wingdings" pitchFamily="2" charset="2"/>
              <a:buChar char="u"/>
              <a:defRPr kumimoji="1" sz="2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lnSpc>
                <a:spcPct val="110000"/>
              </a:lnSpc>
              <a:spcBef>
                <a:spcPct val="25000"/>
              </a:spcBef>
              <a:buClr>
                <a:schemeClr val="tx2"/>
              </a:buClr>
              <a:buChar char="–"/>
              <a:defRPr kumimoji="1" sz="2200">
                <a:solidFill>
                  <a:srgbClr val="009999"/>
                </a:solidFill>
                <a:latin typeface="Comic Sans MS" pitchFamily="66" charset="0"/>
              </a:defRPr>
            </a:lvl2pPr>
            <a:lvl3pPr marL="1143000" indent="-228600" algn="l">
              <a:lnSpc>
                <a:spcPct val="110000"/>
              </a:lnSpc>
              <a:spcBef>
                <a:spcPct val="25000"/>
              </a:spcBef>
              <a:defRPr kumimoji="1" sz="2000">
                <a:solidFill>
                  <a:srgbClr val="009999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defRPr kumimoji="1" sz="2400">
                <a:solidFill>
                  <a:srgbClr val="FBD9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4pPr>
            <a:lvl5pPr marL="2057400" indent="-228600" algn="l">
              <a:spcBef>
                <a:spcPct val="20000"/>
              </a:spcBef>
              <a:defRPr kumimoji="1" sz="2000">
                <a:solidFill>
                  <a:srgbClr val="009999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rgbClr val="009999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rgbClr val="009999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rgbClr val="009999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rgbClr val="009999"/>
                </a:solidFill>
                <a:latin typeface="Comic Sans MS" pitchFamily="66" charset="0"/>
              </a:defRPr>
            </a:lvl9pPr>
          </a:lstStyle>
          <a:p>
            <a:pPr lvl="1">
              <a:lnSpc>
                <a:spcPct val="130000"/>
              </a:lnSpc>
              <a:spcBef>
                <a:spcPct val="60000"/>
              </a:spcBef>
              <a:buFontTx/>
              <a:buNone/>
            </a:pPr>
            <a:r>
              <a:rPr kumimoji="0" lang="en-GB" altLang="en-US" b="0">
                <a:effectLst/>
              </a:rPr>
              <a:t>  the associated object instance gets to target state </a:t>
            </a:r>
            <a:r>
              <a:rPr lang="fr-BE" altLang="en-US" b="0">
                <a:effectLst/>
                <a:latin typeface="Arial" pitchFamily="34" charset="0"/>
              </a:rPr>
              <a:t>S</a:t>
            </a:r>
            <a:r>
              <a:rPr lang="fr-BE" altLang="en-US" b="0" baseline="-25000">
                <a:effectLst/>
                <a:latin typeface="Arial" pitchFamily="34" charset="0"/>
              </a:rPr>
              <a:t>2</a:t>
            </a:r>
            <a:r>
              <a:rPr kumimoji="0" lang="en-GB" altLang="en-US" b="0">
                <a:effectLst/>
              </a:rPr>
              <a:t> </a:t>
            </a:r>
            <a:r>
              <a:rPr kumimoji="0" lang="en-GB" altLang="en-US" b="0" i="1">
                <a:effectLst/>
              </a:rPr>
              <a:t>iff</a:t>
            </a:r>
            <a:r>
              <a:rPr kumimoji="0" lang="en-GB" altLang="en-US" b="0">
                <a:effectLst/>
              </a:rPr>
              <a:t>...</a:t>
            </a:r>
          </a:p>
          <a:p>
            <a:pPr lvl="2">
              <a:lnSpc>
                <a:spcPct val="60000"/>
              </a:lnSpc>
              <a:spcBef>
                <a:spcPct val="60000"/>
              </a:spcBef>
            </a:pPr>
            <a:r>
              <a:rPr kumimoji="0" lang="en-GB" altLang="en-US" sz="2200" b="0">
                <a:effectLst/>
              </a:rPr>
              <a:t>      it is in source state </a:t>
            </a:r>
            <a:r>
              <a:rPr lang="fr-BE" altLang="en-US" sz="2200" b="0">
                <a:effectLst/>
                <a:latin typeface="Arial" pitchFamily="34" charset="0"/>
              </a:rPr>
              <a:t>S</a:t>
            </a:r>
            <a:r>
              <a:rPr lang="fr-BE" altLang="en-US" sz="2200" b="0" baseline="-25000">
                <a:effectLst/>
                <a:latin typeface="Arial" pitchFamily="34" charset="0"/>
              </a:rPr>
              <a:t>1</a:t>
            </a:r>
            <a:r>
              <a:rPr kumimoji="0" lang="en-GB" altLang="en-US" sz="2200" b="0">
                <a:effectLst/>
              </a:rPr>
              <a:t> </a:t>
            </a:r>
            <a:r>
              <a:rPr kumimoji="0" lang="en-GB" altLang="en-US" sz="2200">
                <a:effectLst/>
              </a:rPr>
              <a:t>and</a:t>
            </a:r>
            <a:r>
              <a:rPr kumimoji="0" lang="en-GB" altLang="en-US" sz="2200" b="0">
                <a:effectLst/>
              </a:rPr>
              <a:t> instance of event </a:t>
            </a:r>
            <a:r>
              <a:rPr kumimoji="0" lang="en-GB" altLang="en-US" sz="2200" b="0" i="1">
                <a:effectLst/>
              </a:rPr>
              <a:t>e</a:t>
            </a:r>
            <a:r>
              <a:rPr kumimoji="0" lang="en-GB" altLang="en-US" sz="2200" b="0">
                <a:effectLst/>
              </a:rPr>
              <a:t> occurs</a:t>
            </a:r>
          </a:p>
          <a:p>
            <a:pPr lvl="2">
              <a:lnSpc>
                <a:spcPct val="60000"/>
              </a:lnSpc>
              <a:spcBef>
                <a:spcPct val="60000"/>
              </a:spcBef>
            </a:pPr>
            <a:r>
              <a:rPr kumimoji="0" lang="en-GB" altLang="en-US" sz="2200">
                <a:effectLst/>
              </a:rPr>
              <a:t> or</a:t>
            </a:r>
            <a:r>
              <a:rPr kumimoji="0" lang="en-GB" altLang="en-US" sz="2200" b="0">
                <a:effectLst/>
              </a:rPr>
              <a:t>  it is in source state </a:t>
            </a:r>
            <a:r>
              <a:rPr lang="fr-BE" altLang="en-US" sz="2200" b="0">
                <a:effectLst/>
                <a:latin typeface="Arial" pitchFamily="34" charset="0"/>
              </a:rPr>
              <a:t>S’</a:t>
            </a:r>
            <a:r>
              <a:rPr lang="fr-BE" altLang="en-US" sz="2200" b="0" baseline="-25000">
                <a:effectLst/>
                <a:latin typeface="Arial" pitchFamily="34" charset="0"/>
              </a:rPr>
              <a:t>1</a:t>
            </a:r>
            <a:r>
              <a:rPr kumimoji="0" lang="en-GB" altLang="en-US" sz="2200" b="0">
                <a:effectLst/>
              </a:rPr>
              <a:t> </a:t>
            </a:r>
            <a:r>
              <a:rPr kumimoji="0" lang="en-GB" altLang="en-US" sz="2200">
                <a:effectLst/>
              </a:rPr>
              <a:t>and</a:t>
            </a:r>
            <a:r>
              <a:rPr kumimoji="0" lang="en-GB" altLang="en-US" sz="2200" b="0">
                <a:effectLst/>
              </a:rPr>
              <a:t>  instance of event e’ occurs</a:t>
            </a:r>
            <a:endParaRPr kumimoji="0" lang="en-GB" altLang="en-US" b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150000"/>
              </a:lnSpc>
              <a:spcBef>
                <a:spcPct val="60000"/>
              </a:spcBef>
            </a:pPr>
            <a:r>
              <a:rPr kumimoji="0" lang="en-GB" altLang="en-US" b="0">
                <a:effectLst>
                  <a:outerShdw blurRad="38100" dist="38100" dir="2700000" algn="tl">
                    <a:srgbClr val="000000"/>
                  </a:outerShdw>
                </a:effectLst>
              </a:rPr>
              <a:t>Automatic transition</a:t>
            </a:r>
            <a:r>
              <a:rPr kumimoji="0" lang="en-GB" altLang="en-US" b="0">
                <a:effectLst/>
              </a:rPr>
              <a:t> </a:t>
            </a:r>
            <a:r>
              <a:rPr kumimoji="0" lang="en-GB" altLang="en-US" b="0">
                <a:solidFill>
                  <a:schemeClr val="tx2"/>
                </a:solidFill>
                <a:effectLst/>
              </a:rPr>
              <a:t>=</a:t>
            </a:r>
            <a:r>
              <a:rPr kumimoji="0" lang="en-GB" altLang="en-US" b="0">
                <a:effectLst/>
              </a:rPr>
              <a:t>  no event label</a:t>
            </a:r>
          </a:p>
          <a:p>
            <a:pPr lvl="1">
              <a:lnSpc>
                <a:spcPct val="60000"/>
              </a:lnSpc>
              <a:spcBef>
                <a:spcPct val="60000"/>
              </a:spcBef>
            </a:pPr>
            <a:r>
              <a:rPr kumimoji="0" lang="en-GB" altLang="en-US" b="0">
                <a:effectLst/>
              </a:rPr>
              <a:t>fires without waiting for event occurrence</a:t>
            </a:r>
          </a:p>
        </p:txBody>
      </p:sp>
      <p:graphicFrame>
        <p:nvGraphicFramePr>
          <p:cNvPr id="1526815" name="Object 31"/>
          <p:cNvGraphicFramePr>
            <a:graphicFrameLocks noChangeAspect="1"/>
          </p:cNvGraphicFramePr>
          <p:nvPr/>
        </p:nvGraphicFramePr>
        <p:xfrm>
          <a:off x="52388" y="38100"/>
          <a:ext cx="993775" cy="814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816" name="Photo Editor Photo" r:id="rId4" imgW="1142857" imgH="752381" progId="MSPhotoEd.3">
                  <p:embed/>
                </p:oleObj>
              </mc:Choice>
              <mc:Fallback>
                <p:oleObj name="Photo Editor Photo" r:id="rId4" imgW="1142857" imgH="752381" progId="MSPhotoEd.3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88" y="38100"/>
                        <a:ext cx="993775" cy="814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75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0988" y="184150"/>
            <a:ext cx="8653462" cy="762000"/>
          </a:xfrm>
        </p:spPr>
        <p:txBody>
          <a:bodyPr/>
          <a:lstStyle/>
          <a:p>
            <a:r>
              <a:rPr lang="en-US" altLang="en-US"/>
              <a:t>Guarded transitions</a:t>
            </a:r>
          </a:p>
        </p:txBody>
      </p:sp>
      <p:grpSp>
        <p:nvGrpSpPr>
          <p:cNvPr id="1517589" name="Group 21"/>
          <p:cNvGrpSpPr>
            <a:grpSpLocks/>
          </p:cNvGrpSpPr>
          <p:nvPr/>
        </p:nvGrpSpPr>
        <p:grpSpPr bwMode="auto">
          <a:xfrm>
            <a:off x="2165350" y="1912938"/>
            <a:ext cx="3590925" cy="690562"/>
            <a:chOff x="1665" y="1295"/>
            <a:chExt cx="2262" cy="435"/>
          </a:xfrm>
        </p:grpSpPr>
        <p:sp>
          <p:nvSpPr>
            <p:cNvPr id="1517573" name="AutoShape 5"/>
            <p:cNvSpPr>
              <a:spLocks noChangeArrowheads="1"/>
            </p:cNvSpPr>
            <p:nvPr/>
          </p:nvSpPr>
          <p:spPr bwMode="auto">
            <a:xfrm>
              <a:off x="1665" y="1410"/>
              <a:ext cx="514" cy="318"/>
            </a:xfrm>
            <a:prstGeom prst="roundRect">
              <a:avLst>
                <a:gd name="adj" fmla="val 16667"/>
              </a:avLst>
            </a:prstGeom>
            <a:solidFill>
              <a:srgbClr val="CECFF2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spcBef>
                  <a:spcPct val="0"/>
                </a:spcBef>
              </a:pPr>
              <a:r>
                <a:rPr lang="fr-BE" altLang="en-US" sz="1800" b="0">
                  <a:solidFill>
                    <a:schemeClr val="tx1"/>
                  </a:solidFill>
                  <a:effectLst/>
                  <a:latin typeface="Times New Roman" pitchFamily="18" charset="0"/>
                </a:rPr>
                <a:t>   </a:t>
              </a:r>
              <a:r>
                <a:rPr lang="fr-BE" altLang="en-US" sz="2000" b="0">
                  <a:solidFill>
                    <a:schemeClr val="tx1"/>
                  </a:solidFill>
                  <a:effectLst/>
                  <a:latin typeface="Arial" pitchFamily="34" charset="0"/>
                </a:rPr>
                <a:t>S</a:t>
              </a:r>
              <a:r>
                <a:rPr lang="fr-BE" altLang="en-US" sz="2000" b="0" baseline="-25000">
                  <a:solidFill>
                    <a:schemeClr val="tx1"/>
                  </a:solidFill>
                  <a:effectLst/>
                  <a:latin typeface="Arial" pitchFamily="34" charset="0"/>
                </a:rPr>
                <a:t>1</a:t>
              </a:r>
              <a:endParaRPr lang="fr-BE" altLang="en-US" sz="2000" b="0"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517574" name="Line 6"/>
            <p:cNvSpPr>
              <a:spLocks noChangeShapeType="1"/>
            </p:cNvSpPr>
            <p:nvPr/>
          </p:nvSpPr>
          <p:spPr bwMode="auto">
            <a:xfrm>
              <a:off x="2198" y="1576"/>
              <a:ext cx="119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17575" name="Text Box 7"/>
            <p:cNvSpPr txBox="1">
              <a:spLocks noChangeArrowheads="1"/>
            </p:cNvSpPr>
            <p:nvPr/>
          </p:nvSpPr>
          <p:spPr bwMode="auto">
            <a:xfrm>
              <a:off x="2435" y="1295"/>
              <a:ext cx="874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ECFF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spcBef>
                  <a:spcPct val="0"/>
                </a:spcBef>
              </a:pPr>
              <a:r>
                <a:rPr lang="fr-BE" altLang="en-US" sz="2000" b="0" i="1">
                  <a:solidFill>
                    <a:schemeClr val="tx1"/>
                  </a:solidFill>
                  <a:effectLst/>
                  <a:latin typeface="Arial" pitchFamily="34" charset="0"/>
                </a:rPr>
                <a:t>e</a:t>
              </a:r>
              <a:r>
                <a:rPr lang="fr-BE" altLang="en-US" sz="2000" b="0">
                  <a:solidFill>
                    <a:schemeClr val="tx1"/>
                  </a:solidFill>
                  <a:effectLst/>
                  <a:latin typeface="Arial" pitchFamily="34" charset="0"/>
                </a:rPr>
                <a:t> </a:t>
              </a:r>
              <a:r>
                <a:rPr lang="fr-BE" altLang="en-US" sz="2000" b="0">
                  <a:solidFill>
                    <a:schemeClr val="tx2"/>
                  </a:solidFill>
                  <a:effectLst/>
                  <a:latin typeface="Arial" pitchFamily="34" charset="0"/>
                </a:rPr>
                <a:t>[</a:t>
              </a:r>
              <a:r>
                <a:rPr lang="fr-BE" altLang="en-US" sz="1000" b="0">
                  <a:solidFill>
                    <a:schemeClr val="tx2"/>
                  </a:solidFill>
                  <a:effectLst/>
                  <a:latin typeface="Arial" pitchFamily="34" charset="0"/>
                </a:rPr>
                <a:t> </a:t>
              </a:r>
              <a:r>
                <a:rPr lang="fr-BE" altLang="en-US" sz="2000" b="0">
                  <a:solidFill>
                    <a:schemeClr val="tx1"/>
                  </a:solidFill>
                  <a:effectLst/>
                  <a:latin typeface="Arial" pitchFamily="34" charset="0"/>
                </a:rPr>
                <a:t>guard</a:t>
              </a:r>
              <a:r>
                <a:rPr lang="fr-BE" altLang="en-US" sz="1000" b="0">
                  <a:solidFill>
                    <a:schemeClr val="tx2"/>
                  </a:solidFill>
                  <a:effectLst/>
                  <a:latin typeface="Arial" pitchFamily="34" charset="0"/>
                </a:rPr>
                <a:t> </a:t>
              </a:r>
              <a:r>
                <a:rPr lang="fr-BE" altLang="en-US" sz="2000" b="0">
                  <a:solidFill>
                    <a:schemeClr val="tx2"/>
                  </a:solidFill>
                  <a:effectLst/>
                  <a:latin typeface="Arial" pitchFamily="34" charset="0"/>
                </a:rPr>
                <a:t>]</a:t>
              </a:r>
              <a:endParaRPr lang="fr-BE" altLang="en-US" sz="2000" b="0">
                <a:solidFill>
                  <a:srgbClr val="0000FF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517576" name="AutoShape 8"/>
            <p:cNvSpPr>
              <a:spLocks noChangeArrowheads="1"/>
            </p:cNvSpPr>
            <p:nvPr/>
          </p:nvSpPr>
          <p:spPr bwMode="auto">
            <a:xfrm>
              <a:off x="3414" y="1411"/>
              <a:ext cx="513" cy="319"/>
            </a:xfrm>
            <a:prstGeom prst="roundRect">
              <a:avLst>
                <a:gd name="adj" fmla="val 16667"/>
              </a:avLst>
            </a:prstGeom>
            <a:solidFill>
              <a:srgbClr val="CECFF2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lnSpc>
                  <a:spcPct val="110000"/>
                </a:lnSpc>
                <a:spcBef>
                  <a:spcPct val="0"/>
                </a:spcBef>
              </a:pPr>
              <a:r>
                <a:rPr lang="fr-BE" altLang="en-US" sz="1800" b="0">
                  <a:solidFill>
                    <a:schemeClr val="tx1"/>
                  </a:solidFill>
                  <a:effectLst/>
                  <a:latin typeface="Times New Roman" pitchFamily="18" charset="0"/>
                </a:rPr>
                <a:t>   </a:t>
              </a:r>
              <a:r>
                <a:rPr lang="fr-BE" altLang="en-US" sz="2000" b="0">
                  <a:solidFill>
                    <a:schemeClr val="tx1"/>
                  </a:solidFill>
                  <a:effectLst/>
                  <a:latin typeface="Arial" pitchFamily="34" charset="0"/>
                </a:rPr>
                <a:t>S</a:t>
              </a:r>
              <a:r>
                <a:rPr lang="fr-BE" altLang="en-US" sz="2000" b="0" baseline="-25000">
                  <a:solidFill>
                    <a:schemeClr val="tx1"/>
                  </a:solidFill>
                  <a:effectLst/>
                  <a:latin typeface="Arial" pitchFamily="34" charset="0"/>
                </a:rPr>
                <a:t>2</a:t>
              </a:r>
              <a:endParaRPr lang="fr-BE" altLang="en-US" sz="1800" b="0"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1517577" name="Rectangle 9"/>
          <p:cNvSpPr>
            <a:spLocks noChangeArrowheads="1"/>
          </p:cNvSpPr>
          <p:nvPr/>
        </p:nvSpPr>
        <p:spPr bwMode="auto">
          <a:xfrm>
            <a:off x="279400" y="2733675"/>
            <a:ext cx="7150100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 anchorCtr="1"/>
          <a:lstStyle>
            <a:lvl1pPr marL="342900" indent="-342900" algn="l">
              <a:lnSpc>
                <a:spcPct val="110000"/>
              </a:lnSpc>
              <a:spcBef>
                <a:spcPct val="40000"/>
              </a:spcBef>
              <a:buClr>
                <a:schemeClr val="tx2"/>
              </a:buClr>
              <a:buSzPct val="70000"/>
              <a:buFont typeface="Wingdings" pitchFamily="2" charset="2"/>
              <a:buChar char="u"/>
              <a:defRPr kumimoji="1" sz="2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lnSpc>
                <a:spcPct val="110000"/>
              </a:lnSpc>
              <a:spcBef>
                <a:spcPct val="25000"/>
              </a:spcBef>
              <a:buClr>
                <a:schemeClr val="tx2"/>
              </a:buClr>
              <a:buChar char="–"/>
              <a:defRPr kumimoji="1" sz="2200">
                <a:solidFill>
                  <a:srgbClr val="009999"/>
                </a:solidFill>
                <a:latin typeface="Comic Sans MS" pitchFamily="66" charset="0"/>
              </a:defRPr>
            </a:lvl2pPr>
            <a:lvl3pPr marL="1143000" indent="-228600" algn="l">
              <a:lnSpc>
                <a:spcPct val="110000"/>
              </a:lnSpc>
              <a:spcBef>
                <a:spcPct val="25000"/>
              </a:spcBef>
              <a:defRPr kumimoji="1" sz="2000">
                <a:solidFill>
                  <a:srgbClr val="009999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defRPr kumimoji="1" sz="2400">
                <a:solidFill>
                  <a:srgbClr val="FBD9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4pPr>
            <a:lvl5pPr marL="2057400" indent="-228600" algn="l">
              <a:spcBef>
                <a:spcPct val="20000"/>
              </a:spcBef>
              <a:defRPr kumimoji="1" sz="2000">
                <a:solidFill>
                  <a:srgbClr val="009999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rgbClr val="009999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rgbClr val="009999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rgbClr val="009999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rgbClr val="009999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b="0">
                <a:effectLst/>
              </a:rPr>
              <a:t>Necessary condition for transition firing:</a:t>
            </a:r>
            <a:r>
              <a:rPr lang="en-US" altLang="en-US" sz="2000" b="0">
                <a:effectLst/>
              </a:rPr>
              <a:t>  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2000" b="0">
                <a:effectLst/>
              </a:rPr>
              <a:t>        the associated object instance gets </a:t>
            </a:r>
            <a:r>
              <a:rPr lang="fr-BE" altLang="en-US" sz="2000" b="0">
                <a:effectLst/>
              </a:rPr>
              <a:t>in</a:t>
            </a:r>
            <a:r>
              <a:rPr lang="en-US" altLang="en-US" sz="2000" b="0">
                <a:effectLst/>
              </a:rPr>
              <a:t>to state </a:t>
            </a:r>
            <a:r>
              <a:rPr lang="fr-BE" altLang="en-US" sz="2000" b="0">
                <a:effectLst/>
                <a:latin typeface="Arial" pitchFamily="34" charset="0"/>
              </a:rPr>
              <a:t>S</a:t>
            </a:r>
            <a:r>
              <a:rPr lang="fr-BE" altLang="en-US" sz="2000" b="0" baseline="-25000">
                <a:effectLst/>
                <a:latin typeface="Arial" pitchFamily="34" charset="0"/>
              </a:rPr>
              <a:t>2</a:t>
            </a:r>
            <a:r>
              <a:rPr lang="en-US" altLang="en-US" sz="2000" b="0">
                <a:effectLst/>
              </a:rPr>
              <a:t> ...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2000" b="0">
                <a:effectLst/>
              </a:rPr>
              <a:t>             </a:t>
            </a:r>
            <a:r>
              <a:rPr lang="en-US" altLang="en-US" sz="2000">
                <a:solidFill>
                  <a:schemeClr val="tx2"/>
                </a:solidFill>
                <a:effectLst/>
              </a:rPr>
              <a:t>if</a:t>
            </a:r>
            <a:r>
              <a:rPr lang="en-US" altLang="en-US" sz="2000" b="0">
                <a:effectLst/>
              </a:rPr>
              <a:t> </a:t>
            </a:r>
            <a:r>
              <a:rPr lang="fr-BE" altLang="en-US" sz="2000" b="0">
                <a:effectLst/>
              </a:rPr>
              <a:t> </a:t>
            </a:r>
            <a:r>
              <a:rPr lang="en-US" altLang="en-US" sz="2000" b="0">
                <a:effectLst/>
              </a:rPr>
              <a:t>it is in state </a:t>
            </a:r>
            <a:r>
              <a:rPr lang="fr-BE" altLang="en-US" sz="2000" b="0">
                <a:effectLst/>
                <a:latin typeface="Arial" pitchFamily="34" charset="0"/>
              </a:rPr>
              <a:t>S</a:t>
            </a:r>
            <a:r>
              <a:rPr lang="fr-BE" altLang="en-US" sz="2000" b="0" baseline="-25000">
                <a:effectLst/>
                <a:latin typeface="Arial" pitchFamily="34" charset="0"/>
              </a:rPr>
              <a:t>1 </a:t>
            </a:r>
            <a:r>
              <a:rPr lang="en-US" altLang="en-US" sz="2000" b="0">
                <a:effectLst/>
              </a:rPr>
              <a:t>and instance of event </a:t>
            </a:r>
            <a:r>
              <a:rPr lang="en-US" altLang="en-US" sz="2000" b="0" i="1">
                <a:effectLst/>
              </a:rPr>
              <a:t>e</a:t>
            </a:r>
            <a:r>
              <a:rPr lang="en-US" altLang="en-US" sz="2000" b="0">
                <a:effectLst/>
              </a:rPr>
              <a:t> occurs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2000" b="0">
                <a:effectLst/>
              </a:rPr>
              <a:t>             </a:t>
            </a:r>
            <a:r>
              <a:rPr lang="en-US" altLang="en-US" sz="2000">
                <a:effectLst/>
              </a:rPr>
              <a:t>and</a:t>
            </a:r>
            <a:r>
              <a:rPr lang="en-US" altLang="en-US" sz="2000" b="0">
                <a:effectLst/>
              </a:rPr>
              <a:t> </a:t>
            </a:r>
            <a:r>
              <a:rPr lang="en-US" altLang="en-US" sz="2000" i="1">
                <a:solidFill>
                  <a:schemeClr val="tx2"/>
                </a:solidFill>
                <a:effectLst/>
              </a:rPr>
              <a:t>only if</a:t>
            </a:r>
            <a:r>
              <a:rPr lang="en-US" altLang="en-US" sz="2000" b="0">
                <a:effectLst/>
              </a:rPr>
              <a:t> </a:t>
            </a:r>
            <a:r>
              <a:rPr lang="fr-BE" altLang="en-US" sz="2000" b="0">
                <a:effectLst/>
              </a:rPr>
              <a:t>  </a:t>
            </a:r>
            <a:r>
              <a:rPr lang="en-US" altLang="en-US" sz="2000" b="0">
                <a:effectLst/>
              </a:rPr>
              <a:t>the guard is true</a:t>
            </a:r>
          </a:p>
        </p:txBody>
      </p:sp>
      <p:sp>
        <p:nvSpPr>
          <p:cNvPr id="1517588" name="Rectangle 20"/>
          <p:cNvSpPr>
            <a:spLocks noChangeArrowheads="1"/>
          </p:cNvSpPr>
          <p:nvPr/>
        </p:nvSpPr>
        <p:spPr bwMode="auto">
          <a:xfrm>
            <a:off x="260350" y="955675"/>
            <a:ext cx="6919913" cy="104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 anchorCtr="1"/>
          <a:lstStyle>
            <a:lvl1pPr marL="342900" indent="-342900" algn="l">
              <a:lnSpc>
                <a:spcPct val="110000"/>
              </a:lnSpc>
              <a:spcBef>
                <a:spcPct val="40000"/>
              </a:spcBef>
              <a:buClr>
                <a:schemeClr val="tx2"/>
              </a:buClr>
              <a:buSzPct val="70000"/>
              <a:buFont typeface="Wingdings" pitchFamily="2" charset="2"/>
              <a:buChar char="u"/>
              <a:defRPr kumimoji="1" sz="2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lnSpc>
                <a:spcPct val="110000"/>
              </a:lnSpc>
              <a:spcBef>
                <a:spcPct val="25000"/>
              </a:spcBef>
              <a:buClr>
                <a:schemeClr val="tx2"/>
              </a:buClr>
              <a:buChar char="–"/>
              <a:defRPr kumimoji="1" sz="2200">
                <a:solidFill>
                  <a:srgbClr val="009999"/>
                </a:solidFill>
                <a:latin typeface="Comic Sans MS" pitchFamily="66" charset="0"/>
              </a:defRPr>
            </a:lvl2pPr>
            <a:lvl3pPr marL="1143000" indent="-228600" algn="l">
              <a:lnSpc>
                <a:spcPct val="110000"/>
              </a:lnSpc>
              <a:spcBef>
                <a:spcPct val="25000"/>
              </a:spcBef>
              <a:defRPr kumimoji="1" sz="2000">
                <a:solidFill>
                  <a:srgbClr val="009999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defRPr kumimoji="1" sz="2400">
                <a:solidFill>
                  <a:srgbClr val="FBD9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4pPr>
            <a:lvl5pPr marL="2057400" indent="-228600" algn="l">
              <a:spcBef>
                <a:spcPct val="20000"/>
              </a:spcBef>
              <a:defRPr kumimoji="1" sz="2000">
                <a:solidFill>
                  <a:srgbClr val="009999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rgbClr val="009999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rgbClr val="009999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rgbClr val="009999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rgbClr val="009999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b="0">
                <a:effectLst/>
              </a:rPr>
              <a:t>Transitions may also have a guard label</a:t>
            </a:r>
          </a:p>
          <a:p>
            <a:pPr lvl="1">
              <a:lnSpc>
                <a:spcPct val="130000"/>
              </a:lnSpc>
              <a:spcBef>
                <a:spcPct val="0"/>
              </a:spcBef>
            </a:pPr>
            <a:r>
              <a:rPr lang="en-US" altLang="en-US" b="0">
                <a:effectLst/>
              </a:rPr>
              <a:t>guard = Boolean expression on state variables</a:t>
            </a:r>
          </a:p>
        </p:txBody>
      </p:sp>
      <p:graphicFrame>
        <p:nvGraphicFramePr>
          <p:cNvPr id="1517606" name="Object 38"/>
          <p:cNvGraphicFramePr>
            <a:graphicFrameLocks noChangeAspect="1"/>
          </p:cNvGraphicFramePr>
          <p:nvPr/>
        </p:nvGraphicFramePr>
        <p:xfrm>
          <a:off x="52388" y="38100"/>
          <a:ext cx="993775" cy="814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7612" name="Photo Editor Photo" r:id="rId4" imgW="1142857" imgH="752381" progId="MSPhotoEd.3">
                  <p:embed/>
                </p:oleObj>
              </mc:Choice>
              <mc:Fallback>
                <p:oleObj name="Photo Editor Photo" r:id="rId4" imgW="1142857" imgH="752381" progId="MSPhotoEd.3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88" y="38100"/>
                        <a:ext cx="993775" cy="814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17605" name="AutoShape 37"/>
          <p:cNvSpPr>
            <a:spLocks noChangeArrowheads="1"/>
          </p:cNvSpPr>
          <p:nvPr/>
        </p:nvSpPr>
        <p:spPr bwMode="auto">
          <a:xfrm>
            <a:off x="1254125" y="4448175"/>
            <a:ext cx="5813425" cy="2076450"/>
          </a:xfrm>
          <a:prstGeom prst="roundRect">
            <a:avLst>
              <a:gd name="adj" fmla="val 16667"/>
            </a:avLst>
          </a:prstGeom>
          <a:solidFill>
            <a:srgbClr val="99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17592" name="Text Box 24"/>
          <p:cNvSpPr txBox="1">
            <a:spLocks noChangeArrowheads="1"/>
          </p:cNvSpPr>
          <p:nvPr/>
        </p:nvSpPr>
        <p:spPr bwMode="auto">
          <a:xfrm>
            <a:off x="3497263" y="4773613"/>
            <a:ext cx="1770062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spcBef>
                <a:spcPct val="0"/>
              </a:spcBef>
            </a:pPr>
            <a:r>
              <a:rPr lang="fr-BE" altLang="en-US" sz="1800" b="0">
                <a:solidFill>
                  <a:schemeClr val="tx1"/>
                </a:solidFill>
                <a:effectLst/>
                <a:latin typeface="Arial" pitchFamily="34" charset="0"/>
              </a:rPr>
              <a:t>copyBorrowing</a:t>
            </a:r>
            <a:endParaRPr lang="fr-BE" altLang="en-US" sz="1600" b="0"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algn="l">
              <a:spcBef>
                <a:spcPct val="0"/>
              </a:spcBef>
            </a:pPr>
            <a:r>
              <a:rPr lang="fr-BE" altLang="en-US" sz="1600">
                <a:solidFill>
                  <a:schemeClr val="tx2"/>
                </a:solidFill>
                <a:effectLst/>
                <a:latin typeface="Arial" pitchFamily="34" charset="0"/>
              </a:rPr>
              <a:t> </a:t>
            </a:r>
            <a:r>
              <a:rPr lang="fr-BE" altLang="en-US" sz="1800">
                <a:solidFill>
                  <a:schemeClr val="tx2"/>
                </a:solidFill>
                <a:effectLst/>
                <a:latin typeface="Arial" pitchFamily="34" charset="0"/>
              </a:rPr>
              <a:t>[</a:t>
            </a:r>
            <a:r>
              <a:rPr lang="fr-BE" altLang="en-US" sz="1800">
                <a:solidFill>
                  <a:srgbClr val="0000FF"/>
                </a:solidFill>
                <a:effectLst/>
                <a:latin typeface="Arial" pitchFamily="34" charset="0"/>
              </a:rPr>
              <a:t> </a:t>
            </a:r>
            <a:r>
              <a:rPr lang="fr-BE" altLang="en-US" sz="1800" b="0">
                <a:solidFill>
                  <a:schemeClr val="tx1"/>
                </a:solidFill>
                <a:effectLst/>
                <a:latin typeface="Arial" pitchFamily="34" charset="0"/>
              </a:rPr>
              <a:t>LastCopy </a:t>
            </a:r>
            <a:r>
              <a:rPr lang="fr-BE" altLang="en-US" sz="1800">
                <a:solidFill>
                  <a:schemeClr val="tx2"/>
                </a:solidFill>
                <a:effectLst/>
                <a:latin typeface="Arial" pitchFamily="34" charset="0"/>
              </a:rPr>
              <a:t>]</a:t>
            </a:r>
            <a:endParaRPr lang="fr-BE" altLang="en-US" sz="1600" b="0"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17593" name="AutoShape 25"/>
          <p:cNvSpPr>
            <a:spLocks noChangeArrowheads="1"/>
          </p:cNvSpPr>
          <p:nvPr/>
        </p:nvSpPr>
        <p:spPr bwMode="auto">
          <a:xfrm>
            <a:off x="2166938" y="5197475"/>
            <a:ext cx="1406525" cy="584200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l">
              <a:lnSpc>
                <a:spcPct val="130000"/>
              </a:lnSpc>
              <a:spcBef>
                <a:spcPts val="600"/>
              </a:spcBef>
            </a:pPr>
            <a:r>
              <a:rPr lang="fr-BE" altLang="en-US" sz="1800" b="0">
                <a:solidFill>
                  <a:schemeClr val="tx1"/>
                </a:solidFill>
                <a:effectLst/>
                <a:latin typeface="Arial" pitchFamily="34" charset="0"/>
              </a:rPr>
              <a:t>Borrowable</a:t>
            </a:r>
            <a:endParaRPr lang="fr-BE" altLang="en-US" sz="1000" b="0"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17594" name="AutoShape 26"/>
          <p:cNvSpPr>
            <a:spLocks noChangeArrowheads="1"/>
          </p:cNvSpPr>
          <p:nvPr/>
        </p:nvSpPr>
        <p:spPr bwMode="auto">
          <a:xfrm>
            <a:off x="5110163" y="5235575"/>
            <a:ext cx="1855787" cy="584200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l">
              <a:lnSpc>
                <a:spcPct val="130000"/>
              </a:lnSpc>
              <a:spcBef>
                <a:spcPts val="600"/>
              </a:spcBef>
            </a:pPr>
            <a:r>
              <a:rPr lang="fr-BE" altLang="en-US" sz="1800" b="0"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lang="fr-BE" altLang="en-US" sz="1800" b="0">
                <a:solidFill>
                  <a:schemeClr val="tx1"/>
                </a:solidFill>
                <a:effectLst/>
                <a:latin typeface="Arial" pitchFamily="34" charset="0"/>
              </a:rPr>
              <a:t>UnBorrowable</a:t>
            </a:r>
            <a:endParaRPr lang="fr-BE" altLang="en-US" sz="1000" b="0"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17595" name="Line 27"/>
          <p:cNvSpPr>
            <a:spLocks noChangeShapeType="1"/>
          </p:cNvSpPr>
          <p:nvPr/>
        </p:nvSpPr>
        <p:spPr bwMode="auto">
          <a:xfrm>
            <a:off x="1566863" y="5451475"/>
            <a:ext cx="606425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17596" name="Line 28"/>
          <p:cNvSpPr>
            <a:spLocks noChangeShapeType="1"/>
          </p:cNvSpPr>
          <p:nvPr/>
        </p:nvSpPr>
        <p:spPr bwMode="auto">
          <a:xfrm flipV="1">
            <a:off x="3579813" y="5614988"/>
            <a:ext cx="1549400" cy="15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17597" name="Text Box 29"/>
          <p:cNvSpPr txBox="1">
            <a:spLocks noChangeArrowheads="1"/>
          </p:cNvSpPr>
          <p:nvPr/>
        </p:nvSpPr>
        <p:spPr bwMode="auto">
          <a:xfrm>
            <a:off x="3624263" y="5603875"/>
            <a:ext cx="15494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spcBef>
                <a:spcPct val="0"/>
              </a:spcBef>
            </a:pPr>
            <a:r>
              <a:rPr lang="fr-BE" altLang="en-US" sz="1800" b="0">
                <a:solidFill>
                  <a:schemeClr val="tx1"/>
                </a:solidFill>
                <a:effectLst/>
                <a:latin typeface="Arial" pitchFamily="34" charset="0"/>
              </a:rPr>
              <a:t>copyReturn</a:t>
            </a:r>
            <a:endParaRPr lang="fr-BE" altLang="en-US" sz="1600" b="0"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17598" name="Oval 30"/>
          <p:cNvSpPr>
            <a:spLocks noChangeArrowheads="1"/>
          </p:cNvSpPr>
          <p:nvPr/>
        </p:nvSpPr>
        <p:spPr bwMode="auto">
          <a:xfrm>
            <a:off x="1444625" y="5376863"/>
            <a:ext cx="177800" cy="1651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17599" name="Line 31"/>
          <p:cNvSpPr>
            <a:spLocks noChangeShapeType="1"/>
          </p:cNvSpPr>
          <p:nvPr/>
        </p:nvSpPr>
        <p:spPr bwMode="auto">
          <a:xfrm>
            <a:off x="3565525" y="5426075"/>
            <a:ext cx="1522413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17600" name="Freeform 32"/>
          <p:cNvSpPr>
            <a:spLocks/>
          </p:cNvSpPr>
          <p:nvPr/>
        </p:nvSpPr>
        <p:spPr bwMode="auto">
          <a:xfrm>
            <a:off x="2455863" y="4856163"/>
            <a:ext cx="825500" cy="350837"/>
          </a:xfrm>
          <a:custGeom>
            <a:avLst/>
            <a:gdLst>
              <a:gd name="T0" fmla="*/ 0 w 1300"/>
              <a:gd name="T1" fmla="*/ 553 h 553"/>
              <a:gd name="T2" fmla="*/ 120 w 1300"/>
              <a:gd name="T3" fmla="*/ 153 h 553"/>
              <a:gd name="T4" fmla="*/ 580 w 1300"/>
              <a:gd name="T5" fmla="*/ 13 h 553"/>
              <a:gd name="T6" fmla="*/ 1060 w 1300"/>
              <a:gd name="T7" fmla="*/ 73 h 553"/>
              <a:gd name="T8" fmla="*/ 1220 w 1300"/>
              <a:gd name="T9" fmla="*/ 293 h 553"/>
              <a:gd name="T10" fmla="*/ 1300 w 1300"/>
              <a:gd name="T11" fmla="*/ 553 h 5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00" h="553">
                <a:moveTo>
                  <a:pt x="0" y="553"/>
                </a:moveTo>
                <a:cubicBezTo>
                  <a:pt x="11" y="398"/>
                  <a:pt x="23" y="243"/>
                  <a:pt x="120" y="153"/>
                </a:cubicBezTo>
                <a:cubicBezTo>
                  <a:pt x="217" y="63"/>
                  <a:pt x="423" y="26"/>
                  <a:pt x="580" y="13"/>
                </a:cubicBezTo>
                <a:cubicBezTo>
                  <a:pt x="737" y="0"/>
                  <a:pt x="953" y="26"/>
                  <a:pt x="1060" y="73"/>
                </a:cubicBezTo>
                <a:cubicBezTo>
                  <a:pt x="1167" y="120"/>
                  <a:pt x="1180" y="213"/>
                  <a:pt x="1220" y="293"/>
                </a:cubicBezTo>
                <a:cubicBezTo>
                  <a:pt x="1260" y="373"/>
                  <a:pt x="1280" y="463"/>
                  <a:pt x="1300" y="553"/>
                </a:cubicBezTo>
              </a:path>
            </a:pathLst>
          </a:custGeom>
          <a:noFill/>
          <a:ln w="28575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17601" name="Freeform 33"/>
          <p:cNvSpPr>
            <a:spLocks/>
          </p:cNvSpPr>
          <p:nvPr/>
        </p:nvSpPr>
        <p:spPr bwMode="auto">
          <a:xfrm rot="10800000" flipH="1">
            <a:off x="2468563" y="5795963"/>
            <a:ext cx="825500" cy="350837"/>
          </a:xfrm>
          <a:custGeom>
            <a:avLst/>
            <a:gdLst>
              <a:gd name="T0" fmla="*/ 0 w 1300"/>
              <a:gd name="T1" fmla="*/ 553 h 553"/>
              <a:gd name="T2" fmla="*/ 120 w 1300"/>
              <a:gd name="T3" fmla="*/ 153 h 553"/>
              <a:gd name="T4" fmla="*/ 580 w 1300"/>
              <a:gd name="T5" fmla="*/ 13 h 553"/>
              <a:gd name="T6" fmla="*/ 1060 w 1300"/>
              <a:gd name="T7" fmla="*/ 73 h 553"/>
              <a:gd name="T8" fmla="*/ 1220 w 1300"/>
              <a:gd name="T9" fmla="*/ 293 h 553"/>
              <a:gd name="T10" fmla="*/ 1300 w 1300"/>
              <a:gd name="T11" fmla="*/ 553 h 5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00" h="553">
                <a:moveTo>
                  <a:pt x="0" y="553"/>
                </a:moveTo>
                <a:cubicBezTo>
                  <a:pt x="11" y="398"/>
                  <a:pt x="23" y="243"/>
                  <a:pt x="120" y="153"/>
                </a:cubicBezTo>
                <a:cubicBezTo>
                  <a:pt x="217" y="63"/>
                  <a:pt x="423" y="26"/>
                  <a:pt x="580" y="13"/>
                </a:cubicBezTo>
                <a:cubicBezTo>
                  <a:pt x="737" y="0"/>
                  <a:pt x="953" y="26"/>
                  <a:pt x="1060" y="73"/>
                </a:cubicBezTo>
                <a:cubicBezTo>
                  <a:pt x="1167" y="120"/>
                  <a:pt x="1180" y="213"/>
                  <a:pt x="1220" y="293"/>
                </a:cubicBezTo>
                <a:cubicBezTo>
                  <a:pt x="1260" y="373"/>
                  <a:pt x="1280" y="463"/>
                  <a:pt x="1300" y="553"/>
                </a:cubicBezTo>
              </a:path>
            </a:pathLst>
          </a:custGeom>
          <a:noFill/>
          <a:ln w="28575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17602" name="Text Box 34"/>
          <p:cNvSpPr txBox="1">
            <a:spLocks noChangeArrowheads="1"/>
          </p:cNvSpPr>
          <p:nvPr/>
        </p:nvSpPr>
        <p:spPr bwMode="auto">
          <a:xfrm>
            <a:off x="1420813" y="6135688"/>
            <a:ext cx="3560762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spcBef>
                <a:spcPct val="0"/>
              </a:spcBef>
            </a:pPr>
            <a:r>
              <a:rPr lang="fr-BE" altLang="en-US" sz="1800" b="0">
                <a:solidFill>
                  <a:schemeClr val="tx1"/>
                </a:solidFill>
                <a:effectLst/>
                <a:latin typeface="Arial" pitchFamily="34" charset="0"/>
              </a:rPr>
              <a:t>copyBorrowing </a:t>
            </a:r>
            <a:r>
              <a:rPr lang="fr-BE" altLang="en-US" sz="1800">
                <a:solidFill>
                  <a:schemeClr val="tx2"/>
                </a:solidFill>
                <a:effectLst/>
                <a:latin typeface="Arial" pitchFamily="34" charset="0"/>
              </a:rPr>
              <a:t>[</a:t>
            </a:r>
            <a:r>
              <a:rPr lang="fr-BE" altLang="en-US" sz="1800">
                <a:solidFill>
                  <a:srgbClr val="0000FF"/>
                </a:solidFill>
                <a:effectLst/>
                <a:latin typeface="Arial" pitchFamily="34" charset="0"/>
              </a:rPr>
              <a:t> </a:t>
            </a:r>
            <a:r>
              <a:rPr lang="fr-BE" altLang="en-US" sz="1800">
                <a:solidFill>
                  <a:schemeClr val="tx1"/>
                </a:solidFill>
                <a:effectLst/>
                <a:latin typeface="Arial" pitchFamily="34" charset="0"/>
              </a:rPr>
              <a:t>not </a:t>
            </a:r>
            <a:r>
              <a:rPr lang="fr-BE" altLang="en-US" sz="1800" b="0">
                <a:solidFill>
                  <a:schemeClr val="tx1"/>
                </a:solidFill>
                <a:effectLst/>
                <a:latin typeface="Arial" pitchFamily="34" charset="0"/>
              </a:rPr>
              <a:t>LastCopy </a:t>
            </a:r>
            <a:r>
              <a:rPr lang="fr-BE" altLang="en-US" sz="1800">
                <a:solidFill>
                  <a:schemeClr val="tx2"/>
                </a:solidFill>
                <a:effectLst/>
                <a:latin typeface="Arial" pitchFamily="34" charset="0"/>
              </a:rPr>
              <a:t>]</a:t>
            </a:r>
            <a:endParaRPr lang="fr-BE" altLang="en-US" sz="1800" b="0"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17603" name="Text Box 35"/>
          <p:cNvSpPr txBox="1">
            <a:spLocks noChangeArrowheads="1"/>
          </p:cNvSpPr>
          <p:nvPr/>
        </p:nvSpPr>
        <p:spPr bwMode="auto">
          <a:xfrm>
            <a:off x="2301875" y="4511675"/>
            <a:ext cx="15494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spcBef>
                <a:spcPct val="0"/>
              </a:spcBef>
            </a:pPr>
            <a:r>
              <a:rPr lang="fr-BE" altLang="en-US" sz="1800" b="0">
                <a:solidFill>
                  <a:schemeClr val="tx1"/>
                </a:solidFill>
                <a:effectLst/>
                <a:latin typeface="Arial" pitchFamily="34" charset="0"/>
              </a:rPr>
              <a:t>copyReturn</a:t>
            </a:r>
            <a:endParaRPr lang="fr-BE" altLang="en-US" sz="1600" b="0"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17608" name="Text Box 40"/>
          <p:cNvSpPr txBox="1">
            <a:spLocks noChangeArrowheads="1"/>
          </p:cNvSpPr>
          <p:nvPr/>
        </p:nvSpPr>
        <p:spPr bwMode="auto">
          <a:xfrm>
            <a:off x="1289050" y="4446588"/>
            <a:ext cx="1071563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spcBef>
                <a:spcPct val="0"/>
              </a:spcBef>
            </a:pPr>
            <a:r>
              <a:rPr lang="fr-BE" altLang="en-US" sz="1600" i="1">
                <a:solidFill>
                  <a:schemeClr val="tx1"/>
                </a:solidFill>
                <a:effectLst/>
                <a:latin typeface="Arial" pitchFamily="34" charset="0"/>
              </a:rPr>
              <a:t>BookInfo</a:t>
            </a:r>
          </a:p>
          <a:p>
            <a:pPr algn="l">
              <a:spcBef>
                <a:spcPct val="0"/>
              </a:spcBef>
            </a:pPr>
            <a:r>
              <a:rPr lang="fr-BE" altLang="en-US" sz="1600" i="1">
                <a:solidFill>
                  <a:schemeClr val="tx1"/>
                </a:solidFill>
                <a:effectLst/>
                <a:latin typeface="Arial" pitchFamily="34" charset="0"/>
              </a:rPr>
              <a:t>Status</a:t>
            </a:r>
            <a:endParaRPr lang="fr-BE" altLang="en-US" sz="1600" b="0"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17610" name="Text Box 42"/>
          <p:cNvSpPr txBox="1">
            <a:spLocks noChangeArrowheads="1"/>
          </p:cNvSpPr>
          <p:nvPr/>
        </p:nvSpPr>
        <p:spPr bwMode="auto">
          <a:xfrm>
            <a:off x="7327900" y="4467225"/>
            <a:ext cx="94615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spcBef>
                <a:spcPct val="0"/>
              </a:spcBef>
            </a:pPr>
            <a:r>
              <a:rPr lang="fr-BE" altLang="en-US" sz="1800" b="0" i="1">
                <a:solidFill>
                  <a:schemeClr val="tx2"/>
                </a:solidFill>
                <a:effectLst/>
                <a:latin typeface="Comic Sans MS" pitchFamily="66" charset="0"/>
              </a:rPr>
              <a:t>guard</a:t>
            </a:r>
            <a:endParaRPr lang="fr-BE" altLang="en-US" sz="1600" b="0"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17611" name="Line 43"/>
          <p:cNvSpPr>
            <a:spLocks noChangeShapeType="1"/>
          </p:cNvSpPr>
          <p:nvPr/>
        </p:nvSpPr>
        <p:spPr bwMode="auto">
          <a:xfrm flipV="1">
            <a:off x="4941888" y="4668838"/>
            <a:ext cx="2500312" cy="554037"/>
          </a:xfrm>
          <a:prstGeom prst="line">
            <a:avLst/>
          </a:prstGeom>
          <a:noFill/>
          <a:ln w="12700">
            <a:solidFill>
              <a:schemeClr val="tx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0933" name="AutoShape 53"/>
          <p:cNvSpPr>
            <a:spLocks noChangeArrowheads="1"/>
          </p:cNvSpPr>
          <p:nvPr/>
        </p:nvSpPr>
        <p:spPr bwMode="auto">
          <a:xfrm>
            <a:off x="2108200" y="3322638"/>
            <a:ext cx="6303963" cy="3244850"/>
          </a:xfrm>
          <a:prstGeom prst="roundRect">
            <a:avLst>
              <a:gd name="adj" fmla="val 16667"/>
            </a:avLst>
          </a:prstGeom>
          <a:solidFill>
            <a:srgbClr val="99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30882" name="Rectangle 2"/>
          <p:cNvSpPr>
            <a:spLocks noGrp="1" noChangeArrowheads="1"/>
          </p:cNvSpPr>
          <p:nvPr>
            <p:ph type="title"/>
          </p:nvPr>
        </p:nvSpPr>
        <p:spPr>
          <a:xfrm>
            <a:off x="787400" y="184150"/>
            <a:ext cx="8147050" cy="762000"/>
          </a:xfrm>
        </p:spPr>
        <p:txBody>
          <a:bodyPr/>
          <a:lstStyle/>
          <a:p>
            <a:r>
              <a:rPr lang="en-US" altLang="en-US"/>
              <a:t>Guarded transitions  </a:t>
            </a:r>
            <a:r>
              <a:rPr lang="en-US" altLang="en-US" sz="2000"/>
              <a:t>(2)</a:t>
            </a:r>
            <a:endParaRPr lang="en-US" altLang="en-US"/>
          </a:p>
        </p:txBody>
      </p:sp>
      <p:sp>
        <p:nvSpPr>
          <p:cNvPr id="1530890" name="Rectangle 10"/>
          <p:cNvSpPr>
            <a:spLocks noChangeArrowheads="1"/>
          </p:cNvSpPr>
          <p:nvPr/>
        </p:nvSpPr>
        <p:spPr bwMode="auto">
          <a:xfrm>
            <a:off x="133350" y="1047750"/>
            <a:ext cx="8753475" cy="189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 anchorCtr="1"/>
          <a:lstStyle>
            <a:lvl1pPr marL="342900" indent="-342900" algn="l">
              <a:lnSpc>
                <a:spcPct val="110000"/>
              </a:lnSpc>
              <a:spcBef>
                <a:spcPct val="40000"/>
              </a:spcBef>
              <a:buClr>
                <a:schemeClr val="tx2"/>
              </a:buClr>
              <a:buSzPct val="70000"/>
              <a:buFont typeface="Wingdings" pitchFamily="2" charset="2"/>
              <a:buChar char="u"/>
              <a:defRPr kumimoji="1" sz="2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lnSpc>
                <a:spcPct val="110000"/>
              </a:lnSpc>
              <a:spcBef>
                <a:spcPct val="25000"/>
              </a:spcBef>
              <a:buClr>
                <a:schemeClr val="tx2"/>
              </a:buClr>
              <a:buChar char="–"/>
              <a:defRPr kumimoji="1" sz="2200">
                <a:solidFill>
                  <a:srgbClr val="009999"/>
                </a:solidFill>
                <a:latin typeface="Comic Sans MS" pitchFamily="66" charset="0"/>
              </a:defRPr>
            </a:lvl2pPr>
            <a:lvl3pPr marL="1143000" indent="-228600" algn="l">
              <a:lnSpc>
                <a:spcPct val="110000"/>
              </a:lnSpc>
              <a:spcBef>
                <a:spcPct val="25000"/>
              </a:spcBef>
              <a:defRPr kumimoji="1" sz="2000">
                <a:solidFill>
                  <a:srgbClr val="009999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defRPr kumimoji="1" sz="2400">
                <a:solidFill>
                  <a:srgbClr val="FBD9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4pPr>
            <a:lvl5pPr marL="2057400" indent="-228600" algn="l">
              <a:spcBef>
                <a:spcPct val="20000"/>
              </a:spcBef>
              <a:defRPr kumimoji="1" sz="2000">
                <a:solidFill>
                  <a:srgbClr val="009999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rgbClr val="009999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rgbClr val="009999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rgbClr val="009999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rgbClr val="009999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b="0">
                <a:effectLst/>
              </a:rPr>
              <a:t>Do not confuse ...</a:t>
            </a:r>
          </a:p>
          <a:p>
            <a:pPr lvl="1">
              <a:lnSpc>
                <a:spcPct val="120000"/>
              </a:lnSpc>
              <a:spcBef>
                <a:spcPct val="0"/>
              </a:spcBef>
            </a:pPr>
            <a:r>
              <a:rPr lang="en-US" altLang="en-US" sz="2000" b="0" i="1">
                <a:effectLst/>
              </a:rPr>
              <a:t>necessary</a:t>
            </a:r>
            <a:r>
              <a:rPr lang="en-US" altLang="en-US" sz="2000" b="0">
                <a:effectLst/>
              </a:rPr>
              <a:t> condition for transition firing:  guard true</a:t>
            </a:r>
          </a:p>
          <a:p>
            <a:pPr lvl="1">
              <a:lnSpc>
                <a:spcPct val="120000"/>
              </a:lnSpc>
              <a:spcBef>
                <a:spcPct val="0"/>
              </a:spcBef>
            </a:pPr>
            <a:r>
              <a:rPr lang="en-US" altLang="en-US" sz="2000" b="0" i="1">
                <a:effectLst/>
              </a:rPr>
              <a:t>sufficient</a:t>
            </a:r>
            <a:r>
              <a:rPr lang="en-US" altLang="en-US" sz="2000" b="0">
                <a:effectLst/>
              </a:rPr>
              <a:t> condition for transition firing:  event occurrence</a:t>
            </a:r>
          </a:p>
          <a:p>
            <a:pPr>
              <a:lnSpc>
                <a:spcPct val="160000"/>
              </a:lnSpc>
              <a:spcBef>
                <a:spcPct val="0"/>
              </a:spcBef>
            </a:pPr>
            <a:r>
              <a:rPr lang="en-US" altLang="en-US" b="0">
                <a:effectLst>
                  <a:outerShdw blurRad="38100" dist="38100" dir="2700000" algn="tl">
                    <a:srgbClr val="000000"/>
                  </a:outerShdw>
                </a:effectLst>
              </a:rPr>
              <a:t>Trigger condition</a:t>
            </a:r>
            <a:r>
              <a:rPr lang="en-US" altLang="en-US" b="0">
                <a:effectLst/>
              </a:rPr>
              <a:t>:  guard on transition with no event label</a:t>
            </a:r>
          </a:p>
          <a:p>
            <a:pPr lvl="1">
              <a:lnSpc>
                <a:spcPct val="120000"/>
              </a:lnSpc>
              <a:spcBef>
                <a:spcPct val="0"/>
              </a:spcBef>
            </a:pPr>
            <a:r>
              <a:rPr lang="en-US" altLang="en-US" sz="2000" b="0">
                <a:effectLst/>
              </a:rPr>
              <a:t>automatic transition with guard =&gt;  necessary/sufficient cond</a:t>
            </a:r>
          </a:p>
        </p:txBody>
      </p:sp>
      <p:sp>
        <p:nvSpPr>
          <p:cNvPr id="1530904" name="Line 24"/>
          <p:cNvSpPr>
            <a:spLocks noChangeShapeType="1"/>
          </p:cNvSpPr>
          <p:nvPr/>
        </p:nvSpPr>
        <p:spPr bwMode="auto">
          <a:xfrm flipV="1">
            <a:off x="3455988" y="3684588"/>
            <a:ext cx="17653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0905" name="Line 25"/>
          <p:cNvSpPr>
            <a:spLocks noChangeShapeType="1"/>
          </p:cNvSpPr>
          <p:nvPr/>
        </p:nvSpPr>
        <p:spPr bwMode="auto">
          <a:xfrm flipV="1">
            <a:off x="3582988" y="3876675"/>
            <a:ext cx="1676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0906" name="Text Box 26"/>
          <p:cNvSpPr txBox="1">
            <a:spLocks noChangeArrowheads="1"/>
          </p:cNvSpPr>
          <p:nvPr/>
        </p:nvSpPr>
        <p:spPr bwMode="auto">
          <a:xfrm>
            <a:off x="6275388" y="4229100"/>
            <a:ext cx="17399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spcBef>
                <a:spcPct val="0"/>
              </a:spcBef>
            </a:pPr>
            <a:r>
              <a:rPr lang="fr-BE" altLang="en-US" sz="1600" b="0"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r>
              <a:rPr lang="fr-BE" altLang="en-US" sz="1600">
                <a:solidFill>
                  <a:srgbClr val="0000FF"/>
                </a:solidFill>
                <a:effectLst/>
                <a:latin typeface="Arial" pitchFamily="34" charset="0"/>
              </a:rPr>
              <a:t>[ </a:t>
            </a:r>
            <a:r>
              <a:rPr lang="fr-BE" altLang="en-US" sz="1600" b="0">
                <a:solidFill>
                  <a:schemeClr val="tx1"/>
                </a:solidFill>
                <a:effectLst/>
                <a:latin typeface="Arial" pitchFamily="34" charset="0"/>
              </a:rPr>
              <a:t>Change &lt; 0 </a:t>
            </a:r>
            <a:r>
              <a:rPr lang="fr-BE" altLang="en-US" sz="1600">
                <a:solidFill>
                  <a:srgbClr val="0000FF"/>
                </a:solidFill>
                <a:effectLst/>
                <a:latin typeface="Arial" pitchFamily="34" charset="0"/>
              </a:rPr>
              <a:t>]</a:t>
            </a:r>
            <a:endParaRPr lang="fr-BE" altLang="en-US" sz="1600" b="0"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30907" name="AutoShape 27"/>
          <p:cNvSpPr>
            <a:spLocks noChangeArrowheads="1"/>
          </p:cNvSpPr>
          <p:nvPr/>
        </p:nvSpPr>
        <p:spPr bwMode="auto">
          <a:xfrm>
            <a:off x="2782888" y="3443288"/>
            <a:ext cx="800100" cy="584200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l">
              <a:lnSpc>
                <a:spcPct val="130000"/>
              </a:lnSpc>
              <a:spcBef>
                <a:spcPts val="600"/>
              </a:spcBef>
            </a:pPr>
            <a:r>
              <a:rPr lang="fr-BE" altLang="en-US" sz="1600" b="0">
                <a:solidFill>
                  <a:schemeClr val="tx1"/>
                </a:solidFill>
                <a:effectLst/>
                <a:latin typeface="Arial" pitchFamily="34" charset="0"/>
              </a:rPr>
              <a:t> Idle</a:t>
            </a:r>
            <a:endParaRPr lang="fr-BE" altLang="en-US" sz="1000" b="0"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30908" name="AutoShape 28"/>
          <p:cNvSpPr>
            <a:spLocks noChangeArrowheads="1"/>
          </p:cNvSpPr>
          <p:nvPr/>
        </p:nvSpPr>
        <p:spPr bwMode="auto">
          <a:xfrm>
            <a:off x="5208588" y="3468688"/>
            <a:ext cx="1778000" cy="584200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fr-BE" altLang="en-US" sz="1800" b="0"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lang="fr-BE" altLang="en-US" sz="1600" b="0">
                <a:solidFill>
                  <a:schemeClr val="tx1"/>
                </a:solidFill>
                <a:effectLst/>
                <a:latin typeface="Arial" pitchFamily="34" charset="0"/>
              </a:rPr>
              <a:t>MoneyCollected</a:t>
            </a:r>
            <a:endParaRPr lang="fr-BE" altLang="en-US" sz="1000" b="0"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30909" name="Line 29"/>
          <p:cNvSpPr>
            <a:spLocks noChangeShapeType="1"/>
          </p:cNvSpPr>
          <p:nvPr/>
        </p:nvSpPr>
        <p:spPr bwMode="auto">
          <a:xfrm flipV="1">
            <a:off x="2427288" y="3762375"/>
            <a:ext cx="3429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0910" name="Text Box 30"/>
          <p:cNvSpPr txBox="1">
            <a:spLocks noChangeArrowheads="1"/>
          </p:cNvSpPr>
          <p:nvPr/>
        </p:nvSpPr>
        <p:spPr bwMode="auto">
          <a:xfrm>
            <a:off x="3633788" y="3354388"/>
            <a:ext cx="15113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spcBef>
                <a:spcPct val="0"/>
              </a:spcBef>
            </a:pPr>
            <a:r>
              <a:rPr lang="fr-BE" altLang="en-US" sz="1600" b="0">
                <a:solidFill>
                  <a:schemeClr val="tx1"/>
                </a:solidFill>
                <a:effectLst/>
                <a:latin typeface="Arial" pitchFamily="34" charset="0"/>
              </a:rPr>
              <a:t>CoinsInsertion</a:t>
            </a:r>
          </a:p>
        </p:txBody>
      </p:sp>
      <p:sp>
        <p:nvSpPr>
          <p:cNvPr id="1530911" name="Oval 31"/>
          <p:cNvSpPr>
            <a:spLocks noChangeArrowheads="1"/>
          </p:cNvSpPr>
          <p:nvPr/>
        </p:nvSpPr>
        <p:spPr bwMode="auto">
          <a:xfrm>
            <a:off x="2287588" y="3675063"/>
            <a:ext cx="177800" cy="1651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0912" name="Text Box 32"/>
          <p:cNvSpPr txBox="1">
            <a:spLocks noChangeArrowheads="1"/>
          </p:cNvSpPr>
          <p:nvPr/>
        </p:nvSpPr>
        <p:spPr bwMode="auto">
          <a:xfrm>
            <a:off x="3748088" y="3862388"/>
            <a:ext cx="13081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spcBef>
                <a:spcPct val="0"/>
              </a:spcBef>
            </a:pPr>
            <a:r>
              <a:rPr lang="fr-BE" altLang="en-US" sz="1600" b="0">
                <a:solidFill>
                  <a:schemeClr val="tx1"/>
                </a:solidFill>
                <a:effectLst/>
                <a:latin typeface="Arial" pitchFamily="34" charset="0"/>
              </a:rPr>
              <a:t>Cancellation</a:t>
            </a:r>
          </a:p>
        </p:txBody>
      </p:sp>
      <p:sp>
        <p:nvSpPr>
          <p:cNvPr id="1530913" name="AutoShape 33"/>
          <p:cNvSpPr>
            <a:spLocks noChangeArrowheads="1"/>
          </p:cNvSpPr>
          <p:nvPr/>
        </p:nvSpPr>
        <p:spPr bwMode="auto">
          <a:xfrm>
            <a:off x="5233988" y="4673600"/>
            <a:ext cx="1816100" cy="584200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fr-BE" altLang="en-US" sz="1800" b="0"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lang="fr-BE" altLang="en-US" sz="1600" b="0">
                <a:solidFill>
                  <a:schemeClr val="tx1"/>
                </a:solidFill>
                <a:effectLst/>
                <a:latin typeface="Arial" pitchFamily="34" charset="0"/>
              </a:rPr>
              <a:t>ChangeChecked</a:t>
            </a:r>
            <a:endParaRPr lang="fr-BE" altLang="en-US" sz="1000" b="0"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30914" name="Line 34"/>
          <p:cNvSpPr>
            <a:spLocks noChangeShapeType="1"/>
          </p:cNvSpPr>
          <p:nvPr/>
        </p:nvSpPr>
        <p:spPr bwMode="auto">
          <a:xfrm>
            <a:off x="5780088" y="4065588"/>
            <a:ext cx="0" cy="6096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0915" name="Text Box 35"/>
          <p:cNvSpPr txBox="1">
            <a:spLocks noChangeArrowheads="1"/>
          </p:cNvSpPr>
          <p:nvPr/>
        </p:nvSpPr>
        <p:spPr bwMode="auto">
          <a:xfrm>
            <a:off x="4154488" y="4230688"/>
            <a:ext cx="16637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spcBef>
                <a:spcPct val="0"/>
              </a:spcBef>
            </a:pPr>
            <a:r>
              <a:rPr lang="fr-BE" altLang="en-US" sz="1600" b="0">
                <a:solidFill>
                  <a:schemeClr val="tx1"/>
                </a:solidFill>
                <a:effectLst/>
                <a:latin typeface="Arial" pitchFamily="34" charset="0"/>
              </a:rPr>
              <a:t>Selection (Item)</a:t>
            </a:r>
          </a:p>
        </p:txBody>
      </p:sp>
      <p:sp>
        <p:nvSpPr>
          <p:cNvPr id="1530916" name="Line 36"/>
          <p:cNvSpPr>
            <a:spLocks noChangeShapeType="1"/>
          </p:cNvSpPr>
          <p:nvPr/>
        </p:nvSpPr>
        <p:spPr bwMode="auto">
          <a:xfrm>
            <a:off x="6338888" y="4040188"/>
            <a:ext cx="0" cy="6477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0917" name="Line 37"/>
          <p:cNvSpPr>
            <a:spLocks noChangeShapeType="1"/>
          </p:cNvSpPr>
          <p:nvPr/>
        </p:nvSpPr>
        <p:spPr bwMode="auto">
          <a:xfrm flipH="1">
            <a:off x="5513388" y="5272088"/>
            <a:ext cx="190500" cy="6096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0918" name="Line 38"/>
          <p:cNvSpPr>
            <a:spLocks noChangeShapeType="1"/>
          </p:cNvSpPr>
          <p:nvPr/>
        </p:nvSpPr>
        <p:spPr bwMode="auto">
          <a:xfrm>
            <a:off x="6567488" y="5259388"/>
            <a:ext cx="266700" cy="635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0919" name="AutoShape 39"/>
          <p:cNvSpPr>
            <a:spLocks noChangeArrowheads="1"/>
          </p:cNvSpPr>
          <p:nvPr/>
        </p:nvSpPr>
        <p:spPr bwMode="auto">
          <a:xfrm>
            <a:off x="6351588" y="5867400"/>
            <a:ext cx="1622425" cy="584200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fr-BE" altLang="en-US" sz="1800" b="0"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lang="fr-BE" altLang="en-US" sz="1600" b="0">
                <a:solidFill>
                  <a:schemeClr val="tx1"/>
                </a:solidFill>
                <a:effectLst/>
                <a:latin typeface="Arial" pitchFamily="34" charset="0"/>
              </a:rPr>
              <a:t>ChangeGiven</a:t>
            </a:r>
            <a:endParaRPr lang="fr-BE" altLang="en-US" sz="1000" b="0"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30920" name="AutoShape 40"/>
          <p:cNvSpPr>
            <a:spLocks noChangeArrowheads="1"/>
          </p:cNvSpPr>
          <p:nvPr/>
        </p:nvSpPr>
        <p:spPr bwMode="auto">
          <a:xfrm>
            <a:off x="4295775" y="5867400"/>
            <a:ext cx="1333500" cy="584200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fr-BE" altLang="en-US" sz="1800" b="0"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lang="fr-BE" altLang="en-US" sz="1600" b="0">
                <a:solidFill>
                  <a:schemeClr val="tx1"/>
                </a:solidFill>
                <a:effectLst/>
                <a:latin typeface="Arial" pitchFamily="34" charset="0"/>
              </a:rPr>
              <a:t>ItemGiven</a:t>
            </a:r>
            <a:endParaRPr lang="fr-BE" altLang="en-US" sz="1000" b="0"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30921" name="Line 41"/>
          <p:cNvSpPr>
            <a:spLocks noChangeShapeType="1"/>
          </p:cNvSpPr>
          <p:nvPr/>
        </p:nvSpPr>
        <p:spPr bwMode="auto">
          <a:xfrm flipV="1">
            <a:off x="5703888" y="6137275"/>
            <a:ext cx="635000" cy="127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0922" name="Text Box 42"/>
          <p:cNvSpPr txBox="1">
            <a:spLocks noChangeArrowheads="1"/>
          </p:cNvSpPr>
          <p:nvPr/>
        </p:nvSpPr>
        <p:spPr bwMode="auto">
          <a:xfrm>
            <a:off x="3989388" y="5376863"/>
            <a:ext cx="15748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spcBef>
                <a:spcPct val="0"/>
              </a:spcBef>
            </a:pPr>
            <a:r>
              <a:rPr lang="fr-BE" altLang="en-US" sz="1600" b="0"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r>
              <a:rPr lang="fr-BE" altLang="en-US" sz="1600">
                <a:solidFill>
                  <a:srgbClr val="0000FF"/>
                </a:solidFill>
                <a:effectLst/>
                <a:latin typeface="Arial" pitchFamily="34" charset="0"/>
              </a:rPr>
              <a:t>[ </a:t>
            </a:r>
            <a:r>
              <a:rPr lang="fr-BE" altLang="en-US" sz="1600" b="0">
                <a:solidFill>
                  <a:schemeClr val="tx1"/>
                </a:solidFill>
                <a:effectLst/>
                <a:latin typeface="Arial" pitchFamily="34" charset="0"/>
              </a:rPr>
              <a:t>Change = 0 </a:t>
            </a:r>
            <a:r>
              <a:rPr lang="fr-BE" altLang="en-US" sz="1600">
                <a:solidFill>
                  <a:srgbClr val="0000FF"/>
                </a:solidFill>
                <a:effectLst/>
                <a:latin typeface="Arial" pitchFamily="34" charset="0"/>
              </a:rPr>
              <a:t>]</a:t>
            </a:r>
            <a:endParaRPr lang="fr-BE" altLang="en-US" sz="1600" b="0"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30923" name="Text Box 43"/>
          <p:cNvSpPr txBox="1">
            <a:spLocks noChangeArrowheads="1"/>
          </p:cNvSpPr>
          <p:nvPr/>
        </p:nvSpPr>
        <p:spPr bwMode="auto">
          <a:xfrm>
            <a:off x="6707188" y="5351463"/>
            <a:ext cx="15621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spcBef>
                <a:spcPct val="0"/>
              </a:spcBef>
            </a:pPr>
            <a:r>
              <a:rPr lang="fr-BE" altLang="en-US" sz="1600" b="0"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r>
              <a:rPr lang="fr-BE" altLang="en-US" sz="1600">
                <a:solidFill>
                  <a:srgbClr val="0000FF"/>
                </a:solidFill>
                <a:effectLst/>
                <a:latin typeface="Arial" pitchFamily="34" charset="0"/>
              </a:rPr>
              <a:t>[ </a:t>
            </a:r>
            <a:r>
              <a:rPr lang="fr-BE" altLang="en-US" sz="1600" b="0">
                <a:solidFill>
                  <a:schemeClr val="tx1"/>
                </a:solidFill>
                <a:effectLst/>
                <a:latin typeface="Arial" pitchFamily="34" charset="0"/>
              </a:rPr>
              <a:t>Change &gt; 0 </a:t>
            </a:r>
            <a:r>
              <a:rPr lang="fr-BE" altLang="en-US" sz="1600">
                <a:solidFill>
                  <a:srgbClr val="0000FF"/>
                </a:solidFill>
                <a:effectLst/>
                <a:latin typeface="Arial" pitchFamily="34" charset="0"/>
              </a:rPr>
              <a:t>]</a:t>
            </a:r>
            <a:endParaRPr lang="fr-BE" altLang="en-US" sz="1600" b="0"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30924" name="Freeform 44"/>
          <p:cNvSpPr>
            <a:spLocks/>
          </p:cNvSpPr>
          <p:nvPr/>
        </p:nvSpPr>
        <p:spPr bwMode="auto">
          <a:xfrm>
            <a:off x="3163888" y="4051300"/>
            <a:ext cx="1135062" cy="2271713"/>
          </a:xfrm>
          <a:custGeom>
            <a:avLst/>
            <a:gdLst>
              <a:gd name="T0" fmla="*/ 2320 w 2320"/>
              <a:gd name="T1" fmla="*/ 5500 h 5997"/>
              <a:gd name="T2" fmla="*/ 980 w 2320"/>
              <a:gd name="T3" fmla="*/ 5080 h 5997"/>
              <a:gd name="T4" fmla="*/ 0 w 2320"/>
              <a:gd name="T5" fmla="*/ 0 h 59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320" h="5997">
                <a:moveTo>
                  <a:pt x="2320" y="5500"/>
                </a:moveTo>
                <a:cubicBezTo>
                  <a:pt x="1843" y="5748"/>
                  <a:pt x="1367" y="5997"/>
                  <a:pt x="980" y="5080"/>
                </a:cubicBezTo>
                <a:cubicBezTo>
                  <a:pt x="593" y="4163"/>
                  <a:pt x="296" y="2081"/>
                  <a:pt x="0" y="0"/>
                </a:cubicBezTo>
              </a:path>
            </a:pathLst>
          </a:custGeom>
          <a:noFill/>
          <a:ln w="28575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0925" name="Text Box 45"/>
          <p:cNvSpPr txBox="1">
            <a:spLocks noChangeArrowheads="1"/>
          </p:cNvSpPr>
          <p:nvPr/>
        </p:nvSpPr>
        <p:spPr bwMode="auto">
          <a:xfrm>
            <a:off x="2211388" y="5072063"/>
            <a:ext cx="13335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spcBef>
                <a:spcPct val="0"/>
              </a:spcBef>
            </a:pPr>
            <a:r>
              <a:rPr lang="en-AU" altLang="en-US" sz="1400">
                <a:solidFill>
                  <a:srgbClr val="0000FF"/>
                </a:solidFill>
                <a:effectLst/>
                <a:latin typeface="Arial" pitchFamily="34" charset="0"/>
              </a:rPr>
              <a:t>after</a:t>
            </a:r>
            <a:r>
              <a:rPr lang="en-AU" altLang="en-US" sz="1400" b="0">
                <a:solidFill>
                  <a:srgbClr val="0000FF"/>
                </a:solidFill>
                <a:effectLst/>
                <a:latin typeface="Arial" pitchFamily="34" charset="0"/>
              </a:rPr>
              <a:t> (</a:t>
            </a:r>
            <a:r>
              <a:rPr lang="en-AU" altLang="en-US" sz="1400" b="0">
                <a:solidFill>
                  <a:schemeClr val="tx1"/>
                </a:solidFill>
                <a:effectLst/>
                <a:latin typeface="Arial" pitchFamily="34" charset="0"/>
              </a:rPr>
              <a:t>3 secs</a:t>
            </a:r>
            <a:r>
              <a:rPr lang="en-AU" altLang="en-US" sz="1400" b="0">
                <a:solidFill>
                  <a:srgbClr val="0000FF"/>
                </a:solidFill>
                <a:effectLst/>
                <a:latin typeface="Arial" pitchFamily="34" charset="0"/>
              </a:rPr>
              <a:t>)</a:t>
            </a:r>
            <a:endParaRPr lang="fr-BE" altLang="en-US" sz="1600" b="0"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30926" name="Text Box 46"/>
          <p:cNvSpPr txBox="1">
            <a:spLocks noChangeArrowheads="1"/>
          </p:cNvSpPr>
          <p:nvPr/>
        </p:nvSpPr>
        <p:spPr bwMode="auto">
          <a:xfrm>
            <a:off x="7926388" y="4549775"/>
            <a:ext cx="1217612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fr-BE" altLang="en-US" sz="1600" b="0" i="1">
                <a:solidFill>
                  <a:srgbClr val="800080"/>
                </a:solidFill>
                <a:effectLst/>
                <a:latin typeface="Arial" pitchFamily="34" charset="0"/>
              </a:rPr>
              <a:t>as soon as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fr-BE" altLang="en-US" sz="1600" b="0" i="1">
                <a:solidFill>
                  <a:srgbClr val="800080"/>
                </a:solidFill>
                <a:effectLst/>
                <a:latin typeface="Arial" pitchFamily="34" charset="0"/>
              </a:rPr>
              <a:t>guard </a:t>
            </a:r>
          </a:p>
          <a:p>
            <a:pPr>
              <a:spcBef>
                <a:spcPct val="0"/>
              </a:spcBef>
            </a:pPr>
            <a:r>
              <a:rPr lang="fr-BE" altLang="en-US" sz="1600" b="0" i="1">
                <a:solidFill>
                  <a:srgbClr val="800080"/>
                </a:solidFill>
                <a:effectLst/>
                <a:latin typeface="Arial" pitchFamily="34" charset="0"/>
              </a:rPr>
              <a:t>gets true</a:t>
            </a:r>
          </a:p>
        </p:txBody>
      </p:sp>
      <p:sp>
        <p:nvSpPr>
          <p:cNvPr id="1530927" name="Line 47"/>
          <p:cNvSpPr>
            <a:spLocks noChangeShapeType="1"/>
          </p:cNvSpPr>
          <p:nvPr/>
        </p:nvSpPr>
        <p:spPr bwMode="auto">
          <a:xfrm>
            <a:off x="7169150" y="4545013"/>
            <a:ext cx="742950" cy="307975"/>
          </a:xfrm>
          <a:prstGeom prst="line">
            <a:avLst/>
          </a:prstGeom>
          <a:noFill/>
          <a:ln w="9525">
            <a:solidFill>
              <a:srgbClr val="800080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0928" name="Line 48"/>
          <p:cNvSpPr>
            <a:spLocks noChangeShapeType="1"/>
          </p:cNvSpPr>
          <p:nvPr/>
        </p:nvSpPr>
        <p:spPr bwMode="auto">
          <a:xfrm flipH="1">
            <a:off x="7316788" y="4945063"/>
            <a:ext cx="568325" cy="449262"/>
          </a:xfrm>
          <a:prstGeom prst="line">
            <a:avLst/>
          </a:prstGeom>
          <a:noFill/>
          <a:ln w="9525">
            <a:solidFill>
              <a:srgbClr val="800080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0929" name="Text Box 49"/>
          <p:cNvSpPr txBox="1">
            <a:spLocks noChangeArrowheads="1"/>
          </p:cNvSpPr>
          <p:nvPr/>
        </p:nvSpPr>
        <p:spPr bwMode="auto">
          <a:xfrm>
            <a:off x="185738" y="5173663"/>
            <a:ext cx="2255837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spcBef>
                <a:spcPct val="0"/>
              </a:spcBef>
            </a:pPr>
            <a:r>
              <a:rPr lang="fr-BE" altLang="en-US" sz="1800" b="0" i="1">
                <a:solidFill>
                  <a:schemeClr val="tx1"/>
                </a:solidFill>
                <a:effectLst/>
                <a:latin typeface="Comic Sans MS" pitchFamily="66" charset="0"/>
              </a:rPr>
              <a:t>SM for </a:t>
            </a:r>
          </a:p>
          <a:p>
            <a:pPr algn="l">
              <a:spcBef>
                <a:spcPct val="0"/>
              </a:spcBef>
            </a:pPr>
            <a:r>
              <a:rPr lang="fr-BE" altLang="en-US" sz="1800" b="0" i="1">
                <a:solidFill>
                  <a:schemeClr val="tx1"/>
                </a:solidFill>
                <a:effectLst/>
                <a:latin typeface="Comic Sans MS" pitchFamily="66" charset="0"/>
              </a:rPr>
              <a:t>state variable </a:t>
            </a:r>
          </a:p>
          <a:p>
            <a:pPr algn="l">
              <a:spcBef>
                <a:spcPct val="0"/>
              </a:spcBef>
            </a:pPr>
            <a:r>
              <a:rPr lang="fr-BE" altLang="en-US" sz="1800" b="0" i="1">
                <a:solidFill>
                  <a:schemeClr val="tx1"/>
                </a:solidFill>
                <a:effectLst/>
                <a:latin typeface="Comic Sans MS" pitchFamily="66" charset="0"/>
              </a:rPr>
              <a:t>controlled by </a:t>
            </a:r>
          </a:p>
          <a:p>
            <a:pPr algn="l">
              <a:spcBef>
                <a:spcPct val="0"/>
              </a:spcBef>
            </a:pPr>
            <a:r>
              <a:rPr lang="fr-BE" altLang="en-US" sz="1800" b="0" i="1">
                <a:solidFill>
                  <a:srgbClr val="5F5F5F"/>
                </a:solidFill>
                <a:effectLst/>
                <a:latin typeface="Comic Sans MS" pitchFamily="66" charset="0"/>
              </a:rPr>
              <a:t>VendingMachine</a:t>
            </a:r>
            <a:endParaRPr lang="fr-BE" altLang="en-US" sz="1600" b="0">
              <a:solidFill>
                <a:srgbClr val="009999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1530934" name="Object 54"/>
          <p:cNvGraphicFramePr>
            <a:graphicFrameLocks noChangeAspect="1"/>
          </p:cNvGraphicFramePr>
          <p:nvPr/>
        </p:nvGraphicFramePr>
        <p:xfrm>
          <a:off x="52388" y="38100"/>
          <a:ext cx="993775" cy="814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0935" name="Photo Editor Photo" r:id="rId4" imgW="1142857" imgH="752381" progId="MSPhotoEd.3">
                  <p:embed/>
                </p:oleObj>
              </mc:Choice>
              <mc:Fallback>
                <p:oleObj name="Photo Editor Photo" r:id="rId4" imgW="1142857" imgH="752381" progId="MSPhotoEd.3">
                  <p:embed/>
                  <p:pic>
                    <p:nvPicPr>
                      <p:cNvPr id="0" name="Object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88" y="38100"/>
                        <a:ext cx="993775" cy="814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9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Auxiliary actions in a state diagram</a:t>
            </a:r>
          </a:p>
        </p:txBody>
      </p:sp>
      <p:sp>
        <p:nvSpPr>
          <p:cNvPr id="1529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0675" y="1196975"/>
            <a:ext cx="8751888" cy="2684463"/>
          </a:xfrm>
        </p:spPr>
        <p:txBody>
          <a:bodyPr/>
          <a:lstStyle/>
          <a:p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Action</a:t>
            </a:r>
            <a:r>
              <a:rPr lang="en-US" altLang="en-US"/>
              <a:t> </a:t>
            </a:r>
            <a:r>
              <a:rPr lang="en-US" altLang="en-US">
                <a:solidFill>
                  <a:schemeClr val="tx2"/>
                </a:solidFill>
              </a:rPr>
              <a:t>=</a:t>
            </a:r>
            <a:r>
              <a:rPr lang="en-US" altLang="en-US"/>
              <a:t>  operation associated with a transition</a:t>
            </a:r>
          </a:p>
          <a:p>
            <a:pPr lvl="1"/>
            <a:r>
              <a:rPr lang="en-US" altLang="en-US" sz="2000"/>
              <a:t>to be applied when transition fires</a:t>
            </a:r>
          </a:p>
          <a:p>
            <a:pPr lvl="1"/>
            <a:r>
              <a:rPr lang="en-US" altLang="en-US" sz="2000"/>
              <a:t>atomic</a:t>
            </a:r>
          </a:p>
          <a:p>
            <a:pPr lvl="1"/>
            <a:r>
              <a:rPr lang="en-US" altLang="en-US" sz="2000"/>
              <a:t>no meaningful effect on dynamics captured by SM states</a:t>
            </a:r>
            <a:r>
              <a:rPr lang="fr-BE" altLang="en-US" sz="2000"/>
              <a:t>:</a:t>
            </a:r>
            <a:endParaRPr lang="en-US" altLang="en-US" sz="2000"/>
          </a:p>
          <a:p>
            <a:pPr lvl="2">
              <a:lnSpc>
                <a:spcPct val="100000"/>
              </a:lnSpc>
            </a:pPr>
            <a:r>
              <a:rPr lang="en-US" altLang="en-US"/>
              <a:t>state resulting from operation application would clutter diagram</a:t>
            </a:r>
          </a:p>
          <a:p>
            <a:pPr lvl="1">
              <a:lnSpc>
                <a:spcPct val="120000"/>
              </a:lnSpc>
            </a:pPr>
            <a:r>
              <a:rPr lang="en-US" altLang="en-US" sz="2000"/>
              <a:t>typically,  info display/acquisition to/from agent’s environment</a:t>
            </a:r>
          </a:p>
        </p:txBody>
      </p:sp>
      <p:grpSp>
        <p:nvGrpSpPr>
          <p:cNvPr id="1529879" name="Group 23"/>
          <p:cNvGrpSpPr>
            <a:grpSpLocks/>
          </p:cNvGrpSpPr>
          <p:nvPr/>
        </p:nvGrpSpPr>
        <p:grpSpPr bwMode="auto">
          <a:xfrm>
            <a:off x="1431925" y="4303713"/>
            <a:ext cx="6721475" cy="2033587"/>
            <a:chOff x="783" y="2775"/>
            <a:chExt cx="4234" cy="1281"/>
          </a:xfrm>
        </p:grpSpPr>
        <p:sp>
          <p:nvSpPr>
            <p:cNvPr id="1529878" name="AutoShape 22"/>
            <p:cNvSpPr>
              <a:spLocks noChangeArrowheads="1"/>
            </p:cNvSpPr>
            <p:nvPr/>
          </p:nvSpPr>
          <p:spPr bwMode="auto">
            <a:xfrm>
              <a:off x="783" y="2775"/>
              <a:ext cx="4234" cy="1281"/>
            </a:xfrm>
            <a:prstGeom prst="roundRect">
              <a:avLst>
                <a:gd name="adj" fmla="val 16667"/>
              </a:avLst>
            </a:prstGeom>
            <a:solidFill>
              <a:srgbClr val="99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529870" name="Text Box 14"/>
            <p:cNvSpPr txBox="1">
              <a:spLocks noChangeArrowheads="1"/>
            </p:cNvSpPr>
            <p:nvPr/>
          </p:nvSpPr>
          <p:spPr bwMode="auto">
            <a:xfrm>
              <a:off x="2163" y="2777"/>
              <a:ext cx="1954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ECFF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</a:pPr>
              <a:r>
                <a:rPr lang="fr-BE" altLang="en-US" sz="1800" b="0">
                  <a:solidFill>
                    <a:schemeClr val="tx1"/>
                  </a:solidFill>
                  <a:effectLst/>
                  <a:latin typeface="Arial" pitchFamily="34" charset="0"/>
                </a:rPr>
                <a:t> DoorsOpening</a:t>
              </a:r>
            </a:p>
            <a:p>
              <a:pPr algn="l">
                <a:lnSpc>
                  <a:spcPct val="110000"/>
                </a:lnSpc>
                <a:spcBef>
                  <a:spcPct val="0"/>
                </a:spcBef>
              </a:pPr>
              <a:r>
                <a:rPr lang="fr-BE" altLang="en-US" sz="1800" b="0">
                  <a:solidFill>
                    <a:schemeClr val="tx1"/>
                  </a:solidFill>
                  <a:effectLst/>
                  <a:latin typeface="Arial" pitchFamily="34" charset="0"/>
                </a:rPr>
                <a:t> [AtPlatform and Speed = 0]</a:t>
              </a:r>
            </a:p>
            <a:p>
              <a:pPr>
                <a:lnSpc>
                  <a:spcPct val="110000"/>
                </a:lnSpc>
                <a:spcBef>
                  <a:spcPct val="0"/>
                </a:spcBef>
              </a:pPr>
              <a:r>
                <a:rPr lang="fr-BE" altLang="en-US" sz="1800" b="0">
                  <a:solidFill>
                    <a:schemeClr val="tx1"/>
                  </a:solidFill>
                  <a:effectLst/>
                  <a:latin typeface="Arial" pitchFamily="34" charset="0"/>
                </a:rPr>
                <a:t>  </a:t>
              </a:r>
              <a:r>
                <a:rPr lang="fr-BE" altLang="en-US" sz="1800">
                  <a:solidFill>
                    <a:schemeClr val="tx1"/>
                  </a:solidFill>
                  <a:effectLst/>
                  <a:latin typeface="Arial" pitchFamily="34" charset="0"/>
                </a:rPr>
                <a:t>/ Display terminalInfo</a:t>
              </a:r>
              <a:endParaRPr lang="fr-BE" altLang="en-US" sz="1800" b="0"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529871" name="AutoShape 15"/>
            <p:cNvSpPr>
              <a:spLocks noChangeArrowheads="1"/>
            </p:cNvSpPr>
            <p:nvPr/>
          </p:nvSpPr>
          <p:spPr bwMode="auto">
            <a:xfrm>
              <a:off x="1222" y="3238"/>
              <a:ext cx="1023" cy="504"/>
            </a:xfrm>
            <a:prstGeom prst="roundRect">
              <a:avLst>
                <a:gd name="adj" fmla="val 16667"/>
              </a:avLst>
            </a:prstGeom>
            <a:solidFill>
              <a:srgbClr val="CECFF2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lnSpc>
                  <a:spcPct val="160000"/>
                </a:lnSpc>
                <a:spcBef>
                  <a:spcPts val="600"/>
                </a:spcBef>
              </a:pPr>
              <a:r>
                <a:rPr lang="fr-BE" altLang="en-US" sz="1800" b="0">
                  <a:solidFill>
                    <a:schemeClr val="tx1"/>
                  </a:solidFill>
                  <a:effectLst/>
                  <a:latin typeface="Arial" pitchFamily="34" charset="0"/>
                </a:rPr>
                <a:t>doorsClosed</a:t>
              </a:r>
            </a:p>
          </p:txBody>
        </p:sp>
        <p:sp>
          <p:nvSpPr>
            <p:cNvPr id="1529872" name="AutoShape 16"/>
            <p:cNvSpPr>
              <a:spLocks noChangeArrowheads="1"/>
            </p:cNvSpPr>
            <p:nvPr/>
          </p:nvSpPr>
          <p:spPr bwMode="auto">
            <a:xfrm>
              <a:off x="3999" y="3208"/>
              <a:ext cx="931" cy="504"/>
            </a:xfrm>
            <a:prstGeom prst="roundRect">
              <a:avLst>
                <a:gd name="adj" fmla="val 16667"/>
              </a:avLst>
            </a:prstGeom>
            <a:solidFill>
              <a:srgbClr val="CECFF2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lnSpc>
                  <a:spcPct val="160000"/>
                </a:lnSpc>
                <a:spcBef>
                  <a:spcPts val="600"/>
                </a:spcBef>
              </a:pPr>
              <a:r>
                <a:rPr lang="fr-BE" altLang="en-US" sz="1800" b="0">
                  <a:solidFill>
                    <a:schemeClr val="tx1"/>
                  </a:solidFill>
                  <a:effectLst/>
                  <a:latin typeface="Times New Roman" pitchFamily="18" charset="0"/>
                </a:rPr>
                <a:t> </a:t>
              </a:r>
              <a:r>
                <a:rPr lang="fr-BE" altLang="en-US" sz="1800" b="0">
                  <a:solidFill>
                    <a:schemeClr val="tx1"/>
                  </a:solidFill>
                  <a:effectLst/>
                  <a:latin typeface="Arial" pitchFamily="34" charset="0"/>
                </a:rPr>
                <a:t>doorsOpen</a:t>
              </a:r>
            </a:p>
          </p:txBody>
        </p:sp>
        <p:sp>
          <p:nvSpPr>
            <p:cNvPr id="1529873" name="Line 17"/>
            <p:cNvSpPr>
              <a:spLocks noChangeShapeType="1"/>
            </p:cNvSpPr>
            <p:nvPr/>
          </p:nvSpPr>
          <p:spPr bwMode="auto">
            <a:xfrm flipV="1">
              <a:off x="906" y="3479"/>
              <a:ext cx="325" cy="1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29874" name="Line 18"/>
            <p:cNvSpPr>
              <a:spLocks noChangeShapeType="1"/>
            </p:cNvSpPr>
            <p:nvPr/>
          </p:nvSpPr>
          <p:spPr bwMode="auto">
            <a:xfrm flipV="1">
              <a:off x="2273" y="3567"/>
              <a:ext cx="170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29875" name="Text Box 19"/>
            <p:cNvSpPr txBox="1">
              <a:spLocks noChangeArrowheads="1"/>
            </p:cNvSpPr>
            <p:nvPr/>
          </p:nvSpPr>
          <p:spPr bwMode="auto">
            <a:xfrm>
              <a:off x="2248" y="3590"/>
              <a:ext cx="1895" cy="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ECFF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</a:pPr>
              <a:r>
                <a:rPr lang="fr-BE" altLang="en-US" sz="1800" b="0">
                  <a:solidFill>
                    <a:schemeClr val="tx1"/>
                  </a:solidFill>
                  <a:effectLst/>
                  <a:latin typeface="Arial" pitchFamily="34" charset="0"/>
                </a:rPr>
                <a:t>DoorsClosing</a:t>
              </a:r>
            </a:p>
            <a:p>
              <a:pPr algn="l">
                <a:spcBef>
                  <a:spcPct val="0"/>
                </a:spcBef>
              </a:pPr>
              <a:r>
                <a:rPr lang="fr-BE" altLang="en-US" sz="1800">
                  <a:solidFill>
                    <a:schemeClr val="tx1"/>
                  </a:solidFill>
                  <a:effectLst/>
                  <a:latin typeface="Arial" pitchFamily="34" charset="0"/>
                </a:rPr>
                <a:t>/ Activate warningRinging</a:t>
              </a:r>
              <a:endParaRPr lang="fr-BE" altLang="en-US" sz="1800" b="0"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529876" name="Oval 20"/>
            <p:cNvSpPr>
              <a:spLocks noChangeArrowheads="1"/>
            </p:cNvSpPr>
            <p:nvPr/>
          </p:nvSpPr>
          <p:spPr bwMode="auto">
            <a:xfrm>
              <a:off x="832" y="3421"/>
              <a:ext cx="102" cy="125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9877" name="Line 21"/>
            <p:cNvSpPr>
              <a:spLocks noChangeShapeType="1"/>
            </p:cNvSpPr>
            <p:nvPr/>
          </p:nvSpPr>
          <p:spPr bwMode="auto">
            <a:xfrm flipV="1">
              <a:off x="2282" y="3391"/>
              <a:ext cx="1717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1529880" name="Object 24"/>
          <p:cNvGraphicFramePr>
            <a:graphicFrameLocks noChangeAspect="1"/>
          </p:cNvGraphicFramePr>
          <p:nvPr/>
        </p:nvGraphicFramePr>
        <p:xfrm>
          <a:off x="52388" y="38100"/>
          <a:ext cx="993775" cy="814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9884" name="Photo Editor Photo" r:id="rId4" imgW="1142857" imgH="752381" progId="MSPhotoEd.3">
                  <p:embed/>
                </p:oleObj>
              </mc:Choice>
              <mc:Fallback>
                <p:oleObj name="Photo Editor Photo" r:id="rId4" imgW="1142857" imgH="752381" progId="MSPhotoEd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88" y="38100"/>
                        <a:ext cx="993775" cy="814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29881" name="Text Box 25"/>
          <p:cNvSpPr txBox="1">
            <a:spLocks noChangeArrowheads="1"/>
          </p:cNvSpPr>
          <p:nvPr/>
        </p:nvSpPr>
        <p:spPr bwMode="auto">
          <a:xfrm>
            <a:off x="387350" y="6107113"/>
            <a:ext cx="896938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spcBef>
                <a:spcPct val="0"/>
              </a:spcBef>
            </a:pPr>
            <a:r>
              <a:rPr lang="fr-BE" altLang="en-US" sz="1800" b="0" i="1">
                <a:solidFill>
                  <a:schemeClr val="tx2"/>
                </a:solidFill>
                <a:effectLst/>
                <a:latin typeface="Comic Sans MS" pitchFamily="66" charset="0"/>
              </a:rPr>
              <a:t>action</a:t>
            </a:r>
            <a:endParaRPr lang="fr-BE" altLang="en-US" sz="1600" b="0"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29882" name="Line 26"/>
          <p:cNvSpPr>
            <a:spLocks noChangeShapeType="1"/>
          </p:cNvSpPr>
          <p:nvPr/>
        </p:nvSpPr>
        <p:spPr bwMode="auto">
          <a:xfrm flipV="1">
            <a:off x="1230313" y="6076950"/>
            <a:ext cx="2566987" cy="214313"/>
          </a:xfrm>
          <a:prstGeom prst="line">
            <a:avLst/>
          </a:prstGeom>
          <a:noFill/>
          <a:ln w="12700">
            <a:solidFill>
              <a:schemeClr val="tx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29883" name="Text Box 27"/>
          <p:cNvSpPr txBox="1">
            <a:spLocks noChangeArrowheads="1"/>
          </p:cNvSpPr>
          <p:nvPr/>
        </p:nvSpPr>
        <p:spPr bwMode="auto">
          <a:xfrm>
            <a:off x="1593850" y="4332288"/>
            <a:ext cx="1419225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spcBef>
                <a:spcPct val="0"/>
              </a:spcBef>
            </a:pPr>
            <a:r>
              <a:rPr lang="fr-BE" altLang="en-US" sz="1800" i="1">
                <a:solidFill>
                  <a:schemeClr val="tx1"/>
                </a:solidFill>
                <a:effectLst/>
                <a:latin typeface="Arial" pitchFamily="34" charset="0"/>
              </a:rPr>
              <a:t>doorState</a:t>
            </a:r>
            <a:endParaRPr lang="fr-BE" altLang="en-US" sz="1600" b="0"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29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71463"/>
            <a:ext cx="8653463" cy="762000"/>
          </a:xfrm>
        </p:spPr>
        <p:txBody>
          <a:bodyPr/>
          <a:lstStyle/>
          <a:p>
            <a:r>
              <a:rPr lang="en-US" altLang="en-US"/>
              <a:t>Avoiding irelevant states through actions: </a:t>
            </a:r>
            <a:br>
              <a:rPr lang="en-US" altLang="en-US"/>
            </a:br>
            <a:r>
              <a:rPr lang="en-US" altLang="en-US"/>
              <a:t>example</a:t>
            </a:r>
          </a:p>
        </p:txBody>
      </p:sp>
      <p:sp>
        <p:nvSpPr>
          <p:cNvPr id="1532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6900" y="3605213"/>
            <a:ext cx="2233613" cy="49053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sz="2000" i="1">
                <a:solidFill>
                  <a:schemeClr val="tx2"/>
                </a:solidFill>
              </a:rPr>
              <a:t>alternative:</a:t>
            </a:r>
          </a:p>
        </p:txBody>
      </p:sp>
      <p:grpSp>
        <p:nvGrpSpPr>
          <p:cNvPr id="1532932" name="Group 4"/>
          <p:cNvGrpSpPr>
            <a:grpSpLocks/>
          </p:cNvGrpSpPr>
          <p:nvPr/>
        </p:nvGrpSpPr>
        <p:grpSpPr bwMode="auto">
          <a:xfrm>
            <a:off x="1835150" y="1376363"/>
            <a:ext cx="4889500" cy="2565400"/>
            <a:chOff x="2020" y="3052"/>
            <a:chExt cx="7700" cy="4039"/>
          </a:xfrm>
        </p:grpSpPr>
        <p:sp>
          <p:nvSpPr>
            <p:cNvPr id="1532933" name="Line 5"/>
            <p:cNvSpPr>
              <a:spLocks noChangeShapeType="1"/>
            </p:cNvSpPr>
            <p:nvPr/>
          </p:nvSpPr>
          <p:spPr bwMode="auto">
            <a:xfrm flipV="1">
              <a:off x="5140" y="3983"/>
              <a:ext cx="2120" cy="112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2934" name="Text Box 6"/>
            <p:cNvSpPr txBox="1">
              <a:spLocks noChangeArrowheads="1"/>
            </p:cNvSpPr>
            <p:nvPr/>
          </p:nvSpPr>
          <p:spPr bwMode="auto">
            <a:xfrm>
              <a:off x="4740" y="3052"/>
              <a:ext cx="2360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spcBef>
                  <a:spcPct val="0"/>
                </a:spcBef>
              </a:pPr>
              <a:r>
                <a:rPr lang="fr-BE" altLang="en-US" sz="1600" b="0">
                  <a:solidFill>
                    <a:schemeClr val="tx1"/>
                  </a:solidFill>
                  <a:effectLst/>
                  <a:latin typeface="Arial" pitchFamily="34" charset="0"/>
                </a:rPr>
                <a:t>CardInsertion</a:t>
              </a:r>
            </a:p>
          </p:txBody>
        </p:sp>
        <p:sp>
          <p:nvSpPr>
            <p:cNvPr id="1532935" name="AutoShape 7"/>
            <p:cNvSpPr>
              <a:spLocks noChangeArrowheads="1"/>
            </p:cNvSpPr>
            <p:nvPr/>
          </p:nvSpPr>
          <p:spPr bwMode="auto">
            <a:xfrm>
              <a:off x="3100" y="3212"/>
              <a:ext cx="1700" cy="920"/>
            </a:xfrm>
            <a:prstGeom prst="roundRect">
              <a:avLst>
                <a:gd name="adj" fmla="val 16667"/>
              </a:avLst>
            </a:prstGeom>
            <a:solidFill>
              <a:srgbClr val="EAEAEA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lnSpc>
                  <a:spcPct val="120000"/>
                </a:lnSpc>
                <a:spcBef>
                  <a:spcPts val="600"/>
                </a:spcBef>
              </a:pPr>
              <a:r>
                <a:rPr lang="fr-BE" altLang="en-US" sz="1600" b="0">
                  <a:solidFill>
                    <a:schemeClr val="tx1"/>
                  </a:solidFill>
                  <a:effectLst/>
                  <a:latin typeface="Arial" pitchFamily="34" charset="0"/>
                </a:rPr>
                <a:t>   Idle</a:t>
              </a:r>
              <a:endParaRPr lang="fr-BE" altLang="en-US" sz="1000" b="0"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532936" name="AutoShape 8"/>
            <p:cNvSpPr>
              <a:spLocks noChangeArrowheads="1"/>
            </p:cNvSpPr>
            <p:nvPr/>
          </p:nvSpPr>
          <p:spPr bwMode="auto">
            <a:xfrm>
              <a:off x="7200" y="3252"/>
              <a:ext cx="2340" cy="920"/>
            </a:xfrm>
            <a:prstGeom prst="roundRect">
              <a:avLst>
                <a:gd name="adj" fmla="val 16667"/>
              </a:avLst>
            </a:prstGeom>
            <a:solidFill>
              <a:srgbClr val="EAEAEA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lnSpc>
                  <a:spcPct val="120000"/>
                </a:lnSpc>
                <a:spcBef>
                  <a:spcPts val="600"/>
                </a:spcBef>
              </a:pPr>
              <a:r>
                <a:rPr lang="fr-BE" altLang="en-US" sz="1800" b="0">
                  <a:solidFill>
                    <a:schemeClr val="tx1"/>
                  </a:solidFill>
                  <a:effectLst/>
                  <a:latin typeface="Times New Roman" pitchFamily="18" charset="0"/>
                </a:rPr>
                <a:t> </a:t>
              </a:r>
              <a:r>
                <a:rPr lang="fr-BE" altLang="en-US" sz="1600" b="0">
                  <a:solidFill>
                    <a:schemeClr val="tx1"/>
                  </a:solidFill>
                  <a:effectLst/>
                  <a:latin typeface="Arial" pitchFamily="34" charset="0"/>
                </a:rPr>
                <a:t>CardInserted</a:t>
              </a:r>
              <a:endParaRPr lang="fr-BE" altLang="en-US" sz="1000" b="0"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532937" name="Line 9"/>
            <p:cNvSpPr>
              <a:spLocks noChangeShapeType="1"/>
            </p:cNvSpPr>
            <p:nvPr/>
          </p:nvSpPr>
          <p:spPr bwMode="auto">
            <a:xfrm flipV="1">
              <a:off x="2320" y="3652"/>
              <a:ext cx="740" cy="2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2938" name="Text Box 10"/>
            <p:cNvSpPr txBox="1">
              <a:spLocks noChangeArrowheads="1"/>
            </p:cNvSpPr>
            <p:nvPr/>
          </p:nvSpPr>
          <p:spPr bwMode="auto">
            <a:xfrm>
              <a:off x="8020" y="6571"/>
              <a:ext cx="760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spcBef>
                  <a:spcPct val="0"/>
                </a:spcBef>
              </a:pPr>
              <a:r>
                <a:rPr lang="fr-BE" altLang="en-US" sz="1600" b="0">
                  <a:solidFill>
                    <a:schemeClr val="tx1"/>
                  </a:solidFill>
                  <a:effectLst/>
                  <a:latin typeface="Arial" pitchFamily="34" charset="0"/>
                </a:rPr>
                <a:t>...</a:t>
              </a:r>
            </a:p>
          </p:txBody>
        </p:sp>
        <p:sp>
          <p:nvSpPr>
            <p:cNvPr id="1532939" name="Oval 11"/>
            <p:cNvSpPr>
              <a:spLocks noChangeArrowheads="1"/>
            </p:cNvSpPr>
            <p:nvPr/>
          </p:nvSpPr>
          <p:spPr bwMode="auto">
            <a:xfrm>
              <a:off x="2020" y="3514"/>
              <a:ext cx="280" cy="26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2940" name="Line 12"/>
            <p:cNvSpPr>
              <a:spLocks noChangeShapeType="1"/>
            </p:cNvSpPr>
            <p:nvPr/>
          </p:nvSpPr>
          <p:spPr bwMode="auto">
            <a:xfrm>
              <a:off x="4840" y="3552"/>
              <a:ext cx="236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2941" name="AutoShape 13"/>
            <p:cNvSpPr>
              <a:spLocks noChangeArrowheads="1"/>
            </p:cNvSpPr>
            <p:nvPr/>
          </p:nvSpPr>
          <p:spPr bwMode="auto">
            <a:xfrm>
              <a:off x="2840" y="4892"/>
              <a:ext cx="2340" cy="920"/>
            </a:xfrm>
            <a:prstGeom prst="roundRect">
              <a:avLst>
                <a:gd name="adj" fmla="val 16667"/>
              </a:avLst>
            </a:prstGeom>
            <a:solidFill>
              <a:srgbClr val="EAEAEA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lnSpc>
                  <a:spcPct val="120000"/>
                </a:lnSpc>
                <a:spcBef>
                  <a:spcPts val="600"/>
                </a:spcBef>
              </a:pPr>
              <a:r>
                <a:rPr lang="fr-BE" altLang="en-US" sz="1800" b="0">
                  <a:solidFill>
                    <a:schemeClr val="tx1"/>
                  </a:solidFill>
                  <a:effectLst/>
                  <a:latin typeface="Times New Roman" pitchFamily="18" charset="0"/>
                </a:rPr>
                <a:t> </a:t>
              </a:r>
              <a:r>
                <a:rPr lang="fr-BE" altLang="en-US" sz="1600">
                  <a:solidFill>
                    <a:srgbClr val="0000FF"/>
                  </a:solidFill>
                  <a:effectLst/>
                  <a:latin typeface="Arial" pitchFamily="34" charset="0"/>
                </a:rPr>
                <a:t>CardRead</a:t>
              </a:r>
            </a:p>
          </p:txBody>
        </p:sp>
        <p:sp>
          <p:nvSpPr>
            <p:cNvPr id="1532942" name="Line 14"/>
            <p:cNvSpPr>
              <a:spLocks noChangeShapeType="1"/>
            </p:cNvSpPr>
            <p:nvPr/>
          </p:nvSpPr>
          <p:spPr bwMode="auto">
            <a:xfrm flipH="1" flipV="1">
              <a:off x="5180" y="5371"/>
              <a:ext cx="196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2943" name="AutoShape 15"/>
            <p:cNvSpPr>
              <a:spLocks noChangeArrowheads="1"/>
            </p:cNvSpPr>
            <p:nvPr/>
          </p:nvSpPr>
          <p:spPr bwMode="auto">
            <a:xfrm>
              <a:off x="7200" y="4932"/>
              <a:ext cx="2520" cy="920"/>
            </a:xfrm>
            <a:prstGeom prst="roundRect">
              <a:avLst>
                <a:gd name="adj" fmla="val 16667"/>
              </a:avLst>
            </a:prstGeom>
            <a:solidFill>
              <a:srgbClr val="EAEAEA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lnSpc>
                  <a:spcPct val="120000"/>
                </a:lnSpc>
                <a:spcBef>
                  <a:spcPts val="600"/>
                </a:spcBef>
              </a:pPr>
              <a:r>
                <a:rPr lang="fr-BE" altLang="en-US" sz="1800" b="0">
                  <a:solidFill>
                    <a:schemeClr val="tx1"/>
                  </a:solidFill>
                  <a:effectLst/>
                  <a:latin typeface="Times New Roman" pitchFamily="18" charset="0"/>
                </a:rPr>
                <a:t> </a:t>
              </a:r>
              <a:r>
                <a:rPr lang="fr-BE" altLang="en-US" sz="1600" b="0">
                  <a:solidFill>
                    <a:schemeClr val="tx1"/>
                  </a:solidFill>
                  <a:effectLst/>
                  <a:latin typeface="Arial" pitchFamily="34" charset="0"/>
                </a:rPr>
                <a:t>CardValidated</a:t>
              </a:r>
              <a:endParaRPr lang="fr-BE" altLang="en-US" sz="1000" b="0"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532944" name="Line 16"/>
            <p:cNvSpPr>
              <a:spLocks noChangeShapeType="1"/>
            </p:cNvSpPr>
            <p:nvPr/>
          </p:nvSpPr>
          <p:spPr bwMode="auto">
            <a:xfrm flipV="1">
              <a:off x="8380" y="5831"/>
              <a:ext cx="0" cy="74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32946" name="Text Box 18"/>
          <p:cNvSpPr txBox="1">
            <a:spLocks noChangeArrowheads="1"/>
          </p:cNvSpPr>
          <p:nvPr/>
        </p:nvSpPr>
        <p:spPr bwMode="auto">
          <a:xfrm>
            <a:off x="5951538" y="4876800"/>
            <a:ext cx="1354137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spcBef>
                <a:spcPct val="0"/>
              </a:spcBef>
            </a:pPr>
            <a:r>
              <a:rPr lang="fr-BE" altLang="en-US" sz="1600">
                <a:solidFill>
                  <a:srgbClr val="0000FF"/>
                </a:solidFill>
                <a:effectLst/>
                <a:latin typeface="Arial" pitchFamily="34" charset="0"/>
              </a:rPr>
              <a:t>/ readCard</a:t>
            </a:r>
          </a:p>
        </p:txBody>
      </p:sp>
      <p:sp>
        <p:nvSpPr>
          <p:cNvPr id="1532947" name="Text Box 19"/>
          <p:cNvSpPr txBox="1">
            <a:spLocks noChangeArrowheads="1"/>
          </p:cNvSpPr>
          <p:nvPr/>
        </p:nvSpPr>
        <p:spPr bwMode="auto">
          <a:xfrm>
            <a:off x="3652838" y="4152900"/>
            <a:ext cx="14986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spcBef>
                <a:spcPct val="0"/>
              </a:spcBef>
            </a:pPr>
            <a:r>
              <a:rPr lang="fr-BE" altLang="en-US" sz="1600" b="0">
                <a:solidFill>
                  <a:schemeClr val="tx1"/>
                </a:solidFill>
                <a:effectLst/>
                <a:latin typeface="Arial" pitchFamily="34" charset="0"/>
              </a:rPr>
              <a:t>CardInsertion</a:t>
            </a:r>
          </a:p>
        </p:txBody>
      </p:sp>
      <p:sp>
        <p:nvSpPr>
          <p:cNvPr id="1532948" name="AutoShape 20"/>
          <p:cNvSpPr>
            <a:spLocks noChangeArrowheads="1"/>
          </p:cNvSpPr>
          <p:nvPr/>
        </p:nvSpPr>
        <p:spPr bwMode="auto">
          <a:xfrm>
            <a:off x="2560638" y="4203700"/>
            <a:ext cx="1079500" cy="584200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fr-BE" altLang="en-US" sz="1600" b="0">
                <a:solidFill>
                  <a:schemeClr val="tx1"/>
                </a:solidFill>
                <a:effectLst/>
                <a:latin typeface="Arial" pitchFamily="34" charset="0"/>
              </a:rPr>
              <a:t>   Idle</a:t>
            </a:r>
            <a:endParaRPr lang="fr-BE" altLang="en-US" sz="1000" b="0"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32949" name="AutoShape 21"/>
          <p:cNvSpPr>
            <a:spLocks noChangeArrowheads="1"/>
          </p:cNvSpPr>
          <p:nvPr/>
        </p:nvSpPr>
        <p:spPr bwMode="auto">
          <a:xfrm>
            <a:off x="5164138" y="4229100"/>
            <a:ext cx="1485900" cy="584200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fr-BE" altLang="en-US" sz="1800" b="0"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lang="fr-BE" altLang="en-US" sz="1600" b="0">
                <a:solidFill>
                  <a:schemeClr val="tx1"/>
                </a:solidFill>
                <a:effectLst/>
                <a:latin typeface="Arial" pitchFamily="34" charset="0"/>
              </a:rPr>
              <a:t>CardInserted</a:t>
            </a:r>
            <a:endParaRPr lang="fr-BE" altLang="en-US" sz="1000" b="0"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32950" name="Line 22"/>
          <p:cNvSpPr>
            <a:spLocks noChangeShapeType="1"/>
          </p:cNvSpPr>
          <p:nvPr/>
        </p:nvSpPr>
        <p:spPr bwMode="auto">
          <a:xfrm flipV="1">
            <a:off x="2065338" y="4483100"/>
            <a:ext cx="469900" cy="127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2951" name="Text Box 23"/>
          <p:cNvSpPr txBox="1">
            <a:spLocks noChangeArrowheads="1"/>
          </p:cNvSpPr>
          <p:nvPr/>
        </p:nvSpPr>
        <p:spPr bwMode="auto">
          <a:xfrm>
            <a:off x="5684838" y="6527800"/>
            <a:ext cx="4826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spcBef>
                <a:spcPct val="0"/>
              </a:spcBef>
            </a:pPr>
            <a:r>
              <a:rPr lang="fr-BE" altLang="en-US" sz="1600" b="0">
                <a:solidFill>
                  <a:schemeClr val="tx1"/>
                </a:solidFill>
                <a:effectLst/>
                <a:latin typeface="Arial" pitchFamily="34" charset="0"/>
              </a:rPr>
              <a:t>...</a:t>
            </a:r>
          </a:p>
        </p:txBody>
      </p:sp>
      <p:sp>
        <p:nvSpPr>
          <p:cNvPr id="1532952" name="Oval 24"/>
          <p:cNvSpPr>
            <a:spLocks noChangeArrowheads="1"/>
          </p:cNvSpPr>
          <p:nvPr/>
        </p:nvSpPr>
        <p:spPr bwMode="auto">
          <a:xfrm>
            <a:off x="1874838" y="4395788"/>
            <a:ext cx="177800" cy="1651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2953" name="Line 25"/>
          <p:cNvSpPr>
            <a:spLocks noChangeShapeType="1"/>
          </p:cNvSpPr>
          <p:nvPr/>
        </p:nvSpPr>
        <p:spPr bwMode="auto">
          <a:xfrm>
            <a:off x="3665538" y="4483100"/>
            <a:ext cx="1498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2954" name="AutoShape 26"/>
          <p:cNvSpPr>
            <a:spLocks noChangeArrowheads="1"/>
          </p:cNvSpPr>
          <p:nvPr/>
        </p:nvSpPr>
        <p:spPr bwMode="auto">
          <a:xfrm>
            <a:off x="5126038" y="5410200"/>
            <a:ext cx="1600200" cy="584200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l">
              <a:spcBef>
                <a:spcPts val="600"/>
              </a:spcBef>
            </a:pPr>
            <a:r>
              <a:rPr lang="fr-BE" altLang="en-US" sz="1800" b="0"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lang="fr-BE" altLang="en-US" sz="1600" b="0">
                <a:solidFill>
                  <a:schemeClr val="tx1"/>
                </a:solidFill>
                <a:effectLst/>
                <a:latin typeface="Arial" pitchFamily="34" charset="0"/>
              </a:rPr>
              <a:t>CardValidated</a:t>
            </a:r>
            <a:endParaRPr lang="fr-BE" altLang="en-US" sz="1000" b="0"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32955" name="Line 27"/>
          <p:cNvSpPr>
            <a:spLocks noChangeShapeType="1"/>
          </p:cNvSpPr>
          <p:nvPr/>
        </p:nvSpPr>
        <p:spPr bwMode="auto">
          <a:xfrm flipV="1">
            <a:off x="5900738" y="6007100"/>
            <a:ext cx="0" cy="4699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2956" name="Line 28"/>
          <p:cNvSpPr>
            <a:spLocks noChangeShapeType="1"/>
          </p:cNvSpPr>
          <p:nvPr/>
        </p:nvSpPr>
        <p:spPr bwMode="auto">
          <a:xfrm flipH="1" flipV="1">
            <a:off x="5849938" y="4826000"/>
            <a:ext cx="12700" cy="558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2957" name="Rectangle 29"/>
          <p:cNvSpPr>
            <a:spLocks noChangeArrowheads="1"/>
          </p:cNvSpPr>
          <p:nvPr/>
        </p:nvSpPr>
        <p:spPr bwMode="auto">
          <a:xfrm>
            <a:off x="127000" y="2576513"/>
            <a:ext cx="2233613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 anchorCtr="1"/>
          <a:lstStyle>
            <a:lvl1pPr marL="342900" indent="-3429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110000"/>
              </a:lnSpc>
              <a:spcBef>
                <a:spcPct val="4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fr-BE" altLang="en-US" sz="2000" b="0">
                <a:solidFill>
                  <a:schemeClr val="tx2"/>
                </a:solidFill>
                <a:effectLst/>
                <a:latin typeface="Comic Sans MS" pitchFamily="66" charset="0"/>
              </a:rPr>
              <a:t>not a </a:t>
            </a:r>
          </a:p>
          <a:p>
            <a:pPr algn="ctr">
              <a:lnSpc>
                <a:spcPct val="50000"/>
              </a:lnSpc>
              <a:spcBef>
                <a:spcPct val="4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fr-BE" altLang="en-US" sz="2000" b="0">
                <a:solidFill>
                  <a:schemeClr val="tx2"/>
                </a:solidFill>
                <a:effectLst/>
                <a:latin typeface="Comic Sans MS" pitchFamily="66" charset="0"/>
              </a:rPr>
              <a:t>meaningful state</a:t>
            </a:r>
            <a:endParaRPr lang="en-US" altLang="en-US" sz="2000" b="0">
              <a:solidFill>
                <a:schemeClr val="tx2"/>
              </a:solidFill>
              <a:effectLst/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19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71450"/>
            <a:ext cx="8653463" cy="762000"/>
          </a:xfrm>
        </p:spPr>
        <p:txBody>
          <a:bodyPr/>
          <a:lstStyle/>
          <a:p>
            <a:r>
              <a:rPr lang="en-US" altLang="en-US"/>
              <a:t>Event notification</a:t>
            </a:r>
          </a:p>
        </p:txBody>
      </p:sp>
      <p:sp>
        <p:nvSpPr>
          <p:cNvPr id="1531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5100" y="1011238"/>
            <a:ext cx="8978900" cy="159861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/>
              <a:t>Important subclass of actions</a:t>
            </a:r>
            <a:r>
              <a:rPr lang="fr-BE" altLang="en-US"/>
              <a:t> ...</a:t>
            </a:r>
            <a:r>
              <a:rPr lang="en-US" altLang="en-US"/>
              <a:t>  </a:t>
            </a:r>
          </a:p>
          <a:p>
            <a:pPr>
              <a:lnSpc>
                <a:spcPct val="90000"/>
              </a:lnSpc>
              <a:spcBef>
                <a:spcPct val="25000"/>
              </a:spcBef>
              <a:buFont typeface="Wingdings" pitchFamily="2" charset="2"/>
              <a:buNone/>
            </a:pPr>
            <a:r>
              <a:rPr lang="en-US" altLang="en-US"/>
              <a:t>    event is notified from </a:t>
            </a: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producing</a:t>
            </a:r>
            <a:r>
              <a:rPr lang="en-US" altLang="en-US"/>
              <a:t> diagram to </a:t>
            </a: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consuming</a:t>
            </a:r>
            <a:r>
              <a:rPr lang="en-US" altLang="en-US"/>
              <a:t> diagram</a:t>
            </a:r>
          </a:p>
          <a:p>
            <a:pPr lvl="1">
              <a:lnSpc>
                <a:spcPct val="100000"/>
              </a:lnSpc>
            </a:pPr>
            <a:r>
              <a:rPr lang="en-US" altLang="en-US"/>
              <a:t>causes transitions in consuming diagram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/>
              <a:t>                                      </a:t>
            </a:r>
            <a:r>
              <a:rPr lang="fr-BE" altLang="en-US"/>
              <a:t>   </a:t>
            </a:r>
            <a:r>
              <a:rPr lang="en-US" altLang="en-US"/>
              <a:t> </a:t>
            </a:r>
            <a:r>
              <a:rPr lang="en-US" altLang="en-US">
                <a:solidFill>
                  <a:schemeClr val="tx2"/>
                </a:solidFill>
              </a:rPr>
              <a:t>=&gt;</a:t>
            </a:r>
            <a:r>
              <a:rPr lang="en-US" altLang="en-US"/>
              <a:t>  diagram synchronization</a:t>
            </a:r>
            <a:endParaRPr lang="en-US" altLang="en-US" sz="2000"/>
          </a:p>
        </p:txBody>
      </p:sp>
      <p:sp>
        <p:nvSpPr>
          <p:cNvPr id="1531930" name="AutoShape 26"/>
          <p:cNvSpPr>
            <a:spLocks noChangeArrowheads="1"/>
          </p:cNvSpPr>
          <p:nvPr/>
        </p:nvSpPr>
        <p:spPr bwMode="auto">
          <a:xfrm>
            <a:off x="3030538" y="4781550"/>
            <a:ext cx="5813425" cy="1773238"/>
          </a:xfrm>
          <a:prstGeom prst="roundRect">
            <a:avLst>
              <a:gd name="adj" fmla="val 16667"/>
            </a:avLst>
          </a:prstGeom>
          <a:solidFill>
            <a:srgbClr val="99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31931" name="Text Box 27"/>
          <p:cNvSpPr txBox="1">
            <a:spLocks noChangeArrowheads="1"/>
          </p:cNvSpPr>
          <p:nvPr/>
        </p:nvSpPr>
        <p:spPr bwMode="auto">
          <a:xfrm>
            <a:off x="5273675" y="4943475"/>
            <a:ext cx="177006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spcBef>
                <a:spcPct val="0"/>
              </a:spcBef>
            </a:pPr>
            <a:r>
              <a:rPr lang="fr-BE" altLang="en-US" sz="1600" b="0">
                <a:solidFill>
                  <a:schemeClr val="hlink"/>
                </a:solidFill>
                <a:effectLst/>
                <a:latin typeface="Arial" pitchFamily="34" charset="0"/>
              </a:rPr>
              <a:t>copyBorrowing</a:t>
            </a:r>
            <a:endParaRPr lang="fr-BE" altLang="en-US" sz="1600" b="0"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algn="l">
              <a:spcBef>
                <a:spcPct val="0"/>
              </a:spcBef>
            </a:pPr>
            <a:r>
              <a:rPr lang="fr-BE" altLang="en-US" sz="1600">
                <a:solidFill>
                  <a:schemeClr val="tx2"/>
                </a:solidFill>
                <a:effectLst/>
                <a:latin typeface="Arial" pitchFamily="34" charset="0"/>
              </a:rPr>
              <a:t> </a:t>
            </a:r>
            <a:r>
              <a:rPr lang="fr-BE" altLang="en-US" sz="1600">
                <a:solidFill>
                  <a:schemeClr val="tx1"/>
                </a:solidFill>
                <a:effectLst/>
                <a:latin typeface="Arial" pitchFamily="34" charset="0"/>
              </a:rPr>
              <a:t>[ </a:t>
            </a:r>
            <a:r>
              <a:rPr lang="fr-BE" altLang="en-US" sz="1600" b="0">
                <a:solidFill>
                  <a:schemeClr val="tx1"/>
                </a:solidFill>
                <a:effectLst/>
                <a:latin typeface="Arial" pitchFamily="34" charset="0"/>
              </a:rPr>
              <a:t>LastCopy </a:t>
            </a:r>
            <a:r>
              <a:rPr lang="fr-BE" altLang="en-US" sz="1600">
                <a:solidFill>
                  <a:schemeClr val="tx1"/>
                </a:solidFill>
                <a:effectLst/>
                <a:latin typeface="Arial" pitchFamily="34" charset="0"/>
              </a:rPr>
              <a:t>]</a:t>
            </a:r>
            <a:endParaRPr lang="fr-BE" altLang="en-US" sz="1600" b="0"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31932" name="AutoShape 28"/>
          <p:cNvSpPr>
            <a:spLocks noChangeArrowheads="1"/>
          </p:cNvSpPr>
          <p:nvPr/>
        </p:nvSpPr>
        <p:spPr bwMode="auto">
          <a:xfrm>
            <a:off x="3943350" y="5341938"/>
            <a:ext cx="1376363" cy="584200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l">
              <a:lnSpc>
                <a:spcPct val="130000"/>
              </a:lnSpc>
              <a:spcBef>
                <a:spcPts val="600"/>
              </a:spcBef>
            </a:pPr>
            <a:r>
              <a:rPr lang="fr-BE" altLang="en-US" sz="1600" b="0">
                <a:solidFill>
                  <a:schemeClr val="tx1"/>
                </a:solidFill>
                <a:effectLst/>
                <a:latin typeface="Arial" pitchFamily="34" charset="0"/>
              </a:rPr>
              <a:t>Borrowable</a:t>
            </a:r>
            <a:endParaRPr lang="fr-BE" altLang="en-US" sz="1000" b="0"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31933" name="AutoShape 29"/>
          <p:cNvSpPr>
            <a:spLocks noChangeArrowheads="1"/>
          </p:cNvSpPr>
          <p:nvPr/>
        </p:nvSpPr>
        <p:spPr bwMode="auto">
          <a:xfrm>
            <a:off x="6886575" y="5380038"/>
            <a:ext cx="1739900" cy="584200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l">
              <a:lnSpc>
                <a:spcPct val="130000"/>
              </a:lnSpc>
              <a:spcBef>
                <a:spcPts val="600"/>
              </a:spcBef>
            </a:pPr>
            <a:r>
              <a:rPr lang="fr-BE" altLang="en-US" sz="1800" b="0"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lang="fr-BE" altLang="en-US" sz="1600" b="0">
                <a:solidFill>
                  <a:schemeClr val="tx1"/>
                </a:solidFill>
                <a:effectLst/>
                <a:latin typeface="Arial" pitchFamily="34" charset="0"/>
              </a:rPr>
              <a:t>UnBorrowable</a:t>
            </a:r>
          </a:p>
        </p:txBody>
      </p:sp>
      <p:sp>
        <p:nvSpPr>
          <p:cNvPr id="1531934" name="Line 30"/>
          <p:cNvSpPr>
            <a:spLocks noChangeShapeType="1"/>
          </p:cNvSpPr>
          <p:nvPr/>
        </p:nvSpPr>
        <p:spPr bwMode="auto">
          <a:xfrm>
            <a:off x="3343275" y="5595938"/>
            <a:ext cx="606425" cy="15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1935" name="Line 31"/>
          <p:cNvSpPr>
            <a:spLocks noChangeShapeType="1"/>
          </p:cNvSpPr>
          <p:nvPr/>
        </p:nvSpPr>
        <p:spPr bwMode="auto">
          <a:xfrm flipV="1">
            <a:off x="5299075" y="5759450"/>
            <a:ext cx="1549400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1936" name="Text Box 32"/>
          <p:cNvSpPr txBox="1">
            <a:spLocks noChangeArrowheads="1"/>
          </p:cNvSpPr>
          <p:nvPr/>
        </p:nvSpPr>
        <p:spPr bwMode="auto">
          <a:xfrm>
            <a:off x="5400675" y="5748338"/>
            <a:ext cx="15494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spcBef>
                <a:spcPct val="0"/>
              </a:spcBef>
            </a:pPr>
            <a:r>
              <a:rPr lang="fr-BE" altLang="en-US" sz="1600" b="0">
                <a:solidFill>
                  <a:schemeClr val="hlink"/>
                </a:solidFill>
                <a:effectLst/>
                <a:latin typeface="Arial" pitchFamily="34" charset="0"/>
              </a:rPr>
              <a:t>copyReturn</a:t>
            </a:r>
            <a:endParaRPr lang="fr-BE" altLang="en-US" sz="1600" b="0"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31937" name="Oval 33"/>
          <p:cNvSpPr>
            <a:spLocks noChangeArrowheads="1"/>
          </p:cNvSpPr>
          <p:nvPr/>
        </p:nvSpPr>
        <p:spPr bwMode="auto">
          <a:xfrm>
            <a:off x="3221038" y="5521325"/>
            <a:ext cx="177800" cy="1651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1938" name="Line 34"/>
          <p:cNvSpPr>
            <a:spLocks noChangeShapeType="1"/>
          </p:cNvSpPr>
          <p:nvPr/>
        </p:nvSpPr>
        <p:spPr bwMode="auto">
          <a:xfrm>
            <a:off x="5299075" y="5570538"/>
            <a:ext cx="1565275" cy="15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1939" name="Freeform 35"/>
          <p:cNvSpPr>
            <a:spLocks/>
          </p:cNvSpPr>
          <p:nvPr/>
        </p:nvSpPr>
        <p:spPr bwMode="auto">
          <a:xfrm>
            <a:off x="4232275" y="5102225"/>
            <a:ext cx="825500" cy="249238"/>
          </a:xfrm>
          <a:custGeom>
            <a:avLst/>
            <a:gdLst>
              <a:gd name="T0" fmla="*/ 0 w 1300"/>
              <a:gd name="T1" fmla="*/ 553 h 553"/>
              <a:gd name="T2" fmla="*/ 120 w 1300"/>
              <a:gd name="T3" fmla="*/ 153 h 553"/>
              <a:gd name="T4" fmla="*/ 580 w 1300"/>
              <a:gd name="T5" fmla="*/ 13 h 553"/>
              <a:gd name="T6" fmla="*/ 1060 w 1300"/>
              <a:gd name="T7" fmla="*/ 73 h 553"/>
              <a:gd name="T8" fmla="*/ 1220 w 1300"/>
              <a:gd name="T9" fmla="*/ 293 h 553"/>
              <a:gd name="T10" fmla="*/ 1300 w 1300"/>
              <a:gd name="T11" fmla="*/ 553 h 5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00" h="553">
                <a:moveTo>
                  <a:pt x="0" y="553"/>
                </a:moveTo>
                <a:cubicBezTo>
                  <a:pt x="11" y="398"/>
                  <a:pt x="23" y="243"/>
                  <a:pt x="120" y="153"/>
                </a:cubicBezTo>
                <a:cubicBezTo>
                  <a:pt x="217" y="63"/>
                  <a:pt x="423" y="26"/>
                  <a:pt x="580" y="13"/>
                </a:cubicBezTo>
                <a:cubicBezTo>
                  <a:pt x="737" y="0"/>
                  <a:pt x="953" y="26"/>
                  <a:pt x="1060" y="73"/>
                </a:cubicBezTo>
                <a:cubicBezTo>
                  <a:pt x="1167" y="120"/>
                  <a:pt x="1180" y="213"/>
                  <a:pt x="1220" y="293"/>
                </a:cubicBezTo>
                <a:cubicBezTo>
                  <a:pt x="1260" y="373"/>
                  <a:pt x="1280" y="463"/>
                  <a:pt x="1300" y="553"/>
                </a:cubicBezTo>
              </a:path>
            </a:pathLst>
          </a:custGeom>
          <a:noFill/>
          <a:ln w="28575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1940" name="Freeform 36"/>
          <p:cNvSpPr>
            <a:spLocks/>
          </p:cNvSpPr>
          <p:nvPr/>
        </p:nvSpPr>
        <p:spPr bwMode="auto">
          <a:xfrm rot="10800000" flipH="1">
            <a:off x="4244975" y="5940425"/>
            <a:ext cx="825500" cy="220663"/>
          </a:xfrm>
          <a:custGeom>
            <a:avLst/>
            <a:gdLst>
              <a:gd name="T0" fmla="*/ 0 w 1300"/>
              <a:gd name="T1" fmla="*/ 553 h 553"/>
              <a:gd name="T2" fmla="*/ 120 w 1300"/>
              <a:gd name="T3" fmla="*/ 153 h 553"/>
              <a:gd name="T4" fmla="*/ 580 w 1300"/>
              <a:gd name="T5" fmla="*/ 13 h 553"/>
              <a:gd name="T6" fmla="*/ 1060 w 1300"/>
              <a:gd name="T7" fmla="*/ 73 h 553"/>
              <a:gd name="T8" fmla="*/ 1220 w 1300"/>
              <a:gd name="T9" fmla="*/ 293 h 553"/>
              <a:gd name="T10" fmla="*/ 1300 w 1300"/>
              <a:gd name="T11" fmla="*/ 553 h 5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00" h="553">
                <a:moveTo>
                  <a:pt x="0" y="553"/>
                </a:moveTo>
                <a:cubicBezTo>
                  <a:pt x="11" y="398"/>
                  <a:pt x="23" y="243"/>
                  <a:pt x="120" y="153"/>
                </a:cubicBezTo>
                <a:cubicBezTo>
                  <a:pt x="217" y="63"/>
                  <a:pt x="423" y="26"/>
                  <a:pt x="580" y="13"/>
                </a:cubicBezTo>
                <a:cubicBezTo>
                  <a:pt x="737" y="0"/>
                  <a:pt x="953" y="26"/>
                  <a:pt x="1060" y="73"/>
                </a:cubicBezTo>
                <a:cubicBezTo>
                  <a:pt x="1167" y="120"/>
                  <a:pt x="1180" y="213"/>
                  <a:pt x="1220" y="293"/>
                </a:cubicBezTo>
                <a:cubicBezTo>
                  <a:pt x="1260" y="373"/>
                  <a:pt x="1280" y="463"/>
                  <a:pt x="1300" y="553"/>
                </a:cubicBezTo>
              </a:path>
            </a:pathLst>
          </a:custGeom>
          <a:noFill/>
          <a:ln w="28575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1941" name="Text Box 37"/>
          <p:cNvSpPr txBox="1">
            <a:spLocks noChangeArrowheads="1"/>
          </p:cNvSpPr>
          <p:nvPr/>
        </p:nvSpPr>
        <p:spPr bwMode="auto">
          <a:xfrm>
            <a:off x="3197225" y="6149975"/>
            <a:ext cx="3560763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spcBef>
                <a:spcPct val="0"/>
              </a:spcBef>
            </a:pPr>
            <a:r>
              <a:rPr lang="fr-BE" altLang="en-US" sz="1600" b="0">
                <a:solidFill>
                  <a:schemeClr val="hlink"/>
                </a:solidFill>
                <a:effectLst/>
                <a:latin typeface="Arial" pitchFamily="34" charset="0"/>
              </a:rPr>
              <a:t>copyBorrowing</a:t>
            </a:r>
            <a:r>
              <a:rPr lang="fr-BE" altLang="en-US" sz="1600" b="0"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r>
              <a:rPr lang="fr-BE" altLang="en-US" sz="1600">
                <a:solidFill>
                  <a:schemeClr val="tx1"/>
                </a:solidFill>
                <a:effectLst/>
                <a:latin typeface="Arial" pitchFamily="34" charset="0"/>
              </a:rPr>
              <a:t>[ not </a:t>
            </a:r>
            <a:r>
              <a:rPr lang="fr-BE" altLang="en-US" sz="1600" b="0">
                <a:solidFill>
                  <a:schemeClr val="tx1"/>
                </a:solidFill>
                <a:effectLst/>
                <a:latin typeface="Arial" pitchFamily="34" charset="0"/>
              </a:rPr>
              <a:t>LastCopy </a:t>
            </a:r>
            <a:r>
              <a:rPr lang="fr-BE" altLang="en-US" sz="1600">
                <a:solidFill>
                  <a:schemeClr val="tx1"/>
                </a:solidFill>
                <a:effectLst/>
                <a:latin typeface="Arial" pitchFamily="34" charset="0"/>
              </a:rPr>
              <a:t>]</a:t>
            </a:r>
            <a:endParaRPr lang="fr-BE" altLang="en-US" sz="1800" b="0"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31942" name="Text Box 38"/>
          <p:cNvSpPr txBox="1">
            <a:spLocks noChangeArrowheads="1"/>
          </p:cNvSpPr>
          <p:nvPr/>
        </p:nvSpPr>
        <p:spPr bwMode="auto">
          <a:xfrm>
            <a:off x="4064000" y="4784725"/>
            <a:ext cx="15494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spcBef>
                <a:spcPct val="0"/>
              </a:spcBef>
            </a:pPr>
            <a:r>
              <a:rPr lang="fr-BE" altLang="en-US" sz="1600" b="0">
                <a:solidFill>
                  <a:schemeClr val="hlink"/>
                </a:solidFill>
                <a:effectLst/>
                <a:latin typeface="Arial" pitchFamily="34" charset="0"/>
              </a:rPr>
              <a:t>copyReturn</a:t>
            </a:r>
            <a:endParaRPr lang="fr-BE" altLang="en-US" sz="1600" b="0"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31943" name="Text Box 39"/>
          <p:cNvSpPr txBox="1">
            <a:spLocks noChangeArrowheads="1"/>
          </p:cNvSpPr>
          <p:nvPr/>
        </p:nvSpPr>
        <p:spPr bwMode="auto">
          <a:xfrm>
            <a:off x="3021013" y="4776788"/>
            <a:ext cx="108585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spcBef>
                <a:spcPct val="0"/>
              </a:spcBef>
            </a:pPr>
            <a:r>
              <a:rPr lang="fr-BE" altLang="en-US" sz="1600" i="1">
                <a:solidFill>
                  <a:schemeClr val="tx1"/>
                </a:solidFill>
                <a:effectLst/>
                <a:latin typeface="Arial" pitchFamily="34" charset="0"/>
              </a:rPr>
              <a:t>BookInfo</a:t>
            </a:r>
          </a:p>
          <a:p>
            <a:pPr algn="l">
              <a:spcBef>
                <a:spcPct val="0"/>
              </a:spcBef>
            </a:pPr>
            <a:r>
              <a:rPr lang="fr-BE" altLang="en-US" sz="1600" i="1">
                <a:solidFill>
                  <a:schemeClr val="tx1"/>
                </a:solidFill>
                <a:effectLst/>
                <a:latin typeface="Arial" pitchFamily="34" charset="0"/>
              </a:rPr>
              <a:t>Status</a:t>
            </a:r>
            <a:endParaRPr lang="fr-BE" altLang="en-US" sz="1600" b="0"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31946" name="AutoShape 42"/>
          <p:cNvSpPr>
            <a:spLocks noChangeArrowheads="1"/>
          </p:cNvSpPr>
          <p:nvPr/>
        </p:nvSpPr>
        <p:spPr bwMode="auto">
          <a:xfrm>
            <a:off x="808038" y="2886075"/>
            <a:ext cx="5915025" cy="1601788"/>
          </a:xfrm>
          <a:prstGeom prst="roundRect">
            <a:avLst>
              <a:gd name="adj" fmla="val 16667"/>
            </a:avLst>
          </a:prstGeom>
          <a:solidFill>
            <a:srgbClr val="99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31947" name="Text Box 43"/>
          <p:cNvSpPr txBox="1">
            <a:spLocks noChangeArrowheads="1"/>
          </p:cNvSpPr>
          <p:nvPr/>
        </p:nvSpPr>
        <p:spPr bwMode="auto">
          <a:xfrm>
            <a:off x="227013" y="4619625"/>
            <a:ext cx="2090737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spcBef>
                <a:spcPct val="0"/>
              </a:spcBef>
            </a:pPr>
            <a:r>
              <a:rPr lang="fr-BE" altLang="en-US" sz="1800" b="0" i="1">
                <a:solidFill>
                  <a:schemeClr val="tx2"/>
                </a:solidFill>
                <a:effectLst/>
                <a:latin typeface="Comic Sans MS" pitchFamily="66" charset="0"/>
              </a:rPr>
              <a:t>event notification</a:t>
            </a:r>
          </a:p>
          <a:p>
            <a:pPr algn="l">
              <a:spcBef>
                <a:spcPct val="0"/>
              </a:spcBef>
            </a:pPr>
            <a:r>
              <a:rPr lang="fr-BE" altLang="en-US" sz="1800" b="0" i="1">
                <a:solidFill>
                  <a:schemeClr val="tx2"/>
                </a:solidFill>
                <a:effectLst/>
                <a:latin typeface="Comic Sans MS" pitchFamily="66" charset="0"/>
              </a:rPr>
              <a:t>from producer </a:t>
            </a:r>
          </a:p>
          <a:p>
            <a:pPr algn="l">
              <a:spcBef>
                <a:spcPct val="0"/>
              </a:spcBef>
            </a:pPr>
            <a:r>
              <a:rPr lang="fr-BE" altLang="en-US" sz="1800" b="0" i="1">
                <a:solidFill>
                  <a:schemeClr val="tx2"/>
                </a:solidFill>
                <a:effectLst/>
                <a:latin typeface="Comic Sans MS" pitchFamily="66" charset="0"/>
              </a:rPr>
              <a:t>to consumer</a:t>
            </a:r>
            <a:endParaRPr lang="fr-BE" altLang="en-US" sz="1600" b="0"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31948" name="Line 44"/>
          <p:cNvSpPr>
            <a:spLocks noChangeShapeType="1"/>
          </p:cNvSpPr>
          <p:nvPr/>
        </p:nvSpPr>
        <p:spPr bwMode="auto">
          <a:xfrm flipV="1">
            <a:off x="1314450" y="4359275"/>
            <a:ext cx="1165225" cy="301625"/>
          </a:xfrm>
          <a:prstGeom prst="line">
            <a:avLst/>
          </a:prstGeom>
          <a:noFill/>
          <a:ln w="12700">
            <a:solidFill>
              <a:schemeClr val="tx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31949" name="Text Box 45"/>
          <p:cNvSpPr txBox="1">
            <a:spLocks noChangeArrowheads="1"/>
          </p:cNvSpPr>
          <p:nvPr/>
        </p:nvSpPr>
        <p:spPr bwMode="auto">
          <a:xfrm>
            <a:off x="2447925" y="3906838"/>
            <a:ext cx="2846388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fr-BE" altLang="en-US" sz="1600" b="0">
                <a:solidFill>
                  <a:schemeClr val="tx1"/>
                </a:solidFill>
                <a:effectLst/>
                <a:latin typeface="Arial" pitchFamily="34" charset="0"/>
              </a:rPr>
              <a:t>Return </a:t>
            </a:r>
            <a:r>
              <a:rPr lang="fr-BE" altLang="en-US" sz="1600" b="0">
                <a:solidFill>
                  <a:srgbClr val="0000FF"/>
                </a:solidFill>
                <a:effectLst/>
                <a:latin typeface="Arial" pitchFamily="34" charset="0"/>
              </a:rPr>
              <a:t>(PatrID)</a:t>
            </a:r>
          </a:p>
          <a:p>
            <a:pPr algn="l">
              <a:spcBef>
                <a:spcPct val="0"/>
              </a:spcBef>
            </a:pPr>
            <a:r>
              <a:rPr lang="fr-BE" altLang="en-US" sz="1600">
                <a:solidFill>
                  <a:srgbClr val="0000FF"/>
                </a:solidFill>
                <a:effectLst/>
                <a:latin typeface="Arial" pitchFamily="34" charset="0"/>
              </a:rPr>
              <a:t>/</a:t>
            </a:r>
            <a:r>
              <a:rPr lang="fr-BE" altLang="en-US" sz="1600" b="0">
                <a:solidFill>
                  <a:srgbClr val="0000FF"/>
                </a:solidFill>
                <a:effectLst/>
                <a:latin typeface="Arial" pitchFamily="34" charset="0"/>
              </a:rPr>
              <a:t> </a:t>
            </a:r>
            <a:r>
              <a:rPr lang="fr-BE" altLang="en-US" sz="1600">
                <a:solidFill>
                  <a:srgbClr val="0000FF"/>
                </a:solidFill>
                <a:effectLst/>
                <a:latin typeface="Arial" pitchFamily="34" charset="0"/>
              </a:rPr>
              <a:t>send</a:t>
            </a:r>
            <a:r>
              <a:rPr lang="fr-BE" altLang="en-US" sz="1600" b="0">
                <a:solidFill>
                  <a:srgbClr val="0000FF"/>
                </a:solidFill>
                <a:effectLst/>
                <a:latin typeface="Arial" pitchFamily="34" charset="0"/>
              </a:rPr>
              <a:t> BookInfo.</a:t>
            </a:r>
            <a:r>
              <a:rPr lang="fr-BE" altLang="en-US" sz="1600" b="0">
                <a:solidFill>
                  <a:schemeClr val="hlink"/>
                </a:solidFill>
                <a:effectLst/>
                <a:latin typeface="Arial" pitchFamily="34" charset="0"/>
              </a:rPr>
              <a:t>copyReturn</a:t>
            </a:r>
            <a:endParaRPr lang="fr-BE" altLang="en-US" sz="1600" b="0">
              <a:solidFill>
                <a:srgbClr val="0000FF"/>
              </a:solidFill>
              <a:effectLst/>
              <a:latin typeface="Arial" pitchFamily="34" charset="0"/>
            </a:endParaRPr>
          </a:p>
        </p:txBody>
      </p:sp>
      <p:sp>
        <p:nvSpPr>
          <p:cNvPr id="1531950" name="AutoShape 46"/>
          <p:cNvSpPr>
            <a:spLocks noChangeArrowheads="1"/>
          </p:cNvSpPr>
          <p:nvPr/>
        </p:nvSpPr>
        <p:spPr bwMode="auto">
          <a:xfrm>
            <a:off x="1592263" y="3430588"/>
            <a:ext cx="1079500" cy="584200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l">
              <a:lnSpc>
                <a:spcPct val="130000"/>
              </a:lnSpc>
              <a:spcBef>
                <a:spcPts val="600"/>
              </a:spcBef>
            </a:pPr>
            <a:r>
              <a:rPr lang="fr-BE" altLang="en-US" sz="1600" b="0">
                <a:solidFill>
                  <a:schemeClr val="tx1"/>
                </a:solidFill>
                <a:effectLst/>
                <a:latin typeface="Arial" pitchFamily="34" charset="0"/>
              </a:rPr>
              <a:t>Available</a:t>
            </a:r>
            <a:endParaRPr lang="fr-BE" altLang="en-US" sz="1000" b="0"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31951" name="AutoShape 47"/>
          <p:cNvSpPr>
            <a:spLocks noChangeArrowheads="1"/>
          </p:cNvSpPr>
          <p:nvPr/>
        </p:nvSpPr>
        <p:spPr bwMode="auto">
          <a:xfrm>
            <a:off x="4711700" y="3484563"/>
            <a:ext cx="933450" cy="584200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l">
              <a:lnSpc>
                <a:spcPct val="140000"/>
              </a:lnSpc>
              <a:spcBef>
                <a:spcPts val="600"/>
              </a:spcBef>
            </a:pPr>
            <a:r>
              <a:rPr lang="fr-BE" altLang="en-US" sz="1600" b="0">
                <a:solidFill>
                  <a:schemeClr val="tx1"/>
                </a:solidFill>
                <a:effectLst/>
                <a:latin typeface="Arial" pitchFamily="34" charset="0"/>
              </a:rPr>
              <a:t>onLoan</a:t>
            </a:r>
            <a:endParaRPr lang="fr-BE" altLang="en-US" sz="1000" b="0"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31954" name="Oval 50"/>
          <p:cNvSpPr>
            <a:spLocks noChangeArrowheads="1"/>
          </p:cNvSpPr>
          <p:nvPr/>
        </p:nvSpPr>
        <p:spPr bwMode="auto">
          <a:xfrm>
            <a:off x="935038" y="3621088"/>
            <a:ext cx="177800" cy="1651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1956" name="Line 52"/>
          <p:cNvSpPr>
            <a:spLocks noChangeShapeType="1"/>
          </p:cNvSpPr>
          <p:nvPr/>
        </p:nvSpPr>
        <p:spPr bwMode="auto">
          <a:xfrm flipV="1">
            <a:off x="5668963" y="3797300"/>
            <a:ext cx="64135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531957" name="Group 53"/>
          <p:cNvGrpSpPr>
            <a:grpSpLocks/>
          </p:cNvGrpSpPr>
          <p:nvPr/>
        </p:nvGrpSpPr>
        <p:grpSpPr bwMode="auto">
          <a:xfrm>
            <a:off x="6292850" y="3624263"/>
            <a:ext cx="304800" cy="292100"/>
            <a:chOff x="10120" y="7551"/>
            <a:chExt cx="480" cy="460"/>
          </a:xfrm>
        </p:grpSpPr>
        <p:sp>
          <p:nvSpPr>
            <p:cNvPr id="1531958" name="Oval 54"/>
            <p:cNvSpPr>
              <a:spLocks noChangeArrowheads="1"/>
            </p:cNvSpPr>
            <p:nvPr/>
          </p:nvSpPr>
          <p:spPr bwMode="auto">
            <a:xfrm>
              <a:off x="10220" y="7651"/>
              <a:ext cx="280" cy="26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1959" name="Oval 55"/>
            <p:cNvSpPr>
              <a:spLocks noChangeArrowheads="1"/>
            </p:cNvSpPr>
            <p:nvPr/>
          </p:nvSpPr>
          <p:spPr bwMode="auto">
            <a:xfrm>
              <a:off x="10120" y="7551"/>
              <a:ext cx="480" cy="46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31960" name="Text Box 56"/>
          <p:cNvSpPr txBox="1">
            <a:spLocks noChangeArrowheads="1"/>
          </p:cNvSpPr>
          <p:nvPr/>
        </p:nvSpPr>
        <p:spPr bwMode="auto">
          <a:xfrm>
            <a:off x="5622925" y="3443288"/>
            <a:ext cx="6858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spcBef>
                <a:spcPct val="0"/>
              </a:spcBef>
            </a:pPr>
            <a:r>
              <a:rPr lang="fr-BE" altLang="en-US" sz="1600" b="0">
                <a:solidFill>
                  <a:schemeClr val="tx1"/>
                </a:solidFill>
                <a:effectLst/>
                <a:latin typeface="Arial" pitchFamily="34" charset="0"/>
              </a:rPr>
              <a:t>Loss</a:t>
            </a:r>
          </a:p>
        </p:txBody>
      </p:sp>
      <p:sp>
        <p:nvSpPr>
          <p:cNvPr id="1531961" name="Line 57"/>
          <p:cNvSpPr>
            <a:spLocks noChangeShapeType="1"/>
          </p:cNvSpPr>
          <p:nvPr/>
        </p:nvSpPr>
        <p:spPr bwMode="auto">
          <a:xfrm>
            <a:off x="990600" y="3689350"/>
            <a:ext cx="606425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1962" name="Text Box 58"/>
          <p:cNvSpPr txBox="1">
            <a:spLocks noChangeArrowheads="1"/>
          </p:cNvSpPr>
          <p:nvPr/>
        </p:nvSpPr>
        <p:spPr bwMode="auto">
          <a:xfrm>
            <a:off x="788988" y="2901950"/>
            <a:ext cx="1652587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spcBef>
                <a:spcPct val="0"/>
              </a:spcBef>
            </a:pPr>
            <a:r>
              <a:rPr lang="fr-BE" altLang="en-US" sz="1600" i="1">
                <a:solidFill>
                  <a:schemeClr val="tx1"/>
                </a:solidFill>
                <a:effectLst/>
                <a:latin typeface="Arial" pitchFamily="34" charset="0"/>
              </a:rPr>
              <a:t>BookCopyInfo</a:t>
            </a:r>
          </a:p>
          <a:p>
            <a:pPr algn="l">
              <a:lnSpc>
                <a:spcPct val="80000"/>
              </a:lnSpc>
              <a:spcBef>
                <a:spcPct val="0"/>
              </a:spcBef>
            </a:pPr>
            <a:r>
              <a:rPr lang="fr-BE" altLang="en-US" sz="1600" i="1">
                <a:solidFill>
                  <a:schemeClr val="tx1"/>
                </a:solidFill>
                <a:effectLst/>
                <a:latin typeface="Arial" pitchFamily="34" charset="0"/>
              </a:rPr>
              <a:t>Status</a:t>
            </a:r>
            <a:endParaRPr lang="fr-BE" altLang="en-US" sz="1600" b="0"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31963" name="Text Box 59"/>
          <p:cNvSpPr txBox="1">
            <a:spLocks noChangeArrowheads="1"/>
          </p:cNvSpPr>
          <p:nvPr/>
        </p:nvSpPr>
        <p:spPr bwMode="auto">
          <a:xfrm>
            <a:off x="2239963" y="2889250"/>
            <a:ext cx="3105150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fr-BE" altLang="en-US" sz="1600" b="0">
                <a:solidFill>
                  <a:schemeClr val="tx1"/>
                </a:solidFill>
                <a:effectLst/>
                <a:latin typeface="Arial" pitchFamily="34" charset="0"/>
              </a:rPr>
              <a:t>checkOut </a:t>
            </a:r>
            <a:r>
              <a:rPr lang="fr-BE" altLang="en-US" sz="1600" b="0">
                <a:solidFill>
                  <a:srgbClr val="0000FF"/>
                </a:solidFill>
                <a:effectLst/>
                <a:latin typeface="Arial" pitchFamily="34" charset="0"/>
              </a:rPr>
              <a:t>(PatrID)</a:t>
            </a:r>
          </a:p>
          <a:p>
            <a:pPr algn="l">
              <a:spcBef>
                <a:spcPct val="0"/>
              </a:spcBef>
            </a:pPr>
            <a:r>
              <a:rPr lang="fr-BE" altLang="en-US" sz="1600">
                <a:solidFill>
                  <a:srgbClr val="0000FF"/>
                </a:solidFill>
                <a:effectLst/>
                <a:latin typeface="Arial" pitchFamily="34" charset="0"/>
              </a:rPr>
              <a:t>/ send</a:t>
            </a:r>
            <a:r>
              <a:rPr lang="fr-BE" altLang="en-US" sz="1600" b="0">
                <a:solidFill>
                  <a:srgbClr val="0000FF"/>
                </a:solidFill>
                <a:effectLst/>
                <a:latin typeface="Arial" pitchFamily="34" charset="0"/>
              </a:rPr>
              <a:t> BookInfo.</a:t>
            </a:r>
            <a:r>
              <a:rPr lang="fr-BE" altLang="en-US" sz="1600" b="0">
                <a:solidFill>
                  <a:schemeClr val="hlink"/>
                </a:solidFill>
                <a:effectLst/>
                <a:latin typeface="Arial" pitchFamily="34" charset="0"/>
              </a:rPr>
              <a:t>copyBorrowing</a:t>
            </a:r>
            <a:endParaRPr lang="fr-BE" altLang="en-US" sz="1600" b="0"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31964" name="Freeform 60"/>
          <p:cNvSpPr>
            <a:spLocks/>
          </p:cNvSpPr>
          <p:nvPr/>
        </p:nvSpPr>
        <p:spPr bwMode="auto">
          <a:xfrm>
            <a:off x="2682875" y="3490913"/>
            <a:ext cx="2054225" cy="204787"/>
          </a:xfrm>
          <a:custGeom>
            <a:avLst/>
            <a:gdLst>
              <a:gd name="T0" fmla="*/ 0 w 1300"/>
              <a:gd name="T1" fmla="*/ 553 h 553"/>
              <a:gd name="T2" fmla="*/ 120 w 1300"/>
              <a:gd name="T3" fmla="*/ 153 h 553"/>
              <a:gd name="T4" fmla="*/ 580 w 1300"/>
              <a:gd name="T5" fmla="*/ 13 h 553"/>
              <a:gd name="T6" fmla="*/ 1060 w 1300"/>
              <a:gd name="T7" fmla="*/ 73 h 553"/>
              <a:gd name="T8" fmla="*/ 1220 w 1300"/>
              <a:gd name="T9" fmla="*/ 293 h 553"/>
              <a:gd name="T10" fmla="*/ 1300 w 1300"/>
              <a:gd name="T11" fmla="*/ 553 h 5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00" h="553">
                <a:moveTo>
                  <a:pt x="0" y="553"/>
                </a:moveTo>
                <a:cubicBezTo>
                  <a:pt x="11" y="398"/>
                  <a:pt x="23" y="243"/>
                  <a:pt x="120" y="153"/>
                </a:cubicBezTo>
                <a:cubicBezTo>
                  <a:pt x="217" y="63"/>
                  <a:pt x="423" y="26"/>
                  <a:pt x="580" y="13"/>
                </a:cubicBezTo>
                <a:cubicBezTo>
                  <a:pt x="737" y="0"/>
                  <a:pt x="953" y="26"/>
                  <a:pt x="1060" y="73"/>
                </a:cubicBezTo>
                <a:cubicBezTo>
                  <a:pt x="1167" y="120"/>
                  <a:pt x="1180" y="213"/>
                  <a:pt x="1220" y="293"/>
                </a:cubicBezTo>
                <a:cubicBezTo>
                  <a:pt x="1260" y="373"/>
                  <a:pt x="1280" y="463"/>
                  <a:pt x="1300" y="553"/>
                </a:cubicBezTo>
              </a:path>
            </a:pathLst>
          </a:custGeom>
          <a:noFill/>
          <a:ln w="28575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1965" name="Freeform 61"/>
          <p:cNvSpPr>
            <a:spLocks/>
          </p:cNvSpPr>
          <p:nvPr/>
        </p:nvSpPr>
        <p:spPr bwMode="auto">
          <a:xfrm flipV="1">
            <a:off x="2690813" y="3759200"/>
            <a:ext cx="2054225" cy="204788"/>
          </a:xfrm>
          <a:custGeom>
            <a:avLst/>
            <a:gdLst>
              <a:gd name="T0" fmla="*/ 0 w 1300"/>
              <a:gd name="T1" fmla="*/ 553 h 553"/>
              <a:gd name="T2" fmla="*/ 120 w 1300"/>
              <a:gd name="T3" fmla="*/ 153 h 553"/>
              <a:gd name="T4" fmla="*/ 580 w 1300"/>
              <a:gd name="T5" fmla="*/ 13 h 553"/>
              <a:gd name="T6" fmla="*/ 1060 w 1300"/>
              <a:gd name="T7" fmla="*/ 73 h 553"/>
              <a:gd name="T8" fmla="*/ 1220 w 1300"/>
              <a:gd name="T9" fmla="*/ 293 h 553"/>
              <a:gd name="T10" fmla="*/ 1300 w 1300"/>
              <a:gd name="T11" fmla="*/ 553 h 5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00" h="553">
                <a:moveTo>
                  <a:pt x="0" y="553"/>
                </a:moveTo>
                <a:cubicBezTo>
                  <a:pt x="11" y="398"/>
                  <a:pt x="23" y="243"/>
                  <a:pt x="120" y="153"/>
                </a:cubicBezTo>
                <a:cubicBezTo>
                  <a:pt x="217" y="63"/>
                  <a:pt x="423" y="26"/>
                  <a:pt x="580" y="13"/>
                </a:cubicBezTo>
                <a:cubicBezTo>
                  <a:pt x="737" y="0"/>
                  <a:pt x="953" y="26"/>
                  <a:pt x="1060" y="73"/>
                </a:cubicBezTo>
                <a:cubicBezTo>
                  <a:pt x="1167" y="120"/>
                  <a:pt x="1180" y="213"/>
                  <a:pt x="1220" y="293"/>
                </a:cubicBezTo>
                <a:cubicBezTo>
                  <a:pt x="1260" y="373"/>
                  <a:pt x="1280" y="463"/>
                  <a:pt x="1300" y="553"/>
                </a:cubicBezTo>
              </a:path>
            </a:pathLst>
          </a:custGeom>
          <a:noFill/>
          <a:ln w="28575" cmpd="sng">
            <a:solidFill>
              <a:srgbClr val="000000"/>
            </a:solidFill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531966" name="Object 62"/>
          <p:cNvGraphicFramePr>
            <a:graphicFrameLocks noChangeAspect="1"/>
          </p:cNvGraphicFramePr>
          <p:nvPr/>
        </p:nvGraphicFramePr>
        <p:xfrm>
          <a:off x="52388" y="38100"/>
          <a:ext cx="993775" cy="814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1970" name="Photo Editor Photo" r:id="rId4" imgW="1142857" imgH="752381" progId="MSPhotoEd.3">
                  <p:embed/>
                </p:oleObj>
              </mc:Choice>
              <mc:Fallback>
                <p:oleObj name="Photo Editor Photo" r:id="rId4" imgW="1142857" imgH="752381" progId="MSPhotoEd.3">
                  <p:embed/>
                  <p:pic>
                    <p:nvPicPr>
                      <p:cNvPr id="0" name="Object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88" y="38100"/>
                        <a:ext cx="993775" cy="814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1968" name="Line 64"/>
          <p:cNvSpPr>
            <a:spLocks noChangeShapeType="1"/>
          </p:cNvSpPr>
          <p:nvPr/>
        </p:nvSpPr>
        <p:spPr bwMode="auto">
          <a:xfrm>
            <a:off x="4314825" y="4459288"/>
            <a:ext cx="287338" cy="388937"/>
          </a:xfrm>
          <a:prstGeom prst="line">
            <a:avLst/>
          </a:prstGeom>
          <a:noFill/>
          <a:ln w="28575" cap="sq">
            <a:solidFill>
              <a:srgbClr val="CC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31969" name="Text Box 65"/>
          <p:cNvSpPr txBox="1">
            <a:spLocks noChangeArrowheads="1"/>
          </p:cNvSpPr>
          <p:nvPr/>
        </p:nvSpPr>
        <p:spPr bwMode="auto">
          <a:xfrm>
            <a:off x="4578350" y="4430713"/>
            <a:ext cx="1976438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spcBef>
                <a:spcPct val="0"/>
              </a:spcBef>
            </a:pPr>
            <a:r>
              <a:rPr lang="fr-BE" altLang="en-US" sz="1800" b="0" i="1">
                <a:solidFill>
                  <a:schemeClr val="tx2"/>
                </a:solidFill>
                <a:effectLst/>
                <a:latin typeface="Comic Sans MS" pitchFamily="66" charset="0"/>
              </a:rPr>
              <a:t>synchronization</a:t>
            </a:r>
            <a:endParaRPr lang="fr-BE" altLang="en-US" sz="1600" b="0"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39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71450"/>
            <a:ext cx="8653463" cy="762000"/>
          </a:xfrm>
        </p:spPr>
        <p:txBody>
          <a:bodyPr/>
          <a:lstStyle/>
          <a:p>
            <a:r>
              <a:rPr lang="en-US" altLang="en-US"/>
              <a:t>Entry/exit actions</a:t>
            </a:r>
          </a:p>
        </p:txBody>
      </p:sp>
      <p:sp>
        <p:nvSpPr>
          <p:cNvPr id="1533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7325" y="933450"/>
            <a:ext cx="8759825" cy="4297363"/>
          </a:xfrm>
        </p:spPr>
        <p:txBody>
          <a:bodyPr/>
          <a:lstStyle/>
          <a:p>
            <a:r>
              <a:rPr lang="en-US" altLang="en-US"/>
              <a:t>Entry action</a:t>
            </a:r>
          </a:p>
          <a:p>
            <a:pPr lvl="1"/>
            <a:r>
              <a:rPr lang="en-US" altLang="en-US"/>
              <a:t>within state, prefixed by “entry” </a:t>
            </a:r>
          </a:p>
          <a:p>
            <a:pPr lvl="1"/>
            <a:r>
              <a:rPr lang="en-US" altLang="en-US"/>
              <a:t>amounts to all incoming transitions labelled with this action</a:t>
            </a:r>
          </a:p>
          <a:p>
            <a:pPr>
              <a:lnSpc>
                <a:spcPct val="130000"/>
              </a:lnSpc>
            </a:pPr>
            <a:r>
              <a:rPr lang="en-US" altLang="en-US"/>
              <a:t>Exit action</a:t>
            </a:r>
          </a:p>
          <a:p>
            <a:pPr lvl="1"/>
            <a:r>
              <a:rPr lang="en-US" altLang="en-US"/>
              <a:t>within state, prefixed by “exit”</a:t>
            </a:r>
          </a:p>
          <a:p>
            <a:pPr lvl="1"/>
            <a:r>
              <a:rPr lang="en-US" altLang="en-US"/>
              <a:t>amounts to all outgoing transitions labelled with this action</a:t>
            </a:r>
          </a:p>
          <a:p>
            <a:pPr>
              <a:lnSpc>
                <a:spcPct val="170000"/>
              </a:lnSpc>
              <a:buFont typeface="Wingdings" pitchFamily="2" charset="2"/>
              <a:buNone/>
            </a:pPr>
            <a:r>
              <a:rPr lang="en-US" altLang="en-US">
                <a:solidFill>
                  <a:schemeClr val="tx2"/>
                </a:solidFill>
              </a:rPr>
              <a:t> =&gt;</a:t>
            </a:r>
            <a:r>
              <a:rPr lang="en-US" altLang="en-US"/>
              <a:t>  avoids action duplication in diagrams </a:t>
            </a:r>
          </a:p>
        </p:txBody>
      </p:sp>
      <p:graphicFrame>
        <p:nvGraphicFramePr>
          <p:cNvPr id="1533988" name="Object 36"/>
          <p:cNvGraphicFramePr>
            <a:graphicFrameLocks noChangeAspect="1"/>
          </p:cNvGraphicFramePr>
          <p:nvPr/>
        </p:nvGraphicFramePr>
        <p:xfrm>
          <a:off x="52388" y="38100"/>
          <a:ext cx="993775" cy="814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4018" name="Photo Editor Photo" r:id="rId4" imgW="1142857" imgH="752381" progId="MSPhotoEd.3">
                  <p:embed/>
                </p:oleObj>
              </mc:Choice>
              <mc:Fallback>
                <p:oleObj name="Photo Editor Photo" r:id="rId4" imgW="1142857" imgH="752381" progId="MSPhotoEd.3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88" y="38100"/>
                        <a:ext cx="993775" cy="814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5017" name="AutoShape 41"/>
          <p:cNvSpPr>
            <a:spLocks noChangeArrowheads="1"/>
          </p:cNvSpPr>
          <p:nvPr/>
        </p:nvSpPr>
        <p:spPr bwMode="auto">
          <a:xfrm>
            <a:off x="374650" y="1111250"/>
            <a:ext cx="7951788" cy="5267325"/>
          </a:xfrm>
          <a:prstGeom prst="roundRect">
            <a:avLst>
              <a:gd name="adj" fmla="val 16667"/>
            </a:avLst>
          </a:prstGeom>
          <a:solidFill>
            <a:srgbClr val="99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3497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00025"/>
            <a:ext cx="8653463" cy="762000"/>
          </a:xfrm>
        </p:spPr>
        <p:txBody>
          <a:bodyPr/>
          <a:lstStyle/>
          <a:p>
            <a:r>
              <a:rPr lang="en-US" altLang="en-US"/>
              <a:t>Entry/exit actions: example</a:t>
            </a:r>
          </a:p>
        </p:txBody>
      </p:sp>
      <p:sp>
        <p:nvSpPr>
          <p:cNvPr id="1534983" name="Line 7"/>
          <p:cNvSpPr>
            <a:spLocks noChangeShapeType="1"/>
          </p:cNvSpPr>
          <p:nvPr/>
        </p:nvSpPr>
        <p:spPr bwMode="auto">
          <a:xfrm flipH="1">
            <a:off x="5857875" y="3524250"/>
            <a:ext cx="0" cy="6858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4984" name="AutoShape 8"/>
          <p:cNvSpPr>
            <a:spLocks noChangeArrowheads="1"/>
          </p:cNvSpPr>
          <p:nvPr/>
        </p:nvSpPr>
        <p:spPr bwMode="auto">
          <a:xfrm>
            <a:off x="2657475" y="1401763"/>
            <a:ext cx="1079500" cy="585787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l">
              <a:lnSpc>
                <a:spcPct val="130000"/>
              </a:lnSpc>
              <a:spcBef>
                <a:spcPts val="600"/>
              </a:spcBef>
            </a:pPr>
            <a:r>
              <a:rPr lang="fr-BE" altLang="en-US" sz="1600" b="0">
                <a:solidFill>
                  <a:schemeClr val="tx1"/>
                </a:solidFill>
                <a:effectLst/>
                <a:latin typeface="Arial" pitchFamily="34" charset="0"/>
              </a:rPr>
              <a:t>    Idle</a:t>
            </a:r>
            <a:endParaRPr lang="fr-BE" altLang="en-US" sz="1000" b="0"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34985" name="AutoShape 9"/>
          <p:cNvSpPr>
            <a:spLocks noChangeArrowheads="1"/>
          </p:cNvSpPr>
          <p:nvPr/>
        </p:nvSpPr>
        <p:spPr bwMode="auto">
          <a:xfrm>
            <a:off x="5324475" y="1389063"/>
            <a:ext cx="1054100" cy="585787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fr-BE" altLang="en-US" sz="1800" b="0"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lang="fr-BE" altLang="en-US" sz="1600" b="0">
                <a:solidFill>
                  <a:schemeClr val="tx1"/>
                </a:solidFill>
                <a:effectLst/>
                <a:latin typeface="Arial" pitchFamily="34" charset="0"/>
              </a:rPr>
              <a:t>Ringing</a:t>
            </a:r>
            <a:endParaRPr lang="fr-BE" altLang="en-US" sz="1000" b="0"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34986" name="Line 10"/>
          <p:cNvSpPr>
            <a:spLocks noChangeShapeType="1"/>
          </p:cNvSpPr>
          <p:nvPr/>
        </p:nvSpPr>
        <p:spPr bwMode="auto">
          <a:xfrm flipV="1">
            <a:off x="2035175" y="1693863"/>
            <a:ext cx="6350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4987" name="Text Box 11"/>
          <p:cNvSpPr txBox="1">
            <a:spLocks noChangeArrowheads="1"/>
          </p:cNvSpPr>
          <p:nvPr/>
        </p:nvSpPr>
        <p:spPr bwMode="auto">
          <a:xfrm>
            <a:off x="3813175" y="1096963"/>
            <a:ext cx="15240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spcBef>
                <a:spcPct val="0"/>
              </a:spcBef>
            </a:pPr>
            <a:r>
              <a:rPr lang="fr-BE" altLang="en-US" sz="1600" b="0">
                <a:solidFill>
                  <a:schemeClr val="tx1"/>
                </a:solidFill>
                <a:effectLst/>
                <a:latin typeface="Arial" pitchFamily="34" charset="0"/>
              </a:rPr>
              <a:t>       Call </a:t>
            </a:r>
          </a:p>
          <a:p>
            <a:pPr algn="l">
              <a:spcBef>
                <a:spcPct val="0"/>
              </a:spcBef>
            </a:pPr>
            <a:r>
              <a:rPr lang="fr-BE" altLang="en-US" sz="1600" b="0">
                <a:solidFill>
                  <a:schemeClr val="tx1"/>
                </a:solidFill>
                <a:effectLst/>
                <a:latin typeface="Arial" pitchFamily="34" charset="0"/>
              </a:rPr>
              <a:t>   </a:t>
            </a:r>
            <a:r>
              <a:rPr lang="fr-BE" altLang="en-US" sz="1400" b="0">
                <a:solidFill>
                  <a:schemeClr val="tx1"/>
                </a:solidFill>
                <a:effectLst/>
                <a:latin typeface="Arial" pitchFamily="34" charset="0"/>
              </a:rPr>
              <a:t>(TelNum, self)</a:t>
            </a:r>
          </a:p>
        </p:txBody>
      </p:sp>
      <p:sp>
        <p:nvSpPr>
          <p:cNvPr id="1534988" name="Oval 12"/>
          <p:cNvSpPr>
            <a:spLocks noChangeArrowheads="1"/>
          </p:cNvSpPr>
          <p:nvPr/>
        </p:nvSpPr>
        <p:spPr bwMode="auto">
          <a:xfrm>
            <a:off x="1844675" y="1593850"/>
            <a:ext cx="177800" cy="1651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4989" name="AutoShape 13"/>
          <p:cNvSpPr>
            <a:spLocks noChangeArrowheads="1"/>
          </p:cNvSpPr>
          <p:nvPr/>
        </p:nvSpPr>
        <p:spPr bwMode="auto">
          <a:xfrm>
            <a:off x="5286375" y="2711450"/>
            <a:ext cx="2376488" cy="787400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l">
              <a:spcBef>
                <a:spcPct val="0"/>
              </a:spcBef>
            </a:pPr>
            <a:r>
              <a:rPr lang="fr-BE" altLang="en-US" sz="1800" b="0">
                <a:solidFill>
                  <a:schemeClr val="tx1"/>
                </a:solidFill>
                <a:effectLst/>
                <a:latin typeface="Times New Roman" pitchFamily="18" charset="0"/>
              </a:rPr>
              <a:t>       </a:t>
            </a:r>
            <a:r>
              <a:rPr lang="fr-BE" altLang="en-US" sz="1600" b="0">
                <a:solidFill>
                  <a:schemeClr val="tx1"/>
                </a:solidFill>
                <a:effectLst/>
                <a:latin typeface="Arial" pitchFamily="34" charset="0"/>
              </a:rPr>
              <a:t>Connected</a:t>
            </a:r>
          </a:p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fr-BE" altLang="en-US" sz="1600">
                <a:solidFill>
                  <a:srgbClr val="0000FF"/>
                </a:solidFill>
                <a:effectLst/>
                <a:latin typeface="Arial" pitchFamily="34" charset="0"/>
              </a:rPr>
              <a:t>entry</a:t>
            </a:r>
            <a:r>
              <a:rPr lang="fr-BE" altLang="en-US" sz="1000">
                <a:solidFill>
                  <a:srgbClr val="0000FF"/>
                </a:solidFill>
                <a:effectLst/>
                <a:latin typeface="Arial" pitchFamily="34" charset="0"/>
              </a:rPr>
              <a:t> </a:t>
            </a:r>
            <a:r>
              <a:rPr lang="fr-BE" altLang="en-US" sz="1600">
                <a:solidFill>
                  <a:srgbClr val="0000FF"/>
                </a:solidFill>
                <a:effectLst/>
                <a:latin typeface="Arial" pitchFamily="34" charset="0"/>
              </a:rPr>
              <a:t> / show TelNum</a:t>
            </a:r>
            <a:endParaRPr lang="fr-BE" altLang="en-US" sz="1000" b="0">
              <a:solidFill>
                <a:srgbClr val="0000FF"/>
              </a:solidFill>
              <a:effectLst/>
              <a:latin typeface="Arial" pitchFamily="34" charset="0"/>
            </a:endParaRPr>
          </a:p>
        </p:txBody>
      </p:sp>
      <p:sp>
        <p:nvSpPr>
          <p:cNvPr id="1534990" name="AutoShape 14"/>
          <p:cNvSpPr>
            <a:spLocks noChangeArrowheads="1"/>
          </p:cNvSpPr>
          <p:nvPr/>
        </p:nvSpPr>
        <p:spPr bwMode="auto">
          <a:xfrm>
            <a:off x="2746375" y="4032250"/>
            <a:ext cx="1054100" cy="584200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fr-BE" altLang="en-US" sz="1800" b="0"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lang="fr-BE" altLang="en-US" sz="1600" b="0">
                <a:solidFill>
                  <a:schemeClr val="tx1"/>
                </a:solidFill>
                <a:effectLst/>
                <a:latin typeface="Arial" pitchFamily="34" charset="0"/>
              </a:rPr>
              <a:t>Waiting</a:t>
            </a:r>
            <a:endParaRPr lang="fr-BE" altLang="en-US" sz="1000" b="0"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34991" name="AutoShape 15"/>
          <p:cNvSpPr>
            <a:spLocks noChangeArrowheads="1"/>
          </p:cNvSpPr>
          <p:nvPr/>
        </p:nvSpPr>
        <p:spPr bwMode="auto">
          <a:xfrm>
            <a:off x="2695575" y="2698750"/>
            <a:ext cx="1054100" cy="673100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l">
              <a:spcBef>
                <a:spcPct val="0"/>
              </a:spcBef>
            </a:pPr>
            <a:r>
              <a:rPr lang="fr-BE" altLang="en-US" sz="1800" b="0"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lang="fr-BE" altLang="en-US" sz="1600" b="0">
                <a:solidFill>
                  <a:schemeClr val="tx1"/>
                </a:solidFill>
                <a:effectLst/>
                <a:latin typeface="Arial" pitchFamily="34" charset="0"/>
              </a:rPr>
              <a:t>TakeOff</a:t>
            </a:r>
          </a:p>
          <a:p>
            <a:pPr algn="l">
              <a:spcBef>
                <a:spcPct val="0"/>
              </a:spcBef>
            </a:pPr>
            <a:r>
              <a:rPr lang="fr-BE" altLang="en-US" sz="1600" b="0">
                <a:solidFill>
                  <a:schemeClr val="tx1"/>
                </a:solidFill>
                <a:effectLst/>
                <a:latin typeface="Arial" pitchFamily="34" charset="0"/>
              </a:rPr>
              <a:t>   Tone</a:t>
            </a:r>
            <a:endParaRPr lang="fr-BE" altLang="en-US" sz="1000" b="0"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34992" name="AutoShape 16"/>
          <p:cNvSpPr>
            <a:spLocks noChangeArrowheads="1"/>
          </p:cNvSpPr>
          <p:nvPr/>
        </p:nvSpPr>
        <p:spPr bwMode="auto">
          <a:xfrm>
            <a:off x="5329238" y="4148138"/>
            <a:ext cx="1054100" cy="673100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l">
              <a:spcBef>
                <a:spcPct val="0"/>
              </a:spcBef>
            </a:pPr>
            <a:r>
              <a:rPr lang="fr-BE" altLang="en-US" sz="1800" b="0"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lang="fr-BE" altLang="en-US" sz="1600" b="0">
                <a:solidFill>
                  <a:schemeClr val="tx1"/>
                </a:solidFill>
                <a:effectLst/>
                <a:latin typeface="Arial" pitchFamily="34" charset="0"/>
              </a:rPr>
              <a:t>Calling</a:t>
            </a:r>
          </a:p>
          <a:p>
            <a:pPr algn="l">
              <a:spcBef>
                <a:spcPct val="0"/>
              </a:spcBef>
            </a:pPr>
            <a:r>
              <a:rPr lang="fr-BE" altLang="en-US" sz="1600" b="0">
                <a:solidFill>
                  <a:schemeClr val="tx1"/>
                </a:solidFill>
                <a:effectLst/>
                <a:latin typeface="Arial" pitchFamily="34" charset="0"/>
              </a:rPr>
              <a:t>  Tone</a:t>
            </a:r>
            <a:endParaRPr lang="fr-BE" altLang="en-US" sz="1000" b="0"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34993" name="AutoShape 17"/>
          <p:cNvSpPr>
            <a:spLocks noChangeArrowheads="1"/>
          </p:cNvSpPr>
          <p:nvPr/>
        </p:nvSpPr>
        <p:spPr bwMode="auto">
          <a:xfrm>
            <a:off x="2776538" y="5532438"/>
            <a:ext cx="1054100" cy="673100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l">
              <a:spcBef>
                <a:spcPct val="0"/>
              </a:spcBef>
            </a:pPr>
            <a:r>
              <a:rPr lang="fr-BE" altLang="en-US" sz="1800" b="0">
                <a:solidFill>
                  <a:schemeClr val="tx1"/>
                </a:solidFill>
                <a:effectLst/>
                <a:latin typeface="Times New Roman" pitchFamily="18" charset="0"/>
              </a:rPr>
              <a:t>  </a:t>
            </a:r>
            <a:r>
              <a:rPr lang="fr-BE" altLang="en-US" sz="1600" b="0">
                <a:solidFill>
                  <a:schemeClr val="tx1"/>
                </a:solidFill>
                <a:effectLst/>
                <a:latin typeface="Arial" pitchFamily="34" charset="0"/>
              </a:rPr>
              <a:t>Busy</a:t>
            </a:r>
          </a:p>
          <a:p>
            <a:pPr algn="l">
              <a:spcBef>
                <a:spcPct val="0"/>
              </a:spcBef>
            </a:pPr>
            <a:r>
              <a:rPr lang="fr-BE" altLang="en-US" sz="1600" b="0">
                <a:solidFill>
                  <a:schemeClr val="tx1"/>
                </a:solidFill>
                <a:effectLst/>
                <a:latin typeface="Arial" pitchFamily="34" charset="0"/>
              </a:rPr>
              <a:t>  Tone</a:t>
            </a:r>
            <a:endParaRPr lang="fr-BE" altLang="en-US" sz="1000" b="0"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34994" name="Line 18"/>
          <p:cNvSpPr>
            <a:spLocks noChangeShapeType="1"/>
          </p:cNvSpPr>
          <p:nvPr/>
        </p:nvSpPr>
        <p:spPr bwMode="auto">
          <a:xfrm>
            <a:off x="3787775" y="1668463"/>
            <a:ext cx="14859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4995" name="Line 19"/>
          <p:cNvSpPr>
            <a:spLocks noChangeShapeType="1"/>
          </p:cNvSpPr>
          <p:nvPr/>
        </p:nvSpPr>
        <p:spPr bwMode="auto">
          <a:xfrm flipV="1">
            <a:off x="3800475" y="3016250"/>
            <a:ext cx="14605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4996" name="Line 20"/>
          <p:cNvSpPr>
            <a:spLocks noChangeShapeType="1"/>
          </p:cNvSpPr>
          <p:nvPr/>
        </p:nvSpPr>
        <p:spPr bwMode="auto">
          <a:xfrm>
            <a:off x="3838575" y="4298950"/>
            <a:ext cx="14478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4997" name="Line 21"/>
          <p:cNvSpPr>
            <a:spLocks noChangeShapeType="1"/>
          </p:cNvSpPr>
          <p:nvPr/>
        </p:nvSpPr>
        <p:spPr bwMode="auto">
          <a:xfrm>
            <a:off x="3292475" y="2025650"/>
            <a:ext cx="1968500" cy="8255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4998" name="Text Box 22"/>
          <p:cNvSpPr txBox="1">
            <a:spLocks noChangeArrowheads="1"/>
          </p:cNvSpPr>
          <p:nvPr/>
        </p:nvSpPr>
        <p:spPr bwMode="auto">
          <a:xfrm>
            <a:off x="3775075" y="1884363"/>
            <a:ext cx="14605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spcBef>
                <a:spcPct val="0"/>
              </a:spcBef>
            </a:pPr>
            <a:r>
              <a:rPr lang="fr-BE" altLang="en-US" sz="1600" b="0">
                <a:solidFill>
                  <a:schemeClr val="tx1"/>
                </a:solidFill>
                <a:effectLst/>
                <a:latin typeface="Arial" pitchFamily="34" charset="0"/>
              </a:rPr>
              <a:t>HangUp </a:t>
            </a:r>
          </a:p>
          <a:p>
            <a:pPr algn="l">
              <a:spcBef>
                <a:spcPct val="0"/>
              </a:spcBef>
            </a:pPr>
            <a:r>
              <a:rPr lang="fr-BE" altLang="en-US" sz="1600" b="0">
                <a:solidFill>
                  <a:schemeClr val="tx1"/>
                </a:solidFill>
                <a:effectLst/>
                <a:latin typeface="Arial" pitchFamily="34" charset="0"/>
              </a:rPr>
              <a:t>      </a:t>
            </a:r>
            <a:r>
              <a:rPr lang="fr-BE" altLang="en-US" sz="1400" b="0">
                <a:solidFill>
                  <a:schemeClr val="tx1"/>
                </a:solidFill>
                <a:effectLst/>
                <a:latin typeface="Arial" pitchFamily="34" charset="0"/>
              </a:rPr>
              <a:t>(self)</a:t>
            </a:r>
          </a:p>
        </p:txBody>
      </p:sp>
      <p:sp>
        <p:nvSpPr>
          <p:cNvPr id="1534999" name="Line 23"/>
          <p:cNvSpPr>
            <a:spLocks noChangeShapeType="1"/>
          </p:cNvSpPr>
          <p:nvPr/>
        </p:nvSpPr>
        <p:spPr bwMode="auto">
          <a:xfrm flipH="1">
            <a:off x="5845175" y="2000250"/>
            <a:ext cx="0" cy="6858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5000" name="Text Box 24"/>
          <p:cNvSpPr txBox="1">
            <a:spLocks noChangeArrowheads="1"/>
          </p:cNvSpPr>
          <p:nvPr/>
        </p:nvSpPr>
        <p:spPr bwMode="auto">
          <a:xfrm>
            <a:off x="3738563" y="3027363"/>
            <a:ext cx="1601787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spcBef>
                <a:spcPct val="0"/>
              </a:spcBef>
            </a:pPr>
            <a:r>
              <a:rPr lang="fr-BE" altLang="en-US" sz="1600" b="0">
                <a:solidFill>
                  <a:schemeClr val="tx1"/>
                </a:solidFill>
                <a:effectLst/>
                <a:latin typeface="Arial" pitchFamily="34" charset="0"/>
              </a:rPr>
              <a:t>ConnectionLost</a:t>
            </a:r>
          </a:p>
          <a:p>
            <a:pPr algn="l">
              <a:spcBef>
                <a:spcPct val="0"/>
              </a:spcBef>
            </a:pPr>
            <a:r>
              <a:rPr lang="fr-BE" altLang="en-US" sz="1400" b="0">
                <a:solidFill>
                  <a:schemeClr val="tx1"/>
                </a:solidFill>
                <a:effectLst/>
                <a:latin typeface="Arial" pitchFamily="34" charset="0"/>
              </a:rPr>
              <a:t> (self, TelNum)</a:t>
            </a:r>
            <a:endParaRPr lang="fr-BE" altLang="en-US" sz="1600" b="0"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35001" name="Text Box 25"/>
          <p:cNvSpPr txBox="1">
            <a:spLocks noChangeArrowheads="1"/>
          </p:cNvSpPr>
          <p:nvPr/>
        </p:nvSpPr>
        <p:spPr bwMode="auto">
          <a:xfrm>
            <a:off x="2200275" y="2049463"/>
            <a:ext cx="13081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spcBef>
                <a:spcPct val="0"/>
              </a:spcBef>
            </a:pPr>
            <a:r>
              <a:rPr lang="fr-BE" altLang="en-US" sz="1600" b="0">
                <a:solidFill>
                  <a:schemeClr val="tx1"/>
                </a:solidFill>
                <a:effectLst/>
                <a:latin typeface="Arial" pitchFamily="34" charset="0"/>
              </a:rPr>
              <a:t>TakeOff</a:t>
            </a:r>
          </a:p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fr-BE" altLang="en-US" sz="1600" b="0">
                <a:solidFill>
                  <a:schemeClr val="tx1"/>
                </a:solidFill>
                <a:effectLst/>
                <a:latin typeface="Arial" pitchFamily="34" charset="0"/>
              </a:rPr>
              <a:t>     </a:t>
            </a:r>
            <a:r>
              <a:rPr lang="fr-BE" altLang="en-US" sz="1400" b="0">
                <a:solidFill>
                  <a:schemeClr val="tx1"/>
                </a:solidFill>
                <a:effectLst/>
                <a:latin typeface="Arial" pitchFamily="34" charset="0"/>
              </a:rPr>
              <a:t>(self)</a:t>
            </a:r>
            <a:endParaRPr lang="fr-BE" altLang="en-US" sz="1600" b="0"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35002" name="Text Box 26"/>
          <p:cNvSpPr txBox="1">
            <a:spLocks noChangeArrowheads="1"/>
          </p:cNvSpPr>
          <p:nvPr/>
        </p:nvSpPr>
        <p:spPr bwMode="auto">
          <a:xfrm>
            <a:off x="3775075" y="4298950"/>
            <a:ext cx="1498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spcBef>
                <a:spcPct val="0"/>
              </a:spcBef>
            </a:pPr>
            <a:r>
              <a:rPr lang="fr-BE" altLang="en-US" sz="1600" b="0">
                <a:solidFill>
                  <a:schemeClr val="tx1"/>
                </a:solidFill>
                <a:effectLst/>
                <a:latin typeface="Arial" pitchFamily="34" charset="0"/>
              </a:rPr>
              <a:t>     GetFree</a:t>
            </a:r>
          </a:p>
          <a:p>
            <a:pPr algn="l">
              <a:spcBef>
                <a:spcPct val="0"/>
              </a:spcBef>
            </a:pPr>
            <a:r>
              <a:rPr lang="fr-BE" altLang="en-US" sz="1600" b="0">
                <a:solidFill>
                  <a:schemeClr val="tx1"/>
                </a:solidFill>
                <a:effectLst/>
                <a:latin typeface="Arial" pitchFamily="34" charset="0"/>
              </a:rPr>
              <a:t>     </a:t>
            </a:r>
            <a:r>
              <a:rPr lang="fr-BE" altLang="en-US" sz="1400" b="0">
                <a:solidFill>
                  <a:schemeClr val="tx1"/>
                </a:solidFill>
                <a:effectLst/>
                <a:latin typeface="Arial" pitchFamily="34" charset="0"/>
              </a:rPr>
              <a:t>(TelNum)</a:t>
            </a:r>
          </a:p>
        </p:txBody>
      </p:sp>
      <p:sp>
        <p:nvSpPr>
          <p:cNvPr id="1535003" name="Text Box 27"/>
          <p:cNvSpPr txBox="1">
            <a:spLocks noChangeArrowheads="1"/>
          </p:cNvSpPr>
          <p:nvPr/>
        </p:nvSpPr>
        <p:spPr bwMode="auto">
          <a:xfrm>
            <a:off x="2284413" y="4684713"/>
            <a:ext cx="1031875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spcBef>
                <a:spcPct val="0"/>
              </a:spcBef>
            </a:pPr>
            <a:r>
              <a:rPr lang="fr-BE" altLang="en-US" sz="1600" b="0">
                <a:solidFill>
                  <a:schemeClr val="tx1"/>
                </a:solidFill>
                <a:effectLst/>
                <a:latin typeface="Arial" pitchFamily="34" charset="0"/>
              </a:rPr>
              <a:t>GetBusy</a:t>
            </a:r>
          </a:p>
          <a:p>
            <a:pPr algn="l">
              <a:spcBef>
                <a:spcPct val="0"/>
              </a:spcBef>
            </a:pPr>
            <a:r>
              <a:rPr lang="fr-BE" altLang="en-US" sz="1400" b="0">
                <a:solidFill>
                  <a:schemeClr val="tx1"/>
                </a:solidFill>
                <a:effectLst/>
                <a:latin typeface="Arial" pitchFamily="34" charset="0"/>
              </a:rPr>
              <a:t> (TelNum)</a:t>
            </a:r>
            <a:endParaRPr lang="fr-BE" altLang="en-US" sz="1600" b="0"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35004" name="Line 28"/>
          <p:cNvSpPr>
            <a:spLocks noChangeShapeType="1"/>
          </p:cNvSpPr>
          <p:nvPr/>
        </p:nvSpPr>
        <p:spPr bwMode="auto">
          <a:xfrm>
            <a:off x="3267075" y="3371850"/>
            <a:ext cx="0" cy="6350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5005" name="Line 29"/>
          <p:cNvSpPr>
            <a:spLocks noChangeShapeType="1"/>
          </p:cNvSpPr>
          <p:nvPr/>
        </p:nvSpPr>
        <p:spPr bwMode="auto">
          <a:xfrm>
            <a:off x="3267075" y="4629150"/>
            <a:ext cx="0" cy="927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5006" name="Line 30"/>
          <p:cNvSpPr>
            <a:spLocks noChangeShapeType="1"/>
          </p:cNvSpPr>
          <p:nvPr/>
        </p:nvSpPr>
        <p:spPr bwMode="auto">
          <a:xfrm>
            <a:off x="3190875" y="2012950"/>
            <a:ext cx="0" cy="6350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5007" name="Text Box 31"/>
          <p:cNvSpPr txBox="1">
            <a:spLocks noChangeArrowheads="1"/>
          </p:cNvSpPr>
          <p:nvPr/>
        </p:nvSpPr>
        <p:spPr bwMode="auto">
          <a:xfrm>
            <a:off x="1933575" y="3370263"/>
            <a:ext cx="1333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spcBef>
                <a:spcPct val="0"/>
              </a:spcBef>
            </a:pPr>
            <a:r>
              <a:rPr lang="fr-BE" altLang="en-US" sz="1600" b="0">
                <a:solidFill>
                  <a:schemeClr val="tx1"/>
                </a:solidFill>
                <a:effectLst/>
                <a:latin typeface="Arial" pitchFamily="34" charset="0"/>
              </a:rPr>
              <a:t>     Call</a:t>
            </a:r>
          </a:p>
          <a:p>
            <a:pPr algn="l">
              <a:spcBef>
                <a:spcPct val="0"/>
              </a:spcBef>
            </a:pPr>
            <a:r>
              <a:rPr lang="fr-BE" altLang="en-US" sz="1400" b="0">
                <a:solidFill>
                  <a:schemeClr val="tx1"/>
                </a:solidFill>
                <a:effectLst/>
                <a:latin typeface="Arial" pitchFamily="34" charset="0"/>
              </a:rPr>
              <a:t>(self, TelNum)</a:t>
            </a:r>
            <a:endParaRPr lang="fr-BE" altLang="en-US" sz="1600" b="0"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35008" name="Freeform 32"/>
          <p:cNvSpPr>
            <a:spLocks/>
          </p:cNvSpPr>
          <p:nvPr/>
        </p:nvSpPr>
        <p:spPr bwMode="auto">
          <a:xfrm>
            <a:off x="1303338" y="1844675"/>
            <a:ext cx="1524000" cy="4008438"/>
          </a:xfrm>
          <a:custGeom>
            <a:avLst/>
            <a:gdLst>
              <a:gd name="T0" fmla="*/ 2293 w 2400"/>
              <a:gd name="T1" fmla="*/ 6180 h 6310"/>
              <a:gd name="T2" fmla="*/ 2093 w 2400"/>
              <a:gd name="T3" fmla="*/ 6060 h 6310"/>
              <a:gd name="T4" fmla="*/ 453 w 2400"/>
              <a:gd name="T5" fmla="*/ 4680 h 6310"/>
              <a:gd name="T6" fmla="*/ 33 w 2400"/>
              <a:gd name="T7" fmla="*/ 2320 h 6310"/>
              <a:gd name="T8" fmla="*/ 253 w 2400"/>
              <a:gd name="T9" fmla="*/ 1380 h 6310"/>
              <a:gd name="T10" fmla="*/ 713 w 2400"/>
              <a:gd name="T11" fmla="*/ 560 h 6310"/>
              <a:gd name="T12" fmla="*/ 2153 w 2400"/>
              <a:gd name="T13" fmla="*/ 0 h 63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00" h="6310">
                <a:moveTo>
                  <a:pt x="2293" y="6180"/>
                </a:moveTo>
                <a:cubicBezTo>
                  <a:pt x="2346" y="6245"/>
                  <a:pt x="2400" y="6310"/>
                  <a:pt x="2093" y="6060"/>
                </a:cubicBezTo>
                <a:cubicBezTo>
                  <a:pt x="1786" y="5810"/>
                  <a:pt x="796" y="5303"/>
                  <a:pt x="453" y="4680"/>
                </a:cubicBezTo>
                <a:cubicBezTo>
                  <a:pt x="110" y="4057"/>
                  <a:pt x="66" y="2870"/>
                  <a:pt x="33" y="2320"/>
                </a:cubicBezTo>
                <a:cubicBezTo>
                  <a:pt x="0" y="1770"/>
                  <a:pt x="140" y="1673"/>
                  <a:pt x="253" y="1380"/>
                </a:cubicBezTo>
                <a:cubicBezTo>
                  <a:pt x="366" y="1087"/>
                  <a:pt x="396" y="790"/>
                  <a:pt x="713" y="560"/>
                </a:cubicBezTo>
                <a:cubicBezTo>
                  <a:pt x="1030" y="330"/>
                  <a:pt x="1913" y="93"/>
                  <a:pt x="2153" y="0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5009" name="Text Box 33"/>
          <p:cNvSpPr txBox="1">
            <a:spLocks noChangeArrowheads="1"/>
          </p:cNvSpPr>
          <p:nvPr/>
        </p:nvSpPr>
        <p:spPr bwMode="auto">
          <a:xfrm>
            <a:off x="5819775" y="2036763"/>
            <a:ext cx="18669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spcBef>
                <a:spcPct val="0"/>
              </a:spcBef>
            </a:pPr>
            <a:r>
              <a:rPr lang="fr-BE" altLang="en-US" sz="1600" b="0">
                <a:solidFill>
                  <a:schemeClr val="tx1"/>
                </a:solidFill>
                <a:effectLst/>
                <a:latin typeface="Arial" pitchFamily="34" charset="0"/>
              </a:rPr>
              <a:t>TakeOff </a:t>
            </a:r>
            <a:r>
              <a:rPr lang="fr-BE" altLang="en-US" sz="1400" b="0">
                <a:solidFill>
                  <a:schemeClr val="tx1"/>
                </a:solidFill>
                <a:effectLst/>
                <a:latin typeface="Arial" pitchFamily="34" charset="0"/>
              </a:rPr>
              <a:t>(self)</a:t>
            </a:r>
          </a:p>
          <a:p>
            <a:pPr algn="l">
              <a:spcBef>
                <a:spcPct val="0"/>
              </a:spcBef>
            </a:pPr>
            <a:r>
              <a:rPr lang="fr-BE" altLang="en-US" sz="1600" b="0">
                <a:solidFill>
                  <a:srgbClr val="0000FF"/>
                </a:solidFill>
                <a:effectLst/>
                <a:latin typeface="Arial" pitchFamily="34" charset="0"/>
              </a:rPr>
              <a:t> </a:t>
            </a:r>
            <a:r>
              <a:rPr lang="fr-BE" altLang="en-US" sz="1600">
                <a:solidFill>
                  <a:schemeClr val="tx2"/>
                </a:solidFill>
                <a:effectLst/>
                <a:latin typeface="Arial" pitchFamily="34" charset="0"/>
              </a:rPr>
              <a:t> / show TelNum</a:t>
            </a:r>
            <a:r>
              <a:rPr lang="fr-BE" altLang="en-US" sz="1600">
                <a:solidFill>
                  <a:srgbClr val="0000FF"/>
                </a:solidFill>
                <a:effectLst/>
                <a:latin typeface="Arial" pitchFamily="34" charset="0"/>
              </a:rPr>
              <a:t> </a:t>
            </a:r>
          </a:p>
        </p:txBody>
      </p:sp>
      <p:sp>
        <p:nvSpPr>
          <p:cNvPr id="1535010" name="Text Box 34"/>
          <p:cNvSpPr txBox="1">
            <a:spLocks noChangeArrowheads="1"/>
          </p:cNvSpPr>
          <p:nvPr/>
        </p:nvSpPr>
        <p:spPr bwMode="auto">
          <a:xfrm>
            <a:off x="231775" y="196850"/>
            <a:ext cx="84455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 sz="4800" b="0">
                <a:solidFill>
                  <a:schemeClr val="tx1"/>
                </a:solidFill>
                <a:effectLst/>
                <a:latin typeface="Wingdings" pitchFamily="2" charset="2"/>
              </a:rPr>
              <a:t>(</a:t>
            </a:r>
            <a:endParaRPr lang="en-US" altLang="en-US" b="0">
              <a:solidFill>
                <a:schemeClr val="tx1"/>
              </a:solidFill>
              <a:effectLst/>
              <a:latin typeface="Wingdings" pitchFamily="2" charset="2"/>
            </a:endParaRPr>
          </a:p>
        </p:txBody>
      </p:sp>
      <p:sp>
        <p:nvSpPr>
          <p:cNvPr id="1535011" name="Text Box 35"/>
          <p:cNvSpPr txBox="1">
            <a:spLocks noChangeArrowheads="1"/>
          </p:cNvSpPr>
          <p:nvPr/>
        </p:nvSpPr>
        <p:spPr bwMode="auto">
          <a:xfrm>
            <a:off x="5905500" y="3575050"/>
            <a:ext cx="2528888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spcBef>
                <a:spcPct val="0"/>
              </a:spcBef>
            </a:pPr>
            <a:r>
              <a:rPr lang="fr-BE" altLang="en-US" sz="1600" b="0">
                <a:solidFill>
                  <a:schemeClr val="tx1"/>
                </a:solidFill>
                <a:effectLst/>
                <a:latin typeface="Arial" pitchFamily="34" charset="0"/>
              </a:rPr>
              <a:t>Connection </a:t>
            </a:r>
            <a:r>
              <a:rPr lang="fr-BE" altLang="en-US" sz="1400" b="0">
                <a:solidFill>
                  <a:schemeClr val="tx1"/>
                </a:solidFill>
                <a:effectLst/>
                <a:latin typeface="Arial" pitchFamily="34" charset="0"/>
              </a:rPr>
              <a:t>(self, TelNum)</a:t>
            </a:r>
          </a:p>
          <a:p>
            <a:pPr algn="l">
              <a:spcBef>
                <a:spcPct val="0"/>
              </a:spcBef>
            </a:pPr>
            <a:r>
              <a:rPr lang="fr-BE" altLang="en-US" sz="1600" b="0">
                <a:solidFill>
                  <a:srgbClr val="0000FF"/>
                </a:solidFill>
                <a:effectLst/>
                <a:latin typeface="Arial" pitchFamily="34" charset="0"/>
              </a:rPr>
              <a:t> </a:t>
            </a:r>
            <a:r>
              <a:rPr lang="fr-BE" altLang="en-US" sz="1600" b="0">
                <a:solidFill>
                  <a:schemeClr val="tx2"/>
                </a:solidFill>
                <a:effectLst/>
                <a:latin typeface="Arial" pitchFamily="34" charset="0"/>
              </a:rPr>
              <a:t> / </a:t>
            </a:r>
            <a:r>
              <a:rPr lang="fr-BE" altLang="en-US" sz="1600">
                <a:solidFill>
                  <a:schemeClr val="tx2"/>
                </a:solidFill>
                <a:effectLst/>
                <a:latin typeface="Arial" pitchFamily="34" charset="0"/>
              </a:rPr>
              <a:t>show TelNum</a:t>
            </a:r>
            <a:endParaRPr lang="fr-BE" altLang="en-US" sz="1600">
              <a:solidFill>
                <a:srgbClr val="0000FF"/>
              </a:solidFill>
              <a:effectLst/>
              <a:latin typeface="Arial" pitchFamily="34" charset="0"/>
            </a:endParaRPr>
          </a:p>
        </p:txBody>
      </p:sp>
      <p:sp>
        <p:nvSpPr>
          <p:cNvPr id="1535012" name="Text Box 36"/>
          <p:cNvSpPr txBox="1">
            <a:spLocks noChangeArrowheads="1"/>
          </p:cNvSpPr>
          <p:nvPr/>
        </p:nvSpPr>
        <p:spPr bwMode="auto">
          <a:xfrm>
            <a:off x="363538" y="3276600"/>
            <a:ext cx="14605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spcBef>
                <a:spcPct val="0"/>
              </a:spcBef>
            </a:pPr>
            <a:r>
              <a:rPr lang="fr-BE" altLang="en-US" sz="1600" b="0">
                <a:solidFill>
                  <a:schemeClr val="tx1"/>
                </a:solidFill>
                <a:effectLst/>
                <a:latin typeface="Arial" pitchFamily="34" charset="0"/>
              </a:rPr>
              <a:t>HangUp </a:t>
            </a:r>
          </a:p>
          <a:p>
            <a:pPr algn="l">
              <a:spcBef>
                <a:spcPct val="0"/>
              </a:spcBef>
            </a:pPr>
            <a:r>
              <a:rPr lang="fr-BE" altLang="en-US" sz="1600" b="0">
                <a:solidFill>
                  <a:schemeClr val="tx1"/>
                </a:solidFill>
                <a:effectLst/>
                <a:latin typeface="Arial" pitchFamily="34" charset="0"/>
              </a:rPr>
              <a:t>      </a:t>
            </a:r>
            <a:r>
              <a:rPr lang="fr-BE" altLang="en-US" sz="1400" b="0">
                <a:solidFill>
                  <a:schemeClr val="tx1"/>
                </a:solidFill>
                <a:effectLst/>
                <a:latin typeface="Arial" pitchFamily="34" charset="0"/>
              </a:rPr>
              <a:t>(self)</a:t>
            </a:r>
          </a:p>
        </p:txBody>
      </p:sp>
      <p:sp>
        <p:nvSpPr>
          <p:cNvPr id="1535013" name="Line 37"/>
          <p:cNvSpPr>
            <a:spLocks noChangeShapeType="1"/>
          </p:cNvSpPr>
          <p:nvPr/>
        </p:nvSpPr>
        <p:spPr bwMode="auto">
          <a:xfrm flipV="1">
            <a:off x="5973763" y="2454275"/>
            <a:ext cx="1573212" cy="14288"/>
          </a:xfrm>
          <a:prstGeom prst="line">
            <a:avLst/>
          </a:prstGeom>
          <a:noFill/>
          <a:ln w="19050" cap="sq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35014" name="Line 38"/>
          <p:cNvSpPr>
            <a:spLocks noChangeShapeType="1"/>
          </p:cNvSpPr>
          <p:nvPr/>
        </p:nvSpPr>
        <p:spPr bwMode="auto">
          <a:xfrm flipV="1">
            <a:off x="6083300" y="3990975"/>
            <a:ext cx="1573213" cy="0"/>
          </a:xfrm>
          <a:prstGeom prst="line">
            <a:avLst/>
          </a:prstGeom>
          <a:noFill/>
          <a:ln w="19050" cap="sq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35015" name="Text Box 39"/>
          <p:cNvSpPr txBox="1">
            <a:spLocks noChangeArrowheads="1"/>
          </p:cNvSpPr>
          <p:nvPr/>
        </p:nvSpPr>
        <p:spPr bwMode="auto">
          <a:xfrm>
            <a:off x="7616825" y="795338"/>
            <a:ext cx="15271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spcBef>
                <a:spcPct val="0"/>
              </a:spcBef>
            </a:pPr>
            <a:r>
              <a:rPr lang="fr-BE" altLang="en-US" sz="1800" b="0" i="1">
                <a:solidFill>
                  <a:schemeClr val="tx2"/>
                </a:solidFill>
                <a:effectLst/>
                <a:latin typeface="Comic Sans MS" pitchFamily="66" charset="0"/>
              </a:rPr>
              <a:t>entry action</a:t>
            </a:r>
            <a:endParaRPr lang="fr-BE" altLang="en-US" sz="1600" b="0"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35016" name="Line 40"/>
          <p:cNvSpPr>
            <a:spLocks noChangeShapeType="1"/>
          </p:cNvSpPr>
          <p:nvPr/>
        </p:nvSpPr>
        <p:spPr bwMode="auto">
          <a:xfrm flipV="1">
            <a:off x="6862763" y="1104900"/>
            <a:ext cx="1728787" cy="1992313"/>
          </a:xfrm>
          <a:prstGeom prst="line">
            <a:avLst/>
          </a:prstGeom>
          <a:noFill/>
          <a:ln w="12700">
            <a:solidFill>
              <a:schemeClr val="tx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Nested states for SM structuring</a:t>
            </a:r>
          </a:p>
        </p:txBody>
      </p:sp>
      <p:sp>
        <p:nvSpPr>
          <p:cNvPr id="1536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7013" y="1295400"/>
            <a:ext cx="8916987" cy="4978400"/>
          </a:xfrm>
        </p:spPr>
        <p:txBody>
          <a:bodyPr/>
          <a:lstStyle/>
          <a:p>
            <a:r>
              <a:rPr lang="en-US" altLang="en-US"/>
              <a:t>SM states can be decomposed into sub-states ...</a:t>
            </a:r>
          </a:p>
          <a:p>
            <a:pPr lvl="1"/>
            <a:r>
              <a:rPr lang="en-US" altLang="en-US"/>
              <a:t>convenient for incremental elaboration of complex SM</a:t>
            </a:r>
          </a:p>
          <a:p>
            <a:pPr lvl="2">
              <a:lnSpc>
                <a:spcPct val="80000"/>
              </a:lnSpc>
            </a:pPr>
            <a:r>
              <a:rPr lang="en-US" altLang="en-US"/>
              <a:t> </a:t>
            </a:r>
            <a:r>
              <a:rPr lang="en-US" altLang="en-US" sz="2800">
                <a:solidFill>
                  <a:schemeClr val="tx2"/>
                </a:solidFill>
                <a:latin typeface="Wingdings" pitchFamily="2" charset="2"/>
              </a:rPr>
              <a:t>F</a:t>
            </a:r>
            <a:r>
              <a:rPr lang="en-US" altLang="en-US"/>
              <a:t> coarse-grained states refined into finer-grained states</a:t>
            </a:r>
          </a:p>
          <a:p>
            <a:pPr>
              <a:lnSpc>
                <a:spcPct val="130000"/>
              </a:lnSpc>
            </a:pPr>
            <a:r>
              <a:rPr lang="en-US" altLang="en-US"/>
              <a:t>Sequential decomposition: </a:t>
            </a:r>
          </a:p>
          <a:p>
            <a:pPr lvl="1">
              <a:spcBef>
                <a:spcPct val="5000"/>
              </a:spcBef>
            </a:pPr>
            <a:r>
              <a:rPr lang="en-US" altLang="en-US"/>
              <a:t>coarse-grained state becomes SM on sequential sub-states: visited sequentially</a:t>
            </a:r>
          </a:p>
          <a:p>
            <a:pPr>
              <a:lnSpc>
                <a:spcPct val="120000"/>
              </a:lnSpc>
            </a:pPr>
            <a:r>
              <a:rPr lang="en-US" altLang="en-US"/>
              <a:t>Parallel decomposition:</a:t>
            </a:r>
          </a:p>
          <a:p>
            <a:pPr lvl="1">
              <a:spcBef>
                <a:spcPct val="5000"/>
              </a:spcBef>
            </a:pPr>
            <a:r>
              <a:rPr lang="en-US" altLang="en-US"/>
              <a:t>coarse-grained state becomes SM on concurrent sub-states: visited concurrently</a:t>
            </a:r>
          </a:p>
          <a:p>
            <a:pPr>
              <a:lnSpc>
                <a:spcPct val="120000"/>
              </a:lnSpc>
            </a:pPr>
            <a:r>
              <a:rPr lang="en-US" altLang="en-US"/>
              <a:t>Structuring mechanisms in UML borrowed from </a:t>
            </a:r>
            <a:r>
              <a:rPr lang="en-US" altLang="en-US" i="1"/>
              <a:t>Statecharts</a:t>
            </a:r>
            <a:r>
              <a:rPr lang="en-US" altLang="en-US"/>
              <a:t> </a:t>
            </a:r>
            <a:r>
              <a:rPr lang="en-US" altLang="en-US" sz="1800"/>
              <a:t>[Harel, 1987]</a:t>
            </a:r>
            <a:r>
              <a:rPr lang="en-US" altLang="en-US"/>
              <a:t> </a:t>
            </a:r>
          </a:p>
        </p:txBody>
      </p:sp>
      <p:graphicFrame>
        <p:nvGraphicFramePr>
          <p:cNvPr id="1536004" name="Object 4"/>
          <p:cNvGraphicFramePr>
            <a:graphicFrameLocks noChangeAspect="1"/>
          </p:cNvGraphicFramePr>
          <p:nvPr/>
        </p:nvGraphicFramePr>
        <p:xfrm>
          <a:off x="52388" y="38100"/>
          <a:ext cx="993775" cy="814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005" name="Photo Editor Photo" r:id="rId4" imgW="1142857" imgH="752381" progId="MSPhotoEd.3">
                  <p:embed/>
                </p:oleObj>
              </mc:Choice>
              <mc:Fallback>
                <p:oleObj name="Photo Editor Photo" r:id="rId4" imgW="1142857" imgH="752381" progId="MSPhotoEd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88" y="38100"/>
                        <a:ext cx="993775" cy="814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4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6388" y="269875"/>
            <a:ext cx="8653462" cy="762000"/>
          </a:xfrm>
        </p:spPr>
        <p:txBody>
          <a:bodyPr/>
          <a:lstStyle/>
          <a:p>
            <a:r>
              <a:rPr lang="en-US" altLang="en-US"/>
              <a:t>The </a:t>
            </a:r>
            <a:r>
              <a:rPr lang="fr-BE" altLang="en-US"/>
              <a:t>behavior</a:t>
            </a:r>
            <a:r>
              <a:rPr lang="en-US" altLang="en-US"/>
              <a:t> model</a:t>
            </a:r>
          </a:p>
        </p:txBody>
      </p:sp>
      <p:sp>
        <p:nvSpPr>
          <p:cNvPr id="1564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8913" y="1211263"/>
            <a:ext cx="8955087" cy="52578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r-BE" altLang="en-US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System dynamics</a:t>
            </a:r>
            <a:r>
              <a:rPr lang="fr-BE" altLang="en-US">
                <a:cs typeface="Times New Roman" pitchFamily="18" charset="0"/>
              </a:rPr>
              <a:t>: b</a:t>
            </a:r>
            <a:r>
              <a:rPr lang="en-US" altLang="en-US">
                <a:cs typeface="Times New Roman" pitchFamily="18" charset="0"/>
              </a:rPr>
              <a:t>ehavior of agents in terms of temporal sequences of state transitions for variables they </a:t>
            </a:r>
            <a:r>
              <a:rPr lang="en-US" altLang="en-US" i="1">
                <a:cs typeface="Times New Roman" pitchFamily="18" charset="0"/>
              </a:rPr>
              <a:t>control</a:t>
            </a:r>
            <a:endParaRPr lang="fr-BE" altLang="en-US" i="1">
              <a:cs typeface="Times New Roman" pitchFamily="18" charset="0"/>
            </a:endParaRPr>
          </a:p>
          <a:p>
            <a:pPr lvl="1">
              <a:lnSpc>
                <a:spcPct val="120000"/>
              </a:lnSpc>
            </a:pPr>
            <a:r>
              <a:rPr lang="fr-BE" alt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instance behaviors</a:t>
            </a:r>
            <a:r>
              <a:rPr lang="fr-BE" altLang="en-US" sz="2000"/>
              <a:t>: </a:t>
            </a:r>
            <a:r>
              <a:rPr lang="en-US" altLang="en-US" sz="2000">
                <a:cs typeface="Times New Roman" pitchFamily="18" charset="0"/>
              </a:rPr>
              <a:t>specific behaviors of specific agent instances</a:t>
            </a:r>
            <a:r>
              <a:rPr lang="en-US" altLang="en-US" sz="2000"/>
              <a:t> </a:t>
            </a:r>
            <a:r>
              <a:rPr lang="fr-BE" altLang="en-US" sz="2000">
                <a:solidFill>
                  <a:srgbClr val="CC00FF"/>
                </a:solidFill>
              </a:rPr>
              <a:t>     -&gt;</a:t>
            </a:r>
            <a:r>
              <a:rPr lang="fr-BE" altLang="en-US" sz="2000"/>
              <a:t>  </a:t>
            </a:r>
            <a:r>
              <a:rPr lang="fr-BE" altLang="en-US" sz="2000" i="1"/>
              <a:t>scenarios</a:t>
            </a:r>
            <a:r>
              <a:rPr lang="fr-BE" altLang="en-US" sz="2000"/>
              <a:t>:  implicit states, explicit events</a:t>
            </a:r>
          </a:p>
          <a:p>
            <a:pPr lvl="1">
              <a:lnSpc>
                <a:spcPct val="100000"/>
              </a:lnSpc>
            </a:pPr>
            <a:r>
              <a:rPr lang="fr-BE" alt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class behaviors</a:t>
            </a:r>
            <a:r>
              <a:rPr lang="fr-BE" altLang="en-US" sz="2000"/>
              <a:t>: </a:t>
            </a:r>
            <a:r>
              <a:rPr lang="en-US" altLang="en-US" sz="2000">
                <a:cs typeface="Times New Roman" pitchFamily="18" charset="0"/>
              </a:rPr>
              <a:t>all possible behaviors of any agent instance</a:t>
            </a:r>
            <a:r>
              <a:rPr lang="en-US" altLang="en-US" sz="2000"/>
              <a:t> </a:t>
            </a:r>
            <a:r>
              <a:rPr lang="fr-BE" altLang="en-US" sz="2000"/>
              <a:t> </a:t>
            </a:r>
          </a:p>
          <a:p>
            <a:pPr lvl="1">
              <a:lnSpc>
                <a:spcPct val="100000"/>
              </a:lnSpc>
              <a:buFontTx/>
              <a:buNone/>
            </a:pPr>
            <a:r>
              <a:rPr lang="fr-BE" altLang="en-US" sz="2000">
                <a:solidFill>
                  <a:srgbClr val="CC00FF"/>
                </a:solidFill>
              </a:rPr>
              <a:t>    -&gt;</a:t>
            </a:r>
            <a:r>
              <a:rPr lang="fr-BE" altLang="en-US" sz="2000"/>
              <a:t>  </a:t>
            </a:r>
            <a:r>
              <a:rPr lang="fr-BE" altLang="en-US" sz="2000" i="1"/>
              <a:t>state machines</a:t>
            </a:r>
            <a:r>
              <a:rPr lang="fr-BE" altLang="en-US" sz="2000"/>
              <a:t>:  explicit</a:t>
            </a:r>
            <a:r>
              <a:rPr lang="en-US" altLang="en-US" sz="2000"/>
              <a:t> states</a:t>
            </a:r>
            <a:r>
              <a:rPr lang="fr-BE" altLang="en-US" sz="2000"/>
              <a:t>,</a:t>
            </a:r>
            <a:r>
              <a:rPr lang="fr-BE" alt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2000"/>
              <a:t>explicit </a:t>
            </a:r>
            <a:r>
              <a:rPr lang="fr-BE" altLang="en-US" sz="2000"/>
              <a:t>causing </a:t>
            </a:r>
            <a:r>
              <a:rPr lang="en-US" altLang="en-US" sz="2000"/>
              <a:t>events</a:t>
            </a:r>
            <a:endParaRPr lang="fr-BE" altLang="en-US" sz="2000"/>
          </a:p>
          <a:p>
            <a:pPr>
              <a:lnSpc>
                <a:spcPct val="120000"/>
              </a:lnSpc>
            </a:pPr>
            <a:r>
              <a:rPr lang="fr-BE" altLang="en-US"/>
              <a:t>Actual behaviors </a:t>
            </a:r>
            <a:r>
              <a:rPr lang="fr-BE" altLang="en-US" sz="2000"/>
              <a:t>(syst-</a:t>
            </a:r>
            <a:r>
              <a:rPr lang="fr-BE" altLang="en-US" sz="2000" i="1"/>
              <a:t>as-is</a:t>
            </a:r>
            <a:r>
              <a:rPr lang="fr-BE" altLang="en-US" sz="2000"/>
              <a:t>)</a:t>
            </a:r>
            <a:r>
              <a:rPr lang="fr-BE" altLang="en-US"/>
              <a:t> or required behaviors</a:t>
            </a:r>
            <a:r>
              <a:rPr lang="fr-BE" altLang="en-US" sz="2000"/>
              <a:t> (syst-</a:t>
            </a:r>
            <a:r>
              <a:rPr lang="fr-BE" altLang="en-US" sz="2000" i="1"/>
              <a:t>to-be</a:t>
            </a:r>
            <a:r>
              <a:rPr lang="fr-BE" altLang="en-US" sz="2000"/>
              <a:t>)</a:t>
            </a:r>
            <a:endParaRPr lang="en-US" altLang="en-US" sz="2000"/>
          </a:p>
          <a:p>
            <a:pPr>
              <a:lnSpc>
                <a:spcPct val="100000"/>
              </a:lnSpc>
            </a:pPr>
            <a:r>
              <a:rPr lang="en-US" altLang="en-US"/>
              <a:t>Represented by UML </a:t>
            </a:r>
            <a:r>
              <a:rPr lang="fr-BE" altLang="en-US"/>
              <a:t>sequence diagrams, UML state diagrams</a:t>
            </a:r>
            <a:endParaRPr lang="en-US" altLang="en-US"/>
          </a:p>
          <a:p>
            <a:pPr>
              <a:lnSpc>
                <a:spcPct val="100000"/>
              </a:lnSpc>
            </a:pPr>
            <a:r>
              <a:rPr lang="en-US" altLang="en-US"/>
              <a:t>Multiple uses ...</a:t>
            </a:r>
            <a:endParaRPr lang="fr-BE" altLang="en-US"/>
          </a:p>
          <a:p>
            <a:pPr lvl="1">
              <a:lnSpc>
                <a:spcPct val="100000"/>
              </a:lnSpc>
            </a:pPr>
            <a:r>
              <a:rPr lang="fr-BE" altLang="en-US" sz="2000"/>
              <a:t>instance</a:t>
            </a:r>
            <a:r>
              <a:rPr lang="en-US" altLang="en-US" sz="2000"/>
              <a:t> </a:t>
            </a:r>
            <a:r>
              <a:rPr lang="fr-BE" altLang="en-US" sz="2000"/>
              <a:t>level:  scenarios for understanding, elicitation, validation, explanation, acceptance test data</a:t>
            </a:r>
          </a:p>
          <a:p>
            <a:pPr lvl="1">
              <a:lnSpc>
                <a:spcPct val="100000"/>
              </a:lnSpc>
            </a:pPr>
            <a:r>
              <a:rPr lang="en-US" altLang="en-US" sz="2000"/>
              <a:t>c</a:t>
            </a:r>
            <a:r>
              <a:rPr lang="fr-BE" altLang="en-US" sz="2000"/>
              <a:t>lass</a:t>
            </a:r>
            <a:r>
              <a:rPr lang="en-US" altLang="en-US" sz="2000"/>
              <a:t> </a:t>
            </a:r>
            <a:r>
              <a:rPr lang="fr-BE" altLang="en-US" sz="2000"/>
              <a:t>level:  state machines for animation, model checking, code generation</a:t>
            </a:r>
            <a:endParaRPr lang="en-US" altLang="en-US" sz="2000"/>
          </a:p>
        </p:txBody>
      </p:sp>
      <p:pic>
        <p:nvPicPr>
          <p:cNvPr id="15646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000" y="49213"/>
            <a:ext cx="1179513" cy="1071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564677" name="Object 5"/>
          <p:cNvGraphicFramePr>
            <a:graphicFrameLocks noChangeAspect="1"/>
          </p:cNvGraphicFramePr>
          <p:nvPr/>
        </p:nvGraphicFramePr>
        <p:xfrm>
          <a:off x="273050" y="217488"/>
          <a:ext cx="650875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4678" name="Clip" r:id="rId5" imgW="875520" imgH="767160" progId="MS_ClipArt_Gallery.2">
                  <p:embed/>
                </p:oleObj>
              </mc:Choice>
              <mc:Fallback>
                <p:oleObj name="Clip" r:id="rId5" imgW="875520" imgH="767160" progId="MS_ClipArt_Gallery.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050" y="217488"/>
                        <a:ext cx="650875" cy="682625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8594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141288"/>
            <a:ext cx="8162925" cy="762000"/>
          </a:xfrm>
        </p:spPr>
        <p:txBody>
          <a:bodyPr/>
          <a:lstStyle/>
          <a:p>
            <a:r>
              <a:rPr lang="en-US" altLang="en-US"/>
              <a:t>SM refinement:  sequential decomposition</a:t>
            </a:r>
            <a:endParaRPr lang="en-US" altLang="en-US" sz="2000"/>
          </a:p>
        </p:txBody>
      </p:sp>
      <p:sp>
        <p:nvSpPr>
          <p:cNvPr id="1518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8450" y="1016000"/>
            <a:ext cx="8528050" cy="141287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/>
              <a:t>Super-state is a diagram composed of sequential sub-states connected by new transitions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contains the nested sub-states</a:t>
            </a:r>
            <a:r>
              <a:rPr lang="fr-BE" altLang="en-US" sz="2000"/>
              <a:t>  (graphical nesting)</a:t>
            </a:r>
            <a:endParaRPr lang="en-US" altLang="en-US" sz="2000"/>
          </a:p>
          <a:p>
            <a:pPr lvl="1">
              <a:lnSpc>
                <a:spcPct val="90000"/>
              </a:lnSpc>
            </a:pPr>
            <a:r>
              <a:rPr lang="en-US" alt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or</a:t>
            </a:r>
            <a:r>
              <a:rPr lang="en-US" altLang="en-US" sz="2000"/>
              <a:t> contains “include” reference to other diagram</a:t>
            </a:r>
          </a:p>
        </p:txBody>
      </p:sp>
      <p:sp>
        <p:nvSpPr>
          <p:cNvPr id="1518617" name="AutoShape 25"/>
          <p:cNvSpPr>
            <a:spLocks noChangeArrowheads="1"/>
          </p:cNvSpPr>
          <p:nvPr/>
        </p:nvSpPr>
        <p:spPr bwMode="auto">
          <a:xfrm>
            <a:off x="1239838" y="2668588"/>
            <a:ext cx="7531100" cy="4068762"/>
          </a:xfrm>
          <a:prstGeom prst="roundRect">
            <a:avLst>
              <a:gd name="adj" fmla="val 16667"/>
            </a:avLst>
          </a:prstGeom>
          <a:solidFill>
            <a:srgbClr val="99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18618" name="Text Box 26"/>
          <p:cNvSpPr txBox="1">
            <a:spLocks noChangeArrowheads="1"/>
          </p:cNvSpPr>
          <p:nvPr/>
        </p:nvSpPr>
        <p:spPr bwMode="auto">
          <a:xfrm>
            <a:off x="1393825" y="2854325"/>
            <a:ext cx="180975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spcBef>
                <a:spcPct val="0"/>
              </a:spcBef>
            </a:pPr>
            <a:r>
              <a:rPr lang="fr-BE" altLang="en-US" sz="1600" i="1">
                <a:solidFill>
                  <a:schemeClr val="tx1"/>
                </a:solidFill>
                <a:effectLst/>
                <a:latin typeface="Arial" pitchFamily="34" charset="0"/>
              </a:rPr>
              <a:t>TrainSpeedState</a:t>
            </a:r>
            <a:endParaRPr lang="fr-BE" altLang="en-US" sz="1600" b="0"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18596" name="Text Box 4"/>
          <p:cNvSpPr txBox="1">
            <a:spLocks noChangeArrowheads="1"/>
          </p:cNvSpPr>
          <p:nvPr/>
        </p:nvSpPr>
        <p:spPr bwMode="auto">
          <a:xfrm>
            <a:off x="3406775" y="3203575"/>
            <a:ext cx="1817688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ECFF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spcBef>
                <a:spcPct val="0"/>
              </a:spcBef>
            </a:pPr>
            <a:r>
              <a:rPr lang="fr-BE" altLang="en-US" sz="1800" b="0">
                <a:solidFill>
                  <a:schemeClr val="tx1"/>
                </a:solidFill>
                <a:effectLst/>
                <a:latin typeface="Arial" pitchFamily="34" charset="0"/>
              </a:rPr>
              <a:t> AccelerComnd</a:t>
            </a:r>
          </a:p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fr-BE" altLang="en-US" sz="1800">
                <a:solidFill>
                  <a:srgbClr val="0000FF"/>
                </a:solidFill>
                <a:effectLst/>
                <a:latin typeface="Arial" pitchFamily="34" charset="0"/>
              </a:rPr>
              <a:t> </a:t>
            </a:r>
            <a:r>
              <a:rPr lang="fr-BE" altLang="en-US" sz="1800">
                <a:solidFill>
                  <a:schemeClr val="tx1"/>
                </a:solidFill>
                <a:effectLst/>
                <a:latin typeface="Arial" pitchFamily="34" charset="0"/>
              </a:rPr>
              <a:t>[ </a:t>
            </a:r>
            <a:r>
              <a:rPr lang="fr-BE" altLang="en-US" sz="1800" b="0">
                <a:solidFill>
                  <a:schemeClr val="tx1"/>
                </a:solidFill>
                <a:effectLst/>
                <a:latin typeface="Arial" pitchFamily="34" charset="0"/>
              </a:rPr>
              <a:t>Acceler &gt; 0</a:t>
            </a:r>
            <a:r>
              <a:rPr lang="fr-BE" altLang="en-US" sz="1800">
                <a:solidFill>
                  <a:schemeClr val="tx1"/>
                </a:solidFill>
                <a:effectLst/>
                <a:latin typeface="Arial" pitchFamily="34" charset="0"/>
              </a:rPr>
              <a:t>]</a:t>
            </a:r>
            <a:endParaRPr lang="fr-BE" altLang="en-US" sz="1800" b="0"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18597" name="AutoShape 5"/>
          <p:cNvSpPr>
            <a:spLocks noChangeArrowheads="1"/>
          </p:cNvSpPr>
          <p:nvPr/>
        </p:nvSpPr>
        <p:spPr bwMode="auto">
          <a:xfrm>
            <a:off x="2117725" y="3608388"/>
            <a:ext cx="1165225" cy="641350"/>
          </a:xfrm>
          <a:prstGeom prst="roundRect">
            <a:avLst>
              <a:gd name="adj" fmla="val 16667"/>
            </a:avLst>
          </a:prstGeom>
          <a:solidFill>
            <a:srgbClr val="CECFF2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l">
              <a:lnSpc>
                <a:spcPct val="140000"/>
              </a:lnSpc>
              <a:spcBef>
                <a:spcPts val="600"/>
              </a:spcBef>
            </a:pPr>
            <a:r>
              <a:rPr lang="fr-BE" altLang="en-US" sz="1800" b="0">
                <a:solidFill>
                  <a:schemeClr val="tx1"/>
                </a:solidFill>
                <a:effectLst/>
                <a:latin typeface="Arial" pitchFamily="34" charset="0"/>
              </a:rPr>
              <a:t> Stopped</a:t>
            </a:r>
          </a:p>
        </p:txBody>
      </p:sp>
      <p:sp>
        <p:nvSpPr>
          <p:cNvPr id="1518598" name="AutoShape 6"/>
          <p:cNvSpPr>
            <a:spLocks noChangeArrowheads="1"/>
          </p:cNvSpPr>
          <p:nvPr/>
        </p:nvSpPr>
        <p:spPr bwMode="auto">
          <a:xfrm>
            <a:off x="5224463" y="2776538"/>
            <a:ext cx="3384550" cy="3867150"/>
          </a:xfrm>
          <a:prstGeom prst="roundRect">
            <a:avLst>
              <a:gd name="adj" fmla="val 16667"/>
            </a:avLst>
          </a:prstGeom>
          <a:solidFill>
            <a:srgbClr val="CCCCFF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 algn="l">
              <a:spcBef>
                <a:spcPct val="0"/>
              </a:spcBef>
            </a:pPr>
            <a:r>
              <a:rPr lang="fr-BE" altLang="en-US" sz="1800" b="0"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lang="fr-BE" altLang="en-US" sz="1800">
                <a:solidFill>
                  <a:srgbClr val="0000FF"/>
                </a:solidFill>
                <a:effectLst/>
                <a:latin typeface="Arial" pitchFamily="34" charset="0"/>
              </a:rPr>
              <a:t>Moving</a:t>
            </a:r>
          </a:p>
        </p:txBody>
      </p:sp>
      <p:sp>
        <p:nvSpPr>
          <p:cNvPr id="1518599" name="Line 7"/>
          <p:cNvSpPr>
            <a:spLocks noChangeShapeType="1"/>
          </p:cNvSpPr>
          <p:nvPr/>
        </p:nvSpPr>
        <p:spPr bwMode="auto">
          <a:xfrm>
            <a:off x="1673225" y="3929063"/>
            <a:ext cx="401638" cy="142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18600" name="Line 8"/>
          <p:cNvSpPr>
            <a:spLocks noChangeShapeType="1"/>
          </p:cNvSpPr>
          <p:nvPr/>
        </p:nvSpPr>
        <p:spPr bwMode="auto">
          <a:xfrm flipV="1">
            <a:off x="3295650" y="4081463"/>
            <a:ext cx="1941513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18601" name="Text Box 9"/>
          <p:cNvSpPr txBox="1">
            <a:spLocks noChangeArrowheads="1"/>
          </p:cNvSpPr>
          <p:nvPr/>
        </p:nvSpPr>
        <p:spPr bwMode="auto">
          <a:xfrm>
            <a:off x="3490913" y="4081463"/>
            <a:ext cx="1538287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ECFF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spcBef>
                <a:spcPct val="0"/>
              </a:spcBef>
            </a:pPr>
            <a:r>
              <a:rPr lang="fr-BE" altLang="en-US" sz="1800">
                <a:solidFill>
                  <a:schemeClr val="tx1"/>
                </a:solidFill>
                <a:effectLst/>
                <a:latin typeface="Arial" pitchFamily="34" charset="0"/>
              </a:rPr>
              <a:t>[ </a:t>
            </a:r>
            <a:r>
              <a:rPr lang="fr-BE" altLang="en-US" sz="1800" b="0">
                <a:solidFill>
                  <a:schemeClr val="tx1"/>
                </a:solidFill>
                <a:effectLst/>
                <a:latin typeface="Arial" pitchFamily="34" charset="0"/>
              </a:rPr>
              <a:t>Speed = 0</a:t>
            </a:r>
            <a:r>
              <a:rPr lang="fr-BE" altLang="en-US" sz="1800">
                <a:solidFill>
                  <a:schemeClr val="tx1"/>
                </a:solidFill>
                <a:effectLst/>
                <a:latin typeface="Arial" pitchFamily="34" charset="0"/>
              </a:rPr>
              <a:t>]</a:t>
            </a:r>
            <a:endParaRPr lang="fr-BE" altLang="en-US" sz="1800" b="0"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18602" name="Oval 10"/>
          <p:cNvSpPr>
            <a:spLocks noChangeArrowheads="1"/>
          </p:cNvSpPr>
          <p:nvPr/>
        </p:nvSpPr>
        <p:spPr bwMode="auto">
          <a:xfrm>
            <a:off x="1465263" y="3846513"/>
            <a:ext cx="193675" cy="180975"/>
          </a:xfrm>
          <a:prstGeom prst="ellipse">
            <a:avLst/>
          </a:prstGeom>
          <a:solidFill>
            <a:schemeClr val="bg2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18603" name="Line 11"/>
          <p:cNvSpPr>
            <a:spLocks noChangeShapeType="1"/>
          </p:cNvSpPr>
          <p:nvPr/>
        </p:nvSpPr>
        <p:spPr bwMode="auto">
          <a:xfrm flipV="1">
            <a:off x="3309938" y="3816350"/>
            <a:ext cx="19272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18604" name="AutoShape 12"/>
          <p:cNvSpPr>
            <a:spLocks noChangeArrowheads="1"/>
          </p:cNvSpPr>
          <p:nvPr/>
        </p:nvSpPr>
        <p:spPr bwMode="auto">
          <a:xfrm>
            <a:off x="6223000" y="3705225"/>
            <a:ext cx="1595438" cy="503238"/>
          </a:xfrm>
          <a:prstGeom prst="roundRect">
            <a:avLst>
              <a:gd name="adj" fmla="val 16667"/>
            </a:avLst>
          </a:prstGeom>
          <a:solidFill>
            <a:srgbClr val="CECFF2"/>
          </a:solidFill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 algn="l">
              <a:lnSpc>
                <a:spcPct val="120000"/>
              </a:lnSpc>
              <a:spcBef>
                <a:spcPct val="0"/>
              </a:spcBef>
            </a:pPr>
            <a:r>
              <a:rPr lang="fr-BE" altLang="en-US" sz="1800" b="0"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lang="fr-BE" altLang="en-US" sz="1800" b="0">
                <a:solidFill>
                  <a:schemeClr val="tx1"/>
                </a:solidFill>
                <a:effectLst/>
                <a:latin typeface="Arial" pitchFamily="34" charset="0"/>
              </a:rPr>
              <a:t>Accelerating</a:t>
            </a:r>
          </a:p>
        </p:txBody>
      </p:sp>
      <p:sp>
        <p:nvSpPr>
          <p:cNvPr id="1518605" name="Oval 13"/>
          <p:cNvSpPr>
            <a:spLocks noChangeArrowheads="1"/>
          </p:cNvSpPr>
          <p:nvPr/>
        </p:nvSpPr>
        <p:spPr bwMode="auto">
          <a:xfrm>
            <a:off x="5611813" y="3817938"/>
            <a:ext cx="195262" cy="182562"/>
          </a:xfrm>
          <a:prstGeom prst="ellipse">
            <a:avLst/>
          </a:prstGeom>
          <a:solidFill>
            <a:schemeClr val="bg2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18606" name="Line 14"/>
          <p:cNvSpPr>
            <a:spLocks noChangeShapeType="1"/>
          </p:cNvSpPr>
          <p:nvPr/>
        </p:nvSpPr>
        <p:spPr bwMode="auto">
          <a:xfrm>
            <a:off x="5778500" y="3900488"/>
            <a:ext cx="403225" cy="142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18607" name="AutoShape 15"/>
          <p:cNvSpPr>
            <a:spLocks noChangeArrowheads="1"/>
          </p:cNvSpPr>
          <p:nvPr/>
        </p:nvSpPr>
        <p:spPr bwMode="auto">
          <a:xfrm>
            <a:off x="6254750" y="5240338"/>
            <a:ext cx="1636713" cy="476250"/>
          </a:xfrm>
          <a:prstGeom prst="roundRect">
            <a:avLst>
              <a:gd name="adj" fmla="val 16667"/>
            </a:avLst>
          </a:prstGeom>
          <a:solidFill>
            <a:srgbClr val="CECFF2"/>
          </a:solidFill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 algn="l">
              <a:lnSpc>
                <a:spcPct val="110000"/>
              </a:lnSpc>
              <a:spcBef>
                <a:spcPct val="0"/>
              </a:spcBef>
            </a:pPr>
            <a:r>
              <a:rPr lang="fr-BE" altLang="en-US" sz="1800" b="0"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lang="fr-BE" altLang="en-US" sz="1800" b="0">
                <a:solidFill>
                  <a:schemeClr val="tx1"/>
                </a:solidFill>
                <a:effectLst/>
                <a:latin typeface="Arial" pitchFamily="34" charset="0"/>
              </a:rPr>
              <a:t>Decelerating</a:t>
            </a:r>
          </a:p>
        </p:txBody>
      </p:sp>
      <p:sp>
        <p:nvSpPr>
          <p:cNvPr id="1518608" name="Freeform 16"/>
          <p:cNvSpPr>
            <a:spLocks/>
          </p:cNvSpPr>
          <p:nvPr/>
        </p:nvSpPr>
        <p:spPr bwMode="auto">
          <a:xfrm rot="10800000" flipH="1">
            <a:off x="6813550" y="3384550"/>
            <a:ext cx="427038" cy="323850"/>
          </a:xfrm>
          <a:custGeom>
            <a:avLst/>
            <a:gdLst>
              <a:gd name="T0" fmla="*/ 207 w 614"/>
              <a:gd name="T1" fmla="*/ 0 h 587"/>
              <a:gd name="T2" fmla="*/ 7 w 614"/>
              <a:gd name="T3" fmla="*/ 260 h 587"/>
              <a:gd name="T4" fmla="*/ 167 w 614"/>
              <a:gd name="T5" fmla="*/ 540 h 587"/>
              <a:gd name="T6" fmla="*/ 467 w 614"/>
              <a:gd name="T7" fmla="*/ 540 h 587"/>
              <a:gd name="T8" fmla="*/ 607 w 614"/>
              <a:gd name="T9" fmla="*/ 320 h 587"/>
              <a:gd name="T10" fmla="*/ 507 w 614"/>
              <a:gd name="T11" fmla="*/ 40 h 5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14" h="587">
                <a:moveTo>
                  <a:pt x="207" y="0"/>
                </a:moveTo>
                <a:cubicBezTo>
                  <a:pt x="110" y="85"/>
                  <a:pt x="14" y="170"/>
                  <a:pt x="7" y="260"/>
                </a:cubicBezTo>
                <a:cubicBezTo>
                  <a:pt x="0" y="350"/>
                  <a:pt x="90" y="493"/>
                  <a:pt x="167" y="540"/>
                </a:cubicBezTo>
                <a:cubicBezTo>
                  <a:pt x="244" y="587"/>
                  <a:pt x="394" y="577"/>
                  <a:pt x="467" y="540"/>
                </a:cubicBezTo>
                <a:cubicBezTo>
                  <a:pt x="540" y="503"/>
                  <a:pt x="600" y="403"/>
                  <a:pt x="607" y="320"/>
                </a:cubicBezTo>
                <a:cubicBezTo>
                  <a:pt x="614" y="237"/>
                  <a:pt x="560" y="138"/>
                  <a:pt x="507" y="40"/>
                </a:cubicBezTo>
              </a:path>
            </a:pathLst>
          </a:custGeom>
          <a:solidFill>
            <a:srgbClr val="CECFF2"/>
          </a:solidFill>
          <a:ln w="28575" cmpd="sng">
            <a:solidFill>
              <a:srgbClr val="0000FF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18609" name="Text Box 17"/>
          <p:cNvSpPr txBox="1">
            <a:spLocks noChangeArrowheads="1"/>
          </p:cNvSpPr>
          <p:nvPr/>
        </p:nvSpPr>
        <p:spPr bwMode="auto">
          <a:xfrm>
            <a:off x="6581775" y="2762250"/>
            <a:ext cx="171926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ECFF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spcBef>
                <a:spcPct val="0"/>
              </a:spcBef>
            </a:pPr>
            <a:r>
              <a:rPr lang="fr-BE" altLang="en-US" sz="1800" b="0">
                <a:solidFill>
                  <a:schemeClr val="tx1"/>
                </a:solidFill>
                <a:effectLst/>
                <a:latin typeface="Arial" pitchFamily="34" charset="0"/>
              </a:rPr>
              <a:t>AccelerComnd</a:t>
            </a:r>
          </a:p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fr-BE" altLang="en-US" sz="1800">
                <a:solidFill>
                  <a:srgbClr val="0000FF"/>
                </a:solidFill>
                <a:effectLst/>
                <a:latin typeface="Arial" pitchFamily="34" charset="0"/>
              </a:rPr>
              <a:t> </a:t>
            </a:r>
            <a:r>
              <a:rPr lang="fr-BE" altLang="en-US" sz="1800">
                <a:solidFill>
                  <a:schemeClr val="tx1"/>
                </a:solidFill>
                <a:effectLst/>
                <a:latin typeface="Arial" pitchFamily="34" charset="0"/>
              </a:rPr>
              <a:t>[ </a:t>
            </a:r>
            <a:r>
              <a:rPr lang="fr-BE" altLang="en-US" sz="1800" b="0">
                <a:solidFill>
                  <a:schemeClr val="tx1"/>
                </a:solidFill>
                <a:effectLst/>
                <a:latin typeface="Arial" pitchFamily="34" charset="0"/>
              </a:rPr>
              <a:t>Acceler &gt; 0</a:t>
            </a:r>
            <a:r>
              <a:rPr lang="fr-BE" altLang="en-US" sz="1800">
                <a:solidFill>
                  <a:schemeClr val="tx1"/>
                </a:solidFill>
                <a:effectLst/>
                <a:latin typeface="Arial" pitchFamily="34" charset="0"/>
              </a:rPr>
              <a:t>]</a:t>
            </a:r>
            <a:endParaRPr lang="fr-BE" altLang="en-US" sz="1800" b="0"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18610" name="Freeform 18"/>
          <p:cNvSpPr>
            <a:spLocks/>
          </p:cNvSpPr>
          <p:nvPr/>
        </p:nvSpPr>
        <p:spPr bwMode="auto">
          <a:xfrm>
            <a:off x="6634163" y="5727700"/>
            <a:ext cx="427037" cy="309563"/>
          </a:xfrm>
          <a:custGeom>
            <a:avLst/>
            <a:gdLst>
              <a:gd name="T0" fmla="*/ 207 w 614"/>
              <a:gd name="T1" fmla="*/ 0 h 587"/>
              <a:gd name="T2" fmla="*/ 7 w 614"/>
              <a:gd name="T3" fmla="*/ 260 h 587"/>
              <a:gd name="T4" fmla="*/ 167 w 614"/>
              <a:gd name="T5" fmla="*/ 540 h 587"/>
              <a:gd name="T6" fmla="*/ 467 w 614"/>
              <a:gd name="T7" fmla="*/ 540 h 587"/>
              <a:gd name="T8" fmla="*/ 607 w 614"/>
              <a:gd name="T9" fmla="*/ 320 h 587"/>
              <a:gd name="T10" fmla="*/ 507 w 614"/>
              <a:gd name="T11" fmla="*/ 40 h 5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14" h="587">
                <a:moveTo>
                  <a:pt x="207" y="0"/>
                </a:moveTo>
                <a:cubicBezTo>
                  <a:pt x="110" y="85"/>
                  <a:pt x="14" y="170"/>
                  <a:pt x="7" y="260"/>
                </a:cubicBezTo>
                <a:cubicBezTo>
                  <a:pt x="0" y="350"/>
                  <a:pt x="90" y="493"/>
                  <a:pt x="167" y="540"/>
                </a:cubicBezTo>
                <a:cubicBezTo>
                  <a:pt x="244" y="587"/>
                  <a:pt x="394" y="577"/>
                  <a:pt x="467" y="540"/>
                </a:cubicBezTo>
                <a:cubicBezTo>
                  <a:pt x="540" y="503"/>
                  <a:pt x="600" y="403"/>
                  <a:pt x="607" y="320"/>
                </a:cubicBezTo>
                <a:cubicBezTo>
                  <a:pt x="614" y="237"/>
                  <a:pt x="560" y="138"/>
                  <a:pt x="507" y="40"/>
                </a:cubicBezTo>
              </a:path>
            </a:pathLst>
          </a:custGeom>
          <a:solidFill>
            <a:srgbClr val="CECFF2"/>
          </a:solidFill>
          <a:ln w="28575" cmpd="sng">
            <a:solidFill>
              <a:srgbClr val="0000FF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18611" name="Text Box 19"/>
          <p:cNvSpPr txBox="1">
            <a:spLocks noChangeArrowheads="1"/>
          </p:cNvSpPr>
          <p:nvPr/>
        </p:nvSpPr>
        <p:spPr bwMode="auto">
          <a:xfrm>
            <a:off x="6015038" y="6030913"/>
            <a:ext cx="1719262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ECFF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spcBef>
                <a:spcPct val="0"/>
              </a:spcBef>
            </a:pPr>
            <a:r>
              <a:rPr lang="fr-BE" altLang="en-US" sz="1800" b="0">
                <a:solidFill>
                  <a:schemeClr val="tx1"/>
                </a:solidFill>
                <a:effectLst/>
                <a:latin typeface="Arial" pitchFamily="34" charset="0"/>
              </a:rPr>
              <a:t>AccelerComnd</a:t>
            </a:r>
          </a:p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fr-BE" altLang="en-US" sz="1800">
                <a:solidFill>
                  <a:srgbClr val="0000FF"/>
                </a:solidFill>
                <a:effectLst/>
                <a:latin typeface="Arial" pitchFamily="34" charset="0"/>
              </a:rPr>
              <a:t> </a:t>
            </a:r>
            <a:r>
              <a:rPr lang="fr-BE" altLang="en-US" sz="1800">
                <a:solidFill>
                  <a:schemeClr val="tx1"/>
                </a:solidFill>
                <a:effectLst/>
                <a:latin typeface="Arial" pitchFamily="34" charset="0"/>
              </a:rPr>
              <a:t>[ </a:t>
            </a:r>
            <a:r>
              <a:rPr lang="fr-BE" altLang="en-US" sz="1800" b="0">
                <a:solidFill>
                  <a:schemeClr val="tx1"/>
                </a:solidFill>
                <a:effectLst/>
                <a:latin typeface="Arial" pitchFamily="34" charset="0"/>
              </a:rPr>
              <a:t>Acceler </a:t>
            </a:r>
            <a:r>
              <a:rPr lang="en-AU" altLang="en-US" sz="1800" b="0">
                <a:solidFill>
                  <a:schemeClr val="tx1"/>
                </a:solidFill>
                <a:effectLst/>
              </a:rPr>
              <a:t>£</a:t>
            </a:r>
            <a:r>
              <a:rPr lang="fr-BE" altLang="en-US" sz="1800" b="0">
                <a:solidFill>
                  <a:schemeClr val="tx1"/>
                </a:solidFill>
                <a:effectLst/>
                <a:latin typeface="Arial" pitchFamily="34" charset="0"/>
              </a:rPr>
              <a:t> 0</a:t>
            </a:r>
            <a:r>
              <a:rPr lang="fr-BE" altLang="en-US" sz="1800">
                <a:solidFill>
                  <a:schemeClr val="tx1"/>
                </a:solidFill>
                <a:effectLst/>
                <a:latin typeface="Arial" pitchFamily="34" charset="0"/>
              </a:rPr>
              <a:t>]</a:t>
            </a:r>
            <a:endParaRPr lang="fr-BE" altLang="en-US" sz="1800" b="0"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18612" name="Text Box 20"/>
          <p:cNvSpPr txBox="1">
            <a:spLocks noChangeArrowheads="1"/>
          </p:cNvSpPr>
          <p:nvPr/>
        </p:nvSpPr>
        <p:spPr bwMode="auto">
          <a:xfrm>
            <a:off x="5195888" y="4416425"/>
            <a:ext cx="1720850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ECFF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spcBef>
                <a:spcPct val="0"/>
              </a:spcBef>
            </a:pPr>
            <a:r>
              <a:rPr lang="fr-BE" altLang="en-US" sz="1800" b="0">
                <a:solidFill>
                  <a:schemeClr val="tx1"/>
                </a:solidFill>
                <a:effectLst/>
                <a:latin typeface="Arial" pitchFamily="34" charset="0"/>
              </a:rPr>
              <a:t>AccelerComnd</a:t>
            </a:r>
          </a:p>
          <a:p>
            <a:pPr algn="l">
              <a:spcBef>
                <a:spcPct val="0"/>
              </a:spcBef>
            </a:pPr>
            <a:r>
              <a:rPr lang="fr-BE" altLang="en-US" sz="1800">
                <a:solidFill>
                  <a:srgbClr val="0000FF"/>
                </a:solidFill>
                <a:effectLst/>
                <a:latin typeface="Arial" pitchFamily="34" charset="0"/>
              </a:rPr>
              <a:t> </a:t>
            </a:r>
            <a:r>
              <a:rPr lang="fr-BE" altLang="en-US" sz="1800">
                <a:solidFill>
                  <a:schemeClr val="tx1"/>
                </a:solidFill>
                <a:effectLst/>
                <a:latin typeface="Arial" pitchFamily="34" charset="0"/>
              </a:rPr>
              <a:t>[ </a:t>
            </a:r>
            <a:r>
              <a:rPr lang="fr-BE" altLang="en-US" sz="1800" b="0">
                <a:solidFill>
                  <a:schemeClr val="tx1"/>
                </a:solidFill>
                <a:effectLst/>
                <a:latin typeface="Arial" pitchFamily="34" charset="0"/>
              </a:rPr>
              <a:t>Acceler </a:t>
            </a:r>
            <a:r>
              <a:rPr lang="en-AU" altLang="en-US" sz="1800" b="0">
                <a:solidFill>
                  <a:schemeClr val="tx1"/>
                </a:solidFill>
                <a:effectLst/>
              </a:rPr>
              <a:t>£</a:t>
            </a:r>
            <a:r>
              <a:rPr lang="fr-BE" altLang="en-US" sz="1800" b="0">
                <a:solidFill>
                  <a:schemeClr val="tx1"/>
                </a:solidFill>
                <a:effectLst/>
                <a:latin typeface="Arial" pitchFamily="34" charset="0"/>
              </a:rPr>
              <a:t> 0</a:t>
            </a:r>
            <a:r>
              <a:rPr lang="fr-BE" altLang="en-US" sz="1800">
                <a:solidFill>
                  <a:schemeClr val="tx1"/>
                </a:solidFill>
                <a:effectLst/>
                <a:latin typeface="Arial" pitchFamily="34" charset="0"/>
              </a:rPr>
              <a:t>]</a:t>
            </a:r>
            <a:endParaRPr lang="fr-BE" altLang="en-US" sz="1800" b="0"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18613" name="Text Box 21"/>
          <p:cNvSpPr txBox="1">
            <a:spLocks noChangeArrowheads="1"/>
          </p:cNvSpPr>
          <p:nvPr/>
        </p:nvSpPr>
        <p:spPr bwMode="auto">
          <a:xfrm>
            <a:off x="6972300" y="4416425"/>
            <a:ext cx="1719263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ECFF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spcBef>
                <a:spcPct val="0"/>
              </a:spcBef>
            </a:pPr>
            <a:r>
              <a:rPr lang="fr-BE" altLang="en-US" sz="1800" b="0">
                <a:solidFill>
                  <a:schemeClr val="tx1"/>
                </a:solidFill>
                <a:effectLst/>
                <a:latin typeface="Arial" pitchFamily="34" charset="0"/>
              </a:rPr>
              <a:t>AccelerComnd</a:t>
            </a:r>
          </a:p>
          <a:p>
            <a:pPr algn="l">
              <a:spcBef>
                <a:spcPct val="0"/>
              </a:spcBef>
            </a:pPr>
            <a:r>
              <a:rPr lang="fr-BE" altLang="en-US" sz="1800">
                <a:solidFill>
                  <a:srgbClr val="0000FF"/>
                </a:solidFill>
                <a:effectLst/>
                <a:latin typeface="Arial" pitchFamily="34" charset="0"/>
              </a:rPr>
              <a:t> </a:t>
            </a:r>
            <a:r>
              <a:rPr lang="fr-BE" altLang="en-US" sz="1800">
                <a:solidFill>
                  <a:schemeClr val="tx1"/>
                </a:solidFill>
                <a:effectLst/>
                <a:latin typeface="Arial" pitchFamily="34" charset="0"/>
              </a:rPr>
              <a:t>[ </a:t>
            </a:r>
            <a:r>
              <a:rPr lang="fr-BE" altLang="en-US" sz="1800" b="0">
                <a:solidFill>
                  <a:schemeClr val="tx1"/>
                </a:solidFill>
                <a:effectLst/>
                <a:latin typeface="Arial" pitchFamily="34" charset="0"/>
              </a:rPr>
              <a:t>Acceler &gt; 0</a:t>
            </a:r>
            <a:r>
              <a:rPr lang="fr-BE" altLang="en-US" sz="1800">
                <a:solidFill>
                  <a:schemeClr val="tx1"/>
                </a:solidFill>
                <a:effectLst/>
                <a:latin typeface="Arial" pitchFamily="34" charset="0"/>
              </a:rPr>
              <a:t>]</a:t>
            </a:r>
            <a:endParaRPr lang="fr-BE" altLang="en-US" sz="1800" b="0"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18614" name="Line 22"/>
          <p:cNvSpPr>
            <a:spLocks noChangeShapeType="1"/>
          </p:cNvSpPr>
          <p:nvPr/>
        </p:nvSpPr>
        <p:spPr bwMode="auto">
          <a:xfrm flipH="1">
            <a:off x="6805613" y="4221163"/>
            <a:ext cx="14287" cy="101917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18615" name="Line 23"/>
          <p:cNvSpPr>
            <a:spLocks noChangeShapeType="1"/>
          </p:cNvSpPr>
          <p:nvPr/>
        </p:nvSpPr>
        <p:spPr bwMode="auto">
          <a:xfrm flipH="1">
            <a:off x="7013575" y="4208463"/>
            <a:ext cx="14288" cy="1017587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518616" name="Object 24"/>
          <p:cNvGraphicFramePr>
            <a:graphicFrameLocks noChangeAspect="1"/>
          </p:cNvGraphicFramePr>
          <p:nvPr/>
        </p:nvGraphicFramePr>
        <p:xfrm>
          <a:off x="52388" y="38100"/>
          <a:ext cx="993775" cy="814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8625" name="Photo Editor Photo" r:id="rId4" imgW="1142857" imgH="752381" progId="MSPhotoEd.3">
                  <p:embed/>
                </p:oleObj>
              </mc:Choice>
              <mc:Fallback>
                <p:oleObj name="Photo Editor Photo" r:id="rId4" imgW="1142857" imgH="752381" progId="MSPhotoEd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88" y="38100"/>
                        <a:ext cx="993775" cy="814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18620" name="Text Box 28"/>
          <p:cNvSpPr txBox="1">
            <a:spLocks noChangeArrowheads="1"/>
          </p:cNvSpPr>
          <p:nvPr/>
        </p:nvSpPr>
        <p:spPr bwMode="auto">
          <a:xfrm>
            <a:off x="2374900" y="4949825"/>
            <a:ext cx="20193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spcBef>
                <a:spcPct val="0"/>
              </a:spcBef>
            </a:pPr>
            <a:r>
              <a:rPr lang="fr-BE" altLang="en-US" sz="1800" b="0" i="1">
                <a:solidFill>
                  <a:schemeClr val="tx2"/>
                </a:solidFill>
                <a:effectLst/>
                <a:latin typeface="Comic Sans MS" pitchFamily="66" charset="0"/>
              </a:rPr>
              <a:t>initial sub-state</a:t>
            </a:r>
            <a:endParaRPr lang="fr-BE" altLang="en-US" sz="1600" b="0"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18621" name="Line 29"/>
          <p:cNvSpPr>
            <a:spLocks noChangeShapeType="1"/>
          </p:cNvSpPr>
          <p:nvPr/>
        </p:nvSpPr>
        <p:spPr bwMode="auto">
          <a:xfrm flipV="1">
            <a:off x="4054475" y="3940175"/>
            <a:ext cx="1598613" cy="1082675"/>
          </a:xfrm>
          <a:prstGeom prst="line">
            <a:avLst/>
          </a:prstGeom>
          <a:noFill/>
          <a:ln w="12700">
            <a:solidFill>
              <a:schemeClr val="tx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18622" name="Line 30"/>
          <p:cNvSpPr>
            <a:spLocks noChangeShapeType="1"/>
          </p:cNvSpPr>
          <p:nvPr/>
        </p:nvSpPr>
        <p:spPr bwMode="auto">
          <a:xfrm flipV="1">
            <a:off x="4337050" y="5434013"/>
            <a:ext cx="1871663" cy="520700"/>
          </a:xfrm>
          <a:prstGeom prst="line">
            <a:avLst/>
          </a:prstGeom>
          <a:noFill/>
          <a:ln w="12700">
            <a:solidFill>
              <a:schemeClr val="tx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18623" name="Text Box 31"/>
          <p:cNvSpPr txBox="1">
            <a:spLocks noChangeArrowheads="1"/>
          </p:cNvSpPr>
          <p:nvPr/>
        </p:nvSpPr>
        <p:spPr bwMode="auto">
          <a:xfrm>
            <a:off x="2036763" y="5781675"/>
            <a:ext cx="2538412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spcBef>
                <a:spcPct val="0"/>
              </a:spcBef>
            </a:pPr>
            <a:r>
              <a:rPr lang="fr-BE" altLang="en-US" sz="1800" b="0" i="1">
                <a:solidFill>
                  <a:schemeClr val="tx2"/>
                </a:solidFill>
                <a:effectLst/>
                <a:latin typeface="Comic Sans MS" pitchFamily="66" charset="0"/>
              </a:rPr>
              <a:t>sequential sub-state</a:t>
            </a:r>
            <a:endParaRPr lang="fr-BE" altLang="en-US" sz="1600" b="0"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1518624" name="Object 32"/>
          <p:cNvGraphicFramePr>
            <a:graphicFrameLocks noChangeAspect="1"/>
          </p:cNvGraphicFramePr>
          <p:nvPr/>
        </p:nvGraphicFramePr>
        <p:xfrm flipH="1">
          <a:off x="214313" y="2782888"/>
          <a:ext cx="887412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8626" name="Clip" r:id="rId6" imgW="5096880" imgH="2642760" progId="MS_ClipArt_Gallery.2">
                  <p:embed/>
                </p:oleObj>
              </mc:Choice>
              <mc:Fallback>
                <p:oleObj name="Clip" r:id="rId6" imgW="5096880" imgH="2642760" progId="MS_ClipArt_Gallery.2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 flipH="1">
                        <a:off x="214313" y="2782888"/>
                        <a:ext cx="887412" cy="550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9123" name="AutoShape 51"/>
          <p:cNvSpPr>
            <a:spLocks noChangeArrowheads="1"/>
          </p:cNvSpPr>
          <p:nvPr/>
        </p:nvSpPr>
        <p:spPr bwMode="auto">
          <a:xfrm>
            <a:off x="1239838" y="1541463"/>
            <a:ext cx="7270750" cy="1514475"/>
          </a:xfrm>
          <a:prstGeom prst="roundRect">
            <a:avLst>
              <a:gd name="adj" fmla="val 16667"/>
            </a:avLst>
          </a:prstGeom>
          <a:solidFill>
            <a:srgbClr val="99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39124" name="Text Box 52"/>
          <p:cNvSpPr txBox="1">
            <a:spLocks noChangeArrowheads="1"/>
          </p:cNvSpPr>
          <p:nvPr/>
        </p:nvSpPr>
        <p:spPr bwMode="auto">
          <a:xfrm>
            <a:off x="1393825" y="1727200"/>
            <a:ext cx="180975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spcBef>
                <a:spcPct val="0"/>
              </a:spcBef>
            </a:pPr>
            <a:r>
              <a:rPr lang="fr-BE" altLang="en-US" sz="1600" i="1">
                <a:solidFill>
                  <a:schemeClr val="tx1"/>
                </a:solidFill>
                <a:effectLst/>
                <a:latin typeface="Arial" pitchFamily="34" charset="0"/>
              </a:rPr>
              <a:t>TrainSpeedState</a:t>
            </a:r>
            <a:endParaRPr lang="fr-BE" altLang="en-US" sz="1600" b="0"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39074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241300"/>
            <a:ext cx="8162925" cy="762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n-US"/>
              <a:t>Sequential decomposition: </a:t>
            </a:r>
            <a:br>
              <a:rPr lang="en-US" altLang="en-US"/>
            </a:br>
            <a:r>
              <a:rPr lang="fr-BE" altLang="en-US"/>
              <a:t>same e</a:t>
            </a:r>
            <a:r>
              <a:rPr lang="en-US" altLang="en-US"/>
              <a:t>xample with </a:t>
            </a:r>
            <a:r>
              <a:rPr lang="en-US" altLang="en-US" i="1"/>
              <a:t>include</a:t>
            </a:r>
            <a:r>
              <a:rPr lang="en-US" altLang="en-US"/>
              <a:t> reference</a:t>
            </a:r>
            <a:endParaRPr lang="en-US" altLang="en-US" sz="2000"/>
          </a:p>
        </p:txBody>
      </p:sp>
      <p:sp>
        <p:nvSpPr>
          <p:cNvPr id="1539101" name="Text Box 29"/>
          <p:cNvSpPr txBox="1">
            <a:spLocks noChangeArrowheads="1"/>
          </p:cNvSpPr>
          <p:nvPr/>
        </p:nvSpPr>
        <p:spPr bwMode="auto">
          <a:xfrm>
            <a:off x="3262313" y="1687513"/>
            <a:ext cx="1920875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spcBef>
                <a:spcPct val="0"/>
              </a:spcBef>
            </a:pPr>
            <a:r>
              <a:rPr lang="fr-BE" altLang="en-US" sz="1600" b="0"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r>
              <a:rPr lang="fr-BE" altLang="en-US" sz="1800" b="0">
                <a:solidFill>
                  <a:schemeClr val="tx1"/>
                </a:solidFill>
                <a:effectLst/>
                <a:latin typeface="Arial" pitchFamily="34" charset="0"/>
              </a:rPr>
              <a:t>AccelerComnd</a:t>
            </a:r>
          </a:p>
          <a:p>
            <a:pPr algn="l">
              <a:spcBef>
                <a:spcPct val="0"/>
              </a:spcBef>
            </a:pPr>
            <a:r>
              <a:rPr lang="fr-BE" altLang="en-US" sz="1800">
                <a:solidFill>
                  <a:srgbClr val="0000FF"/>
                </a:solidFill>
                <a:effectLst/>
                <a:latin typeface="Arial" pitchFamily="34" charset="0"/>
              </a:rPr>
              <a:t> </a:t>
            </a:r>
            <a:r>
              <a:rPr lang="fr-BE" altLang="en-US" sz="1800">
                <a:solidFill>
                  <a:schemeClr val="tx1"/>
                </a:solidFill>
                <a:effectLst/>
                <a:latin typeface="Arial" pitchFamily="34" charset="0"/>
              </a:rPr>
              <a:t>[ </a:t>
            </a:r>
            <a:r>
              <a:rPr lang="fr-BE" altLang="en-US" sz="1800" b="0">
                <a:solidFill>
                  <a:schemeClr val="tx1"/>
                </a:solidFill>
                <a:effectLst/>
                <a:latin typeface="Arial" pitchFamily="34" charset="0"/>
              </a:rPr>
              <a:t>Acceler &gt; 0</a:t>
            </a:r>
            <a:r>
              <a:rPr lang="fr-BE" altLang="en-US" sz="1800">
                <a:solidFill>
                  <a:schemeClr val="tx1"/>
                </a:solidFill>
                <a:effectLst/>
                <a:latin typeface="Arial" pitchFamily="34" charset="0"/>
              </a:rPr>
              <a:t>]</a:t>
            </a:r>
            <a:endParaRPr lang="fr-BE" altLang="en-US" sz="1600" b="0"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39102" name="AutoShape 30"/>
          <p:cNvSpPr>
            <a:spLocks noChangeArrowheads="1"/>
          </p:cNvSpPr>
          <p:nvPr/>
        </p:nvSpPr>
        <p:spPr bwMode="auto">
          <a:xfrm>
            <a:off x="2009775" y="2155825"/>
            <a:ext cx="1231900" cy="584200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l">
              <a:lnSpc>
                <a:spcPct val="130000"/>
              </a:lnSpc>
              <a:spcBef>
                <a:spcPts val="600"/>
              </a:spcBef>
            </a:pPr>
            <a:r>
              <a:rPr lang="fr-BE" altLang="en-US" sz="1800" b="0">
                <a:solidFill>
                  <a:schemeClr val="tx1"/>
                </a:solidFill>
                <a:effectLst/>
                <a:latin typeface="Arial" pitchFamily="34" charset="0"/>
              </a:rPr>
              <a:t> Stopped</a:t>
            </a:r>
            <a:endParaRPr lang="fr-BE" altLang="en-US" sz="1000" b="0"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39103" name="Line 31"/>
          <p:cNvSpPr>
            <a:spLocks noChangeShapeType="1"/>
          </p:cNvSpPr>
          <p:nvPr/>
        </p:nvSpPr>
        <p:spPr bwMode="auto">
          <a:xfrm>
            <a:off x="1603375" y="2447925"/>
            <a:ext cx="425450" cy="127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9104" name="Line 32"/>
          <p:cNvSpPr>
            <a:spLocks noChangeShapeType="1"/>
          </p:cNvSpPr>
          <p:nvPr/>
        </p:nvSpPr>
        <p:spPr bwMode="auto">
          <a:xfrm flipV="1">
            <a:off x="3228975" y="2524125"/>
            <a:ext cx="2052638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9105" name="Text Box 33"/>
          <p:cNvSpPr txBox="1">
            <a:spLocks noChangeArrowheads="1"/>
          </p:cNvSpPr>
          <p:nvPr/>
        </p:nvSpPr>
        <p:spPr bwMode="auto">
          <a:xfrm>
            <a:off x="3444875" y="2536825"/>
            <a:ext cx="1628775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spcBef>
                <a:spcPct val="0"/>
              </a:spcBef>
            </a:pPr>
            <a:r>
              <a:rPr lang="fr-BE" altLang="en-US" sz="1800">
                <a:solidFill>
                  <a:schemeClr val="tx1"/>
                </a:solidFill>
                <a:effectLst/>
                <a:latin typeface="Arial" pitchFamily="34" charset="0"/>
              </a:rPr>
              <a:t>[ </a:t>
            </a:r>
            <a:r>
              <a:rPr lang="fr-BE" altLang="en-US" sz="1800" b="0">
                <a:solidFill>
                  <a:schemeClr val="tx1"/>
                </a:solidFill>
                <a:effectLst/>
                <a:latin typeface="Arial" pitchFamily="34" charset="0"/>
              </a:rPr>
              <a:t>Speed = 0</a:t>
            </a:r>
            <a:r>
              <a:rPr lang="fr-BE" altLang="en-US" sz="1800">
                <a:solidFill>
                  <a:schemeClr val="tx1"/>
                </a:solidFill>
                <a:effectLst/>
                <a:latin typeface="Arial" pitchFamily="34" charset="0"/>
              </a:rPr>
              <a:t>]</a:t>
            </a:r>
            <a:endParaRPr lang="fr-BE" altLang="en-US" sz="1600" b="0"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39106" name="Oval 34"/>
          <p:cNvSpPr>
            <a:spLocks noChangeArrowheads="1"/>
          </p:cNvSpPr>
          <p:nvPr/>
        </p:nvSpPr>
        <p:spPr bwMode="auto">
          <a:xfrm>
            <a:off x="1412875" y="2373313"/>
            <a:ext cx="204788" cy="1651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107" name="Line 35"/>
          <p:cNvSpPr>
            <a:spLocks noChangeShapeType="1"/>
          </p:cNvSpPr>
          <p:nvPr/>
        </p:nvSpPr>
        <p:spPr bwMode="auto">
          <a:xfrm flipV="1">
            <a:off x="3254375" y="2333625"/>
            <a:ext cx="203835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9108" name="AutoShape 36"/>
          <p:cNvSpPr>
            <a:spLocks noChangeArrowheads="1"/>
          </p:cNvSpPr>
          <p:nvPr/>
        </p:nvSpPr>
        <p:spPr bwMode="auto">
          <a:xfrm>
            <a:off x="5311775" y="2168525"/>
            <a:ext cx="3122613" cy="723900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l">
              <a:spcBef>
                <a:spcPct val="0"/>
              </a:spcBef>
            </a:pPr>
            <a:r>
              <a:rPr lang="fr-BE" altLang="en-US" sz="1800" b="0">
                <a:solidFill>
                  <a:schemeClr val="tx1"/>
                </a:solidFill>
                <a:effectLst/>
                <a:latin typeface="Arial" pitchFamily="34" charset="0"/>
              </a:rPr>
              <a:t>       Moving</a:t>
            </a:r>
            <a:endParaRPr lang="fr-BE" altLang="en-US" sz="1600" b="0"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algn="l">
              <a:spcBef>
                <a:spcPts val="600"/>
              </a:spcBef>
            </a:pPr>
            <a:r>
              <a:rPr lang="fr-BE" altLang="en-US" sz="1800" b="0">
                <a:solidFill>
                  <a:srgbClr val="0000FF"/>
                </a:solidFill>
                <a:effectLst/>
                <a:latin typeface="Arial" pitchFamily="34" charset="0"/>
              </a:rPr>
              <a:t> </a:t>
            </a:r>
            <a:r>
              <a:rPr lang="fr-BE" altLang="en-US" sz="1800">
                <a:solidFill>
                  <a:srgbClr val="0000FF"/>
                </a:solidFill>
                <a:effectLst/>
                <a:latin typeface="Arial" pitchFamily="34" charset="0"/>
              </a:rPr>
              <a:t>include / </a:t>
            </a:r>
            <a:r>
              <a:rPr lang="fr-BE" altLang="en-US" sz="1800" b="0">
                <a:solidFill>
                  <a:srgbClr val="0000FF"/>
                </a:solidFill>
                <a:effectLst/>
                <a:latin typeface="Arial" pitchFamily="34" charset="0"/>
              </a:rPr>
              <a:t>movingSubStates</a:t>
            </a:r>
            <a:endParaRPr lang="fr-BE" altLang="en-US" sz="1000" b="0">
              <a:solidFill>
                <a:srgbClr val="0000FF"/>
              </a:solidFill>
              <a:effectLst/>
              <a:latin typeface="Arial" pitchFamily="34" charset="0"/>
            </a:endParaRPr>
          </a:p>
        </p:txBody>
      </p:sp>
      <p:grpSp>
        <p:nvGrpSpPr>
          <p:cNvPr id="1539126" name="Group 54"/>
          <p:cNvGrpSpPr>
            <a:grpSpLocks/>
          </p:cNvGrpSpPr>
          <p:nvPr/>
        </p:nvGrpSpPr>
        <p:grpSpPr bwMode="auto">
          <a:xfrm>
            <a:off x="1320800" y="4132263"/>
            <a:ext cx="7342188" cy="2079625"/>
            <a:chOff x="732" y="2067"/>
            <a:chExt cx="4625" cy="1310"/>
          </a:xfrm>
        </p:grpSpPr>
        <p:sp>
          <p:nvSpPr>
            <p:cNvPr id="1539125" name="AutoShape 53"/>
            <p:cNvSpPr>
              <a:spLocks noChangeArrowheads="1"/>
            </p:cNvSpPr>
            <p:nvPr/>
          </p:nvSpPr>
          <p:spPr bwMode="auto">
            <a:xfrm>
              <a:off x="732" y="2067"/>
              <a:ext cx="4625" cy="1310"/>
            </a:xfrm>
            <a:prstGeom prst="roundRect">
              <a:avLst>
                <a:gd name="adj" fmla="val 16667"/>
              </a:avLst>
            </a:prstGeom>
            <a:solidFill>
              <a:srgbClr val="99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539110" name="AutoShape 38"/>
            <p:cNvSpPr>
              <a:spLocks noChangeArrowheads="1"/>
            </p:cNvSpPr>
            <p:nvPr/>
          </p:nvSpPr>
          <p:spPr bwMode="auto">
            <a:xfrm>
              <a:off x="1477" y="2414"/>
              <a:ext cx="1029" cy="288"/>
            </a:xfrm>
            <a:prstGeom prst="roundRect">
              <a:avLst>
                <a:gd name="adj" fmla="val 16667"/>
              </a:avLst>
            </a:prstGeom>
            <a:solidFill>
              <a:srgbClr val="EAEAEA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spcBef>
                  <a:spcPct val="0"/>
                </a:spcBef>
              </a:pPr>
              <a:r>
                <a:rPr lang="fr-BE" altLang="en-US" sz="1800" b="0">
                  <a:solidFill>
                    <a:schemeClr val="tx1"/>
                  </a:solidFill>
                  <a:effectLst/>
                  <a:latin typeface="Times New Roman" pitchFamily="18" charset="0"/>
                </a:rPr>
                <a:t> </a:t>
              </a:r>
              <a:r>
                <a:rPr lang="fr-BE" altLang="en-US" sz="1800" b="0">
                  <a:solidFill>
                    <a:schemeClr val="tx1"/>
                  </a:solidFill>
                  <a:effectLst/>
                  <a:latin typeface="Arial" pitchFamily="34" charset="0"/>
                </a:rPr>
                <a:t>Accelerating</a:t>
              </a:r>
            </a:p>
          </p:txBody>
        </p:sp>
        <p:sp>
          <p:nvSpPr>
            <p:cNvPr id="1539111" name="AutoShape 39"/>
            <p:cNvSpPr>
              <a:spLocks noChangeArrowheads="1"/>
            </p:cNvSpPr>
            <p:nvPr/>
          </p:nvSpPr>
          <p:spPr bwMode="auto">
            <a:xfrm>
              <a:off x="3554" y="2430"/>
              <a:ext cx="1038" cy="288"/>
            </a:xfrm>
            <a:prstGeom prst="roundRect">
              <a:avLst>
                <a:gd name="adj" fmla="val 16667"/>
              </a:avLst>
            </a:prstGeom>
            <a:solidFill>
              <a:srgbClr val="EAEAEA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spcBef>
                  <a:spcPct val="0"/>
                </a:spcBef>
              </a:pPr>
              <a:r>
                <a:rPr lang="fr-BE" altLang="en-US" sz="1800" b="0">
                  <a:solidFill>
                    <a:schemeClr val="tx1"/>
                  </a:solidFill>
                  <a:effectLst/>
                  <a:latin typeface="Times New Roman" pitchFamily="18" charset="0"/>
                </a:rPr>
                <a:t> </a:t>
              </a:r>
              <a:r>
                <a:rPr lang="fr-BE" altLang="en-US" sz="1800" b="0">
                  <a:solidFill>
                    <a:schemeClr val="tx1"/>
                  </a:solidFill>
                  <a:effectLst/>
                  <a:latin typeface="Arial" pitchFamily="34" charset="0"/>
                </a:rPr>
                <a:t>Decelerating</a:t>
              </a:r>
            </a:p>
          </p:txBody>
        </p:sp>
        <p:sp>
          <p:nvSpPr>
            <p:cNvPr id="1539112" name="Oval 40"/>
            <p:cNvSpPr>
              <a:spLocks noChangeArrowheads="1"/>
            </p:cNvSpPr>
            <p:nvPr/>
          </p:nvSpPr>
          <p:spPr bwMode="auto">
            <a:xfrm>
              <a:off x="1150" y="2503"/>
              <a:ext cx="112" cy="10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113" name="Line 41"/>
            <p:cNvSpPr>
              <a:spLocks noChangeShapeType="1"/>
            </p:cNvSpPr>
            <p:nvPr/>
          </p:nvSpPr>
          <p:spPr bwMode="auto">
            <a:xfrm>
              <a:off x="1246" y="2550"/>
              <a:ext cx="232" cy="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114" name="Line 42"/>
            <p:cNvSpPr>
              <a:spLocks noChangeShapeType="1"/>
            </p:cNvSpPr>
            <p:nvPr/>
          </p:nvSpPr>
          <p:spPr bwMode="auto">
            <a:xfrm flipV="1">
              <a:off x="2514" y="2494"/>
              <a:ext cx="1032" cy="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115" name="Line 43"/>
            <p:cNvSpPr>
              <a:spLocks noChangeShapeType="1"/>
            </p:cNvSpPr>
            <p:nvPr/>
          </p:nvSpPr>
          <p:spPr bwMode="auto">
            <a:xfrm>
              <a:off x="2506" y="2630"/>
              <a:ext cx="104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116" name="Freeform 44"/>
            <p:cNvSpPr>
              <a:spLocks/>
            </p:cNvSpPr>
            <p:nvPr/>
          </p:nvSpPr>
          <p:spPr bwMode="auto">
            <a:xfrm>
              <a:off x="1895" y="2701"/>
              <a:ext cx="246" cy="235"/>
            </a:xfrm>
            <a:custGeom>
              <a:avLst/>
              <a:gdLst>
                <a:gd name="T0" fmla="*/ 207 w 614"/>
                <a:gd name="T1" fmla="*/ 0 h 587"/>
                <a:gd name="T2" fmla="*/ 7 w 614"/>
                <a:gd name="T3" fmla="*/ 260 h 587"/>
                <a:gd name="T4" fmla="*/ 167 w 614"/>
                <a:gd name="T5" fmla="*/ 540 h 587"/>
                <a:gd name="T6" fmla="*/ 467 w 614"/>
                <a:gd name="T7" fmla="*/ 540 h 587"/>
                <a:gd name="T8" fmla="*/ 607 w 614"/>
                <a:gd name="T9" fmla="*/ 320 h 587"/>
                <a:gd name="T10" fmla="*/ 507 w 614"/>
                <a:gd name="T11" fmla="*/ 40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4" h="587">
                  <a:moveTo>
                    <a:pt x="207" y="0"/>
                  </a:moveTo>
                  <a:cubicBezTo>
                    <a:pt x="110" y="85"/>
                    <a:pt x="14" y="170"/>
                    <a:pt x="7" y="260"/>
                  </a:cubicBezTo>
                  <a:cubicBezTo>
                    <a:pt x="0" y="350"/>
                    <a:pt x="90" y="493"/>
                    <a:pt x="167" y="540"/>
                  </a:cubicBezTo>
                  <a:cubicBezTo>
                    <a:pt x="244" y="587"/>
                    <a:pt x="394" y="577"/>
                    <a:pt x="467" y="540"/>
                  </a:cubicBezTo>
                  <a:cubicBezTo>
                    <a:pt x="540" y="503"/>
                    <a:pt x="600" y="403"/>
                    <a:pt x="607" y="320"/>
                  </a:cubicBezTo>
                  <a:cubicBezTo>
                    <a:pt x="614" y="237"/>
                    <a:pt x="560" y="138"/>
                    <a:pt x="507" y="40"/>
                  </a:cubicBez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117" name="Freeform 45"/>
            <p:cNvSpPr>
              <a:spLocks/>
            </p:cNvSpPr>
            <p:nvPr/>
          </p:nvSpPr>
          <p:spPr bwMode="auto">
            <a:xfrm>
              <a:off x="3943" y="2709"/>
              <a:ext cx="246" cy="235"/>
            </a:xfrm>
            <a:custGeom>
              <a:avLst/>
              <a:gdLst>
                <a:gd name="T0" fmla="*/ 207 w 614"/>
                <a:gd name="T1" fmla="*/ 0 h 587"/>
                <a:gd name="T2" fmla="*/ 7 w 614"/>
                <a:gd name="T3" fmla="*/ 260 h 587"/>
                <a:gd name="T4" fmla="*/ 167 w 614"/>
                <a:gd name="T5" fmla="*/ 540 h 587"/>
                <a:gd name="T6" fmla="*/ 467 w 614"/>
                <a:gd name="T7" fmla="*/ 540 h 587"/>
                <a:gd name="T8" fmla="*/ 607 w 614"/>
                <a:gd name="T9" fmla="*/ 320 h 587"/>
                <a:gd name="T10" fmla="*/ 507 w 614"/>
                <a:gd name="T11" fmla="*/ 40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4" h="587">
                  <a:moveTo>
                    <a:pt x="207" y="0"/>
                  </a:moveTo>
                  <a:cubicBezTo>
                    <a:pt x="110" y="85"/>
                    <a:pt x="14" y="170"/>
                    <a:pt x="7" y="260"/>
                  </a:cubicBezTo>
                  <a:cubicBezTo>
                    <a:pt x="0" y="350"/>
                    <a:pt x="90" y="493"/>
                    <a:pt x="167" y="540"/>
                  </a:cubicBezTo>
                  <a:cubicBezTo>
                    <a:pt x="244" y="587"/>
                    <a:pt x="394" y="577"/>
                    <a:pt x="467" y="540"/>
                  </a:cubicBezTo>
                  <a:cubicBezTo>
                    <a:pt x="540" y="503"/>
                    <a:pt x="600" y="403"/>
                    <a:pt x="607" y="320"/>
                  </a:cubicBezTo>
                  <a:cubicBezTo>
                    <a:pt x="614" y="237"/>
                    <a:pt x="560" y="138"/>
                    <a:pt x="507" y="40"/>
                  </a:cubicBez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118" name="Text Box 46"/>
            <p:cNvSpPr txBox="1">
              <a:spLocks noChangeArrowheads="1"/>
            </p:cNvSpPr>
            <p:nvPr/>
          </p:nvSpPr>
          <p:spPr bwMode="auto">
            <a:xfrm>
              <a:off x="3554" y="2910"/>
              <a:ext cx="1128" cy="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spcBef>
                  <a:spcPct val="0"/>
                </a:spcBef>
              </a:pPr>
              <a:r>
                <a:rPr lang="fr-BE" altLang="en-US" sz="1800" b="0">
                  <a:solidFill>
                    <a:schemeClr val="tx1"/>
                  </a:solidFill>
                  <a:effectLst/>
                  <a:latin typeface="Arial" pitchFamily="34" charset="0"/>
                </a:rPr>
                <a:t>AccelerComnd</a:t>
              </a:r>
            </a:p>
            <a:p>
              <a:pPr algn="l">
                <a:spcBef>
                  <a:spcPct val="0"/>
                </a:spcBef>
              </a:pPr>
              <a:r>
                <a:rPr lang="fr-BE" altLang="en-US" sz="1800">
                  <a:solidFill>
                    <a:srgbClr val="0000FF"/>
                  </a:solidFill>
                  <a:effectLst/>
                  <a:latin typeface="Arial" pitchFamily="34" charset="0"/>
                </a:rPr>
                <a:t> </a:t>
              </a:r>
              <a:r>
                <a:rPr lang="fr-BE" altLang="en-US" sz="1800">
                  <a:solidFill>
                    <a:schemeClr val="tx1"/>
                  </a:solidFill>
                  <a:effectLst/>
                  <a:latin typeface="Arial" pitchFamily="34" charset="0"/>
                </a:rPr>
                <a:t>[ </a:t>
              </a:r>
              <a:r>
                <a:rPr lang="fr-BE" altLang="en-US" sz="1800" b="0">
                  <a:solidFill>
                    <a:schemeClr val="tx1"/>
                  </a:solidFill>
                  <a:effectLst/>
                  <a:latin typeface="Arial" pitchFamily="34" charset="0"/>
                </a:rPr>
                <a:t>Acceler </a:t>
              </a:r>
              <a:r>
                <a:rPr lang="en-AU" altLang="en-US" sz="1800" b="0">
                  <a:solidFill>
                    <a:schemeClr val="tx1"/>
                  </a:solidFill>
                  <a:effectLst/>
                </a:rPr>
                <a:t>£</a:t>
              </a:r>
              <a:r>
                <a:rPr lang="fr-BE" altLang="en-US" sz="1800" b="0">
                  <a:solidFill>
                    <a:schemeClr val="tx1"/>
                  </a:solidFill>
                  <a:effectLst/>
                  <a:latin typeface="Arial" pitchFamily="34" charset="0"/>
                </a:rPr>
                <a:t> 0</a:t>
              </a:r>
              <a:r>
                <a:rPr lang="fr-BE" altLang="en-US" sz="1800">
                  <a:solidFill>
                    <a:schemeClr val="tx1"/>
                  </a:solidFill>
                  <a:effectLst/>
                  <a:latin typeface="Arial" pitchFamily="34" charset="0"/>
                </a:rPr>
                <a:t>]</a:t>
              </a:r>
              <a:endParaRPr lang="fr-BE" altLang="en-US" sz="1800" b="0"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539119" name="Text Box 47"/>
            <p:cNvSpPr txBox="1">
              <a:spLocks noChangeArrowheads="1"/>
            </p:cNvSpPr>
            <p:nvPr/>
          </p:nvSpPr>
          <p:spPr bwMode="auto">
            <a:xfrm>
              <a:off x="2488" y="2072"/>
              <a:ext cx="1074" cy="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spcBef>
                  <a:spcPct val="0"/>
                </a:spcBef>
              </a:pPr>
              <a:r>
                <a:rPr lang="fr-BE" altLang="en-US" sz="1800" b="0">
                  <a:solidFill>
                    <a:schemeClr val="tx1"/>
                  </a:solidFill>
                  <a:effectLst/>
                  <a:latin typeface="Arial" pitchFamily="34" charset="0"/>
                </a:rPr>
                <a:t>AccelerComnd</a:t>
              </a:r>
            </a:p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BE" altLang="en-US" sz="1800">
                  <a:solidFill>
                    <a:schemeClr val="tx1"/>
                  </a:solidFill>
                  <a:effectLst/>
                  <a:latin typeface="Arial" pitchFamily="34" charset="0"/>
                </a:rPr>
                <a:t> [ </a:t>
              </a:r>
              <a:r>
                <a:rPr lang="fr-BE" altLang="en-US" sz="1800" b="0">
                  <a:solidFill>
                    <a:schemeClr val="tx1"/>
                  </a:solidFill>
                  <a:effectLst/>
                  <a:latin typeface="Arial" pitchFamily="34" charset="0"/>
                </a:rPr>
                <a:t>Acceler </a:t>
              </a:r>
              <a:r>
                <a:rPr lang="en-AU" altLang="en-US" sz="1800" b="0">
                  <a:solidFill>
                    <a:schemeClr val="tx1"/>
                  </a:solidFill>
                  <a:effectLst/>
                </a:rPr>
                <a:t>£</a:t>
              </a:r>
              <a:r>
                <a:rPr lang="fr-BE" altLang="en-US" sz="1800" b="0">
                  <a:solidFill>
                    <a:schemeClr val="tx1"/>
                  </a:solidFill>
                  <a:effectLst/>
                  <a:latin typeface="Arial" pitchFamily="34" charset="0"/>
                </a:rPr>
                <a:t> 0</a:t>
              </a:r>
              <a:r>
                <a:rPr lang="fr-BE" altLang="en-US" sz="1800">
                  <a:solidFill>
                    <a:schemeClr val="tx1"/>
                  </a:solidFill>
                  <a:effectLst/>
                  <a:latin typeface="Arial" pitchFamily="34" charset="0"/>
                </a:rPr>
                <a:t>]</a:t>
              </a:r>
              <a:endParaRPr lang="fr-BE" altLang="en-US" sz="1800" b="0"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539120" name="Text Box 48"/>
            <p:cNvSpPr txBox="1">
              <a:spLocks noChangeArrowheads="1"/>
            </p:cNvSpPr>
            <p:nvPr/>
          </p:nvSpPr>
          <p:spPr bwMode="auto">
            <a:xfrm>
              <a:off x="1546" y="2926"/>
              <a:ext cx="1083" cy="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spcBef>
                  <a:spcPct val="0"/>
                </a:spcBef>
              </a:pPr>
              <a:r>
                <a:rPr lang="fr-BE" altLang="en-US" sz="1800" b="0">
                  <a:solidFill>
                    <a:schemeClr val="tx1"/>
                  </a:solidFill>
                  <a:effectLst/>
                  <a:latin typeface="Arial" pitchFamily="34" charset="0"/>
                </a:rPr>
                <a:t>AccelerComnd</a:t>
              </a:r>
            </a:p>
            <a:p>
              <a:pPr algn="l">
                <a:spcBef>
                  <a:spcPct val="0"/>
                </a:spcBef>
              </a:pPr>
              <a:r>
                <a:rPr lang="fr-BE" altLang="en-US" sz="1800">
                  <a:solidFill>
                    <a:srgbClr val="0000FF"/>
                  </a:solidFill>
                  <a:effectLst/>
                  <a:latin typeface="Arial" pitchFamily="34" charset="0"/>
                </a:rPr>
                <a:t> </a:t>
              </a:r>
              <a:r>
                <a:rPr lang="fr-BE" altLang="en-US" sz="1800">
                  <a:solidFill>
                    <a:schemeClr val="tx1"/>
                  </a:solidFill>
                  <a:effectLst/>
                  <a:latin typeface="Arial" pitchFamily="34" charset="0"/>
                </a:rPr>
                <a:t>[ </a:t>
              </a:r>
              <a:r>
                <a:rPr lang="fr-BE" altLang="en-US" sz="1800" b="0">
                  <a:solidFill>
                    <a:schemeClr val="tx1"/>
                  </a:solidFill>
                  <a:effectLst/>
                  <a:latin typeface="Arial" pitchFamily="34" charset="0"/>
                </a:rPr>
                <a:t>Acceler &gt; 0</a:t>
              </a:r>
              <a:r>
                <a:rPr lang="fr-BE" altLang="en-US" sz="1800">
                  <a:solidFill>
                    <a:schemeClr val="tx1"/>
                  </a:solidFill>
                  <a:effectLst/>
                  <a:latin typeface="Arial" pitchFamily="34" charset="0"/>
                </a:rPr>
                <a:t>]</a:t>
              </a:r>
              <a:endParaRPr lang="fr-BE" altLang="en-US" sz="1800" b="0"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539121" name="Text Box 49"/>
            <p:cNvSpPr txBox="1">
              <a:spLocks noChangeArrowheads="1"/>
            </p:cNvSpPr>
            <p:nvPr/>
          </p:nvSpPr>
          <p:spPr bwMode="auto">
            <a:xfrm>
              <a:off x="2546" y="2630"/>
              <a:ext cx="1120" cy="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spcBef>
                  <a:spcPct val="0"/>
                </a:spcBef>
              </a:pPr>
              <a:r>
                <a:rPr lang="fr-BE" altLang="en-US" sz="1800" b="0">
                  <a:solidFill>
                    <a:schemeClr val="tx1"/>
                  </a:solidFill>
                  <a:effectLst/>
                  <a:latin typeface="Arial" pitchFamily="34" charset="0"/>
                </a:rPr>
                <a:t>AccelerComnd</a:t>
              </a:r>
            </a:p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BE" altLang="en-US" sz="1800">
                  <a:solidFill>
                    <a:srgbClr val="0000FF"/>
                  </a:solidFill>
                  <a:effectLst/>
                  <a:latin typeface="Arial" pitchFamily="34" charset="0"/>
                </a:rPr>
                <a:t> </a:t>
              </a:r>
              <a:r>
                <a:rPr lang="fr-BE" altLang="en-US" sz="1800">
                  <a:solidFill>
                    <a:schemeClr val="tx1"/>
                  </a:solidFill>
                  <a:effectLst/>
                  <a:latin typeface="Arial" pitchFamily="34" charset="0"/>
                </a:rPr>
                <a:t>[ </a:t>
              </a:r>
              <a:r>
                <a:rPr lang="fr-BE" altLang="en-US" sz="1800" b="0">
                  <a:solidFill>
                    <a:schemeClr val="tx1"/>
                  </a:solidFill>
                  <a:effectLst/>
                  <a:latin typeface="Arial" pitchFamily="34" charset="0"/>
                </a:rPr>
                <a:t>Acceler &gt; 0</a:t>
              </a:r>
              <a:r>
                <a:rPr lang="fr-BE" altLang="en-US" sz="1800">
                  <a:solidFill>
                    <a:schemeClr val="tx1"/>
                  </a:solidFill>
                  <a:effectLst/>
                  <a:latin typeface="Arial" pitchFamily="34" charset="0"/>
                </a:rPr>
                <a:t>]</a:t>
              </a:r>
              <a:endParaRPr lang="fr-BE" altLang="en-US" sz="1800" b="0"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539122" name="Text Box 50"/>
            <p:cNvSpPr txBox="1">
              <a:spLocks noChangeArrowheads="1"/>
            </p:cNvSpPr>
            <p:nvPr/>
          </p:nvSpPr>
          <p:spPr bwMode="auto">
            <a:xfrm>
              <a:off x="826" y="2086"/>
              <a:ext cx="1386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spcBef>
                  <a:spcPct val="0"/>
                </a:spcBef>
              </a:pPr>
              <a:r>
                <a:rPr lang="fr-BE" altLang="en-US" sz="1800">
                  <a:solidFill>
                    <a:srgbClr val="0000FF"/>
                  </a:solidFill>
                  <a:effectLst/>
                  <a:latin typeface="Arial" pitchFamily="34" charset="0"/>
                </a:rPr>
                <a:t>movingSubStates</a:t>
              </a:r>
              <a:endParaRPr lang="fr-BE" altLang="en-US" sz="1600" b="0">
                <a:solidFill>
                  <a:srgbClr val="0000FF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1539127" name="Line 55"/>
          <p:cNvSpPr>
            <a:spLocks noChangeShapeType="1"/>
          </p:cNvSpPr>
          <p:nvPr/>
        </p:nvSpPr>
        <p:spPr bwMode="auto">
          <a:xfrm flipV="1">
            <a:off x="2900363" y="2900363"/>
            <a:ext cx="2928937" cy="1282700"/>
          </a:xfrm>
          <a:prstGeom prst="line">
            <a:avLst/>
          </a:prstGeom>
          <a:noFill/>
          <a:ln w="28575">
            <a:solidFill>
              <a:schemeClr val="tx2"/>
            </a:solidFill>
            <a:prstDash val="dash"/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1539128" name="Object 56"/>
          <p:cNvGraphicFramePr>
            <a:graphicFrameLocks noChangeAspect="1"/>
          </p:cNvGraphicFramePr>
          <p:nvPr/>
        </p:nvGraphicFramePr>
        <p:xfrm flipH="1">
          <a:off x="239713" y="3186113"/>
          <a:ext cx="1014412" cy="630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131" name="Clip" r:id="rId4" imgW="5096880" imgH="2642760" progId="MS_ClipArt_Gallery.2">
                  <p:embed/>
                </p:oleObj>
              </mc:Choice>
              <mc:Fallback>
                <p:oleObj name="Clip" r:id="rId4" imgW="5096880" imgH="2642760" progId="MS_ClipArt_Gallery.2">
                  <p:embed/>
                  <p:pic>
                    <p:nvPicPr>
                      <p:cNvPr id="0" name="Object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 flipH="1">
                        <a:off x="239713" y="3186113"/>
                        <a:ext cx="1014412" cy="630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3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Sequential decomposition: </a:t>
            </a:r>
            <a:br>
              <a:rPr lang="en-US" altLang="en-US"/>
            </a:br>
            <a:r>
              <a:rPr lang="en-US" altLang="en-US"/>
              <a:t>semantic rules</a:t>
            </a:r>
          </a:p>
        </p:txBody>
      </p:sp>
      <p:sp>
        <p:nvSpPr>
          <p:cNvPr id="1543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7013" y="1358900"/>
            <a:ext cx="8612187" cy="49784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/>
              <a:t>The object instance is in super-state iff it is in </a:t>
            </a: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one</a:t>
            </a:r>
            <a:r>
              <a:rPr lang="en-US" altLang="en-US"/>
              <a:t> </a:t>
            </a:r>
            <a:r>
              <a:rPr lang="en-US" altLang="en-US" sz="2000"/>
              <a:t>(and only one)</a:t>
            </a:r>
            <a:r>
              <a:rPr lang="en-US" altLang="en-US"/>
              <a:t> </a:t>
            </a: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of</a:t>
            </a:r>
            <a:r>
              <a:rPr lang="en-US" altLang="en-US"/>
              <a:t> the nested sub-states</a:t>
            </a:r>
            <a:endParaRPr lang="en-US" altLang="en-US" sz="2000"/>
          </a:p>
          <a:p>
            <a:pPr>
              <a:lnSpc>
                <a:spcPct val="100000"/>
              </a:lnSpc>
              <a:spcBef>
                <a:spcPct val="60000"/>
              </a:spcBef>
            </a:pPr>
            <a:r>
              <a:rPr lang="en-US" altLang="en-US"/>
              <a:t>Every incoming or outgoing transition of super-state is by default </a:t>
            </a: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inherited</a:t>
            </a:r>
            <a:r>
              <a:rPr lang="en-US" altLang="en-US"/>
              <a:t> by each sub-state</a:t>
            </a:r>
            <a:endParaRPr lang="en-US" altLang="en-US" sz="2000"/>
          </a:p>
          <a:p>
            <a:pPr lvl="1">
              <a:lnSpc>
                <a:spcPct val="100000"/>
              </a:lnSpc>
            </a:pPr>
            <a:r>
              <a:rPr lang="en-US" altLang="en-US" sz="2000"/>
              <a:t>substates may have their own incoming/outgoing transitions</a:t>
            </a:r>
          </a:p>
          <a:p>
            <a:pPr lvl="2">
              <a:lnSpc>
                <a:spcPct val="100000"/>
              </a:lnSpc>
              <a:buFontTx/>
              <a:buChar char="•"/>
            </a:pPr>
            <a:r>
              <a:rPr lang="en-US" altLang="en-US" sz="1800"/>
              <a:t>within super-state or to external states</a:t>
            </a:r>
          </a:p>
          <a:p>
            <a:pPr>
              <a:lnSpc>
                <a:spcPct val="100000"/>
              </a:lnSpc>
              <a:spcBef>
                <a:spcPct val="60000"/>
              </a:spcBef>
            </a:pPr>
            <a:r>
              <a:rPr lang="en-US" altLang="en-US"/>
              <a:t>To inhibit transition inheritance by each substate ...</a:t>
            </a:r>
          </a:p>
          <a:p>
            <a:pPr lvl="1">
              <a:lnSpc>
                <a:spcPct val="100000"/>
              </a:lnSpc>
              <a:spcBef>
                <a:spcPct val="40000"/>
              </a:spcBef>
            </a:pPr>
            <a:r>
              <a:rPr lang="fr-BE" altLang="en-US" sz="2000"/>
              <a:t>for</a:t>
            </a:r>
            <a:r>
              <a:rPr lang="fr-BE" altLang="en-US" sz="2000" i="1"/>
              <a:t> </a:t>
            </a:r>
            <a:r>
              <a:rPr lang="en-US" altLang="en-US" sz="2000" i="1"/>
              <a:t>incoming transition to super-state:</a:t>
            </a:r>
            <a:r>
              <a:rPr lang="en-US" altLang="en-US" sz="2000"/>
              <a:t>  insert </a:t>
            </a:r>
            <a:r>
              <a:rPr lang="en-US" alt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initial sub-state</a:t>
            </a:r>
            <a:r>
              <a:rPr lang="en-US" altLang="en-US" sz="2000"/>
              <a:t> as predecessor of sub-state where to start</a:t>
            </a:r>
          </a:p>
          <a:p>
            <a:pPr lvl="2">
              <a:lnSpc>
                <a:spcPct val="100000"/>
              </a:lnSpc>
              <a:buFontTx/>
              <a:buChar char="•"/>
            </a:pPr>
            <a:r>
              <a:rPr lang="en-US" altLang="en-US"/>
              <a:t>forces to start from there, not from anywhere</a:t>
            </a:r>
          </a:p>
          <a:p>
            <a:pPr lvl="1">
              <a:lnSpc>
                <a:spcPct val="100000"/>
              </a:lnSpc>
              <a:spcBef>
                <a:spcPct val="50000"/>
              </a:spcBef>
            </a:pPr>
            <a:r>
              <a:rPr lang="fr-BE" altLang="en-US" sz="2000"/>
              <a:t>for</a:t>
            </a:r>
            <a:r>
              <a:rPr lang="en-US" altLang="en-US" sz="2000" i="1"/>
              <a:t> outgoing transition from super-state:</a:t>
            </a:r>
            <a:r>
              <a:rPr lang="en-US" altLang="en-US" sz="2000"/>
              <a:t>  insert </a:t>
            </a:r>
            <a:r>
              <a:rPr lang="en-US" alt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final sub-state</a:t>
            </a:r>
            <a:r>
              <a:rPr lang="en-US" altLang="en-US" sz="2000"/>
              <a:t> as successor of sub-state where to leave</a:t>
            </a:r>
          </a:p>
          <a:p>
            <a:pPr lvl="2">
              <a:lnSpc>
                <a:spcPct val="100000"/>
              </a:lnSpc>
              <a:buFontTx/>
              <a:buChar char="•"/>
            </a:pPr>
            <a:r>
              <a:rPr lang="en-US" altLang="en-US"/>
              <a:t>forces to leave from there, not from anywhere</a:t>
            </a:r>
          </a:p>
        </p:txBody>
      </p:sp>
      <p:graphicFrame>
        <p:nvGraphicFramePr>
          <p:cNvPr id="1543172" name="Object 4"/>
          <p:cNvGraphicFramePr>
            <a:graphicFrameLocks noChangeAspect="1"/>
          </p:cNvGraphicFramePr>
          <p:nvPr/>
        </p:nvGraphicFramePr>
        <p:xfrm>
          <a:off x="52388" y="38100"/>
          <a:ext cx="993775" cy="814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173" name="Photo Editor Photo" r:id="rId4" imgW="1142857" imgH="752381" progId="MSPhotoEd.3">
                  <p:embed/>
                </p:oleObj>
              </mc:Choice>
              <mc:Fallback>
                <p:oleObj name="Photo Editor Photo" r:id="rId4" imgW="1142857" imgH="752381" progId="MSPhotoEd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88" y="38100"/>
                        <a:ext cx="993775" cy="814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0100" name="Rectangle 4"/>
          <p:cNvSpPr>
            <a:spLocks noGrp="1" noChangeArrowheads="1"/>
          </p:cNvSpPr>
          <p:nvPr>
            <p:ph type="title"/>
          </p:nvPr>
        </p:nvSpPr>
        <p:spPr>
          <a:xfrm>
            <a:off x="917575" y="84138"/>
            <a:ext cx="7888288" cy="762000"/>
          </a:xfrm>
        </p:spPr>
        <p:txBody>
          <a:bodyPr/>
          <a:lstStyle/>
          <a:p>
            <a:r>
              <a:rPr lang="en-US" altLang="en-US" sz="2400"/>
              <a:t>Sequential decomposition:  vending machine example</a:t>
            </a:r>
            <a:endParaRPr lang="en-US" altLang="en-US" sz="2000"/>
          </a:p>
        </p:txBody>
      </p:sp>
      <p:sp>
        <p:nvSpPr>
          <p:cNvPr id="1540126" name="AutoShape 30"/>
          <p:cNvSpPr>
            <a:spLocks noChangeArrowheads="1"/>
          </p:cNvSpPr>
          <p:nvPr/>
        </p:nvSpPr>
        <p:spPr bwMode="auto">
          <a:xfrm>
            <a:off x="1544638" y="860425"/>
            <a:ext cx="6432550" cy="5915025"/>
          </a:xfrm>
          <a:prstGeom prst="roundRect">
            <a:avLst>
              <a:gd name="adj" fmla="val 16667"/>
            </a:avLst>
          </a:prstGeom>
          <a:solidFill>
            <a:srgbClr val="99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40127" name="Line 31"/>
          <p:cNvSpPr>
            <a:spLocks noChangeShapeType="1"/>
          </p:cNvSpPr>
          <p:nvPr/>
        </p:nvSpPr>
        <p:spPr bwMode="auto">
          <a:xfrm flipV="1">
            <a:off x="3021013" y="1222375"/>
            <a:ext cx="17653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0128" name="Line 32"/>
          <p:cNvSpPr>
            <a:spLocks noChangeShapeType="1"/>
          </p:cNvSpPr>
          <p:nvPr/>
        </p:nvSpPr>
        <p:spPr bwMode="auto">
          <a:xfrm flipV="1">
            <a:off x="3148013" y="1414463"/>
            <a:ext cx="1676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0129" name="Text Box 33"/>
          <p:cNvSpPr txBox="1">
            <a:spLocks noChangeArrowheads="1"/>
          </p:cNvSpPr>
          <p:nvPr/>
        </p:nvSpPr>
        <p:spPr bwMode="auto">
          <a:xfrm>
            <a:off x="5840413" y="1766888"/>
            <a:ext cx="17399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spcBef>
                <a:spcPct val="0"/>
              </a:spcBef>
            </a:pPr>
            <a:r>
              <a:rPr lang="fr-BE" altLang="en-US" sz="1600" b="0"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r>
              <a:rPr lang="fr-BE" altLang="en-US" sz="1600">
                <a:solidFill>
                  <a:srgbClr val="0000FF"/>
                </a:solidFill>
                <a:effectLst/>
                <a:latin typeface="Arial" pitchFamily="34" charset="0"/>
              </a:rPr>
              <a:t>[ </a:t>
            </a:r>
            <a:r>
              <a:rPr lang="fr-BE" altLang="en-US" sz="1600" b="0">
                <a:solidFill>
                  <a:schemeClr val="tx1"/>
                </a:solidFill>
                <a:effectLst/>
                <a:latin typeface="Arial" pitchFamily="34" charset="0"/>
              </a:rPr>
              <a:t>Change &lt; 0 </a:t>
            </a:r>
            <a:r>
              <a:rPr lang="fr-BE" altLang="en-US" sz="1600">
                <a:solidFill>
                  <a:srgbClr val="0000FF"/>
                </a:solidFill>
                <a:effectLst/>
                <a:latin typeface="Arial" pitchFamily="34" charset="0"/>
              </a:rPr>
              <a:t>]</a:t>
            </a:r>
            <a:endParaRPr lang="fr-BE" altLang="en-US" sz="1600" b="0"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40130" name="AutoShape 34"/>
          <p:cNvSpPr>
            <a:spLocks noChangeArrowheads="1"/>
          </p:cNvSpPr>
          <p:nvPr/>
        </p:nvSpPr>
        <p:spPr bwMode="auto">
          <a:xfrm>
            <a:off x="2347913" y="981075"/>
            <a:ext cx="800100" cy="584200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l">
              <a:lnSpc>
                <a:spcPct val="130000"/>
              </a:lnSpc>
              <a:spcBef>
                <a:spcPts val="600"/>
              </a:spcBef>
            </a:pPr>
            <a:r>
              <a:rPr lang="fr-BE" altLang="en-US" sz="1600" b="0">
                <a:solidFill>
                  <a:schemeClr val="tx1"/>
                </a:solidFill>
                <a:effectLst/>
                <a:latin typeface="Arial" pitchFamily="34" charset="0"/>
              </a:rPr>
              <a:t> Idle</a:t>
            </a:r>
            <a:endParaRPr lang="fr-BE" altLang="en-US" sz="1000" b="0"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40131" name="AutoShape 35"/>
          <p:cNvSpPr>
            <a:spLocks noChangeArrowheads="1"/>
          </p:cNvSpPr>
          <p:nvPr/>
        </p:nvSpPr>
        <p:spPr bwMode="auto">
          <a:xfrm>
            <a:off x="4773613" y="1006475"/>
            <a:ext cx="1778000" cy="584200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fr-BE" altLang="en-US" sz="1800" b="0"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lang="fr-BE" altLang="en-US" sz="1600" b="0">
                <a:solidFill>
                  <a:schemeClr val="tx1"/>
                </a:solidFill>
                <a:effectLst/>
                <a:latin typeface="Arial" pitchFamily="34" charset="0"/>
              </a:rPr>
              <a:t>MoneyCollected</a:t>
            </a:r>
            <a:endParaRPr lang="fr-BE" altLang="en-US" sz="1000" b="0"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40132" name="Line 36"/>
          <p:cNvSpPr>
            <a:spLocks noChangeShapeType="1"/>
          </p:cNvSpPr>
          <p:nvPr/>
        </p:nvSpPr>
        <p:spPr bwMode="auto">
          <a:xfrm flipV="1">
            <a:off x="1992313" y="1300163"/>
            <a:ext cx="3429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0133" name="Text Box 37"/>
          <p:cNvSpPr txBox="1">
            <a:spLocks noChangeArrowheads="1"/>
          </p:cNvSpPr>
          <p:nvPr/>
        </p:nvSpPr>
        <p:spPr bwMode="auto">
          <a:xfrm>
            <a:off x="3198813" y="892175"/>
            <a:ext cx="15113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spcBef>
                <a:spcPct val="0"/>
              </a:spcBef>
            </a:pPr>
            <a:r>
              <a:rPr lang="fr-BE" altLang="en-US" sz="1600" b="0">
                <a:solidFill>
                  <a:schemeClr val="tx1"/>
                </a:solidFill>
                <a:effectLst/>
                <a:latin typeface="Arial" pitchFamily="34" charset="0"/>
              </a:rPr>
              <a:t>CoinsInsertion</a:t>
            </a:r>
          </a:p>
        </p:txBody>
      </p:sp>
      <p:sp>
        <p:nvSpPr>
          <p:cNvPr id="1540134" name="Oval 38"/>
          <p:cNvSpPr>
            <a:spLocks noChangeArrowheads="1"/>
          </p:cNvSpPr>
          <p:nvPr/>
        </p:nvSpPr>
        <p:spPr bwMode="auto">
          <a:xfrm>
            <a:off x="1852613" y="1212850"/>
            <a:ext cx="177800" cy="1651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0135" name="Text Box 39"/>
          <p:cNvSpPr txBox="1">
            <a:spLocks noChangeArrowheads="1"/>
          </p:cNvSpPr>
          <p:nvPr/>
        </p:nvSpPr>
        <p:spPr bwMode="auto">
          <a:xfrm>
            <a:off x="3313113" y="1400175"/>
            <a:ext cx="13081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spcBef>
                <a:spcPct val="0"/>
              </a:spcBef>
            </a:pPr>
            <a:r>
              <a:rPr lang="fr-BE" altLang="en-US" sz="1600" b="0">
                <a:solidFill>
                  <a:schemeClr val="tx1"/>
                </a:solidFill>
                <a:effectLst/>
                <a:latin typeface="Arial" pitchFamily="34" charset="0"/>
              </a:rPr>
              <a:t>Cancellation</a:t>
            </a:r>
          </a:p>
        </p:txBody>
      </p:sp>
      <p:sp>
        <p:nvSpPr>
          <p:cNvPr id="1540136" name="AutoShape 40"/>
          <p:cNvSpPr>
            <a:spLocks noChangeArrowheads="1"/>
          </p:cNvSpPr>
          <p:nvPr/>
        </p:nvSpPr>
        <p:spPr bwMode="auto">
          <a:xfrm>
            <a:off x="4799013" y="2211388"/>
            <a:ext cx="1816100" cy="584200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fr-BE" altLang="en-US" sz="1800" b="0"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lang="fr-BE" altLang="en-US" sz="1600" b="0">
                <a:solidFill>
                  <a:schemeClr val="tx1"/>
                </a:solidFill>
                <a:effectLst/>
                <a:latin typeface="Arial" pitchFamily="34" charset="0"/>
              </a:rPr>
              <a:t>ChangeChecked</a:t>
            </a:r>
            <a:endParaRPr lang="fr-BE" altLang="en-US" sz="1000" b="0"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40137" name="Line 41"/>
          <p:cNvSpPr>
            <a:spLocks noChangeShapeType="1"/>
          </p:cNvSpPr>
          <p:nvPr/>
        </p:nvSpPr>
        <p:spPr bwMode="auto">
          <a:xfrm>
            <a:off x="5345113" y="1603375"/>
            <a:ext cx="0" cy="6096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0138" name="Text Box 42"/>
          <p:cNvSpPr txBox="1">
            <a:spLocks noChangeArrowheads="1"/>
          </p:cNvSpPr>
          <p:nvPr/>
        </p:nvSpPr>
        <p:spPr bwMode="auto">
          <a:xfrm>
            <a:off x="3719513" y="1768475"/>
            <a:ext cx="16637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spcBef>
                <a:spcPct val="0"/>
              </a:spcBef>
            </a:pPr>
            <a:r>
              <a:rPr lang="fr-BE" altLang="en-US" sz="1600" b="0">
                <a:solidFill>
                  <a:schemeClr val="tx1"/>
                </a:solidFill>
                <a:effectLst/>
                <a:latin typeface="Arial" pitchFamily="34" charset="0"/>
              </a:rPr>
              <a:t>Selection (Item)</a:t>
            </a:r>
          </a:p>
        </p:txBody>
      </p:sp>
      <p:sp>
        <p:nvSpPr>
          <p:cNvPr id="1540139" name="Line 43"/>
          <p:cNvSpPr>
            <a:spLocks noChangeShapeType="1"/>
          </p:cNvSpPr>
          <p:nvPr/>
        </p:nvSpPr>
        <p:spPr bwMode="auto">
          <a:xfrm>
            <a:off x="5903913" y="1577975"/>
            <a:ext cx="0" cy="6477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0140" name="Line 44"/>
          <p:cNvSpPr>
            <a:spLocks noChangeShapeType="1"/>
          </p:cNvSpPr>
          <p:nvPr/>
        </p:nvSpPr>
        <p:spPr bwMode="auto">
          <a:xfrm flipH="1">
            <a:off x="5078413" y="2809875"/>
            <a:ext cx="190500" cy="6096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0141" name="Line 45"/>
          <p:cNvSpPr>
            <a:spLocks noChangeShapeType="1"/>
          </p:cNvSpPr>
          <p:nvPr/>
        </p:nvSpPr>
        <p:spPr bwMode="auto">
          <a:xfrm>
            <a:off x="6132513" y="2797175"/>
            <a:ext cx="266700" cy="635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0142" name="AutoShape 46"/>
          <p:cNvSpPr>
            <a:spLocks noChangeArrowheads="1"/>
          </p:cNvSpPr>
          <p:nvPr/>
        </p:nvSpPr>
        <p:spPr bwMode="auto">
          <a:xfrm>
            <a:off x="5916613" y="3405188"/>
            <a:ext cx="1608137" cy="584200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fr-BE" altLang="en-US" sz="1800" b="0"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lang="fr-BE" altLang="en-US" sz="1600" b="0">
                <a:solidFill>
                  <a:schemeClr val="tx1"/>
                </a:solidFill>
                <a:effectLst/>
                <a:latin typeface="Arial" pitchFamily="34" charset="0"/>
              </a:rPr>
              <a:t>ChangeGiven</a:t>
            </a:r>
            <a:endParaRPr lang="fr-BE" altLang="en-US" sz="1000" b="0"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40144" name="Line 48"/>
          <p:cNvSpPr>
            <a:spLocks noChangeShapeType="1"/>
          </p:cNvSpPr>
          <p:nvPr/>
        </p:nvSpPr>
        <p:spPr bwMode="auto">
          <a:xfrm flipV="1">
            <a:off x="5268913" y="3675063"/>
            <a:ext cx="635000" cy="127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0145" name="Text Box 49"/>
          <p:cNvSpPr txBox="1">
            <a:spLocks noChangeArrowheads="1"/>
          </p:cNvSpPr>
          <p:nvPr/>
        </p:nvSpPr>
        <p:spPr bwMode="auto">
          <a:xfrm>
            <a:off x="3554413" y="2914650"/>
            <a:ext cx="15748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spcBef>
                <a:spcPct val="0"/>
              </a:spcBef>
            </a:pPr>
            <a:r>
              <a:rPr lang="fr-BE" altLang="en-US" sz="1600" b="0"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r>
              <a:rPr lang="fr-BE" altLang="en-US" sz="1600">
                <a:solidFill>
                  <a:srgbClr val="0000FF"/>
                </a:solidFill>
                <a:effectLst/>
                <a:latin typeface="Arial" pitchFamily="34" charset="0"/>
              </a:rPr>
              <a:t>[ </a:t>
            </a:r>
            <a:r>
              <a:rPr lang="fr-BE" altLang="en-US" sz="1600" b="0">
                <a:solidFill>
                  <a:schemeClr val="tx1"/>
                </a:solidFill>
                <a:effectLst/>
                <a:latin typeface="Arial" pitchFamily="34" charset="0"/>
              </a:rPr>
              <a:t>Change = 0 </a:t>
            </a:r>
            <a:r>
              <a:rPr lang="fr-BE" altLang="en-US" sz="1600">
                <a:solidFill>
                  <a:srgbClr val="0000FF"/>
                </a:solidFill>
                <a:effectLst/>
                <a:latin typeface="Arial" pitchFamily="34" charset="0"/>
              </a:rPr>
              <a:t>]</a:t>
            </a:r>
            <a:endParaRPr lang="fr-BE" altLang="en-US" sz="1600" b="0"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40146" name="Text Box 50"/>
          <p:cNvSpPr txBox="1">
            <a:spLocks noChangeArrowheads="1"/>
          </p:cNvSpPr>
          <p:nvPr/>
        </p:nvSpPr>
        <p:spPr bwMode="auto">
          <a:xfrm>
            <a:off x="6272213" y="2889250"/>
            <a:ext cx="15621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spcBef>
                <a:spcPct val="0"/>
              </a:spcBef>
            </a:pPr>
            <a:r>
              <a:rPr lang="fr-BE" altLang="en-US" sz="1600" b="0"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r>
              <a:rPr lang="fr-BE" altLang="en-US" sz="1600">
                <a:solidFill>
                  <a:srgbClr val="0000FF"/>
                </a:solidFill>
                <a:effectLst/>
                <a:latin typeface="Arial" pitchFamily="34" charset="0"/>
              </a:rPr>
              <a:t>[ </a:t>
            </a:r>
            <a:r>
              <a:rPr lang="fr-BE" altLang="en-US" sz="1600" b="0">
                <a:solidFill>
                  <a:schemeClr val="tx1"/>
                </a:solidFill>
                <a:effectLst/>
                <a:latin typeface="Arial" pitchFamily="34" charset="0"/>
              </a:rPr>
              <a:t>Change &gt; 0 </a:t>
            </a:r>
            <a:r>
              <a:rPr lang="fr-BE" altLang="en-US" sz="1600">
                <a:solidFill>
                  <a:srgbClr val="0000FF"/>
                </a:solidFill>
                <a:effectLst/>
                <a:latin typeface="Arial" pitchFamily="34" charset="0"/>
              </a:rPr>
              <a:t>]</a:t>
            </a:r>
            <a:endParaRPr lang="fr-BE" altLang="en-US" sz="1600" b="0"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40147" name="Freeform 51"/>
          <p:cNvSpPr>
            <a:spLocks/>
          </p:cNvSpPr>
          <p:nvPr/>
        </p:nvSpPr>
        <p:spPr bwMode="auto">
          <a:xfrm>
            <a:off x="2728913" y="1589088"/>
            <a:ext cx="1308100" cy="2271712"/>
          </a:xfrm>
          <a:custGeom>
            <a:avLst/>
            <a:gdLst>
              <a:gd name="T0" fmla="*/ 2320 w 2320"/>
              <a:gd name="T1" fmla="*/ 5500 h 5997"/>
              <a:gd name="T2" fmla="*/ 980 w 2320"/>
              <a:gd name="T3" fmla="*/ 5080 h 5997"/>
              <a:gd name="T4" fmla="*/ 0 w 2320"/>
              <a:gd name="T5" fmla="*/ 0 h 59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320" h="5997">
                <a:moveTo>
                  <a:pt x="2320" y="5500"/>
                </a:moveTo>
                <a:cubicBezTo>
                  <a:pt x="1843" y="5748"/>
                  <a:pt x="1367" y="5997"/>
                  <a:pt x="980" y="5080"/>
                </a:cubicBezTo>
                <a:cubicBezTo>
                  <a:pt x="593" y="4163"/>
                  <a:pt x="296" y="2081"/>
                  <a:pt x="0" y="0"/>
                </a:cubicBezTo>
              </a:path>
            </a:pathLst>
          </a:custGeom>
          <a:noFill/>
          <a:ln w="28575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0148" name="Text Box 52"/>
          <p:cNvSpPr txBox="1">
            <a:spLocks noChangeArrowheads="1"/>
          </p:cNvSpPr>
          <p:nvPr/>
        </p:nvSpPr>
        <p:spPr bwMode="auto">
          <a:xfrm>
            <a:off x="1776413" y="2609850"/>
            <a:ext cx="13335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spcBef>
                <a:spcPct val="0"/>
              </a:spcBef>
            </a:pPr>
            <a:r>
              <a:rPr lang="en-AU" altLang="en-US" sz="1400">
                <a:solidFill>
                  <a:srgbClr val="0000FF"/>
                </a:solidFill>
                <a:effectLst/>
                <a:latin typeface="Arial" pitchFamily="34" charset="0"/>
              </a:rPr>
              <a:t>after</a:t>
            </a:r>
            <a:r>
              <a:rPr lang="en-AU" altLang="en-US" sz="1400" b="0">
                <a:solidFill>
                  <a:srgbClr val="0000FF"/>
                </a:solidFill>
                <a:effectLst/>
                <a:latin typeface="Arial" pitchFamily="34" charset="0"/>
              </a:rPr>
              <a:t> (</a:t>
            </a:r>
            <a:r>
              <a:rPr lang="en-AU" altLang="en-US" sz="1400" b="0">
                <a:solidFill>
                  <a:schemeClr val="tx1"/>
                </a:solidFill>
                <a:effectLst/>
                <a:latin typeface="Arial" pitchFamily="34" charset="0"/>
              </a:rPr>
              <a:t>3 secs</a:t>
            </a:r>
            <a:r>
              <a:rPr lang="en-AU" altLang="en-US" sz="1400" b="0">
                <a:solidFill>
                  <a:srgbClr val="0000FF"/>
                </a:solidFill>
                <a:effectLst/>
                <a:latin typeface="Arial" pitchFamily="34" charset="0"/>
              </a:rPr>
              <a:t>)</a:t>
            </a:r>
            <a:endParaRPr lang="fr-BE" altLang="en-US" sz="1600" b="0"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40152" name="AutoShape 56"/>
          <p:cNvSpPr>
            <a:spLocks noChangeArrowheads="1"/>
          </p:cNvSpPr>
          <p:nvPr/>
        </p:nvSpPr>
        <p:spPr bwMode="auto">
          <a:xfrm>
            <a:off x="3486150" y="3355975"/>
            <a:ext cx="1778000" cy="3259138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 w="28575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pPr algn="l">
              <a:spcBef>
                <a:spcPct val="0"/>
              </a:spcBef>
            </a:pPr>
            <a:r>
              <a:rPr lang="fr-BE" altLang="en-US" sz="1600">
                <a:solidFill>
                  <a:srgbClr val="0000FF"/>
                </a:solidFill>
                <a:effectLst/>
                <a:latin typeface="Arial" pitchFamily="34" charset="0"/>
              </a:rPr>
              <a:t>ItemGiven</a:t>
            </a:r>
            <a:endParaRPr lang="fr-BE" altLang="en-US" sz="1000">
              <a:solidFill>
                <a:srgbClr val="0000FF"/>
              </a:solidFill>
              <a:effectLst/>
              <a:latin typeface="Arial" pitchFamily="34" charset="0"/>
            </a:endParaRPr>
          </a:p>
        </p:txBody>
      </p:sp>
      <p:sp>
        <p:nvSpPr>
          <p:cNvPr id="1540153" name="Oval 57"/>
          <p:cNvSpPr>
            <a:spLocks noChangeArrowheads="1"/>
          </p:cNvSpPr>
          <p:nvPr/>
        </p:nvSpPr>
        <p:spPr bwMode="auto">
          <a:xfrm>
            <a:off x="3867150" y="3810000"/>
            <a:ext cx="177800" cy="157163"/>
          </a:xfrm>
          <a:prstGeom prst="ellipse">
            <a:avLst/>
          </a:prstGeom>
          <a:solidFill>
            <a:srgbClr val="3366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0154" name="Line 58"/>
          <p:cNvSpPr>
            <a:spLocks noChangeShapeType="1"/>
          </p:cNvSpPr>
          <p:nvPr/>
        </p:nvSpPr>
        <p:spPr bwMode="auto">
          <a:xfrm>
            <a:off x="4032250" y="3930650"/>
            <a:ext cx="292100" cy="14446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0155" name="AutoShape 59"/>
          <p:cNvSpPr>
            <a:spLocks noChangeArrowheads="1"/>
          </p:cNvSpPr>
          <p:nvPr/>
        </p:nvSpPr>
        <p:spPr bwMode="auto">
          <a:xfrm>
            <a:off x="3727450" y="4097338"/>
            <a:ext cx="1331913" cy="450850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 algn="l">
              <a:spcBef>
                <a:spcPts val="600"/>
              </a:spcBef>
            </a:pPr>
            <a:r>
              <a:rPr lang="fr-BE" altLang="en-US" sz="1600" b="0">
                <a:solidFill>
                  <a:schemeClr val="tx1"/>
                </a:solidFill>
                <a:effectLst/>
                <a:latin typeface="Arial" pitchFamily="34" charset="0"/>
              </a:rPr>
              <a:t>GripToRow</a:t>
            </a:r>
            <a:endParaRPr lang="fr-BE" altLang="en-US" sz="1000" b="0"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40156" name="AutoShape 60"/>
          <p:cNvSpPr>
            <a:spLocks noChangeArrowheads="1"/>
          </p:cNvSpPr>
          <p:nvPr/>
        </p:nvSpPr>
        <p:spPr bwMode="auto">
          <a:xfrm>
            <a:off x="3714750" y="4924425"/>
            <a:ext cx="1323975" cy="450850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 algn="l">
              <a:spcBef>
                <a:spcPts val="600"/>
              </a:spcBef>
            </a:pPr>
            <a:r>
              <a:rPr lang="fr-BE" altLang="en-US" sz="1600" b="0">
                <a:solidFill>
                  <a:schemeClr val="tx1"/>
                </a:solidFill>
                <a:effectLst/>
                <a:latin typeface="Arial" pitchFamily="34" charset="0"/>
              </a:rPr>
              <a:t>GripToItem</a:t>
            </a:r>
            <a:endParaRPr lang="fr-BE" altLang="en-US" sz="1000" b="0"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40157" name="AutoShape 61"/>
          <p:cNvSpPr>
            <a:spLocks noChangeArrowheads="1"/>
          </p:cNvSpPr>
          <p:nvPr/>
        </p:nvSpPr>
        <p:spPr bwMode="auto">
          <a:xfrm>
            <a:off x="3689350" y="5738813"/>
            <a:ext cx="1371600" cy="450850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 algn="l">
              <a:spcBef>
                <a:spcPts val="600"/>
              </a:spcBef>
            </a:pPr>
            <a:r>
              <a:rPr lang="fr-BE" altLang="en-US" sz="1600" b="0">
                <a:solidFill>
                  <a:schemeClr val="tx1"/>
                </a:solidFill>
                <a:effectLst/>
                <a:latin typeface="Arial" pitchFamily="34" charset="0"/>
              </a:rPr>
              <a:t>ItemPushed</a:t>
            </a:r>
            <a:endParaRPr lang="fr-BE" altLang="en-US" sz="1000" b="0"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40158" name="Line 62"/>
          <p:cNvSpPr>
            <a:spLocks noChangeShapeType="1"/>
          </p:cNvSpPr>
          <p:nvPr/>
        </p:nvSpPr>
        <p:spPr bwMode="auto">
          <a:xfrm flipH="1">
            <a:off x="4362450" y="4562475"/>
            <a:ext cx="0" cy="36512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0159" name="Line 63"/>
          <p:cNvSpPr>
            <a:spLocks noChangeShapeType="1"/>
          </p:cNvSpPr>
          <p:nvPr/>
        </p:nvSpPr>
        <p:spPr bwMode="auto">
          <a:xfrm flipH="1">
            <a:off x="4337050" y="5376863"/>
            <a:ext cx="0" cy="36512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540160" name="Group 64"/>
          <p:cNvGrpSpPr>
            <a:grpSpLocks/>
          </p:cNvGrpSpPr>
          <p:nvPr/>
        </p:nvGrpSpPr>
        <p:grpSpPr bwMode="auto">
          <a:xfrm>
            <a:off x="4787900" y="6326188"/>
            <a:ext cx="266700" cy="231775"/>
            <a:chOff x="6929" y="13689"/>
            <a:chExt cx="480" cy="460"/>
          </a:xfrm>
        </p:grpSpPr>
        <p:sp>
          <p:nvSpPr>
            <p:cNvPr id="1540161" name="Oval 65"/>
            <p:cNvSpPr>
              <a:spLocks noChangeArrowheads="1"/>
            </p:cNvSpPr>
            <p:nvPr/>
          </p:nvSpPr>
          <p:spPr bwMode="auto">
            <a:xfrm>
              <a:off x="7029" y="13786"/>
              <a:ext cx="280" cy="26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162" name="Oval 66"/>
            <p:cNvSpPr>
              <a:spLocks noChangeArrowheads="1"/>
            </p:cNvSpPr>
            <p:nvPr/>
          </p:nvSpPr>
          <p:spPr bwMode="auto">
            <a:xfrm>
              <a:off x="6929" y="13689"/>
              <a:ext cx="480" cy="460"/>
            </a:xfrm>
            <a:prstGeom prst="ellips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40163" name="Line 67"/>
          <p:cNvSpPr>
            <a:spLocks noChangeShapeType="1"/>
          </p:cNvSpPr>
          <p:nvPr/>
        </p:nvSpPr>
        <p:spPr bwMode="auto">
          <a:xfrm>
            <a:off x="4311650" y="6203950"/>
            <a:ext cx="508000" cy="20637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0164" name="Text Box 68"/>
          <p:cNvSpPr txBox="1">
            <a:spLocks noChangeArrowheads="1"/>
          </p:cNvSpPr>
          <p:nvPr/>
        </p:nvSpPr>
        <p:spPr bwMode="auto">
          <a:xfrm>
            <a:off x="4298950" y="4546600"/>
            <a:ext cx="952500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spcBef>
                <a:spcPct val="0"/>
              </a:spcBef>
            </a:pPr>
            <a:r>
              <a:rPr lang="fr-BE" altLang="en-US" sz="1600" b="0">
                <a:solidFill>
                  <a:schemeClr val="tx1"/>
                </a:solidFill>
                <a:effectLst/>
                <a:latin typeface="Arial" pitchFamily="34" charset="0"/>
              </a:rPr>
              <a:t> RowOk</a:t>
            </a:r>
          </a:p>
        </p:txBody>
      </p:sp>
      <p:sp>
        <p:nvSpPr>
          <p:cNvPr id="1540165" name="Text Box 69"/>
          <p:cNvSpPr txBox="1">
            <a:spLocks noChangeArrowheads="1"/>
          </p:cNvSpPr>
          <p:nvPr/>
        </p:nvSpPr>
        <p:spPr bwMode="auto">
          <a:xfrm>
            <a:off x="4273550" y="5386388"/>
            <a:ext cx="9525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spcBef>
                <a:spcPct val="0"/>
              </a:spcBef>
            </a:pPr>
            <a:r>
              <a:rPr lang="fr-BE" altLang="en-US" sz="1600" b="0">
                <a:solidFill>
                  <a:schemeClr val="tx1"/>
                </a:solidFill>
                <a:effectLst/>
                <a:latin typeface="Arial" pitchFamily="34" charset="0"/>
              </a:rPr>
              <a:t> ItemOk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1122" name="Rectangle 2"/>
          <p:cNvSpPr>
            <a:spLocks noChangeArrowheads="1"/>
          </p:cNvSpPr>
          <p:nvPr>
            <p:ph type="title"/>
          </p:nvPr>
        </p:nvSpPr>
        <p:spPr>
          <a:xfrm>
            <a:off x="1046163" y="141288"/>
            <a:ext cx="7888287" cy="762000"/>
          </a:xfrm>
        </p:spPr>
        <p:txBody>
          <a:bodyPr/>
          <a:lstStyle/>
          <a:p>
            <a:r>
              <a:rPr lang="en-US" altLang="en-US" sz="2400"/>
              <a:t>Sequential decomposition:  cash machine example</a:t>
            </a:r>
            <a:endParaRPr lang="en-US" altLang="en-US" sz="2000"/>
          </a:p>
        </p:txBody>
      </p:sp>
      <p:sp>
        <p:nvSpPr>
          <p:cNvPr id="1541124" name="AutoShape 4"/>
          <p:cNvSpPr>
            <a:spLocks noChangeArrowheads="1"/>
          </p:cNvSpPr>
          <p:nvPr/>
        </p:nvSpPr>
        <p:spPr bwMode="auto">
          <a:xfrm>
            <a:off x="965200" y="1206500"/>
            <a:ext cx="7342188" cy="4703763"/>
          </a:xfrm>
          <a:prstGeom prst="roundRect">
            <a:avLst>
              <a:gd name="adj" fmla="val 16667"/>
            </a:avLst>
          </a:prstGeom>
          <a:solidFill>
            <a:srgbClr val="99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41162" name="Text Box 42"/>
          <p:cNvSpPr txBox="1">
            <a:spLocks noChangeArrowheads="1"/>
          </p:cNvSpPr>
          <p:nvPr/>
        </p:nvSpPr>
        <p:spPr bwMode="auto">
          <a:xfrm>
            <a:off x="3300413" y="2473325"/>
            <a:ext cx="14859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spcBef>
                <a:spcPct val="0"/>
              </a:spcBef>
            </a:pPr>
            <a:r>
              <a:rPr lang="fr-BE" altLang="en-US" sz="1600" b="0">
                <a:solidFill>
                  <a:schemeClr val="tx1"/>
                </a:solidFill>
                <a:effectLst/>
                <a:latin typeface="Arial" pitchFamily="34" charset="0"/>
              </a:rPr>
              <a:t> CardInsertion</a:t>
            </a:r>
          </a:p>
        </p:txBody>
      </p:sp>
      <p:sp>
        <p:nvSpPr>
          <p:cNvPr id="1541163" name="AutoShape 43"/>
          <p:cNvSpPr>
            <a:spLocks noChangeArrowheads="1"/>
          </p:cNvSpPr>
          <p:nvPr/>
        </p:nvSpPr>
        <p:spPr bwMode="auto">
          <a:xfrm>
            <a:off x="2119313" y="2638425"/>
            <a:ext cx="1066800" cy="584200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l">
              <a:lnSpc>
                <a:spcPct val="130000"/>
              </a:lnSpc>
              <a:spcBef>
                <a:spcPts val="600"/>
              </a:spcBef>
            </a:pPr>
            <a:r>
              <a:rPr lang="fr-BE" altLang="en-US" sz="1600" b="0">
                <a:solidFill>
                  <a:schemeClr val="tx1"/>
                </a:solidFill>
                <a:effectLst/>
                <a:latin typeface="Arial" pitchFamily="34" charset="0"/>
              </a:rPr>
              <a:t>   Idle</a:t>
            </a:r>
            <a:endParaRPr lang="fr-BE" altLang="en-US" sz="1000" b="0"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41164" name="AutoShape 44"/>
          <p:cNvSpPr>
            <a:spLocks noChangeArrowheads="1"/>
          </p:cNvSpPr>
          <p:nvPr/>
        </p:nvSpPr>
        <p:spPr bwMode="auto">
          <a:xfrm>
            <a:off x="4964113" y="1776413"/>
            <a:ext cx="3098800" cy="3732212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l">
              <a:spcBef>
                <a:spcPct val="0"/>
              </a:spcBef>
            </a:pPr>
            <a:r>
              <a:rPr lang="fr-BE" altLang="en-US" sz="1800" b="0"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lang="fr-BE" altLang="en-US" sz="1600">
                <a:solidFill>
                  <a:srgbClr val="0000FF"/>
                </a:solidFill>
                <a:effectLst/>
                <a:latin typeface="Arial" pitchFamily="34" charset="0"/>
              </a:rPr>
              <a:t>Active</a:t>
            </a:r>
            <a:endParaRPr lang="fr-BE" altLang="en-US" sz="1000">
              <a:solidFill>
                <a:srgbClr val="0000FF"/>
              </a:solidFill>
              <a:effectLst/>
              <a:latin typeface="Arial" pitchFamily="34" charset="0"/>
            </a:endParaRPr>
          </a:p>
        </p:txBody>
      </p:sp>
      <p:sp>
        <p:nvSpPr>
          <p:cNvPr id="1541165" name="Line 45"/>
          <p:cNvSpPr>
            <a:spLocks noChangeShapeType="1"/>
          </p:cNvSpPr>
          <p:nvPr/>
        </p:nvSpPr>
        <p:spPr bwMode="auto">
          <a:xfrm>
            <a:off x="1712913" y="2930525"/>
            <a:ext cx="368300" cy="127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1166" name="Line 46"/>
          <p:cNvSpPr>
            <a:spLocks noChangeShapeType="1"/>
          </p:cNvSpPr>
          <p:nvPr/>
        </p:nvSpPr>
        <p:spPr bwMode="auto">
          <a:xfrm flipV="1">
            <a:off x="3198813" y="3070225"/>
            <a:ext cx="1778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1167" name="Text Box 47"/>
          <p:cNvSpPr txBox="1">
            <a:spLocks noChangeArrowheads="1"/>
          </p:cNvSpPr>
          <p:nvPr/>
        </p:nvSpPr>
        <p:spPr bwMode="auto">
          <a:xfrm>
            <a:off x="3465513" y="3082925"/>
            <a:ext cx="13843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spcBef>
                <a:spcPct val="0"/>
              </a:spcBef>
            </a:pPr>
            <a:r>
              <a:rPr lang="fr-BE" altLang="en-US" sz="1600" b="0">
                <a:solidFill>
                  <a:schemeClr val="tx1"/>
                </a:solidFill>
                <a:effectLst/>
                <a:latin typeface="Arial" pitchFamily="34" charset="0"/>
              </a:rPr>
              <a:t>Cancellation</a:t>
            </a:r>
          </a:p>
        </p:txBody>
      </p:sp>
      <p:sp>
        <p:nvSpPr>
          <p:cNvPr id="1541168" name="Oval 48"/>
          <p:cNvSpPr>
            <a:spLocks noChangeArrowheads="1"/>
          </p:cNvSpPr>
          <p:nvPr/>
        </p:nvSpPr>
        <p:spPr bwMode="auto">
          <a:xfrm>
            <a:off x="1522413" y="2855913"/>
            <a:ext cx="177800" cy="1651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1169" name="Line 49"/>
          <p:cNvSpPr>
            <a:spLocks noChangeShapeType="1"/>
          </p:cNvSpPr>
          <p:nvPr/>
        </p:nvSpPr>
        <p:spPr bwMode="auto">
          <a:xfrm flipV="1">
            <a:off x="3211513" y="2828925"/>
            <a:ext cx="17653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1170" name="AutoShape 50"/>
          <p:cNvSpPr>
            <a:spLocks noChangeArrowheads="1"/>
          </p:cNvSpPr>
          <p:nvPr/>
        </p:nvSpPr>
        <p:spPr bwMode="auto">
          <a:xfrm>
            <a:off x="5903913" y="2244725"/>
            <a:ext cx="1333500" cy="419100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 algn="l">
              <a:spcBef>
                <a:spcPct val="0"/>
              </a:spcBef>
            </a:pPr>
            <a:r>
              <a:rPr lang="fr-BE" altLang="en-US" sz="1800" b="0"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lang="fr-BE" altLang="en-US" sz="1600" b="0">
                <a:solidFill>
                  <a:schemeClr val="tx1"/>
                </a:solidFill>
                <a:effectLst/>
                <a:latin typeface="Arial" pitchFamily="34" charset="0"/>
              </a:rPr>
              <a:t>Validating</a:t>
            </a:r>
            <a:endParaRPr lang="fr-BE" altLang="en-US" sz="1000" b="0"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41171" name="Oval 51"/>
          <p:cNvSpPr>
            <a:spLocks noChangeArrowheads="1"/>
          </p:cNvSpPr>
          <p:nvPr/>
        </p:nvSpPr>
        <p:spPr bwMode="auto">
          <a:xfrm>
            <a:off x="7542213" y="2081213"/>
            <a:ext cx="177800" cy="165100"/>
          </a:xfrm>
          <a:prstGeom prst="ellipse">
            <a:avLst/>
          </a:prstGeom>
          <a:solidFill>
            <a:schemeClr val="tx2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1172" name="Line 52"/>
          <p:cNvSpPr>
            <a:spLocks noChangeShapeType="1"/>
          </p:cNvSpPr>
          <p:nvPr/>
        </p:nvSpPr>
        <p:spPr bwMode="auto">
          <a:xfrm flipH="1">
            <a:off x="7237413" y="2168525"/>
            <a:ext cx="381000" cy="2032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1173" name="AutoShape 53"/>
          <p:cNvSpPr>
            <a:spLocks noChangeArrowheads="1"/>
          </p:cNvSpPr>
          <p:nvPr/>
        </p:nvSpPr>
        <p:spPr bwMode="auto">
          <a:xfrm>
            <a:off x="6221413" y="3870325"/>
            <a:ext cx="1320800" cy="457200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 algn="l">
              <a:spcBef>
                <a:spcPct val="0"/>
              </a:spcBef>
            </a:pPr>
            <a:r>
              <a:rPr lang="fr-BE" altLang="en-US" sz="1800" b="0"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lang="fr-BE" altLang="en-US" sz="1600" b="0">
                <a:solidFill>
                  <a:schemeClr val="tx1"/>
                </a:solidFill>
                <a:effectLst/>
                <a:latin typeface="Arial" pitchFamily="34" charset="0"/>
              </a:rPr>
              <a:t>Processing</a:t>
            </a:r>
            <a:endParaRPr lang="fr-BE" altLang="en-US" sz="1000" b="0"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41174" name="Text Box 54"/>
          <p:cNvSpPr txBox="1">
            <a:spLocks noChangeArrowheads="1"/>
          </p:cNvSpPr>
          <p:nvPr/>
        </p:nvSpPr>
        <p:spPr bwMode="auto">
          <a:xfrm>
            <a:off x="6437313" y="3349625"/>
            <a:ext cx="10287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spcBef>
                <a:spcPct val="0"/>
              </a:spcBef>
            </a:pPr>
            <a:r>
              <a:rPr lang="fr-BE" altLang="en-US" sz="1600" b="0">
                <a:solidFill>
                  <a:schemeClr val="tx1"/>
                </a:solidFill>
                <a:effectLst/>
                <a:latin typeface="Arial" pitchFamily="34" charset="0"/>
              </a:rPr>
              <a:t>Selection</a:t>
            </a:r>
          </a:p>
        </p:txBody>
      </p:sp>
      <p:sp>
        <p:nvSpPr>
          <p:cNvPr id="1541175" name="Text Box 55"/>
          <p:cNvSpPr txBox="1">
            <a:spLocks noChangeArrowheads="1"/>
          </p:cNvSpPr>
          <p:nvPr/>
        </p:nvSpPr>
        <p:spPr bwMode="auto">
          <a:xfrm>
            <a:off x="5268913" y="2638425"/>
            <a:ext cx="9525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spcBef>
                <a:spcPct val="0"/>
              </a:spcBef>
            </a:pPr>
            <a:r>
              <a:rPr lang="fr-BE" altLang="en-US" sz="1400" b="0">
                <a:solidFill>
                  <a:schemeClr val="tx1"/>
                </a:solidFill>
                <a:effectLst/>
                <a:latin typeface="Arial" pitchFamily="34" charset="0"/>
              </a:rPr>
              <a:t>OK-card</a:t>
            </a:r>
            <a:endParaRPr lang="fr-BE" altLang="en-US" sz="1600" b="0"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41176" name="Line 56"/>
          <p:cNvSpPr>
            <a:spLocks noChangeShapeType="1"/>
          </p:cNvSpPr>
          <p:nvPr/>
        </p:nvSpPr>
        <p:spPr bwMode="auto">
          <a:xfrm flipH="1">
            <a:off x="5789613" y="2689225"/>
            <a:ext cx="711200" cy="3937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1177" name="Line 57"/>
          <p:cNvSpPr>
            <a:spLocks noChangeShapeType="1"/>
          </p:cNvSpPr>
          <p:nvPr/>
        </p:nvSpPr>
        <p:spPr bwMode="auto">
          <a:xfrm flipH="1" flipV="1">
            <a:off x="6272213" y="3502025"/>
            <a:ext cx="622300" cy="355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1178" name="AutoShape 58"/>
          <p:cNvSpPr>
            <a:spLocks noChangeArrowheads="1"/>
          </p:cNvSpPr>
          <p:nvPr/>
        </p:nvSpPr>
        <p:spPr bwMode="auto">
          <a:xfrm>
            <a:off x="5243513" y="3095625"/>
            <a:ext cx="1219200" cy="419100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 algn="l">
              <a:spcBef>
                <a:spcPct val="0"/>
              </a:spcBef>
            </a:pPr>
            <a:r>
              <a:rPr lang="fr-BE" altLang="en-US" sz="1800" b="0"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lang="fr-BE" altLang="en-US" sz="1600" b="0">
                <a:solidFill>
                  <a:schemeClr val="tx1"/>
                </a:solidFill>
                <a:effectLst/>
                <a:latin typeface="Arial" pitchFamily="34" charset="0"/>
              </a:rPr>
              <a:t>Selecting</a:t>
            </a:r>
            <a:endParaRPr lang="fr-BE" altLang="en-US" sz="1000" b="0"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41179" name="Text Box 59"/>
          <p:cNvSpPr txBox="1">
            <a:spLocks noChangeArrowheads="1"/>
          </p:cNvSpPr>
          <p:nvPr/>
        </p:nvSpPr>
        <p:spPr bwMode="auto">
          <a:xfrm>
            <a:off x="6754813" y="1801813"/>
            <a:ext cx="863600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spcBef>
                <a:spcPct val="0"/>
              </a:spcBef>
            </a:pPr>
            <a:r>
              <a:rPr lang="fr-BE" altLang="en-US" sz="1400" b="0">
                <a:solidFill>
                  <a:schemeClr val="tx1"/>
                </a:solidFill>
                <a:effectLst/>
                <a:latin typeface="Arial" pitchFamily="34" charset="0"/>
              </a:rPr>
              <a:t>KO-card</a:t>
            </a:r>
            <a:endParaRPr lang="fr-BE" altLang="en-US" sz="1600" b="0"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41180" name="Line 60"/>
          <p:cNvSpPr>
            <a:spLocks noChangeShapeType="1"/>
          </p:cNvSpPr>
          <p:nvPr/>
        </p:nvSpPr>
        <p:spPr bwMode="auto">
          <a:xfrm flipH="1" flipV="1">
            <a:off x="5942013" y="3527425"/>
            <a:ext cx="533400" cy="3175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1181" name="Text Box 61"/>
          <p:cNvSpPr txBox="1">
            <a:spLocks noChangeArrowheads="1"/>
          </p:cNvSpPr>
          <p:nvPr/>
        </p:nvSpPr>
        <p:spPr bwMode="auto">
          <a:xfrm>
            <a:off x="5084763" y="3629025"/>
            <a:ext cx="11366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spcBef>
                <a:spcPct val="0"/>
              </a:spcBef>
            </a:pPr>
            <a:r>
              <a:rPr lang="fr-BE" altLang="en-US" sz="1600" b="0">
                <a:solidFill>
                  <a:schemeClr val="tx1"/>
                </a:solidFill>
                <a:effectLst/>
                <a:latin typeface="Arial" pitchFamily="34" charset="0"/>
              </a:rPr>
              <a:t>[Continue]</a:t>
            </a:r>
          </a:p>
        </p:txBody>
      </p:sp>
      <p:sp>
        <p:nvSpPr>
          <p:cNvPr id="1541182" name="Text Box 62"/>
          <p:cNvSpPr txBox="1">
            <a:spLocks noChangeArrowheads="1"/>
          </p:cNvSpPr>
          <p:nvPr/>
        </p:nvSpPr>
        <p:spPr bwMode="auto">
          <a:xfrm>
            <a:off x="5507038" y="4340225"/>
            <a:ext cx="1544637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spcBef>
                <a:spcPct val="0"/>
              </a:spcBef>
            </a:pPr>
            <a:r>
              <a:rPr lang="fr-BE" altLang="en-US" sz="1600" b="0">
                <a:solidFill>
                  <a:schemeClr val="tx1"/>
                </a:solidFill>
                <a:effectLst/>
                <a:latin typeface="Arial" pitchFamily="34" charset="0"/>
              </a:rPr>
              <a:t>[</a:t>
            </a:r>
            <a:r>
              <a:rPr lang="fr-BE" altLang="en-US" sz="1600">
                <a:solidFill>
                  <a:schemeClr val="tx1"/>
                </a:solidFill>
                <a:effectLst/>
                <a:latin typeface="Arial" pitchFamily="34" charset="0"/>
              </a:rPr>
              <a:t>not</a:t>
            </a:r>
            <a:r>
              <a:rPr lang="fr-BE" altLang="en-US" sz="1600" b="0">
                <a:solidFill>
                  <a:schemeClr val="tx1"/>
                </a:solidFill>
                <a:effectLst/>
                <a:latin typeface="Arial" pitchFamily="34" charset="0"/>
              </a:rPr>
              <a:t> Continue]</a:t>
            </a:r>
          </a:p>
        </p:txBody>
      </p:sp>
      <p:sp>
        <p:nvSpPr>
          <p:cNvPr id="1541183" name="AutoShape 63"/>
          <p:cNvSpPr>
            <a:spLocks noChangeArrowheads="1"/>
          </p:cNvSpPr>
          <p:nvPr/>
        </p:nvSpPr>
        <p:spPr bwMode="auto">
          <a:xfrm>
            <a:off x="6856413" y="4695825"/>
            <a:ext cx="990600" cy="419100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 algn="l">
              <a:spcBef>
                <a:spcPct val="0"/>
              </a:spcBef>
            </a:pPr>
            <a:r>
              <a:rPr lang="fr-BE" altLang="en-US" sz="1800" b="0"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lang="fr-BE" altLang="en-US" sz="1600" b="0">
                <a:solidFill>
                  <a:schemeClr val="tx1"/>
                </a:solidFill>
                <a:effectLst/>
                <a:latin typeface="Arial" pitchFamily="34" charset="0"/>
              </a:rPr>
              <a:t>Printing</a:t>
            </a:r>
            <a:endParaRPr lang="fr-BE" altLang="en-US" sz="1000" b="0"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41184" name="Line 64"/>
          <p:cNvSpPr>
            <a:spLocks noChangeShapeType="1"/>
          </p:cNvSpPr>
          <p:nvPr/>
        </p:nvSpPr>
        <p:spPr bwMode="auto">
          <a:xfrm flipH="1" flipV="1">
            <a:off x="6894513" y="4327525"/>
            <a:ext cx="546100" cy="3175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1185" name="Freeform 65"/>
          <p:cNvSpPr>
            <a:spLocks/>
          </p:cNvSpPr>
          <p:nvPr/>
        </p:nvSpPr>
        <p:spPr bwMode="auto">
          <a:xfrm>
            <a:off x="3033713" y="3265488"/>
            <a:ext cx="4152900" cy="2486025"/>
          </a:xfrm>
          <a:custGeom>
            <a:avLst/>
            <a:gdLst>
              <a:gd name="T0" fmla="*/ 0 w 6680"/>
              <a:gd name="T1" fmla="*/ 0 h 3937"/>
              <a:gd name="T2" fmla="*/ 620 w 6680"/>
              <a:gd name="T3" fmla="*/ 1740 h 3937"/>
              <a:gd name="T4" fmla="*/ 2480 w 6680"/>
              <a:gd name="T5" fmla="*/ 3420 h 3937"/>
              <a:gd name="T6" fmla="*/ 4640 w 6680"/>
              <a:gd name="T7" fmla="*/ 3860 h 3937"/>
              <a:gd name="T8" fmla="*/ 6680 w 6680"/>
              <a:gd name="T9" fmla="*/ 2960 h 39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680" h="3937">
                <a:moveTo>
                  <a:pt x="0" y="0"/>
                </a:moveTo>
                <a:cubicBezTo>
                  <a:pt x="103" y="585"/>
                  <a:pt x="207" y="1170"/>
                  <a:pt x="620" y="1740"/>
                </a:cubicBezTo>
                <a:cubicBezTo>
                  <a:pt x="1033" y="2310"/>
                  <a:pt x="1810" y="3067"/>
                  <a:pt x="2480" y="3420"/>
                </a:cubicBezTo>
                <a:cubicBezTo>
                  <a:pt x="3150" y="3773"/>
                  <a:pt x="3940" y="3937"/>
                  <a:pt x="4640" y="3860"/>
                </a:cubicBezTo>
                <a:cubicBezTo>
                  <a:pt x="5340" y="3783"/>
                  <a:pt x="6010" y="3371"/>
                  <a:pt x="6680" y="2960"/>
                </a:cubicBezTo>
              </a:path>
            </a:pathLst>
          </a:custGeom>
          <a:noFill/>
          <a:ln w="28575" cmpd="sng">
            <a:solidFill>
              <a:srgbClr val="0000FF"/>
            </a:solidFill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1186" name="Text Box 66"/>
          <p:cNvSpPr txBox="1">
            <a:spLocks noChangeArrowheads="1"/>
          </p:cNvSpPr>
          <p:nvPr/>
        </p:nvSpPr>
        <p:spPr bwMode="auto">
          <a:xfrm>
            <a:off x="5014913" y="4873625"/>
            <a:ext cx="17780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spcBef>
                <a:spcPct val="0"/>
              </a:spcBef>
            </a:pPr>
            <a:r>
              <a:rPr lang="fr-BE" altLang="en-US" sz="1600" b="0">
                <a:solidFill>
                  <a:srgbClr val="0000FF"/>
                </a:solidFill>
                <a:effectLst/>
                <a:latin typeface="Arial" pitchFamily="34" charset="0"/>
              </a:rPr>
              <a:t>entry / readCard</a:t>
            </a:r>
          </a:p>
          <a:p>
            <a:pPr algn="l">
              <a:spcBef>
                <a:spcPct val="0"/>
              </a:spcBef>
            </a:pPr>
            <a:r>
              <a:rPr lang="fr-BE" altLang="en-US" sz="1600" b="0">
                <a:solidFill>
                  <a:srgbClr val="0000FF"/>
                </a:solidFill>
                <a:effectLst/>
                <a:latin typeface="Arial" pitchFamily="34" charset="0"/>
              </a:rPr>
              <a:t> exit / ejectCard</a:t>
            </a:r>
            <a:endParaRPr lang="fr-BE" altLang="en-US" sz="1600" b="0"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41187" name="AutoShape 67"/>
          <p:cNvSpPr>
            <a:spLocks noChangeArrowheads="1"/>
          </p:cNvSpPr>
          <p:nvPr/>
        </p:nvSpPr>
        <p:spPr bwMode="auto">
          <a:xfrm>
            <a:off x="1916113" y="4746625"/>
            <a:ext cx="1524000" cy="584200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l">
              <a:lnSpc>
                <a:spcPct val="140000"/>
              </a:lnSpc>
              <a:spcBef>
                <a:spcPts val="600"/>
              </a:spcBef>
            </a:pPr>
            <a:r>
              <a:rPr lang="fr-BE" altLang="en-US" sz="1600" b="0">
                <a:solidFill>
                  <a:schemeClr val="tx1"/>
                </a:solidFill>
                <a:effectLst/>
                <a:latin typeface="Arial" pitchFamily="34" charset="0"/>
              </a:rPr>
              <a:t>  Maintenance</a:t>
            </a:r>
            <a:endParaRPr lang="fr-BE" altLang="en-US" sz="1000" b="0"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41188" name="Line 68"/>
          <p:cNvSpPr>
            <a:spLocks noChangeShapeType="1"/>
          </p:cNvSpPr>
          <p:nvPr/>
        </p:nvSpPr>
        <p:spPr bwMode="auto">
          <a:xfrm>
            <a:off x="2347913" y="3248025"/>
            <a:ext cx="0" cy="1524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1189" name="Line 69"/>
          <p:cNvSpPr>
            <a:spLocks noChangeShapeType="1"/>
          </p:cNvSpPr>
          <p:nvPr/>
        </p:nvSpPr>
        <p:spPr bwMode="auto">
          <a:xfrm>
            <a:off x="2678113" y="3222625"/>
            <a:ext cx="0" cy="1524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1190" name="Text Box 70"/>
          <p:cNvSpPr txBox="1">
            <a:spLocks noChangeArrowheads="1"/>
          </p:cNvSpPr>
          <p:nvPr/>
        </p:nvSpPr>
        <p:spPr bwMode="auto">
          <a:xfrm>
            <a:off x="1052513" y="3806825"/>
            <a:ext cx="13970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spcBef>
                <a:spcPct val="0"/>
              </a:spcBef>
            </a:pPr>
            <a:r>
              <a:rPr lang="fr-BE" altLang="en-US" sz="1600" b="0">
                <a:solidFill>
                  <a:schemeClr val="tx1"/>
                </a:solidFill>
                <a:effectLst/>
                <a:latin typeface="Arial" pitchFamily="34" charset="0"/>
              </a:rPr>
              <a:t>Maintenance</a:t>
            </a:r>
          </a:p>
          <a:p>
            <a:pPr algn="l">
              <a:spcBef>
                <a:spcPct val="0"/>
              </a:spcBef>
            </a:pPr>
            <a:r>
              <a:rPr lang="fr-BE" altLang="en-US" sz="1600" b="0">
                <a:solidFill>
                  <a:schemeClr val="tx1"/>
                </a:solidFill>
                <a:effectLst/>
                <a:latin typeface="Arial" pitchFamily="34" charset="0"/>
              </a:rPr>
              <a:t>   Request</a:t>
            </a:r>
          </a:p>
        </p:txBody>
      </p:sp>
      <p:sp>
        <p:nvSpPr>
          <p:cNvPr id="1541191" name="Text Box 71"/>
          <p:cNvSpPr txBox="1">
            <a:spLocks noChangeArrowheads="1"/>
          </p:cNvSpPr>
          <p:nvPr/>
        </p:nvSpPr>
        <p:spPr bwMode="auto">
          <a:xfrm>
            <a:off x="2563813" y="3984625"/>
            <a:ext cx="6731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spcBef>
                <a:spcPct val="0"/>
              </a:spcBef>
            </a:pPr>
            <a:r>
              <a:rPr lang="fr-BE" altLang="en-US" sz="1600" b="0">
                <a:solidFill>
                  <a:schemeClr val="tx1"/>
                </a:solidFill>
                <a:effectLst/>
                <a:latin typeface="Arial" pitchFamily="34" charset="0"/>
              </a:rPr>
              <a:t> End</a:t>
            </a:r>
          </a:p>
        </p:txBody>
      </p:sp>
      <p:sp>
        <p:nvSpPr>
          <p:cNvPr id="1541192" name="Freeform 72"/>
          <p:cNvSpPr>
            <a:spLocks/>
          </p:cNvSpPr>
          <p:nvPr/>
        </p:nvSpPr>
        <p:spPr bwMode="auto">
          <a:xfrm>
            <a:off x="2957513" y="1500188"/>
            <a:ext cx="3875087" cy="1130300"/>
          </a:xfrm>
          <a:custGeom>
            <a:avLst/>
            <a:gdLst>
              <a:gd name="T0" fmla="*/ 6040 w 6103"/>
              <a:gd name="T1" fmla="*/ 1200 h 1780"/>
              <a:gd name="T2" fmla="*/ 5940 w 6103"/>
              <a:gd name="T3" fmla="*/ 640 h 1780"/>
              <a:gd name="T4" fmla="*/ 5060 w 6103"/>
              <a:gd name="T5" fmla="*/ 220 h 1780"/>
              <a:gd name="T6" fmla="*/ 3200 w 6103"/>
              <a:gd name="T7" fmla="*/ 260 h 1780"/>
              <a:gd name="T8" fmla="*/ 0 w 6103"/>
              <a:gd name="T9" fmla="*/ 1780 h 17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103" h="1780">
                <a:moveTo>
                  <a:pt x="6040" y="1200"/>
                </a:moveTo>
                <a:cubicBezTo>
                  <a:pt x="6071" y="1001"/>
                  <a:pt x="6103" y="803"/>
                  <a:pt x="5940" y="640"/>
                </a:cubicBezTo>
                <a:cubicBezTo>
                  <a:pt x="5777" y="477"/>
                  <a:pt x="5517" y="283"/>
                  <a:pt x="5060" y="220"/>
                </a:cubicBezTo>
                <a:cubicBezTo>
                  <a:pt x="4603" y="157"/>
                  <a:pt x="4043" y="0"/>
                  <a:pt x="3200" y="260"/>
                </a:cubicBezTo>
                <a:cubicBezTo>
                  <a:pt x="2357" y="520"/>
                  <a:pt x="1178" y="1150"/>
                  <a:pt x="0" y="1780"/>
                </a:cubicBezTo>
              </a:path>
            </a:pathLst>
          </a:custGeom>
          <a:noFill/>
          <a:ln w="28575" cmpd="sng">
            <a:solidFill>
              <a:srgbClr val="0000FF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1193" name="Line 73"/>
          <p:cNvSpPr>
            <a:spLocks noChangeShapeType="1"/>
          </p:cNvSpPr>
          <p:nvPr/>
        </p:nvSpPr>
        <p:spPr bwMode="auto">
          <a:xfrm flipV="1">
            <a:off x="4391025" y="3086100"/>
            <a:ext cx="539750" cy="573088"/>
          </a:xfrm>
          <a:prstGeom prst="line">
            <a:avLst/>
          </a:prstGeom>
          <a:noFill/>
          <a:ln w="12700">
            <a:solidFill>
              <a:schemeClr val="tx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41194" name="Text Box 74"/>
          <p:cNvSpPr txBox="1">
            <a:spLocks noChangeArrowheads="1"/>
          </p:cNvSpPr>
          <p:nvPr/>
        </p:nvSpPr>
        <p:spPr bwMode="auto">
          <a:xfrm>
            <a:off x="3435350" y="3603625"/>
            <a:ext cx="1412875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spcBef>
                <a:spcPct val="0"/>
              </a:spcBef>
            </a:pPr>
            <a:r>
              <a:rPr lang="fr-BE" altLang="en-US" sz="1800" b="0" i="1">
                <a:solidFill>
                  <a:schemeClr val="tx2"/>
                </a:solidFill>
                <a:effectLst/>
                <a:latin typeface="Comic Sans MS" pitchFamily="66" charset="0"/>
              </a:rPr>
              <a:t>inheritance</a:t>
            </a:r>
            <a:endParaRPr lang="fr-BE" altLang="en-US" sz="1600" b="0"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41196" name="Text Box 76"/>
          <p:cNvSpPr txBox="1">
            <a:spLocks noChangeArrowheads="1"/>
          </p:cNvSpPr>
          <p:nvPr/>
        </p:nvSpPr>
        <p:spPr bwMode="auto">
          <a:xfrm>
            <a:off x="484188" y="6064250"/>
            <a:ext cx="8440737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spcBef>
                <a:spcPct val="0"/>
              </a:spcBef>
            </a:pPr>
            <a:r>
              <a:rPr lang="fr-BE" altLang="en-US" sz="2000" b="0" i="1">
                <a:solidFill>
                  <a:schemeClr val="tx1"/>
                </a:solidFill>
                <a:effectLst/>
                <a:latin typeface="Comic Sans MS" pitchFamily="66" charset="0"/>
              </a:rPr>
              <a:t>Exercise: capture paths in this SM as sequence diagrams (scenarios)</a:t>
            </a:r>
            <a:endParaRPr lang="fr-BE" altLang="en-US" sz="1600" b="0"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541197" name="Picture 77" descr="C:\Program Files\Common Files\Microsoft Shared\Clipart\cagcat50\bs00508_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263525"/>
            <a:ext cx="1123950" cy="87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2215" name="AutoShape 71"/>
          <p:cNvSpPr>
            <a:spLocks noChangeArrowheads="1"/>
          </p:cNvSpPr>
          <p:nvPr/>
        </p:nvSpPr>
        <p:spPr bwMode="auto">
          <a:xfrm>
            <a:off x="1036638" y="1120775"/>
            <a:ext cx="7270750" cy="5353050"/>
          </a:xfrm>
          <a:prstGeom prst="roundRect">
            <a:avLst>
              <a:gd name="adj" fmla="val 16667"/>
            </a:avLst>
          </a:prstGeom>
          <a:solidFill>
            <a:srgbClr val="99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42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6163" y="141288"/>
            <a:ext cx="7532687" cy="762000"/>
          </a:xfrm>
        </p:spPr>
        <p:txBody>
          <a:bodyPr/>
          <a:lstStyle/>
          <a:p>
            <a:r>
              <a:rPr lang="en-US" altLang="en-US" sz="2400"/>
              <a:t>Sequential decomposition:  thermostat controller</a:t>
            </a:r>
            <a:endParaRPr lang="en-US" altLang="en-US" sz="2000"/>
          </a:p>
        </p:txBody>
      </p:sp>
      <p:sp>
        <p:nvSpPr>
          <p:cNvPr id="1542184" name="Line 40"/>
          <p:cNvSpPr>
            <a:spLocks noChangeShapeType="1"/>
          </p:cNvSpPr>
          <p:nvPr/>
        </p:nvSpPr>
        <p:spPr bwMode="auto">
          <a:xfrm flipH="1">
            <a:off x="2513013" y="2138363"/>
            <a:ext cx="1473200" cy="1701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2185" name="Text Box 41"/>
          <p:cNvSpPr txBox="1">
            <a:spLocks noChangeArrowheads="1"/>
          </p:cNvSpPr>
          <p:nvPr/>
        </p:nvSpPr>
        <p:spPr bwMode="auto">
          <a:xfrm>
            <a:off x="5141913" y="1655763"/>
            <a:ext cx="12319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spcBef>
                <a:spcPct val="0"/>
              </a:spcBef>
            </a:pPr>
            <a:r>
              <a:rPr lang="fr-BE" altLang="en-US" sz="1600" b="0">
                <a:solidFill>
                  <a:schemeClr val="tx1"/>
                </a:solidFill>
                <a:effectLst/>
                <a:latin typeface="Arial" pitchFamily="34" charset="0"/>
              </a:rPr>
              <a:t> shutDown</a:t>
            </a:r>
          </a:p>
        </p:txBody>
      </p:sp>
      <p:sp>
        <p:nvSpPr>
          <p:cNvPr id="1542186" name="AutoShape 42"/>
          <p:cNvSpPr>
            <a:spLocks noChangeArrowheads="1"/>
          </p:cNvSpPr>
          <p:nvPr/>
        </p:nvSpPr>
        <p:spPr bwMode="auto">
          <a:xfrm>
            <a:off x="3871913" y="1795463"/>
            <a:ext cx="1066800" cy="584200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l">
              <a:lnSpc>
                <a:spcPct val="130000"/>
              </a:lnSpc>
              <a:spcBef>
                <a:spcPts val="600"/>
              </a:spcBef>
            </a:pPr>
            <a:r>
              <a:rPr lang="fr-BE" altLang="en-US" sz="1600" b="0">
                <a:solidFill>
                  <a:schemeClr val="tx1"/>
                </a:solidFill>
                <a:effectLst/>
                <a:latin typeface="Arial" pitchFamily="34" charset="0"/>
              </a:rPr>
              <a:t>    Idle</a:t>
            </a:r>
            <a:endParaRPr lang="fr-BE" altLang="en-US" sz="1000" b="0"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42187" name="Line 43"/>
          <p:cNvSpPr>
            <a:spLocks noChangeShapeType="1"/>
          </p:cNvSpPr>
          <p:nvPr/>
        </p:nvSpPr>
        <p:spPr bwMode="auto">
          <a:xfrm>
            <a:off x="2894013" y="1363663"/>
            <a:ext cx="977900" cy="5207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2188" name="Line 44"/>
          <p:cNvSpPr>
            <a:spLocks noChangeShapeType="1"/>
          </p:cNvSpPr>
          <p:nvPr/>
        </p:nvSpPr>
        <p:spPr bwMode="auto">
          <a:xfrm>
            <a:off x="4900613" y="2392363"/>
            <a:ext cx="1765300" cy="14986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2189" name="Oval 45"/>
          <p:cNvSpPr>
            <a:spLocks noChangeArrowheads="1"/>
          </p:cNvSpPr>
          <p:nvPr/>
        </p:nvSpPr>
        <p:spPr bwMode="auto">
          <a:xfrm>
            <a:off x="2767013" y="1236663"/>
            <a:ext cx="177800" cy="1651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2190" name="Line 46"/>
          <p:cNvSpPr>
            <a:spLocks noChangeShapeType="1"/>
          </p:cNvSpPr>
          <p:nvPr/>
        </p:nvSpPr>
        <p:spPr bwMode="auto">
          <a:xfrm>
            <a:off x="4964113" y="2189163"/>
            <a:ext cx="2197100" cy="1727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2191" name="AutoShape 47"/>
          <p:cNvSpPr>
            <a:spLocks noChangeArrowheads="1"/>
          </p:cNvSpPr>
          <p:nvPr/>
        </p:nvSpPr>
        <p:spPr bwMode="auto">
          <a:xfrm>
            <a:off x="1382713" y="3903663"/>
            <a:ext cx="2819400" cy="2359025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l">
              <a:spcBef>
                <a:spcPct val="0"/>
              </a:spcBef>
            </a:pPr>
            <a:r>
              <a:rPr lang="fr-BE" altLang="en-US" sz="1800" b="0"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lang="fr-BE" altLang="en-US" sz="1600">
                <a:solidFill>
                  <a:schemeClr val="tx1"/>
                </a:solidFill>
                <a:effectLst/>
                <a:latin typeface="Arial" pitchFamily="34" charset="0"/>
              </a:rPr>
              <a:t>Cooling</a:t>
            </a:r>
            <a:endParaRPr lang="fr-BE" altLang="en-US" sz="1000"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42192" name="AutoShape 48"/>
          <p:cNvSpPr>
            <a:spLocks noChangeArrowheads="1"/>
          </p:cNvSpPr>
          <p:nvPr/>
        </p:nvSpPr>
        <p:spPr bwMode="auto">
          <a:xfrm>
            <a:off x="1966913" y="4525963"/>
            <a:ext cx="1651000" cy="419100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l">
              <a:spcBef>
                <a:spcPct val="0"/>
              </a:spcBef>
            </a:pPr>
            <a:r>
              <a:rPr lang="fr-BE" altLang="en-US" sz="1800" b="0"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lang="fr-BE" altLang="en-US" sz="1600" b="0">
                <a:solidFill>
                  <a:schemeClr val="tx1"/>
                </a:solidFill>
                <a:effectLst/>
                <a:latin typeface="Arial" pitchFamily="34" charset="0"/>
              </a:rPr>
              <a:t>CoolActivating</a:t>
            </a:r>
            <a:endParaRPr lang="fr-BE" altLang="en-US" sz="1000" b="0"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42193" name="Oval 49"/>
          <p:cNvSpPr>
            <a:spLocks noChangeArrowheads="1"/>
          </p:cNvSpPr>
          <p:nvPr/>
        </p:nvSpPr>
        <p:spPr bwMode="auto">
          <a:xfrm>
            <a:off x="3300413" y="4159250"/>
            <a:ext cx="177800" cy="1651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2194" name="Line 50"/>
          <p:cNvSpPr>
            <a:spLocks noChangeShapeType="1"/>
          </p:cNvSpPr>
          <p:nvPr/>
        </p:nvSpPr>
        <p:spPr bwMode="auto">
          <a:xfrm flipH="1">
            <a:off x="2982913" y="4310063"/>
            <a:ext cx="342900" cy="1905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2195" name="Line 51"/>
          <p:cNvSpPr>
            <a:spLocks noChangeShapeType="1"/>
          </p:cNvSpPr>
          <p:nvPr/>
        </p:nvSpPr>
        <p:spPr bwMode="auto">
          <a:xfrm flipH="1">
            <a:off x="2741613" y="4983163"/>
            <a:ext cx="12700" cy="5969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2196" name="AutoShape 52"/>
          <p:cNvSpPr>
            <a:spLocks noChangeArrowheads="1"/>
          </p:cNvSpPr>
          <p:nvPr/>
        </p:nvSpPr>
        <p:spPr bwMode="auto">
          <a:xfrm>
            <a:off x="2119313" y="5630863"/>
            <a:ext cx="1270000" cy="419100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l">
              <a:spcBef>
                <a:spcPct val="0"/>
              </a:spcBef>
            </a:pPr>
            <a:r>
              <a:rPr lang="fr-BE" altLang="en-US" sz="1800" b="0"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lang="fr-BE" altLang="en-US" sz="1600" b="0">
                <a:solidFill>
                  <a:schemeClr val="tx1"/>
                </a:solidFill>
                <a:effectLst/>
                <a:latin typeface="Arial" pitchFamily="34" charset="0"/>
              </a:rPr>
              <a:t>CoolActive</a:t>
            </a:r>
            <a:endParaRPr lang="fr-BE" altLang="en-US" sz="1000" b="0"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42197" name="Text Box 53"/>
          <p:cNvSpPr txBox="1">
            <a:spLocks noChangeArrowheads="1"/>
          </p:cNvSpPr>
          <p:nvPr/>
        </p:nvSpPr>
        <p:spPr bwMode="auto">
          <a:xfrm>
            <a:off x="2817813" y="4995863"/>
            <a:ext cx="1473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spcBef>
                <a:spcPct val="0"/>
              </a:spcBef>
            </a:pPr>
            <a:r>
              <a:rPr lang="fr-BE" altLang="en-US" sz="1600" b="0">
                <a:solidFill>
                  <a:schemeClr val="tx1"/>
                </a:solidFill>
                <a:effectLst/>
                <a:latin typeface="Arial" pitchFamily="34" charset="0"/>
              </a:rPr>
              <a:t>coolReady </a:t>
            </a:r>
          </a:p>
          <a:p>
            <a:pPr algn="l">
              <a:spcBef>
                <a:spcPct val="0"/>
              </a:spcBef>
            </a:pPr>
            <a:r>
              <a:rPr lang="fr-BE" altLang="en-US" sz="1600" b="0">
                <a:solidFill>
                  <a:schemeClr val="tx1"/>
                </a:solidFill>
                <a:effectLst/>
                <a:latin typeface="Arial" pitchFamily="34" charset="0"/>
              </a:rPr>
              <a:t>/ CoolTurnOn</a:t>
            </a:r>
          </a:p>
        </p:txBody>
      </p:sp>
      <p:sp>
        <p:nvSpPr>
          <p:cNvPr id="1542198" name="Line 54"/>
          <p:cNvSpPr>
            <a:spLocks noChangeShapeType="1"/>
          </p:cNvSpPr>
          <p:nvPr/>
        </p:nvSpPr>
        <p:spPr bwMode="auto">
          <a:xfrm flipH="1">
            <a:off x="2805113" y="2379663"/>
            <a:ext cx="1270000" cy="15113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2199" name="Text Box 55"/>
          <p:cNvSpPr txBox="1">
            <a:spLocks noChangeArrowheads="1"/>
          </p:cNvSpPr>
          <p:nvPr/>
        </p:nvSpPr>
        <p:spPr bwMode="auto">
          <a:xfrm>
            <a:off x="1354138" y="2570163"/>
            <a:ext cx="198437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spcBef>
                <a:spcPct val="0"/>
              </a:spcBef>
            </a:pPr>
            <a:r>
              <a:rPr lang="fr-BE" altLang="en-US" sz="1600" b="0">
                <a:solidFill>
                  <a:schemeClr val="tx1"/>
                </a:solidFill>
                <a:effectLst/>
                <a:latin typeface="Arial" pitchFamily="34" charset="0"/>
              </a:rPr>
              <a:t>[ Temp &gt; Desired ]</a:t>
            </a:r>
          </a:p>
        </p:txBody>
      </p:sp>
      <p:sp>
        <p:nvSpPr>
          <p:cNvPr id="1542200" name="Text Box 56"/>
          <p:cNvSpPr txBox="1">
            <a:spLocks noChangeArrowheads="1"/>
          </p:cNvSpPr>
          <p:nvPr/>
        </p:nvSpPr>
        <p:spPr bwMode="auto">
          <a:xfrm>
            <a:off x="3365500" y="3078163"/>
            <a:ext cx="13081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spcBef>
                <a:spcPct val="0"/>
              </a:spcBef>
            </a:pPr>
            <a:r>
              <a:rPr lang="fr-BE" altLang="en-US" sz="1600" b="0">
                <a:solidFill>
                  <a:schemeClr val="tx1"/>
                </a:solidFill>
                <a:effectLst/>
                <a:latin typeface="Arial" pitchFamily="34" charset="0"/>
              </a:rPr>
              <a:t>[</a:t>
            </a:r>
            <a:r>
              <a:rPr lang="fr-BE" altLang="en-US" sz="900" b="0"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r>
              <a:rPr lang="fr-BE" altLang="en-US" sz="1600" b="0">
                <a:solidFill>
                  <a:schemeClr val="tx1"/>
                </a:solidFill>
                <a:effectLst/>
                <a:latin typeface="Arial" pitchFamily="34" charset="0"/>
              </a:rPr>
              <a:t>Temp</a:t>
            </a:r>
          </a:p>
          <a:p>
            <a:pPr algn="l">
              <a:spcBef>
                <a:spcPct val="0"/>
              </a:spcBef>
            </a:pPr>
            <a:r>
              <a:rPr lang="fr-BE" altLang="en-US" sz="1600" b="0">
                <a:solidFill>
                  <a:schemeClr val="tx1"/>
                </a:solidFill>
                <a:effectLst/>
                <a:latin typeface="Arial" pitchFamily="34" charset="0"/>
              </a:rPr>
              <a:t>  = Desired ]</a:t>
            </a:r>
          </a:p>
        </p:txBody>
      </p:sp>
      <p:sp>
        <p:nvSpPr>
          <p:cNvPr id="1542201" name="AutoShape 57"/>
          <p:cNvSpPr>
            <a:spLocks noChangeArrowheads="1"/>
          </p:cNvSpPr>
          <p:nvPr/>
        </p:nvSpPr>
        <p:spPr bwMode="auto">
          <a:xfrm>
            <a:off x="5256213" y="3916363"/>
            <a:ext cx="2819400" cy="2373312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l">
              <a:spcBef>
                <a:spcPct val="0"/>
              </a:spcBef>
            </a:pPr>
            <a:r>
              <a:rPr lang="fr-BE" altLang="en-US" sz="1800" b="0"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lang="fr-BE" altLang="en-US" sz="1600">
                <a:solidFill>
                  <a:schemeClr val="tx1"/>
                </a:solidFill>
                <a:effectLst/>
                <a:latin typeface="Arial" pitchFamily="34" charset="0"/>
              </a:rPr>
              <a:t>Heating</a:t>
            </a:r>
            <a:endParaRPr lang="fr-BE" altLang="en-US" sz="1000"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42202" name="AutoShape 58"/>
          <p:cNvSpPr>
            <a:spLocks noChangeArrowheads="1"/>
          </p:cNvSpPr>
          <p:nvPr/>
        </p:nvSpPr>
        <p:spPr bwMode="auto">
          <a:xfrm>
            <a:off x="6132513" y="4538663"/>
            <a:ext cx="1549400" cy="419100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l">
              <a:spcBef>
                <a:spcPct val="0"/>
              </a:spcBef>
            </a:pPr>
            <a:r>
              <a:rPr lang="fr-BE" altLang="en-US" sz="1600" b="0">
                <a:solidFill>
                  <a:schemeClr val="tx1"/>
                </a:solidFill>
                <a:effectLst/>
                <a:latin typeface="Arial" pitchFamily="34" charset="0"/>
              </a:rPr>
              <a:t>HeatActivating</a:t>
            </a:r>
            <a:endParaRPr lang="fr-BE" altLang="en-US" sz="1000" b="0"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42203" name="Oval 59"/>
          <p:cNvSpPr>
            <a:spLocks noChangeArrowheads="1"/>
          </p:cNvSpPr>
          <p:nvPr/>
        </p:nvSpPr>
        <p:spPr bwMode="auto">
          <a:xfrm>
            <a:off x="7173913" y="4171950"/>
            <a:ext cx="177800" cy="1651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2204" name="Line 60"/>
          <p:cNvSpPr>
            <a:spLocks noChangeShapeType="1"/>
          </p:cNvSpPr>
          <p:nvPr/>
        </p:nvSpPr>
        <p:spPr bwMode="auto">
          <a:xfrm flipH="1">
            <a:off x="6856413" y="4322763"/>
            <a:ext cx="342900" cy="1905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2205" name="Line 61"/>
          <p:cNvSpPr>
            <a:spLocks noChangeShapeType="1"/>
          </p:cNvSpPr>
          <p:nvPr/>
        </p:nvSpPr>
        <p:spPr bwMode="auto">
          <a:xfrm flipH="1">
            <a:off x="6615113" y="4995863"/>
            <a:ext cx="12700" cy="5969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2206" name="AutoShape 62"/>
          <p:cNvSpPr>
            <a:spLocks noChangeArrowheads="1"/>
          </p:cNvSpPr>
          <p:nvPr/>
        </p:nvSpPr>
        <p:spPr bwMode="auto">
          <a:xfrm>
            <a:off x="6005513" y="5643563"/>
            <a:ext cx="1244600" cy="419100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l">
              <a:spcBef>
                <a:spcPct val="0"/>
              </a:spcBef>
            </a:pPr>
            <a:r>
              <a:rPr lang="fr-BE" altLang="en-US" sz="1600" b="0">
                <a:solidFill>
                  <a:schemeClr val="tx1"/>
                </a:solidFill>
                <a:effectLst/>
                <a:latin typeface="Arial" pitchFamily="34" charset="0"/>
              </a:rPr>
              <a:t>HeatActive</a:t>
            </a:r>
            <a:endParaRPr lang="fr-BE" altLang="en-US" sz="1000" b="0"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42207" name="Text Box 63"/>
          <p:cNvSpPr txBox="1">
            <a:spLocks noChangeArrowheads="1"/>
          </p:cNvSpPr>
          <p:nvPr/>
        </p:nvSpPr>
        <p:spPr bwMode="auto">
          <a:xfrm>
            <a:off x="6665913" y="4970463"/>
            <a:ext cx="14478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spcBef>
                <a:spcPct val="0"/>
              </a:spcBef>
            </a:pPr>
            <a:r>
              <a:rPr lang="fr-BE" altLang="en-US" sz="1600" b="0">
                <a:solidFill>
                  <a:schemeClr val="tx1"/>
                </a:solidFill>
                <a:effectLst/>
                <a:latin typeface="Arial" pitchFamily="34" charset="0"/>
              </a:rPr>
              <a:t>heatReady </a:t>
            </a:r>
          </a:p>
          <a:p>
            <a:pPr algn="l">
              <a:spcBef>
                <a:spcPct val="0"/>
              </a:spcBef>
            </a:pPr>
            <a:r>
              <a:rPr lang="fr-BE" altLang="en-US" sz="1600" b="0">
                <a:solidFill>
                  <a:schemeClr val="tx1"/>
                </a:solidFill>
                <a:effectLst/>
                <a:latin typeface="Arial" pitchFamily="34" charset="0"/>
              </a:rPr>
              <a:t>/ HeatTurnOn</a:t>
            </a:r>
          </a:p>
        </p:txBody>
      </p:sp>
      <p:grpSp>
        <p:nvGrpSpPr>
          <p:cNvPr id="1542208" name="Group 64"/>
          <p:cNvGrpSpPr>
            <a:grpSpLocks/>
          </p:cNvGrpSpPr>
          <p:nvPr/>
        </p:nvGrpSpPr>
        <p:grpSpPr bwMode="auto">
          <a:xfrm>
            <a:off x="5719763" y="1233488"/>
            <a:ext cx="304800" cy="292100"/>
            <a:chOff x="10120" y="7551"/>
            <a:chExt cx="480" cy="460"/>
          </a:xfrm>
        </p:grpSpPr>
        <p:sp>
          <p:nvSpPr>
            <p:cNvPr id="1542209" name="Oval 65"/>
            <p:cNvSpPr>
              <a:spLocks noChangeArrowheads="1"/>
            </p:cNvSpPr>
            <p:nvPr/>
          </p:nvSpPr>
          <p:spPr bwMode="auto">
            <a:xfrm>
              <a:off x="10220" y="7651"/>
              <a:ext cx="280" cy="26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2210" name="Oval 66"/>
            <p:cNvSpPr>
              <a:spLocks noChangeArrowheads="1"/>
            </p:cNvSpPr>
            <p:nvPr/>
          </p:nvSpPr>
          <p:spPr bwMode="auto">
            <a:xfrm>
              <a:off x="10120" y="7551"/>
              <a:ext cx="480" cy="46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42211" name="Text Box 67"/>
          <p:cNvSpPr txBox="1">
            <a:spLocks noChangeArrowheads="1"/>
          </p:cNvSpPr>
          <p:nvPr/>
        </p:nvSpPr>
        <p:spPr bwMode="auto">
          <a:xfrm>
            <a:off x="4735513" y="3078163"/>
            <a:ext cx="13208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spcBef>
                <a:spcPct val="0"/>
              </a:spcBef>
            </a:pPr>
            <a:r>
              <a:rPr lang="fr-BE" altLang="en-US" sz="1600" b="0">
                <a:solidFill>
                  <a:schemeClr val="tx1"/>
                </a:solidFill>
                <a:effectLst/>
                <a:latin typeface="Arial" pitchFamily="34" charset="0"/>
              </a:rPr>
              <a:t>[</a:t>
            </a:r>
            <a:r>
              <a:rPr lang="fr-BE" altLang="en-US" sz="900" b="0"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r>
              <a:rPr lang="fr-BE" altLang="en-US" sz="1600" b="0">
                <a:solidFill>
                  <a:schemeClr val="tx1"/>
                </a:solidFill>
                <a:effectLst/>
                <a:latin typeface="Arial" pitchFamily="34" charset="0"/>
              </a:rPr>
              <a:t>Temp</a:t>
            </a:r>
          </a:p>
          <a:p>
            <a:pPr algn="l">
              <a:spcBef>
                <a:spcPct val="0"/>
              </a:spcBef>
            </a:pPr>
            <a:r>
              <a:rPr lang="fr-BE" altLang="en-US" sz="1600" b="0">
                <a:solidFill>
                  <a:schemeClr val="tx1"/>
                </a:solidFill>
                <a:effectLst/>
                <a:latin typeface="Arial" pitchFamily="34" charset="0"/>
              </a:rPr>
              <a:t>  = Desired ]</a:t>
            </a:r>
          </a:p>
        </p:txBody>
      </p:sp>
      <p:sp>
        <p:nvSpPr>
          <p:cNvPr id="1542212" name="Text Box 68"/>
          <p:cNvSpPr txBox="1">
            <a:spLocks noChangeArrowheads="1"/>
          </p:cNvSpPr>
          <p:nvPr/>
        </p:nvSpPr>
        <p:spPr bwMode="auto">
          <a:xfrm>
            <a:off x="5853113" y="2544763"/>
            <a:ext cx="1879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spcBef>
                <a:spcPct val="0"/>
              </a:spcBef>
            </a:pPr>
            <a:r>
              <a:rPr lang="fr-BE" altLang="en-US" sz="1600" b="0">
                <a:solidFill>
                  <a:schemeClr val="tx1"/>
                </a:solidFill>
                <a:effectLst/>
                <a:latin typeface="Arial" pitchFamily="34" charset="0"/>
              </a:rPr>
              <a:t>[ Temp &lt; Desired ]</a:t>
            </a:r>
          </a:p>
        </p:txBody>
      </p:sp>
      <p:sp>
        <p:nvSpPr>
          <p:cNvPr id="1542213" name="Line 69"/>
          <p:cNvSpPr>
            <a:spLocks noChangeShapeType="1"/>
          </p:cNvSpPr>
          <p:nvPr/>
        </p:nvSpPr>
        <p:spPr bwMode="auto">
          <a:xfrm flipV="1">
            <a:off x="4900613" y="1452563"/>
            <a:ext cx="863600" cy="457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026" name="Rectangle 2"/>
          <p:cNvSpPr>
            <a:spLocks noGrp="1" noChangeArrowheads="1"/>
          </p:cNvSpPr>
          <p:nvPr>
            <p:ph type="title"/>
          </p:nvPr>
        </p:nvSpPr>
        <p:spPr>
          <a:xfrm>
            <a:off x="1200150" y="142875"/>
            <a:ext cx="7758113" cy="646113"/>
          </a:xfrm>
        </p:spPr>
        <p:txBody>
          <a:bodyPr/>
          <a:lstStyle/>
          <a:p>
            <a:r>
              <a:rPr lang="en-US" altLang="en-US"/>
              <a:t>Parallel decomposition:</a:t>
            </a:r>
            <a:r>
              <a:rPr kumimoji="0" lang="en-US" altLang="en-US"/>
              <a:t>  concurrent behaviors</a:t>
            </a:r>
          </a:p>
        </p:txBody>
      </p:sp>
      <p:sp>
        <p:nvSpPr>
          <p:cNvPr id="1537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5425" y="1266825"/>
            <a:ext cx="8882063" cy="49784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/>
              <a:t>Agents often control </a:t>
            </a:r>
            <a:r>
              <a:rPr lang="en-US" altLang="en-US" i="1"/>
              <a:t>multiple</a:t>
            </a:r>
            <a:r>
              <a:rPr lang="en-US" altLang="en-US"/>
              <a:t> items in parallel  </a:t>
            </a:r>
          </a:p>
          <a:p>
            <a:pPr>
              <a:lnSpc>
                <a:spcPct val="100000"/>
              </a:lnSpc>
            </a:pPr>
            <a:r>
              <a:rPr lang="en-US" altLang="en-US"/>
              <a:t>Problems with flat SM diagram ...</a:t>
            </a:r>
          </a:p>
          <a:p>
            <a:pPr lvl="1">
              <a:lnSpc>
                <a:spcPct val="100000"/>
              </a:lnSpc>
            </a:pPr>
            <a:r>
              <a:rPr lang="en-US" altLang="en-US" i="1"/>
              <a:t>N</a:t>
            </a:r>
            <a:r>
              <a:rPr lang="en-US" altLang="en-US"/>
              <a:t> item variables each with </a:t>
            </a:r>
            <a:r>
              <a:rPr lang="en-US" altLang="en-US" i="1"/>
              <a:t>M</a:t>
            </a:r>
            <a:r>
              <a:rPr lang="en-US" altLang="en-US"/>
              <a:t> values </a:t>
            </a:r>
            <a:r>
              <a:rPr lang="en-US" altLang="en-US">
                <a:solidFill>
                  <a:schemeClr val="tx2"/>
                </a:solidFill>
              </a:rPr>
              <a:t>=&gt;</a:t>
            </a:r>
            <a:r>
              <a:rPr lang="en-US" altLang="en-US"/>
              <a:t> </a:t>
            </a:r>
            <a:r>
              <a:rPr lang="fr-BE" altLang="en-US"/>
              <a:t> </a:t>
            </a:r>
            <a:r>
              <a:rPr lang="en-US" altLang="en-US" i="1">
                <a:effectLst>
                  <a:outerShdw blurRad="38100" dist="38100" dir="2700000" algn="tl">
                    <a:srgbClr val="000000"/>
                  </a:outerShdw>
                </a:effectLst>
              </a:rPr>
              <a:t>M</a:t>
            </a:r>
            <a:r>
              <a:rPr lang="en-US" altLang="en-US" i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/>
              <a:t>states !</a:t>
            </a:r>
          </a:p>
          <a:p>
            <a:pPr lvl="1">
              <a:lnSpc>
                <a:spcPct val="100000"/>
              </a:lnSpc>
            </a:pPr>
            <a:r>
              <a:rPr lang="en-US" altLang="en-US"/>
              <a:t>same SM state mixing up different variables</a:t>
            </a:r>
          </a:p>
          <a:p>
            <a:pPr>
              <a:lnSpc>
                <a:spcPct val="100000"/>
              </a:lnSpc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Statechart</a:t>
            </a:r>
            <a:r>
              <a:rPr lang="en-US" altLang="en-US"/>
              <a:t> </a:t>
            </a:r>
            <a:r>
              <a:rPr lang="en-US" altLang="en-US">
                <a:solidFill>
                  <a:schemeClr val="tx2"/>
                </a:solidFill>
              </a:rPr>
              <a:t>=</a:t>
            </a:r>
            <a:r>
              <a:rPr lang="en-US" altLang="en-US"/>
              <a:t>  parallel composition of SM diagrams</a:t>
            </a:r>
            <a:endParaRPr lang="en-US" altLang="en-US" sz="1800"/>
          </a:p>
          <a:p>
            <a:pPr lvl="1">
              <a:lnSpc>
                <a:spcPct val="100000"/>
              </a:lnSpc>
            </a:pPr>
            <a:r>
              <a:rPr lang="en-US" altLang="en-US"/>
              <a:t>one per variable evolving in parallel</a:t>
            </a:r>
          </a:p>
          <a:p>
            <a:pPr lvl="1">
              <a:lnSpc>
                <a:spcPct val="100000"/>
              </a:lnSpc>
            </a:pPr>
            <a:r>
              <a:rPr lang="en-US" altLang="en-US"/>
              <a:t>statechart </a:t>
            </a: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state</a:t>
            </a:r>
            <a:r>
              <a:rPr lang="en-US" altLang="en-US"/>
              <a:t> =  aggregation of concurrent substates</a:t>
            </a:r>
          </a:p>
          <a:p>
            <a:pPr lvl="2">
              <a:lnSpc>
                <a:spcPct val="100000"/>
              </a:lnSpc>
              <a:buFontTx/>
              <a:buChar char="•"/>
            </a:pPr>
            <a:r>
              <a:rPr lang="en-US" altLang="en-US"/>
              <a:t>each may be recursively decomposed sequentially (or in parallel)</a:t>
            </a:r>
          </a:p>
          <a:p>
            <a:pPr lvl="1">
              <a:lnSpc>
                <a:spcPct val="100000"/>
              </a:lnSpc>
            </a:pPr>
            <a:r>
              <a:rPr lang="en-US" altLang="en-US"/>
              <a:t>from </a:t>
            </a:r>
            <a:r>
              <a:rPr lang="en-US" altLang="en-US" i="1"/>
              <a:t>M</a:t>
            </a:r>
            <a:r>
              <a:rPr lang="en-US" altLang="en-US" i="1" baseline="30000"/>
              <a:t>N</a:t>
            </a:r>
            <a:r>
              <a:rPr lang="en-US" altLang="en-US"/>
              <a:t> explicit SM states to </a:t>
            </a:r>
            <a:r>
              <a:rPr lang="en-US" altLang="en-US" i="1">
                <a:effectLst>
                  <a:outerShdw blurRad="38100" dist="38100" dir="2700000" algn="tl">
                    <a:srgbClr val="000000"/>
                  </a:outerShdw>
                </a:effectLst>
              </a:rPr>
              <a:t>M</a:t>
            </a:r>
            <a:r>
              <a:rPr lang="en-US" altLang="en-US" sz="16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b="1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´</a:t>
            </a:r>
            <a:r>
              <a:rPr lang="en-US" altLang="en-US" sz="16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i="1"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  <a:r>
              <a:rPr lang="en-US" altLang="en-US"/>
              <a:t> </a:t>
            </a:r>
            <a:r>
              <a:rPr lang="fr-BE" altLang="en-US"/>
              <a:t> </a:t>
            </a:r>
            <a:r>
              <a:rPr lang="en-US" altLang="en-US"/>
              <a:t>statechart states !</a:t>
            </a:r>
          </a:p>
          <a:p>
            <a:pPr>
              <a:lnSpc>
                <a:spcPct val="100000"/>
              </a:lnSpc>
            </a:pPr>
            <a:r>
              <a:rPr lang="en-US" altLang="en-US"/>
              <a:t>Statechart trace =  sequence of successive aggregated SM states up to some point</a:t>
            </a:r>
          </a:p>
          <a:p>
            <a:pPr>
              <a:lnSpc>
                <a:spcPct val="100000"/>
              </a:lnSpc>
            </a:pPr>
            <a:r>
              <a:rPr lang="en-US" altLang="en-US"/>
              <a:t>Interleaving semantics: for 2 transitions firing in same state, one is taken after the other </a:t>
            </a:r>
            <a:r>
              <a:rPr lang="en-US" altLang="en-US" sz="2000"/>
              <a:t>(non-deterministic choice)</a:t>
            </a:r>
            <a:endParaRPr lang="en-US" altLang="en-US"/>
          </a:p>
        </p:txBody>
      </p:sp>
      <p:pic>
        <p:nvPicPr>
          <p:cNvPr id="1537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17463"/>
            <a:ext cx="957263" cy="95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8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647825" y="114300"/>
            <a:ext cx="6070600" cy="790575"/>
          </a:xfrm>
        </p:spPr>
        <p:txBody>
          <a:bodyPr/>
          <a:lstStyle/>
          <a:p>
            <a:r>
              <a:rPr kumimoji="0" lang="en-US" altLang="en-US"/>
              <a:t>Concurrent sub-states:  example</a:t>
            </a:r>
            <a:endParaRPr kumimoji="0" lang="en-US" altLang="en-US" sz="25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38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563" y="4775200"/>
            <a:ext cx="8867775" cy="173037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/>
              <a:t>Trace example:</a:t>
            </a:r>
            <a:r>
              <a:rPr lang="en-US" altLang="en-US" sz="2000">
                <a:solidFill>
                  <a:srgbClr val="009999"/>
                </a:solidFill>
              </a:rPr>
              <a:t> </a:t>
            </a:r>
          </a:p>
          <a:p>
            <a:pPr lvl="1">
              <a:lnSpc>
                <a:spcPct val="70000"/>
              </a:lnSpc>
              <a:buFontTx/>
              <a:buNone/>
            </a:pPr>
            <a:r>
              <a:rPr kumimoji="0" lang="en-US" altLang="en-US" sz="2000">
                <a:latin typeface="Arial" pitchFamily="34" charset="0"/>
              </a:rPr>
              <a:t>   &lt; (</a:t>
            </a:r>
            <a:r>
              <a:rPr kumimoji="0" lang="en-US" altLang="en-US" sz="2000">
                <a:solidFill>
                  <a:srgbClr val="5F5F5F"/>
                </a:solidFill>
                <a:latin typeface="Arial" pitchFamily="34" charset="0"/>
              </a:rPr>
              <a:t>doorsClosed</a:t>
            </a:r>
            <a:r>
              <a:rPr kumimoji="0" lang="en-US" altLang="en-US" sz="2000">
                <a:latin typeface="Arial" pitchFamily="34" charset="0"/>
              </a:rPr>
              <a:t>,</a:t>
            </a:r>
            <a:r>
              <a:rPr kumimoji="0" lang="en-US" altLang="en-US" sz="2000">
                <a:solidFill>
                  <a:srgbClr val="5F5F5F"/>
                </a:solidFill>
                <a:latin typeface="Arial" pitchFamily="34" charset="0"/>
              </a:rPr>
              <a:t> trainStopped</a:t>
            </a:r>
            <a:r>
              <a:rPr kumimoji="0" lang="en-US" altLang="en-US" sz="2000">
                <a:latin typeface="Arial" pitchFamily="34" charset="0"/>
              </a:rPr>
              <a:t>);  (</a:t>
            </a:r>
            <a:r>
              <a:rPr kumimoji="0" lang="en-US" altLang="en-US" sz="2000">
                <a:solidFill>
                  <a:srgbClr val="5F5F5F"/>
                </a:solidFill>
                <a:latin typeface="Arial" pitchFamily="34" charset="0"/>
              </a:rPr>
              <a:t>doorsClosed</a:t>
            </a:r>
            <a:r>
              <a:rPr kumimoji="0" lang="en-US" altLang="en-US" sz="2000">
                <a:latin typeface="Arial" pitchFamily="34" charset="0"/>
              </a:rPr>
              <a:t>,</a:t>
            </a:r>
            <a:r>
              <a:rPr kumimoji="0" lang="en-US" altLang="en-US" sz="2000">
                <a:solidFill>
                  <a:srgbClr val="5F5F5F"/>
                </a:solidFill>
                <a:latin typeface="Arial" pitchFamily="34" charset="0"/>
              </a:rPr>
              <a:t> trainMoving</a:t>
            </a:r>
            <a:r>
              <a:rPr kumimoji="0" lang="en-US" altLang="en-US" sz="2000">
                <a:latin typeface="Arial" pitchFamily="34" charset="0"/>
              </a:rPr>
              <a:t>);  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kumimoji="0" lang="en-US" altLang="en-US" sz="2000">
                <a:solidFill>
                  <a:srgbClr val="009999"/>
                </a:solidFill>
                <a:latin typeface="Arial" pitchFamily="34" charset="0"/>
              </a:rPr>
              <a:t>             </a:t>
            </a:r>
            <a:r>
              <a:rPr kumimoji="0" lang="fr-BE" altLang="en-US" sz="2000">
                <a:solidFill>
                  <a:srgbClr val="009999"/>
                </a:solidFill>
                <a:latin typeface="Arial" pitchFamily="34" charset="0"/>
              </a:rPr>
              <a:t>      </a:t>
            </a:r>
            <a:r>
              <a:rPr kumimoji="0" lang="en-US" altLang="en-US" sz="2000">
                <a:solidFill>
                  <a:srgbClr val="009999"/>
                </a:solidFill>
                <a:latin typeface="Arial" pitchFamily="34" charset="0"/>
              </a:rPr>
              <a:t>(</a:t>
            </a:r>
            <a:r>
              <a:rPr kumimoji="0" lang="en-US" altLang="en-US" sz="2000">
                <a:solidFill>
                  <a:srgbClr val="5F5F5F"/>
                </a:solidFill>
                <a:latin typeface="Arial" pitchFamily="34" charset="0"/>
              </a:rPr>
              <a:t>doorsClosed</a:t>
            </a:r>
            <a:r>
              <a:rPr kumimoji="0" lang="en-US" altLang="en-US" sz="2000">
                <a:solidFill>
                  <a:srgbClr val="009999"/>
                </a:solidFill>
                <a:latin typeface="Arial" pitchFamily="34" charset="0"/>
              </a:rPr>
              <a:t>,</a:t>
            </a:r>
            <a:r>
              <a:rPr kumimoji="0" lang="en-US" altLang="en-US" sz="2000">
                <a:solidFill>
                  <a:srgbClr val="5F5F5F"/>
                </a:solidFill>
                <a:latin typeface="Arial" pitchFamily="34" charset="0"/>
              </a:rPr>
              <a:t> trainStopped</a:t>
            </a:r>
            <a:r>
              <a:rPr kumimoji="0" lang="en-US" altLang="en-US" sz="2000">
                <a:solidFill>
                  <a:srgbClr val="009999"/>
                </a:solidFill>
                <a:latin typeface="Arial" pitchFamily="34" charset="0"/>
              </a:rPr>
              <a:t>);  (</a:t>
            </a:r>
            <a:r>
              <a:rPr kumimoji="0" lang="en-US" altLang="en-US" sz="2000">
                <a:solidFill>
                  <a:srgbClr val="5F5F5F"/>
                </a:solidFill>
                <a:latin typeface="Arial" pitchFamily="34" charset="0"/>
              </a:rPr>
              <a:t>doorsOpen</a:t>
            </a:r>
            <a:r>
              <a:rPr kumimoji="0" lang="en-US" altLang="en-US" sz="2000">
                <a:solidFill>
                  <a:srgbClr val="009999"/>
                </a:solidFill>
                <a:latin typeface="Arial" pitchFamily="34" charset="0"/>
              </a:rPr>
              <a:t>,</a:t>
            </a:r>
            <a:r>
              <a:rPr kumimoji="0" lang="en-US" altLang="en-US" sz="2000">
                <a:solidFill>
                  <a:srgbClr val="5F5F5F"/>
                </a:solidFill>
                <a:latin typeface="Arial" pitchFamily="34" charset="0"/>
              </a:rPr>
              <a:t> trainStopped</a:t>
            </a:r>
            <a:r>
              <a:rPr kumimoji="0" lang="en-US" altLang="en-US" sz="2000">
                <a:solidFill>
                  <a:srgbClr val="009999"/>
                </a:solidFill>
                <a:latin typeface="Arial" pitchFamily="34" charset="0"/>
              </a:rPr>
              <a:t>)</a:t>
            </a:r>
            <a:r>
              <a:rPr kumimoji="0" lang="en-US" altLang="en-US" sz="2000">
                <a:latin typeface="Arial" pitchFamily="34" charset="0"/>
              </a:rPr>
              <a:t> </a:t>
            </a:r>
            <a:r>
              <a:rPr kumimoji="0" lang="en-US" altLang="en-US" sz="2000">
                <a:solidFill>
                  <a:srgbClr val="009999"/>
                </a:solidFill>
                <a:latin typeface="Arial" pitchFamily="34" charset="0"/>
              </a:rPr>
              <a:t>&gt;</a:t>
            </a:r>
          </a:p>
          <a:p>
            <a:pPr>
              <a:lnSpc>
                <a:spcPct val="100000"/>
              </a:lnSpc>
            </a:pPr>
            <a:r>
              <a:rPr lang="en-US" altLang="en-US"/>
              <a:t>Model-checking tools can generate counterexample traces leading to violation of desired property  </a:t>
            </a:r>
            <a:r>
              <a:rPr lang="en-US" altLang="en-US" sz="1800"/>
              <a:t>(cf. </a:t>
            </a:r>
            <a:r>
              <a:rPr lang="fr-BE" altLang="en-US" sz="1800"/>
              <a:t>C</a:t>
            </a:r>
            <a:r>
              <a:rPr lang="en-US" altLang="en-US" sz="1800"/>
              <a:t>hap. 5)</a:t>
            </a:r>
            <a:endParaRPr lang="en-US" altLang="en-US" sz="2000"/>
          </a:p>
        </p:txBody>
      </p:sp>
      <p:graphicFrame>
        <p:nvGraphicFramePr>
          <p:cNvPr id="1538052" name="Object 4"/>
          <p:cNvGraphicFramePr>
            <a:graphicFrameLocks noChangeAspect="1"/>
          </p:cNvGraphicFramePr>
          <p:nvPr/>
        </p:nvGraphicFramePr>
        <p:xfrm flipH="1">
          <a:off x="225425" y="190500"/>
          <a:ext cx="1252538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058" name="Clip" r:id="rId4" imgW="5096880" imgH="2642760" progId="MS_ClipArt_Gallery.2">
                  <p:embed/>
                </p:oleObj>
              </mc:Choice>
              <mc:Fallback>
                <p:oleObj name="Clip" r:id="rId4" imgW="5096880" imgH="2642760" progId="MS_ClipArt_Gallery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 flipH="1">
                        <a:off x="225425" y="190500"/>
                        <a:ext cx="1252538" cy="77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8053" name="Object 5"/>
          <p:cNvGraphicFramePr>
            <a:graphicFrameLocks/>
          </p:cNvGraphicFramePr>
          <p:nvPr/>
        </p:nvGraphicFramePr>
        <p:xfrm>
          <a:off x="1930400" y="1081088"/>
          <a:ext cx="6015038" cy="364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059" name="Picture" r:id="rId6" imgW="2880360" imgH="1729800" progId="Word.Picture.8">
                  <p:embed/>
                </p:oleObj>
              </mc:Choice>
              <mc:Fallback>
                <p:oleObj name="Picture" r:id="rId6" imgW="2880360" imgH="1729800" progId="Word.Picture.8">
                  <p:embed/>
                  <p:pic>
                    <p:nvPicPr>
                      <p:cNvPr id="0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0400" y="1081088"/>
                        <a:ext cx="6015038" cy="364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8054" name="Line 6"/>
          <p:cNvSpPr>
            <a:spLocks noChangeShapeType="1"/>
          </p:cNvSpPr>
          <p:nvPr/>
        </p:nvSpPr>
        <p:spPr bwMode="auto">
          <a:xfrm flipH="1" flipV="1">
            <a:off x="1203325" y="2232025"/>
            <a:ext cx="777875" cy="592138"/>
          </a:xfrm>
          <a:prstGeom prst="line">
            <a:avLst/>
          </a:prstGeom>
          <a:noFill/>
          <a:ln w="12700">
            <a:solidFill>
              <a:schemeClr val="tx2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38055" name="Rectangle 7"/>
          <p:cNvSpPr>
            <a:spLocks noChangeArrowheads="1"/>
          </p:cNvSpPr>
          <p:nvPr/>
        </p:nvSpPr>
        <p:spPr bwMode="auto">
          <a:xfrm>
            <a:off x="244475" y="1728788"/>
            <a:ext cx="1443038" cy="43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 anchorCtr="1"/>
          <a:lstStyle>
            <a:lvl1pPr marL="342900" indent="-342900" algn="l">
              <a:lnSpc>
                <a:spcPct val="110000"/>
              </a:lnSpc>
              <a:spcBef>
                <a:spcPct val="40000"/>
              </a:spcBef>
              <a:buClr>
                <a:schemeClr val="tx2"/>
              </a:buClr>
              <a:buSzPct val="70000"/>
              <a:buFont typeface="Wingdings" pitchFamily="2" charset="2"/>
              <a:buChar char="u"/>
              <a:defRPr kumimoji="1" sz="2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lnSpc>
                <a:spcPct val="110000"/>
              </a:lnSpc>
              <a:spcBef>
                <a:spcPct val="25000"/>
              </a:spcBef>
              <a:buClr>
                <a:schemeClr val="tx2"/>
              </a:buClr>
              <a:buChar char="–"/>
              <a:defRPr kumimoji="1" sz="2200">
                <a:solidFill>
                  <a:srgbClr val="009999"/>
                </a:solidFill>
                <a:latin typeface="Comic Sans MS" pitchFamily="66" charset="0"/>
              </a:defRPr>
            </a:lvl2pPr>
            <a:lvl3pPr marL="1143000" indent="-228600" algn="l">
              <a:lnSpc>
                <a:spcPct val="110000"/>
              </a:lnSpc>
              <a:spcBef>
                <a:spcPct val="25000"/>
              </a:spcBef>
              <a:defRPr kumimoji="1" sz="2000">
                <a:solidFill>
                  <a:srgbClr val="009999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defRPr kumimoji="1" sz="2400">
                <a:solidFill>
                  <a:srgbClr val="FBD9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4pPr>
            <a:lvl5pPr marL="2057400" indent="-228600" algn="l">
              <a:spcBef>
                <a:spcPct val="20000"/>
              </a:spcBef>
              <a:defRPr kumimoji="1" sz="2000">
                <a:solidFill>
                  <a:srgbClr val="009999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rgbClr val="009999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rgbClr val="009999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rgbClr val="009999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rgbClr val="009999"/>
                </a:solidFill>
                <a:latin typeface="Comic Sans MS" pitchFamily="66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fr-BE" altLang="en-US" sz="1800" b="0" i="1">
                <a:solidFill>
                  <a:schemeClr val="tx2"/>
                </a:solidFill>
                <a:effectLst/>
              </a:rPr>
              <a:t>parallel</a:t>
            </a:r>
          </a:p>
          <a:p>
            <a:pPr algn="ctr">
              <a:lnSpc>
                <a:spcPct val="10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fr-BE" altLang="en-US" sz="1800" b="0" i="1">
                <a:solidFill>
                  <a:schemeClr val="tx2"/>
                </a:solidFill>
                <a:effectLst/>
              </a:rPr>
              <a:t>composition</a:t>
            </a:r>
          </a:p>
        </p:txBody>
      </p:sp>
      <p:sp>
        <p:nvSpPr>
          <p:cNvPr id="1538056" name="Rectangle 8"/>
          <p:cNvSpPr>
            <a:spLocks noChangeArrowheads="1"/>
          </p:cNvSpPr>
          <p:nvPr/>
        </p:nvSpPr>
        <p:spPr bwMode="auto">
          <a:xfrm>
            <a:off x="7710488" y="1708150"/>
            <a:ext cx="1443037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 anchorCtr="1"/>
          <a:lstStyle>
            <a:lvl1pPr marL="342900" indent="-342900" algn="l">
              <a:lnSpc>
                <a:spcPct val="110000"/>
              </a:lnSpc>
              <a:spcBef>
                <a:spcPct val="40000"/>
              </a:spcBef>
              <a:buClr>
                <a:schemeClr val="tx2"/>
              </a:buClr>
              <a:buSzPct val="70000"/>
              <a:buFont typeface="Wingdings" pitchFamily="2" charset="2"/>
              <a:buChar char="u"/>
              <a:defRPr kumimoji="1" sz="2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lnSpc>
                <a:spcPct val="110000"/>
              </a:lnSpc>
              <a:spcBef>
                <a:spcPct val="25000"/>
              </a:spcBef>
              <a:buClr>
                <a:schemeClr val="tx2"/>
              </a:buClr>
              <a:buChar char="–"/>
              <a:defRPr kumimoji="1" sz="2200">
                <a:solidFill>
                  <a:srgbClr val="009999"/>
                </a:solidFill>
                <a:latin typeface="Comic Sans MS" pitchFamily="66" charset="0"/>
              </a:defRPr>
            </a:lvl2pPr>
            <a:lvl3pPr marL="1143000" indent="-228600" algn="l">
              <a:lnSpc>
                <a:spcPct val="110000"/>
              </a:lnSpc>
              <a:spcBef>
                <a:spcPct val="25000"/>
              </a:spcBef>
              <a:defRPr kumimoji="1" sz="2000">
                <a:solidFill>
                  <a:srgbClr val="009999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defRPr kumimoji="1" sz="2400">
                <a:solidFill>
                  <a:srgbClr val="FBD9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4pPr>
            <a:lvl5pPr marL="2057400" indent="-228600" algn="l">
              <a:spcBef>
                <a:spcPct val="20000"/>
              </a:spcBef>
              <a:defRPr kumimoji="1" sz="2000">
                <a:solidFill>
                  <a:srgbClr val="009999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rgbClr val="009999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rgbClr val="009999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rgbClr val="009999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rgbClr val="009999"/>
                </a:solidFill>
                <a:latin typeface="Comic Sans MS" pitchFamily="66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fr-BE" altLang="en-US" sz="1800" b="0">
                <a:solidFill>
                  <a:srgbClr val="5F5F5F"/>
                </a:solidFill>
                <a:effectLst/>
              </a:rPr>
              <a:t>variable</a:t>
            </a:r>
          </a:p>
          <a:p>
            <a:pPr algn="ctr">
              <a:lnSpc>
                <a:spcPct val="10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fr-BE" altLang="en-US" sz="1800" b="0" i="1">
                <a:solidFill>
                  <a:srgbClr val="5F5F5F"/>
                </a:solidFill>
                <a:effectLst/>
              </a:rPr>
              <a:t>doorsState</a:t>
            </a:r>
            <a:endParaRPr lang="fr-BE" altLang="en-US" sz="1800" b="0">
              <a:solidFill>
                <a:srgbClr val="5F5F5F"/>
              </a:solidFill>
              <a:effectLst/>
            </a:endParaRPr>
          </a:p>
        </p:txBody>
      </p:sp>
      <p:sp>
        <p:nvSpPr>
          <p:cNvPr id="1538057" name="Rectangle 9"/>
          <p:cNvSpPr>
            <a:spLocks noChangeArrowheads="1"/>
          </p:cNvSpPr>
          <p:nvPr/>
        </p:nvSpPr>
        <p:spPr bwMode="auto">
          <a:xfrm>
            <a:off x="7704138" y="3230563"/>
            <a:ext cx="1443037" cy="43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 anchorCtr="1"/>
          <a:lstStyle>
            <a:lvl1pPr marL="342900" indent="-342900" algn="l">
              <a:lnSpc>
                <a:spcPct val="110000"/>
              </a:lnSpc>
              <a:spcBef>
                <a:spcPct val="40000"/>
              </a:spcBef>
              <a:buClr>
                <a:schemeClr val="tx2"/>
              </a:buClr>
              <a:buSzPct val="70000"/>
              <a:buFont typeface="Wingdings" pitchFamily="2" charset="2"/>
              <a:buChar char="u"/>
              <a:defRPr kumimoji="1" sz="2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lnSpc>
                <a:spcPct val="110000"/>
              </a:lnSpc>
              <a:spcBef>
                <a:spcPct val="25000"/>
              </a:spcBef>
              <a:buClr>
                <a:schemeClr val="tx2"/>
              </a:buClr>
              <a:buChar char="–"/>
              <a:defRPr kumimoji="1" sz="2200">
                <a:solidFill>
                  <a:srgbClr val="009999"/>
                </a:solidFill>
                <a:latin typeface="Comic Sans MS" pitchFamily="66" charset="0"/>
              </a:defRPr>
            </a:lvl2pPr>
            <a:lvl3pPr marL="1143000" indent="-228600" algn="l">
              <a:lnSpc>
                <a:spcPct val="110000"/>
              </a:lnSpc>
              <a:spcBef>
                <a:spcPct val="25000"/>
              </a:spcBef>
              <a:defRPr kumimoji="1" sz="2000">
                <a:solidFill>
                  <a:srgbClr val="009999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defRPr kumimoji="1" sz="2400">
                <a:solidFill>
                  <a:srgbClr val="FBD9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4pPr>
            <a:lvl5pPr marL="2057400" indent="-228600" algn="l">
              <a:spcBef>
                <a:spcPct val="20000"/>
              </a:spcBef>
              <a:defRPr kumimoji="1" sz="2000">
                <a:solidFill>
                  <a:srgbClr val="009999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rgbClr val="009999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rgbClr val="009999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rgbClr val="009999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rgbClr val="009999"/>
                </a:solidFill>
                <a:latin typeface="Comic Sans MS" pitchFamily="66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fr-BE" altLang="en-US" sz="1800" b="0">
                <a:solidFill>
                  <a:srgbClr val="5F5F5F"/>
                </a:solidFill>
                <a:effectLst/>
              </a:rPr>
              <a:t>variable</a:t>
            </a:r>
          </a:p>
          <a:p>
            <a:pPr algn="ctr">
              <a:lnSpc>
                <a:spcPct val="10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fr-BE" altLang="en-US" sz="1800" b="0" i="1">
                <a:solidFill>
                  <a:srgbClr val="5F5F5F"/>
                </a:solidFill>
                <a:effectLst/>
              </a:rPr>
              <a:t>trainSpeed</a:t>
            </a:r>
            <a:endParaRPr lang="fr-BE" altLang="en-US" sz="1800" b="0">
              <a:solidFill>
                <a:srgbClr val="5F5F5F"/>
              </a:solidFill>
              <a:effectLst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4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57188"/>
            <a:ext cx="8653463" cy="7620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altLang="en-US"/>
              <a:t>Parallel decomposition: </a:t>
            </a:r>
            <a:br>
              <a:rPr lang="en-US" altLang="en-US"/>
            </a:br>
            <a:r>
              <a:rPr lang="en-US" altLang="en-US"/>
              <a:t>semantic rules</a:t>
            </a:r>
          </a:p>
        </p:txBody>
      </p:sp>
      <p:sp>
        <p:nvSpPr>
          <p:cNvPr id="1544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7013" y="1295400"/>
            <a:ext cx="8916987" cy="4978400"/>
          </a:xfrm>
        </p:spPr>
        <p:txBody>
          <a:bodyPr/>
          <a:lstStyle/>
          <a:p>
            <a:r>
              <a:rPr lang="en-US" altLang="en-US"/>
              <a:t>The object instance is in super-state iff it is in </a:t>
            </a: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each</a:t>
            </a:r>
            <a:r>
              <a:rPr lang="en-US" altLang="en-US"/>
              <a:t> </a:t>
            </a: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of</a:t>
            </a:r>
            <a:r>
              <a:rPr lang="en-US" altLang="en-US"/>
              <a:t> the nested concurrent sub-states</a:t>
            </a:r>
            <a:endParaRPr lang="en-US" altLang="en-US" sz="2000"/>
          </a:p>
          <a:p>
            <a:pPr>
              <a:lnSpc>
                <a:spcPct val="100000"/>
              </a:lnSpc>
              <a:spcBef>
                <a:spcPct val="60000"/>
              </a:spcBef>
            </a:pPr>
            <a:r>
              <a:rPr lang="en-US" altLang="en-US"/>
              <a:t>Every incoming or outgoing transition of super-state is propagated to each concurrent sub-state ...</a:t>
            </a:r>
            <a:endParaRPr lang="en-US" altLang="en-US" sz="2000"/>
          </a:p>
          <a:p>
            <a:pPr lvl="1">
              <a:lnSpc>
                <a:spcPct val="120000"/>
              </a:lnSpc>
            </a:pPr>
            <a:r>
              <a:rPr lang="fr-BE" altLang="en-US" sz="2000"/>
              <a:t>for</a:t>
            </a:r>
            <a:r>
              <a:rPr lang="fr-BE" alt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incoming transition</a:t>
            </a:r>
            <a:r>
              <a:rPr lang="en-US" altLang="en-US" sz="2000"/>
              <a:t>:  when it fires, an implicit transition </a:t>
            </a:r>
            <a:r>
              <a:rPr lang="en-US" altLang="en-US" sz="2000" i="1"/>
              <a:t>to</a:t>
            </a:r>
            <a:r>
              <a:rPr lang="en-US" altLang="en-US" sz="2000"/>
              <a:t> each concurrent substate is simultaneously fired (</a:t>
            </a:r>
            <a:r>
              <a:rPr lang="en-US" alt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FORK</a:t>
            </a:r>
            <a:r>
              <a:rPr lang="en-US" altLang="en-US" sz="2000"/>
              <a:t> mechanism)</a:t>
            </a:r>
          </a:p>
          <a:p>
            <a:pPr lvl="1">
              <a:lnSpc>
                <a:spcPct val="140000"/>
              </a:lnSpc>
              <a:spcBef>
                <a:spcPct val="15000"/>
              </a:spcBef>
            </a:pPr>
            <a:r>
              <a:rPr lang="fr-BE" altLang="en-US" sz="2000"/>
              <a:t>for</a:t>
            </a:r>
            <a:r>
              <a:rPr lang="en-US" alt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 outgoing transition</a:t>
            </a:r>
            <a:r>
              <a:rPr lang="en-US" altLang="en-US" sz="2000"/>
              <a:t>: </a:t>
            </a:r>
          </a:p>
          <a:p>
            <a:pPr lvl="2">
              <a:buFontTx/>
              <a:buChar char="•"/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if no label</a:t>
            </a:r>
            <a:r>
              <a:rPr lang="en-US" altLang="en-US"/>
              <a:t>:  fires when implicit transitions </a:t>
            </a:r>
            <a:r>
              <a:rPr lang="en-US" altLang="en-US" i="1"/>
              <a:t>from</a:t>
            </a:r>
            <a:r>
              <a:rPr lang="en-US" altLang="en-US"/>
              <a:t> all concurrent substates were fired (in whatever order, </a:t>
            </a: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JOIN</a:t>
            </a:r>
            <a:r>
              <a:rPr lang="en-US" altLang="en-US"/>
              <a:t> mechanism)</a:t>
            </a:r>
          </a:p>
          <a:p>
            <a:pPr lvl="2">
              <a:buFontTx/>
              <a:buChar char="•"/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if label</a:t>
            </a:r>
            <a:r>
              <a:rPr lang="en-US" altLang="en-US"/>
              <a:t>:  fires when event in label occurs with guard being true (forcing exit from all concurrent sub-states)</a:t>
            </a:r>
          </a:p>
        </p:txBody>
      </p:sp>
      <p:pic>
        <p:nvPicPr>
          <p:cNvPr id="154419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17463"/>
            <a:ext cx="957263" cy="95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7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Fork / Join mechanisms:  example</a:t>
            </a:r>
          </a:p>
        </p:txBody>
      </p:sp>
      <p:pic>
        <p:nvPicPr>
          <p:cNvPr id="1547268" name="Picture 4" descr="C:\Program Files\Common Files\Microsoft Shared\Clipart\cagcat50\bs00508_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3006725"/>
            <a:ext cx="938212" cy="72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47270" name="AutoShape 6"/>
          <p:cNvSpPr>
            <a:spLocks noChangeArrowheads="1"/>
          </p:cNvSpPr>
          <p:nvPr/>
        </p:nvSpPr>
        <p:spPr bwMode="auto">
          <a:xfrm>
            <a:off x="1720850" y="1519238"/>
            <a:ext cx="1346200" cy="698500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l">
              <a:spcBef>
                <a:spcPct val="0"/>
              </a:spcBef>
            </a:pPr>
            <a:r>
              <a:rPr lang="fr-BE" altLang="en-US" sz="1600" b="0">
                <a:solidFill>
                  <a:schemeClr val="tx1"/>
                </a:solidFill>
                <a:effectLst/>
                <a:latin typeface="Arial" pitchFamily="34" charset="0"/>
              </a:rPr>
              <a:t>Processing</a:t>
            </a:r>
          </a:p>
          <a:p>
            <a:pPr algn="l">
              <a:spcBef>
                <a:spcPct val="0"/>
              </a:spcBef>
            </a:pPr>
            <a:r>
              <a:rPr lang="fr-BE" altLang="en-US" sz="1600" b="0">
                <a:solidFill>
                  <a:schemeClr val="tx1"/>
                </a:solidFill>
                <a:effectLst/>
                <a:latin typeface="Arial" pitchFamily="34" charset="0"/>
              </a:rPr>
              <a:t>Transaction</a:t>
            </a:r>
            <a:endParaRPr lang="fr-BE" altLang="en-US" sz="1000" b="0"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47271" name="Line 7"/>
          <p:cNvSpPr>
            <a:spLocks noChangeShapeType="1"/>
          </p:cNvSpPr>
          <p:nvPr/>
        </p:nvSpPr>
        <p:spPr bwMode="auto">
          <a:xfrm>
            <a:off x="1327150" y="1862138"/>
            <a:ext cx="355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7272" name="Line 8"/>
          <p:cNvSpPr>
            <a:spLocks noChangeShapeType="1"/>
          </p:cNvSpPr>
          <p:nvPr/>
        </p:nvSpPr>
        <p:spPr bwMode="auto">
          <a:xfrm>
            <a:off x="2266950" y="2243138"/>
            <a:ext cx="1079500" cy="1676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7273" name="Text Box 9"/>
          <p:cNvSpPr txBox="1">
            <a:spLocks noChangeArrowheads="1"/>
          </p:cNvSpPr>
          <p:nvPr/>
        </p:nvSpPr>
        <p:spPr bwMode="auto">
          <a:xfrm>
            <a:off x="2609850" y="2598738"/>
            <a:ext cx="6223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spcBef>
                <a:spcPct val="0"/>
              </a:spcBef>
            </a:pPr>
            <a:r>
              <a:rPr lang="fr-BE" altLang="en-US" sz="1600" b="0">
                <a:solidFill>
                  <a:schemeClr val="tx1"/>
                </a:solidFill>
                <a:effectLst/>
                <a:latin typeface="Arial" pitchFamily="34" charset="0"/>
              </a:rPr>
              <a:t> Ok</a:t>
            </a:r>
          </a:p>
        </p:txBody>
      </p:sp>
      <p:sp>
        <p:nvSpPr>
          <p:cNvPr id="1547274" name="Text Box 10"/>
          <p:cNvSpPr txBox="1">
            <a:spLocks noChangeArrowheads="1"/>
          </p:cNvSpPr>
          <p:nvPr/>
        </p:nvSpPr>
        <p:spPr bwMode="auto">
          <a:xfrm>
            <a:off x="857250" y="1620838"/>
            <a:ext cx="4699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spcBef>
                <a:spcPct val="0"/>
              </a:spcBef>
            </a:pPr>
            <a:r>
              <a:rPr lang="fr-BE" altLang="en-US" sz="1600" b="0"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r>
              <a:rPr lang="fr-BE" altLang="en-US" sz="1800" b="0">
                <a:solidFill>
                  <a:schemeClr val="tx1"/>
                </a:solidFill>
                <a:effectLst/>
                <a:latin typeface="Arial" pitchFamily="34" charset="0"/>
              </a:rPr>
              <a:t>...</a:t>
            </a:r>
            <a:endParaRPr lang="fr-BE" altLang="en-US" sz="1600" b="0"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47275" name="AutoShape 11"/>
          <p:cNvSpPr>
            <a:spLocks noChangeArrowheads="1"/>
          </p:cNvSpPr>
          <p:nvPr/>
        </p:nvSpPr>
        <p:spPr bwMode="auto">
          <a:xfrm>
            <a:off x="6584950" y="1481138"/>
            <a:ext cx="1219200" cy="584200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l">
              <a:spcBef>
                <a:spcPts val="600"/>
              </a:spcBef>
            </a:pPr>
            <a:r>
              <a:rPr lang="fr-BE" altLang="en-US" sz="1600" b="0">
                <a:solidFill>
                  <a:schemeClr val="tx1"/>
                </a:solidFill>
                <a:effectLst/>
                <a:latin typeface="Arial" pitchFamily="34" charset="0"/>
              </a:rPr>
              <a:t> Welcome</a:t>
            </a:r>
            <a:endParaRPr lang="fr-BE" altLang="en-US" sz="1000" b="0"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47276" name="Line 12"/>
          <p:cNvSpPr>
            <a:spLocks noChangeShapeType="1"/>
          </p:cNvSpPr>
          <p:nvPr/>
        </p:nvSpPr>
        <p:spPr bwMode="auto">
          <a:xfrm flipH="1">
            <a:off x="6280150" y="2116138"/>
            <a:ext cx="927100" cy="18923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7277" name="AutoShape 13"/>
          <p:cNvSpPr>
            <a:spLocks noChangeArrowheads="1"/>
          </p:cNvSpPr>
          <p:nvPr/>
        </p:nvSpPr>
        <p:spPr bwMode="auto">
          <a:xfrm>
            <a:off x="3409950" y="2395538"/>
            <a:ext cx="2844800" cy="2806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 algn="l">
              <a:lnSpc>
                <a:spcPct val="80000"/>
              </a:lnSpc>
              <a:spcBef>
                <a:spcPct val="0"/>
              </a:spcBef>
            </a:pPr>
            <a:r>
              <a:rPr lang="fr-BE" altLang="en-US" sz="1600" b="0">
                <a:solidFill>
                  <a:schemeClr val="tx1"/>
                </a:solidFill>
                <a:effectLst/>
                <a:latin typeface="Arial" pitchFamily="34" charset="0"/>
              </a:rPr>
              <a:t>         ClosingSession</a:t>
            </a:r>
            <a:endParaRPr lang="fr-BE" altLang="en-US" sz="1000" b="0"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47278" name="Line 14"/>
          <p:cNvSpPr>
            <a:spLocks noChangeShapeType="1"/>
          </p:cNvSpPr>
          <p:nvPr/>
        </p:nvSpPr>
        <p:spPr bwMode="auto">
          <a:xfrm>
            <a:off x="3448050" y="2871788"/>
            <a:ext cx="28194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7279" name="Line 15"/>
          <p:cNvSpPr>
            <a:spLocks noChangeShapeType="1"/>
          </p:cNvSpPr>
          <p:nvPr/>
        </p:nvSpPr>
        <p:spPr bwMode="auto">
          <a:xfrm flipV="1">
            <a:off x="3435350" y="4002088"/>
            <a:ext cx="2781300" cy="12700"/>
          </a:xfrm>
          <a:prstGeom prst="line">
            <a:avLst/>
          </a:prstGeom>
          <a:noFill/>
          <a:ln w="28575">
            <a:solidFill>
              <a:srgbClr val="0000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7280" name="Line 16"/>
          <p:cNvSpPr>
            <a:spLocks noChangeShapeType="1"/>
          </p:cNvSpPr>
          <p:nvPr/>
        </p:nvSpPr>
        <p:spPr bwMode="auto">
          <a:xfrm>
            <a:off x="3689350" y="3538538"/>
            <a:ext cx="3810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7281" name="Oval 17"/>
          <p:cNvSpPr>
            <a:spLocks noChangeArrowheads="1"/>
          </p:cNvSpPr>
          <p:nvPr/>
        </p:nvSpPr>
        <p:spPr bwMode="auto">
          <a:xfrm>
            <a:off x="3498850" y="3451225"/>
            <a:ext cx="177800" cy="1651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7282" name="AutoShape 18"/>
          <p:cNvSpPr>
            <a:spLocks noChangeArrowheads="1"/>
          </p:cNvSpPr>
          <p:nvPr/>
        </p:nvSpPr>
        <p:spPr bwMode="auto">
          <a:xfrm>
            <a:off x="4051300" y="3265488"/>
            <a:ext cx="914400" cy="584200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l">
              <a:spcBef>
                <a:spcPct val="0"/>
              </a:spcBef>
            </a:pPr>
            <a:r>
              <a:rPr lang="fr-BE" altLang="en-US" sz="1600" b="0">
                <a:solidFill>
                  <a:schemeClr val="tx1"/>
                </a:solidFill>
                <a:effectLst/>
                <a:latin typeface="Arial" pitchFamily="34" charset="0"/>
              </a:rPr>
              <a:t>Money</a:t>
            </a:r>
          </a:p>
          <a:p>
            <a:pPr algn="l">
              <a:spcBef>
                <a:spcPct val="0"/>
              </a:spcBef>
            </a:pPr>
            <a:r>
              <a:rPr lang="fr-BE" altLang="en-US" sz="1600" b="0">
                <a:solidFill>
                  <a:schemeClr val="tx1"/>
                </a:solidFill>
                <a:effectLst/>
                <a:latin typeface="Arial" pitchFamily="34" charset="0"/>
              </a:rPr>
              <a:t> Given</a:t>
            </a:r>
            <a:endParaRPr lang="fr-BE" altLang="en-US" sz="1000" b="0"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47283" name="Line 19"/>
          <p:cNvSpPr>
            <a:spLocks noChangeShapeType="1"/>
          </p:cNvSpPr>
          <p:nvPr/>
        </p:nvSpPr>
        <p:spPr bwMode="auto">
          <a:xfrm flipV="1">
            <a:off x="4997450" y="3551238"/>
            <a:ext cx="5715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547284" name="Group 20"/>
          <p:cNvGrpSpPr>
            <a:grpSpLocks/>
          </p:cNvGrpSpPr>
          <p:nvPr/>
        </p:nvGrpSpPr>
        <p:grpSpPr bwMode="auto">
          <a:xfrm>
            <a:off x="5588000" y="3414713"/>
            <a:ext cx="304800" cy="292100"/>
            <a:chOff x="10120" y="7551"/>
            <a:chExt cx="480" cy="460"/>
          </a:xfrm>
        </p:grpSpPr>
        <p:sp>
          <p:nvSpPr>
            <p:cNvPr id="1547285" name="Oval 21"/>
            <p:cNvSpPr>
              <a:spLocks noChangeArrowheads="1"/>
            </p:cNvSpPr>
            <p:nvPr/>
          </p:nvSpPr>
          <p:spPr bwMode="auto">
            <a:xfrm>
              <a:off x="10220" y="7651"/>
              <a:ext cx="280" cy="26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7286" name="Oval 22"/>
            <p:cNvSpPr>
              <a:spLocks noChangeArrowheads="1"/>
            </p:cNvSpPr>
            <p:nvPr/>
          </p:nvSpPr>
          <p:spPr bwMode="auto">
            <a:xfrm>
              <a:off x="10120" y="7551"/>
              <a:ext cx="480" cy="46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47287" name="Line 23"/>
          <p:cNvSpPr>
            <a:spLocks noChangeShapeType="1"/>
          </p:cNvSpPr>
          <p:nvPr/>
        </p:nvSpPr>
        <p:spPr bwMode="auto">
          <a:xfrm flipV="1">
            <a:off x="3714750" y="4821238"/>
            <a:ext cx="3683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7288" name="Oval 24"/>
          <p:cNvSpPr>
            <a:spLocks noChangeArrowheads="1"/>
          </p:cNvSpPr>
          <p:nvPr/>
        </p:nvSpPr>
        <p:spPr bwMode="auto">
          <a:xfrm>
            <a:off x="3536950" y="4733925"/>
            <a:ext cx="177800" cy="1651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7289" name="AutoShape 25"/>
          <p:cNvSpPr>
            <a:spLocks noChangeArrowheads="1"/>
          </p:cNvSpPr>
          <p:nvPr/>
        </p:nvSpPr>
        <p:spPr bwMode="auto">
          <a:xfrm>
            <a:off x="4089400" y="4510088"/>
            <a:ext cx="1003300" cy="584200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l">
              <a:spcBef>
                <a:spcPct val="0"/>
              </a:spcBef>
            </a:pPr>
            <a:r>
              <a:rPr lang="fr-BE" altLang="en-US" sz="1600" b="0">
                <a:solidFill>
                  <a:schemeClr val="tx1"/>
                </a:solidFill>
                <a:effectLst/>
                <a:latin typeface="Arial" pitchFamily="34" charset="0"/>
              </a:rPr>
              <a:t>  Card</a:t>
            </a:r>
          </a:p>
          <a:p>
            <a:pPr algn="l">
              <a:spcBef>
                <a:spcPct val="0"/>
              </a:spcBef>
            </a:pPr>
            <a:r>
              <a:rPr lang="fr-BE" altLang="en-US" sz="1600" b="0">
                <a:solidFill>
                  <a:schemeClr val="tx1"/>
                </a:solidFill>
                <a:effectLst/>
                <a:latin typeface="Arial" pitchFamily="34" charset="0"/>
              </a:rPr>
              <a:t>Ejected</a:t>
            </a:r>
          </a:p>
          <a:p>
            <a:pPr algn="l">
              <a:spcBef>
                <a:spcPct val="0"/>
              </a:spcBef>
            </a:pPr>
            <a:endParaRPr lang="fr-BE" altLang="en-US" sz="1000" b="0"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47290" name="Line 26"/>
          <p:cNvSpPr>
            <a:spLocks noChangeShapeType="1"/>
          </p:cNvSpPr>
          <p:nvPr/>
        </p:nvSpPr>
        <p:spPr bwMode="auto">
          <a:xfrm flipV="1">
            <a:off x="5111750" y="4846638"/>
            <a:ext cx="609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547291" name="Group 27"/>
          <p:cNvGrpSpPr>
            <a:grpSpLocks/>
          </p:cNvGrpSpPr>
          <p:nvPr/>
        </p:nvGrpSpPr>
        <p:grpSpPr bwMode="auto">
          <a:xfrm>
            <a:off x="5715000" y="4710113"/>
            <a:ext cx="304800" cy="292100"/>
            <a:chOff x="10120" y="7551"/>
            <a:chExt cx="480" cy="460"/>
          </a:xfrm>
        </p:grpSpPr>
        <p:sp>
          <p:nvSpPr>
            <p:cNvPr id="1547292" name="Oval 28"/>
            <p:cNvSpPr>
              <a:spLocks noChangeArrowheads="1"/>
            </p:cNvSpPr>
            <p:nvPr/>
          </p:nvSpPr>
          <p:spPr bwMode="auto">
            <a:xfrm>
              <a:off x="10220" y="7651"/>
              <a:ext cx="280" cy="26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7293" name="Oval 29"/>
            <p:cNvSpPr>
              <a:spLocks noChangeArrowheads="1"/>
            </p:cNvSpPr>
            <p:nvPr/>
          </p:nvSpPr>
          <p:spPr bwMode="auto">
            <a:xfrm>
              <a:off x="10120" y="7551"/>
              <a:ext cx="480" cy="46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47294" name="Text Box 30"/>
          <p:cNvSpPr txBox="1">
            <a:spLocks noChangeArrowheads="1"/>
          </p:cNvSpPr>
          <p:nvPr/>
        </p:nvSpPr>
        <p:spPr bwMode="auto">
          <a:xfrm>
            <a:off x="3422650" y="2865438"/>
            <a:ext cx="14097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spcBef>
                <a:spcPct val="0"/>
              </a:spcBef>
            </a:pPr>
            <a:r>
              <a:rPr lang="fr-BE" altLang="en-US" sz="1600" b="0">
                <a:solidFill>
                  <a:schemeClr val="tx1"/>
                </a:solidFill>
                <a:effectLst/>
                <a:latin typeface="Arial" pitchFamily="34" charset="0"/>
              </a:rPr>
              <a:t>GivingMoney</a:t>
            </a:r>
            <a:endParaRPr lang="fr-BE" altLang="en-US" sz="1000" b="0"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47295" name="Text Box 31"/>
          <p:cNvSpPr txBox="1">
            <a:spLocks noChangeArrowheads="1"/>
          </p:cNvSpPr>
          <p:nvPr/>
        </p:nvSpPr>
        <p:spPr bwMode="auto">
          <a:xfrm>
            <a:off x="3460750" y="4071938"/>
            <a:ext cx="13716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spcBef>
                <a:spcPct val="0"/>
              </a:spcBef>
            </a:pPr>
            <a:r>
              <a:rPr lang="fr-BE" altLang="en-US" sz="1600" b="0">
                <a:solidFill>
                  <a:schemeClr val="tx1"/>
                </a:solidFill>
                <a:effectLst/>
                <a:latin typeface="Arial" pitchFamily="34" charset="0"/>
              </a:rPr>
              <a:t>EjectingCard</a:t>
            </a:r>
          </a:p>
        </p:txBody>
      </p:sp>
      <p:sp>
        <p:nvSpPr>
          <p:cNvPr id="1547296" name="Text Box 32"/>
          <p:cNvSpPr txBox="1">
            <a:spLocks noChangeArrowheads="1"/>
          </p:cNvSpPr>
          <p:nvPr/>
        </p:nvSpPr>
        <p:spPr bwMode="auto">
          <a:xfrm>
            <a:off x="5059363" y="4364038"/>
            <a:ext cx="75565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spcBef>
                <a:spcPct val="0"/>
              </a:spcBef>
            </a:pPr>
            <a:r>
              <a:rPr lang="fr-BE" altLang="en-US" sz="1400" b="0">
                <a:solidFill>
                  <a:schemeClr val="tx1"/>
                </a:solidFill>
                <a:effectLst/>
                <a:latin typeface="Arial" pitchFamily="34" charset="0"/>
              </a:rPr>
              <a:t>card</a:t>
            </a:r>
          </a:p>
          <a:p>
            <a:pPr algn="l">
              <a:spcBef>
                <a:spcPct val="0"/>
              </a:spcBef>
            </a:pPr>
            <a:r>
              <a:rPr lang="fr-BE" altLang="en-US" sz="1400" b="0">
                <a:solidFill>
                  <a:schemeClr val="tx1"/>
                </a:solidFill>
                <a:effectLst/>
                <a:latin typeface="Arial" pitchFamily="34" charset="0"/>
              </a:rPr>
              <a:t>Taken</a:t>
            </a:r>
            <a:endParaRPr lang="fr-BE" altLang="en-US" sz="1600" b="0"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47297" name="Text Box 33"/>
          <p:cNvSpPr txBox="1">
            <a:spLocks noChangeArrowheads="1"/>
          </p:cNvSpPr>
          <p:nvPr/>
        </p:nvSpPr>
        <p:spPr bwMode="auto">
          <a:xfrm>
            <a:off x="4921250" y="3043238"/>
            <a:ext cx="774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spcBef>
                <a:spcPct val="0"/>
              </a:spcBef>
            </a:pPr>
            <a:r>
              <a:rPr lang="fr-BE" altLang="en-US" sz="1400" b="0">
                <a:solidFill>
                  <a:schemeClr val="tx1"/>
                </a:solidFill>
                <a:effectLst/>
                <a:latin typeface="Arial" pitchFamily="34" charset="0"/>
              </a:rPr>
              <a:t>money</a:t>
            </a:r>
          </a:p>
          <a:p>
            <a:pPr algn="l">
              <a:spcBef>
                <a:spcPct val="0"/>
              </a:spcBef>
            </a:pPr>
            <a:r>
              <a:rPr lang="fr-BE" altLang="en-US" sz="1400" b="0">
                <a:solidFill>
                  <a:schemeClr val="tx1"/>
                </a:solidFill>
                <a:effectLst/>
                <a:latin typeface="Arial" pitchFamily="34" charset="0"/>
              </a:rPr>
              <a:t>Taken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5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498600" y="185738"/>
            <a:ext cx="6242050" cy="762000"/>
          </a:xfrm>
        </p:spPr>
        <p:txBody>
          <a:bodyPr/>
          <a:lstStyle/>
          <a:p>
            <a:r>
              <a:rPr lang="en-US" altLang="en-US"/>
              <a:t>Modeling system </a:t>
            </a:r>
            <a:r>
              <a:rPr lang="fr-BE" altLang="en-US"/>
              <a:t>behaviors</a:t>
            </a:r>
            <a:r>
              <a:rPr lang="en-US" altLang="en-US"/>
              <a:t>:  outline</a:t>
            </a:r>
          </a:p>
        </p:txBody>
      </p:sp>
      <p:sp>
        <p:nvSpPr>
          <p:cNvPr id="1565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1281113"/>
            <a:ext cx="8759825" cy="4978400"/>
          </a:xfrm>
        </p:spPr>
        <p:txBody>
          <a:bodyPr/>
          <a:lstStyle/>
          <a:p>
            <a:pPr>
              <a:lnSpc>
                <a:spcPct val="140000"/>
              </a:lnSpc>
            </a:pPr>
            <a:r>
              <a:rPr kumimoji="0" lang="en-US" altLang="en-US">
                <a:cs typeface="Times New Roman" pitchFamily="18" charset="0"/>
              </a:rPr>
              <a:t>Modeling instance behaviors</a:t>
            </a:r>
            <a:r>
              <a:rPr kumimoji="0" lang="en-US" altLang="en-US"/>
              <a:t> </a:t>
            </a:r>
          </a:p>
          <a:p>
            <a:pPr lvl="1">
              <a:lnSpc>
                <a:spcPct val="100000"/>
              </a:lnSpc>
            </a:pPr>
            <a:r>
              <a:rPr kumimoji="0" lang="en-US" altLang="en-US" sz="2000">
                <a:cs typeface="Times New Roman" pitchFamily="18" charset="0"/>
              </a:rPr>
              <a:t>Scenarios as UML sequence diagrams</a:t>
            </a:r>
            <a:r>
              <a:rPr kumimoji="0" lang="en-US" altLang="en-US" sz="2000"/>
              <a:t> </a:t>
            </a:r>
          </a:p>
          <a:p>
            <a:pPr lvl="1">
              <a:lnSpc>
                <a:spcPct val="130000"/>
              </a:lnSpc>
            </a:pPr>
            <a:r>
              <a:rPr kumimoji="0" lang="en-US" altLang="en-US" sz="2000">
                <a:cs typeface="Times New Roman" pitchFamily="18" charset="0"/>
              </a:rPr>
              <a:t>Scenario refinement: </a:t>
            </a:r>
            <a:r>
              <a:rPr kumimoji="0" lang="fr-BE" altLang="en-US" sz="2000">
                <a:cs typeface="Times New Roman" pitchFamily="18" charset="0"/>
              </a:rPr>
              <a:t> </a:t>
            </a:r>
            <a:r>
              <a:rPr kumimoji="0" lang="en-US" altLang="en-US" sz="2000">
                <a:cs typeface="Times New Roman" pitchFamily="18" charset="0"/>
              </a:rPr>
              <a:t>episodes and agent decomposition</a:t>
            </a:r>
            <a:r>
              <a:rPr kumimoji="0" lang="en-US" altLang="en-US" sz="2000"/>
              <a:t> </a:t>
            </a:r>
            <a:endParaRPr kumimoji="0" lang="en-US" altLang="en-US"/>
          </a:p>
          <a:p>
            <a:pPr>
              <a:lnSpc>
                <a:spcPct val="100000"/>
              </a:lnSpc>
            </a:pPr>
            <a:r>
              <a:rPr kumimoji="0" lang="en-US" altLang="en-US">
                <a:cs typeface="Times New Roman" pitchFamily="18" charset="0"/>
              </a:rPr>
              <a:t>Modeling class behaviors</a:t>
            </a:r>
            <a:r>
              <a:rPr kumimoji="0" lang="en-US" altLang="en-US"/>
              <a:t> </a:t>
            </a:r>
          </a:p>
          <a:p>
            <a:pPr lvl="1">
              <a:lnSpc>
                <a:spcPct val="100000"/>
              </a:lnSpc>
            </a:pPr>
            <a:r>
              <a:rPr kumimoji="0" lang="en-US" altLang="en-US" sz="2000">
                <a:cs typeface="Times New Roman" pitchFamily="18" charset="0"/>
              </a:rPr>
              <a:t>State machines as UML state diagrams</a:t>
            </a:r>
            <a:endParaRPr kumimoji="0" lang="en-US" altLang="en-US" sz="2000"/>
          </a:p>
          <a:p>
            <a:pPr lvl="1">
              <a:lnSpc>
                <a:spcPct val="130000"/>
              </a:lnSpc>
            </a:pPr>
            <a:r>
              <a:rPr kumimoji="0" lang="en-US" altLang="en-US" sz="2000">
                <a:cs typeface="Times New Roman" pitchFamily="18" charset="0"/>
              </a:rPr>
              <a:t>State machine refinement: </a:t>
            </a:r>
            <a:r>
              <a:rPr kumimoji="0" lang="fr-BE" altLang="en-US" sz="2000">
                <a:cs typeface="Times New Roman" pitchFamily="18" charset="0"/>
              </a:rPr>
              <a:t> </a:t>
            </a:r>
            <a:r>
              <a:rPr kumimoji="0" lang="en-US" altLang="en-US" sz="2000">
                <a:cs typeface="Times New Roman" pitchFamily="18" charset="0"/>
              </a:rPr>
              <a:t>sequential </a:t>
            </a:r>
            <a:r>
              <a:rPr kumimoji="0" lang="fr-BE" altLang="en-US" sz="2000">
                <a:cs typeface="Times New Roman" pitchFamily="18" charset="0"/>
              </a:rPr>
              <a:t>&amp;</a:t>
            </a:r>
            <a:r>
              <a:rPr kumimoji="0" lang="en-US" altLang="en-US" sz="2000">
                <a:cs typeface="Times New Roman" pitchFamily="18" charset="0"/>
              </a:rPr>
              <a:t> concurrent substates</a:t>
            </a:r>
            <a:r>
              <a:rPr kumimoji="0" lang="en-US" altLang="en-US" sz="2000"/>
              <a:t> </a:t>
            </a:r>
          </a:p>
          <a:p>
            <a:pPr>
              <a:lnSpc>
                <a:spcPct val="120000"/>
              </a:lnSpc>
            </a:pPr>
            <a:r>
              <a:rPr kumimoji="0" lang="en-US" altLang="en-US">
                <a:cs typeface="Times New Roman" pitchFamily="18" charset="0"/>
              </a:rPr>
              <a:t>Building behavior models</a:t>
            </a:r>
            <a:r>
              <a:rPr kumimoji="0" lang="en-US" altLang="en-US"/>
              <a:t> </a:t>
            </a:r>
          </a:p>
          <a:p>
            <a:pPr lvl="1">
              <a:lnSpc>
                <a:spcPct val="120000"/>
              </a:lnSpc>
            </a:pPr>
            <a:r>
              <a:rPr kumimoji="0" lang="en-US" altLang="en-US" sz="2000">
                <a:cs typeface="Times New Roman" pitchFamily="18" charset="0"/>
              </a:rPr>
              <a:t>Elaborating relevant scenarios for good coverage</a:t>
            </a:r>
            <a:r>
              <a:rPr kumimoji="0" lang="en-US" altLang="en-US" sz="2000"/>
              <a:t> </a:t>
            </a:r>
          </a:p>
          <a:p>
            <a:pPr lvl="1">
              <a:lnSpc>
                <a:spcPct val="120000"/>
              </a:lnSpc>
            </a:pPr>
            <a:r>
              <a:rPr kumimoji="0" lang="en-US" altLang="en-US" sz="2000">
                <a:cs typeface="Times New Roman" pitchFamily="18" charset="0"/>
              </a:rPr>
              <a:t>Decorating scenarios with </a:t>
            </a:r>
            <a:r>
              <a:rPr kumimoji="0" lang="fr-BE" altLang="en-US" sz="2000">
                <a:cs typeface="Times New Roman" pitchFamily="18" charset="0"/>
              </a:rPr>
              <a:t>explicit </a:t>
            </a:r>
            <a:r>
              <a:rPr kumimoji="0" lang="en-US" altLang="en-US" sz="2000">
                <a:cs typeface="Times New Roman" pitchFamily="18" charset="0"/>
              </a:rPr>
              <a:t>state conditions</a:t>
            </a:r>
            <a:endParaRPr kumimoji="0" lang="fr-BE" altLang="en-US" sz="2000"/>
          </a:p>
          <a:p>
            <a:pPr lvl="1">
              <a:lnSpc>
                <a:spcPct val="120000"/>
              </a:lnSpc>
            </a:pPr>
            <a:r>
              <a:rPr kumimoji="0" lang="en-US" altLang="en-US" sz="2000">
                <a:cs typeface="Times New Roman" pitchFamily="18" charset="0"/>
              </a:rPr>
              <a:t>From scenarios to state machines</a:t>
            </a:r>
            <a:endParaRPr kumimoji="0" lang="fr-BE" altLang="en-US" sz="2000"/>
          </a:p>
          <a:p>
            <a:pPr lvl="1">
              <a:lnSpc>
                <a:spcPct val="120000"/>
              </a:lnSpc>
            </a:pPr>
            <a:r>
              <a:rPr kumimoji="0" lang="en-US" altLang="en-US" sz="2000">
                <a:cs typeface="Times New Roman" pitchFamily="18" charset="0"/>
              </a:rPr>
              <a:t>From scenarios to goals</a:t>
            </a:r>
            <a:endParaRPr kumimoji="0" lang="fr-BE" altLang="en-US" sz="2000"/>
          </a:p>
          <a:p>
            <a:pPr lvl="1">
              <a:lnSpc>
                <a:spcPct val="120000"/>
              </a:lnSpc>
            </a:pPr>
            <a:r>
              <a:rPr kumimoji="0" lang="en-US" altLang="en-US" sz="2000">
                <a:cs typeface="Times New Roman" pitchFamily="18" charset="0"/>
              </a:rPr>
              <a:t>From operationalized goals to state machines</a:t>
            </a:r>
            <a:endParaRPr kumimoji="0" lang="en-US" altLang="en-US" sz="2000"/>
          </a:p>
        </p:txBody>
      </p:sp>
      <p:pic>
        <p:nvPicPr>
          <p:cNvPr id="15657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075" y="2370138"/>
            <a:ext cx="76517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565701" name="Object 5"/>
          <p:cNvGraphicFramePr>
            <a:graphicFrameLocks noChangeAspect="1"/>
          </p:cNvGraphicFramePr>
          <p:nvPr/>
        </p:nvGraphicFramePr>
        <p:xfrm>
          <a:off x="4789488" y="1101725"/>
          <a:ext cx="425450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5707" name="Clip" r:id="rId5" imgW="875520" imgH="767160" progId="MS_ClipArt_Gallery.2">
                  <p:embed/>
                </p:oleObj>
              </mc:Choice>
              <mc:Fallback>
                <p:oleObj name="Clip" r:id="rId5" imgW="875520" imgH="767160" progId="MS_ClipArt_Gallery.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9488" y="1101725"/>
                        <a:ext cx="425450" cy="446088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6570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300" y="3684588"/>
            <a:ext cx="76517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565703" name="Object 7"/>
          <p:cNvGraphicFramePr>
            <a:graphicFrameLocks noChangeAspect="1"/>
          </p:cNvGraphicFramePr>
          <p:nvPr/>
        </p:nvGraphicFramePr>
        <p:xfrm>
          <a:off x="4318000" y="3829050"/>
          <a:ext cx="425450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5708" name="Clip" r:id="rId7" imgW="875520" imgH="767160" progId="MS_ClipArt_Gallery.2">
                  <p:embed/>
                </p:oleObj>
              </mc:Choice>
              <mc:Fallback>
                <p:oleObj name="Clip" r:id="rId7" imgW="875520" imgH="767160" progId="MS_ClipArt_Gallery.2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8000" y="3829050"/>
                        <a:ext cx="425450" cy="446088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65704" name="Object 8"/>
          <p:cNvGraphicFramePr>
            <a:graphicFrameLocks noChangeAspect="1"/>
          </p:cNvGraphicFramePr>
          <p:nvPr/>
        </p:nvGraphicFramePr>
        <p:xfrm>
          <a:off x="5675313" y="3787775"/>
          <a:ext cx="447675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5709" name="Clip" r:id="rId8" imgW="845640" imgH="938520" progId="MS_ClipArt_Gallery.2">
                  <p:embed/>
                </p:oleObj>
              </mc:Choice>
              <mc:Fallback>
                <p:oleObj name="Clip" r:id="rId8" imgW="845640" imgH="938520" progId="MS_ClipArt_Gallery.2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5313" y="3787775"/>
                        <a:ext cx="447675" cy="49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65705" name="Picture 9" descr="C:\Program Files\Microsoft Office\Clipart\Popular\MAGNIFY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3" y="215900"/>
            <a:ext cx="487362" cy="69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8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90513" y="487363"/>
            <a:ext cx="8653462" cy="762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n-US"/>
              <a:t>Initial </a:t>
            </a:r>
            <a:r>
              <a:rPr lang="en-US" altLang="en-US" sz="2400"/>
              <a:t>and</a:t>
            </a:r>
            <a:r>
              <a:rPr lang="en-US" altLang="en-US"/>
              <a:t> final substates </a:t>
            </a:r>
            <a:br>
              <a:rPr lang="en-US" altLang="en-US"/>
            </a:br>
            <a:r>
              <a:rPr lang="en-US" altLang="en-US"/>
              <a:t>in concurrent diagrams</a:t>
            </a:r>
          </a:p>
        </p:txBody>
      </p:sp>
      <p:graphicFrame>
        <p:nvGraphicFramePr>
          <p:cNvPr id="1548292" name="Object 4"/>
          <p:cNvGraphicFramePr>
            <a:graphicFrameLocks/>
          </p:cNvGraphicFramePr>
          <p:nvPr/>
        </p:nvGraphicFramePr>
        <p:xfrm>
          <a:off x="128588" y="2362200"/>
          <a:ext cx="8921750" cy="193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8293" name="Picture" r:id="rId4" imgW="5940360" imgH="1099080" progId="Word.Picture.8">
                  <p:embed/>
                </p:oleObj>
              </mc:Choice>
              <mc:Fallback>
                <p:oleObj name="Picture" r:id="rId4" imgW="5940360" imgH="1099080" progId="Word.Picture.8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88" y="2362200"/>
                        <a:ext cx="8921750" cy="193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42" name="Rectangle 2"/>
          <p:cNvSpPr>
            <a:spLocks noGrp="1" noChangeArrowheads="1"/>
          </p:cNvSpPr>
          <p:nvPr>
            <p:ph type="title"/>
          </p:nvPr>
        </p:nvSpPr>
        <p:spPr>
          <a:xfrm>
            <a:off x="722313" y="214313"/>
            <a:ext cx="8235950" cy="762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n-US" sz="2600"/>
              <a:t>Combining parallel </a:t>
            </a:r>
            <a:r>
              <a:rPr lang="fr-BE" altLang="en-US" sz="2600"/>
              <a:t>&amp;</a:t>
            </a:r>
            <a:r>
              <a:rPr lang="en-US" altLang="en-US" sz="2600"/>
              <a:t> sequential decomposition: </a:t>
            </a:r>
            <a:br>
              <a:rPr lang="en-US" altLang="en-US" sz="2600"/>
            </a:br>
            <a:r>
              <a:rPr lang="en-US" altLang="en-US" sz="2600"/>
              <a:t>guidelines for manageable diagrams</a:t>
            </a:r>
            <a:endParaRPr lang="en-US" altLang="en-US"/>
          </a:p>
        </p:txBody>
      </p:sp>
      <p:sp>
        <p:nvSpPr>
          <p:cNvPr id="1546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9875" y="1260475"/>
            <a:ext cx="8634413" cy="5210175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en-US" altLang="en-US" sz="2000"/>
              <a:t>Introduce </a:t>
            </a:r>
            <a:r>
              <a:rPr lang="en-US" altLang="en-US" sz="2000" i="1"/>
              <a:t>sequential</a:t>
            </a:r>
            <a:r>
              <a:rPr lang="en-US" altLang="en-US" sz="2000"/>
              <a:t> sub-states for ... </a:t>
            </a:r>
          </a:p>
          <a:p>
            <a:pPr lvl="1">
              <a:lnSpc>
                <a:spcPct val="100000"/>
              </a:lnSpc>
              <a:spcBef>
                <a:spcPct val="15000"/>
              </a:spcBef>
            </a:pPr>
            <a:r>
              <a:rPr lang="en-US" altLang="en-US" sz="2000"/>
              <a:t>refining complex, coarse-grained states</a:t>
            </a:r>
            <a:endParaRPr lang="fr-BE" altLang="en-US" sz="2000"/>
          </a:p>
          <a:p>
            <a:pPr>
              <a:lnSpc>
                <a:spcPct val="90000"/>
              </a:lnSpc>
            </a:pPr>
            <a:r>
              <a:rPr lang="en-US" altLang="en-US" sz="2000"/>
              <a:t>Introduce </a:t>
            </a:r>
            <a:r>
              <a:rPr lang="en-US" altLang="en-US" sz="2000" i="1"/>
              <a:t>concurrent</a:t>
            </a:r>
            <a:r>
              <a:rPr lang="en-US" altLang="en-US" sz="2000"/>
              <a:t> states for ...</a:t>
            </a:r>
          </a:p>
          <a:p>
            <a:pPr lvl="1">
              <a:lnSpc>
                <a:spcPct val="100000"/>
              </a:lnSpc>
              <a:spcBef>
                <a:spcPct val="15000"/>
              </a:spcBef>
            </a:pPr>
            <a:r>
              <a:rPr lang="en-US" altLang="en-US" sz="2000"/>
              <a:t>state variables controlled by different agents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different state variables controlled by same agent</a:t>
            </a:r>
            <a:endParaRPr lang="fr-BE" altLang="en-US" sz="2000"/>
          </a:p>
          <a:p>
            <a:pPr lvl="1">
              <a:lnSpc>
                <a:spcPct val="90000"/>
              </a:lnSpc>
            </a:pPr>
            <a:r>
              <a:rPr lang="en-US" altLang="en-US" sz="2000"/>
              <a:t>common events triggering multiple independent transitions</a:t>
            </a:r>
            <a:endParaRPr lang="fr-BE" altLang="en-US" sz="2000"/>
          </a:p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en-US" altLang="en-US" sz="2000"/>
              <a:t>Insert ...</a:t>
            </a:r>
          </a:p>
          <a:p>
            <a:pPr lvl="1">
              <a:lnSpc>
                <a:spcPct val="100000"/>
              </a:lnSpc>
              <a:spcBef>
                <a:spcPct val="10000"/>
              </a:spcBef>
            </a:pPr>
            <a:r>
              <a:rPr lang="en-US" altLang="en-US" sz="2000"/>
              <a:t>initial sub-state in each concurrent diagram, with outgoing transition </a:t>
            </a:r>
            <a:r>
              <a:rPr lang="en-US" altLang="en-US" sz="2000" i="1"/>
              <a:t>to</a:t>
            </a:r>
            <a:r>
              <a:rPr lang="en-US" altLang="en-US" sz="2000"/>
              <a:t> desired state</a:t>
            </a:r>
          </a:p>
          <a:p>
            <a:pPr lvl="1">
              <a:lnSpc>
                <a:spcPct val="100000"/>
              </a:lnSpc>
              <a:spcBef>
                <a:spcPct val="10000"/>
              </a:spcBef>
            </a:pPr>
            <a:r>
              <a:rPr lang="en-US" altLang="en-US" sz="2000"/>
              <a:t>final sub-state in each concurrent diagram, with incoming transition </a:t>
            </a:r>
            <a:r>
              <a:rPr lang="en-US" altLang="en-US" sz="2000" i="1"/>
              <a:t>from </a:t>
            </a:r>
            <a:r>
              <a:rPr lang="en-US" altLang="en-US" sz="2000"/>
              <a:t>desired state</a:t>
            </a:r>
          </a:p>
          <a:p>
            <a:pPr>
              <a:lnSpc>
                <a:spcPct val="100000"/>
              </a:lnSpc>
            </a:pPr>
            <a:r>
              <a:rPr lang="en-US" altLang="en-US" sz="2000"/>
              <a:t>Avoid “spaghetti” diagrams where </a:t>
            </a:r>
            <a:r>
              <a:rPr lang="fr-BE" altLang="en-US" sz="2000"/>
              <a:t>...</a:t>
            </a:r>
          </a:p>
          <a:p>
            <a:pPr lvl="1">
              <a:lnSpc>
                <a:spcPct val="100000"/>
              </a:lnSpc>
              <a:spcBef>
                <a:spcPct val="15000"/>
              </a:spcBef>
            </a:pPr>
            <a:r>
              <a:rPr lang="en-US" altLang="en-US" sz="2000"/>
              <a:t>transitions connect</a:t>
            </a:r>
            <a:r>
              <a:rPr lang="fr-BE" altLang="en-US" sz="2000"/>
              <a:t>ing</a:t>
            </a:r>
            <a:r>
              <a:rPr lang="en-US" altLang="en-US" sz="2000"/>
              <a:t> sequential sub-states of a concurrent state to sequential sub-states of </a:t>
            </a:r>
            <a:r>
              <a:rPr lang="en-US" altLang="en-US" sz="2000" i="1"/>
              <a:t>other</a:t>
            </a:r>
            <a:r>
              <a:rPr lang="en-US" altLang="en-US" sz="2000"/>
              <a:t> concurrent states (or </a:t>
            </a:r>
            <a:r>
              <a:rPr lang="fr-BE" altLang="en-US" sz="2000"/>
              <a:t>to </a:t>
            </a:r>
            <a:r>
              <a:rPr lang="en-US" altLang="en-US" sz="2000"/>
              <a:t>outer super-states)</a:t>
            </a:r>
          </a:p>
        </p:txBody>
      </p:sp>
      <p:pic>
        <p:nvPicPr>
          <p:cNvPr id="154624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06363"/>
            <a:ext cx="636587" cy="868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5218" name="Rectangle 2"/>
          <p:cNvSpPr>
            <a:spLocks noGrp="1" noChangeArrowheads="1"/>
          </p:cNvSpPr>
          <p:nvPr>
            <p:ph type="title"/>
          </p:nvPr>
        </p:nvSpPr>
        <p:spPr>
          <a:xfrm>
            <a:off x="881063" y="114300"/>
            <a:ext cx="7404100" cy="762000"/>
          </a:xfrm>
        </p:spPr>
        <p:txBody>
          <a:bodyPr/>
          <a:lstStyle/>
          <a:p>
            <a:r>
              <a:rPr lang="en-US" altLang="en-US" sz="2600"/>
              <a:t>Parallel &amp; sequential decomposition:  example</a:t>
            </a:r>
            <a:endParaRPr lang="en-US" altLang="en-US" sz="2400"/>
          </a:p>
        </p:txBody>
      </p:sp>
      <p:pic>
        <p:nvPicPr>
          <p:cNvPr id="1545220" name="Picture 4" descr="C:\Program Files\Common Files\Microsoft Shared\Clipart\cagcat50\bs00508_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2068513"/>
            <a:ext cx="938213" cy="728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45223" name="Text Box 7"/>
          <p:cNvSpPr txBox="1">
            <a:spLocks noChangeArrowheads="1"/>
          </p:cNvSpPr>
          <p:nvPr/>
        </p:nvSpPr>
        <p:spPr bwMode="auto">
          <a:xfrm>
            <a:off x="1449388" y="3136900"/>
            <a:ext cx="1519237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spcBef>
                <a:spcPct val="0"/>
              </a:spcBef>
            </a:pPr>
            <a:r>
              <a:rPr lang="fr-BE" altLang="en-US" sz="1600" b="0">
                <a:solidFill>
                  <a:schemeClr val="tx1"/>
                </a:solidFill>
                <a:effectLst/>
                <a:latin typeface="Arial" pitchFamily="34" charset="0"/>
              </a:rPr>
              <a:t>Maintenance</a:t>
            </a:r>
          </a:p>
          <a:p>
            <a:pPr algn="l">
              <a:spcBef>
                <a:spcPct val="0"/>
              </a:spcBef>
            </a:pPr>
            <a:r>
              <a:rPr lang="fr-BE" altLang="en-US" sz="1600" b="0">
                <a:solidFill>
                  <a:schemeClr val="tx1"/>
                </a:solidFill>
                <a:effectLst/>
                <a:latin typeface="Arial" pitchFamily="34" charset="0"/>
              </a:rPr>
              <a:t>   Request</a:t>
            </a:r>
          </a:p>
        </p:txBody>
      </p:sp>
      <p:sp>
        <p:nvSpPr>
          <p:cNvPr id="1545224" name="Text Box 8"/>
          <p:cNvSpPr txBox="1">
            <a:spLocks noChangeArrowheads="1"/>
          </p:cNvSpPr>
          <p:nvPr/>
        </p:nvSpPr>
        <p:spPr bwMode="auto">
          <a:xfrm>
            <a:off x="3824288" y="1590675"/>
            <a:ext cx="1514475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spcBef>
                <a:spcPct val="0"/>
              </a:spcBef>
            </a:pPr>
            <a:r>
              <a:rPr lang="fr-BE" altLang="en-US" sz="1600" b="0">
                <a:solidFill>
                  <a:schemeClr val="tx1"/>
                </a:solidFill>
                <a:effectLst/>
                <a:latin typeface="Arial" pitchFamily="34" charset="0"/>
              </a:rPr>
              <a:t> CardInsertion</a:t>
            </a:r>
          </a:p>
        </p:txBody>
      </p:sp>
      <p:sp>
        <p:nvSpPr>
          <p:cNvPr id="1545225" name="AutoShape 9"/>
          <p:cNvSpPr>
            <a:spLocks noChangeArrowheads="1"/>
          </p:cNvSpPr>
          <p:nvPr/>
        </p:nvSpPr>
        <p:spPr bwMode="auto">
          <a:xfrm>
            <a:off x="2733675" y="1643063"/>
            <a:ext cx="984250" cy="585787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l">
              <a:lnSpc>
                <a:spcPct val="130000"/>
              </a:lnSpc>
              <a:spcBef>
                <a:spcPts val="600"/>
              </a:spcBef>
            </a:pPr>
            <a:r>
              <a:rPr lang="fr-BE" altLang="en-US" sz="1600" b="0">
                <a:solidFill>
                  <a:schemeClr val="tx1"/>
                </a:solidFill>
                <a:effectLst/>
                <a:latin typeface="Arial" pitchFamily="34" charset="0"/>
              </a:rPr>
              <a:t>   Idle</a:t>
            </a:r>
            <a:endParaRPr lang="fr-BE" altLang="en-US" sz="1000" b="0"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45226" name="AutoShape 10"/>
          <p:cNvSpPr>
            <a:spLocks noChangeArrowheads="1"/>
          </p:cNvSpPr>
          <p:nvPr/>
        </p:nvSpPr>
        <p:spPr bwMode="auto">
          <a:xfrm>
            <a:off x="5357813" y="995363"/>
            <a:ext cx="2859087" cy="3179762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l">
              <a:lnSpc>
                <a:spcPct val="70000"/>
              </a:lnSpc>
              <a:spcBef>
                <a:spcPct val="0"/>
              </a:spcBef>
            </a:pPr>
            <a:r>
              <a:rPr lang="fr-BE" altLang="en-US" sz="1800" b="0"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lang="fr-BE" altLang="en-US" sz="1600">
                <a:solidFill>
                  <a:schemeClr val="tx1"/>
                </a:solidFill>
                <a:effectLst/>
                <a:latin typeface="Arial" pitchFamily="34" charset="0"/>
              </a:rPr>
              <a:t>Active</a:t>
            </a:r>
            <a:endParaRPr lang="fr-BE" altLang="en-US" sz="1000" b="0"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45227" name="Line 11"/>
          <p:cNvSpPr>
            <a:spLocks noChangeShapeType="1"/>
          </p:cNvSpPr>
          <p:nvPr/>
        </p:nvSpPr>
        <p:spPr bwMode="auto">
          <a:xfrm flipV="1">
            <a:off x="3729038" y="2098675"/>
            <a:ext cx="16414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5228" name="Text Box 12"/>
          <p:cNvSpPr txBox="1">
            <a:spLocks noChangeArrowheads="1"/>
          </p:cNvSpPr>
          <p:nvPr/>
        </p:nvSpPr>
        <p:spPr bwMode="auto">
          <a:xfrm>
            <a:off x="3902075" y="2138363"/>
            <a:ext cx="145097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spcBef>
                <a:spcPct val="0"/>
              </a:spcBef>
            </a:pPr>
            <a:r>
              <a:rPr lang="fr-BE" altLang="en-US" sz="1600" b="0">
                <a:solidFill>
                  <a:schemeClr val="tx1"/>
                </a:solidFill>
                <a:effectLst/>
                <a:latin typeface="Arial" pitchFamily="34" charset="0"/>
              </a:rPr>
              <a:t>Cancellation</a:t>
            </a:r>
          </a:p>
        </p:txBody>
      </p:sp>
      <p:sp>
        <p:nvSpPr>
          <p:cNvPr id="1545229" name="Line 13"/>
          <p:cNvSpPr>
            <a:spLocks noChangeShapeType="1"/>
          </p:cNvSpPr>
          <p:nvPr/>
        </p:nvSpPr>
        <p:spPr bwMode="auto">
          <a:xfrm flipV="1">
            <a:off x="3741738" y="1892300"/>
            <a:ext cx="16287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5230" name="AutoShape 14"/>
          <p:cNvSpPr>
            <a:spLocks noChangeArrowheads="1"/>
          </p:cNvSpPr>
          <p:nvPr/>
        </p:nvSpPr>
        <p:spPr bwMode="auto">
          <a:xfrm>
            <a:off x="6224588" y="1395413"/>
            <a:ext cx="1230312" cy="357187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l">
              <a:spcBef>
                <a:spcPct val="0"/>
              </a:spcBef>
            </a:pPr>
            <a:r>
              <a:rPr lang="fr-BE" altLang="en-US" sz="1800" b="0"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lang="fr-BE" altLang="en-US" sz="1600" b="0">
                <a:solidFill>
                  <a:schemeClr val="tx1"/>
                </a:solidFill>
                <a:effectLst/>
                <a:latin typeface="Arial" pitchFamily="34" charset="0"/>
              </a:rPr>
              <a:t>Validating</a:t>
            </a:r>
            <a:endParaRPr lang="fr-BE" altLang="en-US" sz="1000" b="0"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45231" name="Oval 15"/>
          <p:cNvSpPr>
            <a:spLocks noChangeArrowheads="1"/>
          </p:cNvSpPr>
          <p:nvPr/>
        </p:nvSpPr>
        <p:spPr bwMode="auto">
          <a:xfrm>
            <a:off x="7772400" y="1223963"/>
            <a:ext cx="163513" cy="1397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5232" name="Line 16"/>
          <p:cNvSpPr>
            <a:spLocks noChangeShapeType="1"/>
          </p:cNvSpPr>
          <p:nvPr/>
        </p:nvSpPr>
        <p:spPr bwMode="auto">
          <a:xfrm flipH="1">
            <a:off x="7467600" y="1319213"/>
            <a:ext cx="315913" cy="1619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5233" name="AutoShape 17"/>
          <p:cNvSpPr>
            <a:spLocks noChangeArrowheads="1"/>
          </p:cNvSpPr>
          <p:nvPr/>
        </p:nvSpPr>
        <p:spPr bwMode="auto">
          <a:xfrm>
            <a:off x="6518275" y="2779713"/>
            <a:ext cx="1317625" cy="388937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l">
              <a:spcBef>
                <a:spcPct val="0"/>
              </a:spcBef>
            </a:pPr>
            <a:r>
              <a:rPr lang="fr-BE" altLang="en-US" sz="1800" b="0"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lang="fr-BE" altLang="en-US" sz="1600" b="0">
                <a:solidFill>
                  <a:schemeClr val="tx1"/>
                </a:solidFill>
                <a:effectLst/>
                <a:latin typeface="Arial" pitchFamily="34" charset="0"/>
              </a:rPr>
              <a:t>Processing</a:t>
            </a:r>
            <a:endParaRPr lang="fr-BE" altLang="en-US" sz="1000" b="0"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45234" name="Text Box 18"/>
          <p:cNvSpPr txBox="1">
            <a:spLocks noChangeArrowheads="1"/>
          </p:cNvSpPr>
          <p:nvPr/>
        </p:nvSpPr>
        <p:spPr bwMode="auto">
          <a:xfrm>
            <a:off x="6716713" y="2336800"/>
            <a:ext cx="10509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spcBef>
                <a:spcPct val="0"/>
              </a:spcBef>
            </a:pPr>
            <a:r>
              <a:rPr lang="fr-BE" altLang="en-US" sz="1600" b="0">
                <a:solidFill>
                  <a:schemeClr val="tx1"/>
                </a:solidFill>
                <a:effectLst/>
                <a:latin typeface="Arial" pitchFamily="34" charset="0"/>
              </a:rPr>
              <a:t>Selection</a:t>
            </a:r>
          </a:p>
        </p:txBody>
      </p:sp>
      <p:sp>
        <p:nvSpPr>
          <p:cNvPr id="1545235" name="Text Box 19"/>
          <p:cNvSpPr txBox="1">
            <a:spLocks noChangeArrowheads="1"/>
          </p:cNvSpPr>
          <p:nvPr/>
        </p:nvSpPr>
        <p:spPr bwMode="auto">
          <a:xfrm>
            <a:off x="5603875" y="1724025"/>
            <a:ext cx="96043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spcBef>
                <a:spcPct val="0"/>
              </a:spcBef>
            </a:pPr>
            <a:r>
              <a:rPr lang="fr-BE" altLang="en-US" sz="1400" b="0">
                <a:solidFill>
                  <a:schemeClr val="tx1"/>
                </a:solidFill>
                <a:effectLst/>
                <a:latin typeface="Arial" pitchFamily="34" charset="0"/>
              </a:rPr>
              <a:t>OK-card</a:t>
            </a:r>
            <a:endParaRPr lang="fr-BE" altLang="en-US" sz="1600" b="0"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45236" name="Line 20"/>
          <p:cNvSpPr>
            <a:spLocks noChangeShapeType="1"/>
          </p:cNvSpPr>
          <p:nvPr/>
        </p:nvSpPr>
        <p:spPr bwMode="auto">
          <a:xfrm flipH="1">
            <a:off x="6119813" y="1773238"/>
            <a:ext cx="655637" cy="3365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5237" name="Line 21"/>
          <p:cNvSpPr>
            <a:spLocks noChangeShapeType="1"/>
          </p:cNvSpPr>
          <p:nvPr/>
        </p:nvSpPr>
        <p:spPr bwMode="auto">
          <a:xfrm flipH="1" flipV="1">
            <a:off x="6564313" y="2465388"/>
            <a:ext cx="574675" cy="3032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5238" name="AutoShape 22"/>
          <p:cNvSpPr>
            <a:spLocks noChangeArrowheads="1"/>
          </p:cNvSpPr>
          <p:nvPr/>
        </p:nvSpPr>
        <p:spPr bwMode="auto">
          <a:xfrm>
            <a:off x="5616575" y="2119313"/>
            <a:ext cx="1123950" cy="357187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l">
              <a:spcBef>
                <a:spcPct val="0"/>
              </a:spcBef>
            </a:pPr>
            <a:r>
              <a:rPr lang="fr-BE" altLang="en-US" sz="1800" b="0"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lang="fr-BE" altLang="en-US" sz="1600" b="0">
                <a:solidFill>
                  <a:schemeClr val="tx1"/>
                </a:solidFill>
                <a:effectLst/>
                <a:latin typeface="Arial" pitchFamily="34" charset="0"/>
              </a:rPr>
              <a:t>Selecting</a:t>
            </a:r>
            <a:endParaRPr lang="fr-BE" altLang="en-US" sz="1000" b="0"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45239" name="Text Box 23"/>
          <p:cNvSpPr txBox="1">
            <a:spLocks noChangeArrowheads="1"/>
          </p:cNvSpPr>
          <p:nvPr/>
        </p:nvSpPr>
        <p:spPr bwMode="auto">
          <a:xfrm>
            <a:off x="7021513" y="1027113"/>
            <a:ext cx="9144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spcBef>
                <a:spcPct val="0"/>
              </a:spcBef>
            </a:pPr>
            <a:r>
              <a:rPr lang="fr-BE" altLang="en-US" sz="1400" b="0">
                <a:solidFill>
                  <a:schemeClr val="tx1"/>
                </a:solidFill>
                <a:effectLst/>
                <a:latin typeface="Arial" pitchFamily="34" charset="0"/>
              </a:rPr>
              <a:t>KO-card</a:t>
            </a:r>
            <a:endParaRPr lang="fr-BE" altLang="en-US" sz="1600" b="0"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45240" name="Line 24"/>
          <p:cNvSpPr>
            <a:spLocks noChangeShapeType="1"/>
          </p:cNvSpPr>
          <p:nvPr/>
        </p:nvSpPr>
        <p:spPr bwMode="auto">
          <a:xfrm flipH="1" flipV="1">
            <a:off x="6261100" y="2487613"/>
            <a:ext cx="492125" cy="269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5241" name="Text Box 25"/>
          <p:cNvSpPr txBox="1">
            <a:spLocks noChangeArrowheads="1"/>
          </p:cNvSpPr>
          <p:nvPr/>
        </p:nvSpPr>
        <p:spPr bwMode="auto">
          <a:xfrm>
            <a:off x="5365750" y="2574925"/>
            <a:ext cx="1152525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spcBef>
                <a:spcPct val="0"/>
              </a:spcBef>
            </a:pPr>
            <a:r>
              <a:rPr lang="fr-BE" altLang="en-US" sz="1600" b="0">
                <a:solidFill>
                  <a:schemeClr val="tx1"/>
                </a:solidFill>
                <a:effectLst/>
                <a:latin typeface="Arial" pitchFamily="34" charset="0"/>
              </a:rPr>
              <a:t>[Continue]</a:t>
            </a:r>
          </a:p>
        </p:txBody>
      </p:sp>
      <p:sp>
        <p:nvSpPr>
          <p:cNvPr id="1545242" name="Text Box 26"/>
          <p:cNvSpPr txBox="1">
            <a:spLocks noChangeArrowheads="1"/>
          </p:cNvSpPr>
          <p:nvPr/>
        </p:nvSpPr>
        <p:spPr bwMode="auto">
          <a:xfrm>
            <a:off x="5721350" y="3179763"/>
            <a:ext cx="1604963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spcBef>
                <a:spcPct val="0"/>
              </a:spcBef>
            </a:pPr>
            <a:r>
              <a:rPr lang="fr-BE" altLang="en-US" sz="1600" b="0">
                <a:solidFill>
                  <a:schemeClr val="tx1"/>
                </a:solidFill>
                <a:effectLst/>
                <a:latin typeface="Arial" pitchFamily="34" charset="0"/>
              </a:rPr>
              <a:t>[</a:t>
            </a:r>
            <a:r>
              <a:rPr lang="fr-BE" altLang="en-US" sz="1600">
                <a:solidFill>
                  <a:schemeClr val="tx1"/>
                </a:solidFill>
                <a:effectLst/>
                <a:latin typeface="Arial" pitchFamily="34" charset="0"/>
              </a:rPr>
              <a:t>not</a:t>
            </a:r>
            <a:r>
              <a:rPr lang="fr-BE" altLang="en-US" sz="1600" b="0">
                <a:solidFill>
                  <a:schemeClr val="tx1"/>
                </a:solidFill>
                <a:effectLst/>
                <a:latin typeface="Arial" pitchFamily="34" charset="0"/>
              </a:rPr>
              <a:t> Continue]</a:t>
            </a:r>
          </a:p>
        </p:txBody>
      </p:sp>
      <p:sp>
        <p:nvSpPr>
          <p:cNvPr id="1545243" name="AutoShape 27"/>
          <p:cNvSpPr>
            <a:spLocks noChangeArrowheads="1"/>
          </p:cNvSpPr>
          <p:nvPr/>
        </p:nvSpPr>
        <p:spPr bwMode="auto">
          <a:xfrm>
            <a:off x="7104063" y="3482975"/>
            <a:ext cx="1016000" cy="357188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l">
              <a:spcBef>
                <a:spcPct val="0"/>
              </a:spcBef>
            </a:pPr>
            <a:r>
              <a:rPr lang="fr-BE" altLang="en-US" sz="1800" b="0"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lang="fr-BE" altLang="en-US" sz="1600" b="0">
                <a:solidFill>
                  <a:schemeClr val="tx1"/>
                </a:solidFill>
                <a:effectLst/>
                <a:latin typeface="Arial" pitchFamily="34" charset="0"/>
              </a:rPr>
              <a:t>Printing</a:t>
            </a:r>
            <a:endParaRPr lang="fr-BE" altLang="en-US" sz="1000" b="0"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45244" name="Line 28"/>
          <p:cNvSpPr>
            <a:spLocks noChangeShapeType="1"/>
          </p:cNvSpPr>
          <p:nvPr/>
        </p:nvSpPr>
        <p:spPr bwMode="auto">
          <a:xfrm flipH="1" flipV="1">
            <a:off x="7138988" y="3168650"/>
            <a:ext cx="503237" cy="2714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5245" name="Freeform 29"/>
          <p:cNvSpPr>
            <a:spLocks/>
          </p:cNvSpPr>
          <p:nvPr/>
        </p:nvSpPr>
        <p:spPr bwMode="auto">
          <a:xfrm>
            <a:off x="3578225" y="2292350"/>
            <a:ext cx="3830638" cy="2044700"/>
          </a:xfrm>
          <a:custGeom>
            <a:avLst/>
            <a:gdLst>
              <a:gd name="T0" fmla="*/ 0 w 6680"/>
              <a:gd name="T1" fmla="*/ 0 h 3937"/>
              <a:gd name="T2" fmla="*/ 620 w 6680"/>
              <a:gd name="T3" fmla="*/ 1740 h 3937"/>
              <a:gd name="T4" fmla="*/ 2480 w 6680"/>
              <a:gd name="T5" fmla="*/ 3420 h 3937"/>
              <a:gd name="T6" fmla="*/ 4640 w 6680"/>
              <a:gd name="T7" fmla="*/ 3860 h 3937"/>
              <a:gd name="T8" fmla="*/ 6680 w 6680"/>
              <a:gd name="T9" fmla="*/ 2960 h 39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680" h="3937">
                <a:moveTo>
                  <a:pt x="0" y="0"/>
                </a:moveTo>
                <a:cubicBezTo>
                  <a:pt x="103" y="585"/>
                  <a:pt x="207" y="1170"/>
                  <a:pt x="620" y="1740"/>
                </a:cubicBezTo>
                <a:cubicBezTo>
                  <a:pt x="1033" y="2310"/>
                  <a:pt x="1810" y="3067"/>
                  <a:pt x="2480" y="3420"/>
                </a:cubicBezTo>
                <a:cubicBezTo>
                  <a:pt x="3150" y="3773"/>
                  <a:pt x="3940" y="3937"/>
                  <a:pt x="4640" y="3860"/>
                </a:cubicBezTo>
                <a:cubicBezTo>
                  <a:pt x="5340" y="3783"/>
                  <a:pt x="6010" y="3371"/>
                  <a:pt x="6680" y="2960"/>
                </a:cubicBezTo>
              </a:path>
            </a:pathLst>
          </a:custGeom>
          <a:noFill/>
          <a:ln w="9525" cmpd="sng">
            <a:solidFill>
              <a:srgbClr val="000000"/>
            </a:solidFill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5246" name="Text Box 30"/>
          <p:cNvSpPr txBox="1">
            <a:spLocks noChangeArrowheads="1"/>
          </p:cNvSpPr>
          <p:nvPr/>
        </p:nvSpPr>
        <p:spPr bwMode="auto">
          <a:xfrm>
            <a:off x="5405438" y="3605213"/>
            <a:ext cx="1912937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spcBef>
                <a:spcPct val="0"/>
              </a:spcBef>
            </a:pPr>
            <a:r>
              <a:rPr lang="fr-BE" altLang="en-US" sz="1600" b="0">
                <a:solidFill>
                  <a:schemeClr val="tx1"/>
                </a:solidFill>
                <a:effectLst/>
                <a:latin typeface="Arial" pitchFamily="34" charset="0"/>
              </a:rPr>
              <a:t>entry / readCard</a:t>
            </a:r>
          </a:p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fr-BE" altLang="en-US" sz="1600" b="0">
                <a:solidFill>
                  <a:schemeClr val="tx1"/>
                </a:solidFill>
                <a:effectLst/>
                <a:latin typeface="Arial" pitchFamily="34" charset="0"/>
              </a:rPr>
              <a:t> exit / ejectCard</a:t>
            </a:r>
          </a:p>
        </p:txBody>
      </p:sp>
      <p:sp>
        <p:nvSpPr>
          <p:cNvPr id="1545248" name="Line 32"/>
          <p:cNvSpPr>
            <a:spLocks noChangeShapeType="1"/>
          </p:cNvSpPr>
          <p:nvPr/>
        </p:nvSpPr>
        <p:spPr bwMode="auto">
          <a:xfrm flipH="1">
            <a:off x="2944813" y="2249488"/>
            <a:ext cx="0" cy="1882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5249" name="Line 33"/>
          <p:cNvSpPr>
            <a:spLocks noChangeShapeType="1"/>
          </p:cNvSpPr>
          <p:nvPr/>
        </p:nvSpPr>
        <p:spPr bwMode="auto">
          <a:xfrm flipH="1">
            <a:off x="3248025" y="2228850"/>
            <a:ext cx="1588" cy="19018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5250" name="Text Box 34"/>
          <p:cNvSpPr txBox="1">
            <a:spLocks noChangeArrowheads="1"/>
          </p:cNvSpPr>
          <p:nvPr/>
        </p:nvSpPr>
        <p:spPr bwMode="auto">
          <a:xfrm>
            <a:off x="3179763" y="3244850"/>
            <a:ext cx="620712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spcBef>
                <a:spcPct val="0"/>
              </a:spcBef>
            </a:pPr>
            <a:r>
              <a:rPr lang="fr-BE" altLang="en-US" sz="1600" b="0">
                <a:solidFill>
                  <a:schemeClr val="tx1"/>
                </a:solidFill>
                <a:effectLst/>
                <a:latin typeface="Arial" pitchFamily="34" charset="0"/>
              </a:rPr>
              <a:t> End</a:t>
            </a:r>
          </a:p>
        </p:txBody>
      </p:sp>
      <p:sp>
        <p:nvSpPr>
          <p:cNvPr id="1545251" name="Freeform 35"/>
          <p:cNvSpPr>
            <a:spLocks/>
          </p:cNvSpPr>
          <p:nvPr/>
        </p:nvSpPr>
        <p:spPr bwMode="auto">
          <a:xfrm>
            <a:off x="3433763" y="1003300"/>
            <a:ext cx="3562350" cy="585788"/>
          </a:xfrm>
          <a:custGeom>
            <a:avLst/>
            <a:gdLst>
              <a:gd name="T0" fmla="*/ 6040 w 6103"/>
              <a:gd name="T1" fmla="*/ 1200 h 1780"/>
              <a:gd name="T2" fmla="*/ 5940 w 6103"/>
              <a:gd name="T3" fmla="*/ 640 h 1780"/>
              <a:gd name="T4" fmla="*/ 5060 w 6103"/>
              <a:gd name="T5" fmla="*/ 220 h 1780"/>
              <a:gd name="T6" fmla="*/ 3200 w 6103"/>
              <a:gd name="T7" fmla="*/ 260 h 1780"/>
              <a:gd name="T8" fmla="*/ 0 w 6103"/>
              <a:gd name="T9" fmla="*/ 1780 h 17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103" h="1780">
                <a:moveTo>
                  <a:pt x="6040" y="1200"/>
                </a:moveTo>
                <a:cubicBezTo>
                  <a:pt x="6071" y="1001"/>
                  <a:pt x="6103" y="803"/>
                  <a:pt x="5940" y="640"/>
                </a:cubicBezTo>
                <a:cubicBezTo>
                  <a:pt x="5777" y="477"/>
                  <a:pt x="5517" y="283"/>
                  <a:pt x="5060" y="220"/>
                </a:cubicBezTo>
                <a:cubicBezTo>
                  <a:pt x="4603" y="157"/>
                  <a:pt x="4043" y="0"/>
                  <a:pt x="3200" y="260"/>
                </a:cubicBezTo>
                <a:cubicBezTo>
                  <a:pt x="2357" y="520"/>
                  <a:pt x="1178" y="1150"/>
                  <a:pt x="0" y="1780"/>
                </a:cubicBezTo>
              </a:path>
            </a:pathLst>
          </a:custGeom>
          <a:noFill/>
          <a:ln w="9525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5254" name="Oval 38"/>
          <p:cNvSpPr>
            <a:spLocks noChangeArrowheads="1"/>
          </p:cNvSpPr>
          <p:nvPr/>
        </p:nvSpPr>
        <p:spPr bwMode="auto">
          <a:xfrm>
            <a:off x="2008188" y="1925638"/>
            <a:ext cx="163512" cy="141287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5255" name="Line 39"/>
          <p:cNvSpPr>
            <a:spLocks noChangeShapeType="1"/>
          </p:cNvSpPr>
          <p:nvPr/>
        </p:nvSpPr>
        <p:spPr bwMode="auto">
          <a:xfrm flipV="1">
            <a:off x="2182813" y="2001838"/>
            <a:ext cx="5397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5247" name="AutoShape 31"/>
          <p:cNvSpPr>
            <a:spLocks noChangeArrowheads="1"/>
          </p:cNvSpPr>
          <p:nvPr/>
        </p:nvSpPr>
        <p:spPr bwMode="auto">
          <a:xfrm>
            <a:off x="1114425" y="4175125"/>
            <a:ext cx="4041775" cy="22891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 algn="l">
              <a:lnSpc>
                <a:spcPct val="60000"/>
              </a:lnSpc>
              <a:spcBef>
                <a:spcPct val="0"/>
              </a:spcBef>
            </a:pPr>
            <a:r>
              <a:rPr lang="fr-BE" altLang="en-US" sz="1600" b="0">
                <a:solidFill>
                  <a:schemeClr val="tx1"/>
                </a:solidFill>
                <a:effectLst/>
                <a:latin typeface="Arial" pitchFamily="34" charset="0"/>
              </a:rPr>
              <a:t>                  Maintenance</a:t>
            </a:r>
          </a:p>
          <a:p>
            <a:pPr algn="l">
              <a:spcBef>
                <a:spcPts val="3000"/>
              </a:spcBef>
            </a:pPr>
            <a:endParaRPr lang="fr-BE" altLang="en-US" sz="1000" b="0"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45252" name="Line 36"/>
          <p:cNvSpPr>
            <a:spLocks noChangeShapeType="1"/>
          </p:cNvSpPr>
          <p:nvPr/>
        </p:nvSpPr>
        <p:spPr bwMode="auto">
          <a:xfrm>
            <a:off x="1149350" y="4565650"/>
            <a:ext cx="3959225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5253" name="Line 37"/>
          <p:cNvSpPr>
            <a:spLocks noChangeShapeType="1"/>
          </p:cNvSpPr>
          <p:nvPr/>
        </p:nvSpPr>
        <p:spPr bwMode="auto">
          <a:xfrm>
            <a:off x="1136650" y="5438775"/>
            <a:ext cx="3960813" cy="0"/>
          </a:xfrm>
          <a:prstGeom prst="line">
            <a:avLst/>
          </a:prstGeom>
          <a:noFill/>
          <a:ln w="28575">
            <a:solidFill>
              <a:srgbClr val="0000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5256" name="Line 40"/>
          <p:cNvSpPr>
            <a:spLocks noChangeShapeType="1"/>
          </p:cNvSpPr>
          <p:nvPr/>
        </p:nvSpPr>
        <p:spPr bwMode="auto">
          <a:xfrm flipV="1">
            <a:off x="1400175" y="5094288"/>
            <a:ext cx="3397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5257" name="Oval 41"/>
          <p:cNvSpPr>
            <a:spLocks noChangeArrowheads="1"/>
          </p:cNvSpPr>
          <p:nvPr/>
        </p:nvSpPr>
        <p:spPr bwMode="auto">
          <a:xfrm>
            <a:off x="1223963" y="5019675"/>
            <a:ext cx="165100" cy="1397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5258" name="AutoShape 42"/>
          <p:cNvSpPr>
            <a:spLocks noChangeArrowheads="1"/>
          </p:cNvSpPr>
          <p:nvPr/>
        </p:nvSpPr>
        <p:spPr bwMode="auto">
          <a:xfrm>
            <a:off x="3144838" y="4818063"/>
            <a:ext cx="1154112" cy="541337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l">
              <a:spcBef>
                <a:spcPct val="0"/>
              </a:spcBef>
            </a:pPr>
            <a:r>
              <a:rPr lang="fr-BE" altLang="en-US" sz="1600" b="0">
                <a:solidFill>
                  <a:schemeClr val="tx1"/>
                </a:solidFill>
                <a:effectLst/>
                <a:latin typeface="Arial" pitchFamily="34" charset="0"/>
              </a:rPr>
              <a:t> Self</a:t>
            </a:r>
          </a:p>
          <a:p>
            <a:pPr algn="l">
              <a:lnSpc>
                <a:spcPct val="80000"/>
              </a:lnSpc>
              <a:spcBef>
                <a:spcPct val="0"/>
              </a:spcBef>
            </a:pPr>
            <a:r>
              <a:rPr lang="fr-BE" altLang="en-US" sz="1600" b="0">
                <a:solidFill>
                  <a:schemeClr val="tx1"/>
                </a:solidFill>
                <a:effectLst/>
                <a:latin typeface="Arial" pitchFamily="34" charset="0"/>
              </a:rPr>
              <a:t>Diagnosis</a:t>
            </a:r>
            <a:endParaRPr lang="fr-BE" altLang="en-US" sz="1000" b="0"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45259" name="AutoShape 43"/>
          <p:cNvSpPr>
            <a:spLocks noChangeArrowheads="1"/>
          </p:cNvSpPr>
          <p:nvPr/>
        </p:nvSpPr>
        <p:spPr bwMode="auto">
          <a:xfrm>
            <a:off x="1744663" y="4829175"/>
            <a:ext cx="1006475" cy="496888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l">
              <a:lnSpc>
                <a:spcPct val="80000"/>
              </a:lnSpc>
              <a:spcBef>
                <a:spcPct val="0"/>
              </a:spcBef>
            </a:pPr>
            <a:r>
              <a:rPr lang="fr-BE" altLang="en-US" sz="1600" b="0">
                <a:solidFill>
                  <a:schemeClr val="tx1"/>
                </a:solidFill>
                <a:effectLst/>
                <a:latin typeface="Arial" pitchFamily="34" charset="0"/>
              </a:rPr>
              <a:t>Testing</a:t>
            </a:r>
          </a:p>
          <a:p>
            <a:pPr algn="l">
              <a:spcBef>
                <a:spcPct val="0"/>
              </a:spcBef>
            </a:pPr>
            <a:r>
              <a:rPr lang="fr-BE" altLang="en-US" sz="1600" b="0">
                <a:solidFill>
                  <a:schemeClr val="tx1"/>
                </a:solidFill>
                <a:effectLst/>
                <a:latin typeface="Arial" pitchFamily="34" charset="0"/>
              </a:rPr>
              <a:t>Devices</a:t>
            </a:r>
            <a:endParaRPr lang="fr-BE" altLang="en-US" sz="1000" b="0"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45260" name="Line 44"/>
          <p:cNvSpPr>
            <a:spLocks noChangeShapeType="1"/>
          </p:cNvSpPr>
          <p:nvPr/>
        </p:nvSpPr>
        <p:spPr bwMode="auto">
          <a:xfrm flipV="1">
            <a:off x="2754313" y="5105400"/>
            <a:ext cx="39528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5261" name="Line 45"/>
          <p:cNvSpPr>
            <a:spLocks noChangeShapeType="1"/>
          </p:cNvSpPr>
          <p:nvPr/>
        </p:nvSpPr>
        <p:spPr bwMode="auto">
          <a:xfrm flipV="1">
            <a:off x="4305300" y="5094288"/>
            <a:ext cx="3397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545262" name="Group 46"/>
          <p:cNvGrpSpPr>
            <a:grpSpLocks/>
          </p:cNvGrpSpPr>
          <p:nvPr/>
        </p:nvGrpSpPr>
        <p:grpSpPr bwMode="auto">
          <a:xfrm>
            <a:off x="4649788" y="4976813"/>
            <a:ext cx="282575" cy="249237"/>
            <a:chOff x="10120" y="7551"/>
            <a:chExt cx="480" cy="460"/>
          </a:xfrm>
        </p:grpSpPr>
        <p:sp>
          <p:nvSpPr>
            <p:cNvPr id="1545263" name="Oval 47"/>
            <p:cNvSpPr>
              <a:spLocks noChangeArrowheads="1"/>
            </p:cNvSpPr>
            <p:nvPr/>
          </p:nvSpPr>
          <p:spPr bwMode="auto">
            <a:xfrm>
              <a:off x="10220" y="7651"/>
              <a:ext cx="280" cy="26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5264" name="Oval 48"/>
            <p:cNvSpPr>
              <a:spLocks noChangeArrowheads="1"/>
            </p:cNvSpPr>
            <p:nvPr/>
          </p:nvSpPr>
          <p:spPr bwMode="auto">
            <a:xfrm>
              <a:off x="10120" y="7551"/>
              <a:ext cx="480" cy="46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45265" name="Line 49"/>
          <p:cNvSpPr>
            <a:spLocks noChangeShapeType="1"/>
          </p:cNvSpPr>
          <p:nvPr/>
        </p:nvSpPr>
        <p:spPr bwMode="auto">
          <a:xfrm flipV="1">
            <a:off x="1371600" y="6015038"/>
            <a:ext cx="2524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5266" name="Oval 50"/>
          <p:cNvSpPr>
            <a:spLocks noChangeArrowheads="1"/>
          </p:cNvSpPr>
          <p:nvPr/>
        </p:nvSpPr>
        <p:spPr bwMode="auto">
          <a:xfrm>
            <a:off x="1195388" y="5940425"/>
            <a:ext cx="165100" cy="1397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5267" name="AutoShape 51"/>
          <p:cNvSpPr>
            <a:spLocks noChangeArrowheads="1"/>
          </p:cNvSpPr>
          <p:nvPr/>
        </p:nvSpPr>
        <p:spPr bwMode="auto">
          <a:xfrm>
            <a:off x="3203575" y="5737225"/>
            <a:ext cx="1203325" cy="541338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l">
              <a:spcBef>
                <a:spcPct val="0"/>
              </a:spcBef>
            </a:pPr>
            <a:r>
              <a:rPr lang="fr-BE" altLang="en-US" sz="1600" b="0">
                <a:solidFill>
                  <a:schemeClr val="tx1"/>
                </a:solidFill>
                <a:effectLst/>
                <a:latin typeface="Arial" pitchFamily="34" charset="0"/>
              </a:rPr>
              <a:t> Executing</a:t>
            </a:r>
          </a:p>
          <a:p>
            <a:pPr algn="l">
              <a:lnSpc>
                <a:spcPct val="80000"/>
              </a:lnSpc>
              <a:spcBef>
                <a:spcPct val="0"/>
              </a:spcBef>
            </a:pPr>
            <a:r>
              <a:rPr lang="fr-BE" altLang="en-US" sz="1600" b="0">
                <a:solidFill>
                  <a:schemeClr val="tx1"/>
                </a:solidFill>
                <a:effectLst/>
                <a:latin typeface="Arial" pitchFamily="34" charset="0"/>
              </a:rPr>
              <a:t>Command</a:t>
            </a:r>
            <a:endParaRPr lang="fr-BE" altLang="en-US" sz="1000" b="0"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45268" name="AutoShape 52"/>
          <p:cNvSpPr>
            <a:spLocks noChangeArrowheads="1"/>
          </p:cNvSpPr>
          <p:nvPr/>
        </p:nvSpPr>
        <p:spPr bwMode="auto">
          <a:xfrm>
            <a:off x="1630363" y="5748338"/>
            <a:ext cx="1011237" cy="498475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l">
              <a:spcBef>
                <a:spcPct val="0"/>
              </a:spcBef>
            </a:pPr>
            <a:r>
              <a:rPr lang="fr-BE" altLang="en-US" sz="1600" b="0">
                <a:solidFill>
                  <a:schemeClr val="tx1"/>
                </a:solidFill>
                <a:effectLst/>
                <a:latin typeface="Arial" pitchFamily="34" charset="0"/>
              </a:rPr>
              <a:t>Waiting</a:t>
            </a:r>
          </a:p>
          <a:p>
            <a:pPr algn="l">
              <a:lnSpc>
                <a:spcPct val="80000"/>
              </a:lnSpc>
              <a:spcBef>
                <a:spcPct val="0"/>
              </a:spcBef>
            </a:pPr>
            <a:r>
              <a:rPr lang="fr-BE" altLang="en-US" sz="1600" b="0">
                <a:solidFill>
                  <a:schemeClr val="tx1"/>
                </a:solidFill>
                <a:effectLst/>
                <a:latin typeface="Arial" pitchFamily="34" charset="0"/>
              </a:rPr>
              <a:t>Comnd</a:t>
            </a:r>
            <a:endParaRPr lang="fr-BE" altLang="en-US" sz="1000" b="0"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45269" name="Line 53"/>
          <p:cNvSpPr>
            <a:spLocks noChangeShapeType="1"/>
          </p:cNvSpPr>
          <p:nvPr/>
        </p:nvSpPr>
        <p:spPr bwMode="auto">
          <a:xfrm flipV="1">
            <a:off x="2682875" y="6046788"/>
            <a:ext cx="5397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545270" name="Group 54"/>
          <p:cNvGrpSpPr>
            <a:grpSpLocks/>
          </p:cNvGrpSpPr>
          <p:nvPr/>
        </p:nvGrpSpPr>
        <p:grpSpPr bwMode="auto">
          <a:xfrm>
            <a:off x="4735513" y="5919788"/>
            <a:ext cx="282575" cy="247650"/>
            <a:chOff x="10120" y="7551"/>
            <a:chExt cx="480" cy="460"/>
          </a:xfrm>
        </p:grpSpPr>
        <p:sp>
          <p:nvSpPr>
            <p:cNvPr id="1545271" name="Oval 55"/>
            <p:cNvSpPr>
              <a:spLocks noChangeArrowheads="1"/>
            </p:cNvSpPr>
            <p:nvPr/>
          </p:nvSpPr>
          <p:spPr bwMode="auto">
            <a:xfrm>
              <a:off x="10220" y="7651"/>
              <a:ext cx="280" cy="26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5272" name="Oval 56"/>
            <p:cNvSpPr>
              <a:spLocks noChangeArrowheads="1"/>
            </p:cNvSpPr>
            <p:nvPr/>
          </p:nvSpPr>
          <p:spPr bwMode="auto">
            <a:xfrm>
              <a:off x="10120" y="7551"/>
              <a:ext cx="480" cy="46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45273" name="Text Box 57"/>
          <p:cNvSpPr txBox="1">
            <a:spLocks noChangeArrowheads="1"/>
          </p:cNvSpPr>
          <p:nvPr/>
        </p:nvSpPr>
        <p:spPr bwMode="auto">
          <a:xfrm>
            <a:off x="1112838" y="4518025"/>
            <a:ext cx="1055687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spcBef>
                <a:spcPct val="0"/>
              </a:spcBef>
            </a:pPr>
            <a:r>
              <a:rPr lang="fr-BE" altLang="en-US" sz="1600" b="0">
                <a:solidFill>
                  <a:schemeClr val="tx1"/>
                </a:solidFill>
                <a:effectLst/>
                <a:latin typeface="Arial" pitchFamily="34" charset="0"/>
              </a:rPr>
              <a:t>Checking</a:t>
            </a:r>
          </a:p>
        </p:txBody>
      </p:sp>
      <p:sp>
        <p:nvSpPr>
          <p:cNvPr id="1545274" name="Text Box 58"/>
          <p:cNvSpPr txBox="1">
            <a:spLocks noChangeArrowheads="1"/>
          </p:cNvSpPr>
          <p:nvPr/>
        </p:nvSpPr>
        <p:spPr bwMode="auto">
          <a:xfrm>
            <a:off x="1136650" y="5413375"/>
            <a:ext cx="771525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spcBef>
                <a:spcPct val="0"/>
              </a:spcBef>
            </a:pPr>
            <a:r>
              <a:rPr lang="fr-BE" altLang="en-US" sz="1600" b="0">
                <a:solidFill>
                  <a:schemeClr val="tx1"/>
                </a:solidFill>
                <a:effectLst/>
                <a:latin typeface="Arial" pitchFamily="34" charset="0"/>
              </a:rPr>
              <a:t>Fixing</a:t>
            </a:r>
          </a:p>
        </p:txBody>
      </p:sp>
      <p:sp>
        <p:nvSpPr>
          <p:cNvPr id="1545275" name="Text Box 59"/>
          <p:cNvSpPr txBox="1">
            <a:spLocks noChangeArrowheads="1"/>
          </p:cNvSpPr>
          <p:nvPr/>
        </p:nvSpPr>
        <p:spPr bwMode="auto">
          <a:xfrm>
            <a:off x="2613025" y="5592763"/>
            <a:ext cx="71755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spcBef>
                <a:spcPct val="0"/>
              </a:spcBef>
            </a:pPr>
            <a:r>
              <a:rPr lang="fr-BE" altLang="en-US" sz="1400" b="0">
                <a:solidFill>
                  <a:schemeClr val="tx1"/>
                </a:solidFill>
                <a:effectLst/>
                <a:latin typeface="Arial" pitchFamily="34" charset="0"/>
              </a:rPr>
              <a:t>[More]</a:t>
            </a:r>
            <a:endParaRPr lang="fr-BE" altLang="en-US" sz="1600" b="0"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45276" name="Text Box 60"/>
          <p:cNvSpPr txBox="1">
            <a:spLocks noChangeArrowheads="1"/>
          </p:cNvSpPr>
          <p:nvPr/>
        </p:nvSpPr>
        <p:spPr bwMode="auto">
          <a:xfrm>
            <a:off x="4265613" y="5484813"/>
            <a:ext cx="781050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spcBef>
                <a:spcPct val="0"/>
              </a:spcBef>
            </a:pPr>
            <a:r>
              <a:rPr lang="fr-BE" altLang="en-US" sz="1400" b="0">
                <a:solidFill>
                  <a:schemeClr val="tx1"/>
                </a:solidFill>
                <a:effectLst/>
                <a:latin typeface="Arial" pitchFamily="34" charset="0"/>
              </a:rPr>
              <a:t>[ </a:t>
            </a:r>
            <a:r>
              <a:rPr lang="fr-BE" altLang="en-US" sz="1400">
                <a:solidFill>
                  <a:schemeClr val="tx1"/>
                </a:solidFill>
                <a:effectLst/>
                <a:latin typeface="Arial" pitchFamily="34" charset="0"/>
              </a:rPr>
              <a:t>not</a:t>
            </a:r>
            <a:r>
              <a:rPr lang="fr-BE" altLang="en-US" sz="1400" b="0"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</a:p>
          <a:p>
            <a:pPr algn="l">
              <a:spcBef>
                <a:spcPct val="0"/>
              </a:spcBef>
            </a:pPr>
            <a:r>
              <a:rPr lang="fr-BE" altLang="en-US" sz="1400" b="0">
                <a:solidFill>
                  <a:schemeClr val="tx1"/>
                </a:solidFill>
                <a:effectLst/>
                <a:latin typeface="Arial" pitchFamily="34" charset="0"/>
              </a:rPr>
              <a:t> More]</a:t>
            </a:r>
            <a:endParaRPr lang="fr-BE" altLang="en-US" sz="1600" b="0"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45277" name="Text Box 61"/>
          <p:cNvSpPr txBox="1">
            <a:spLocks noChangeArrowheads="1"/>
          </p:cNvSpPr>
          <p:nvPr/>
        </p:nvSpPr>
        <p:spPr bwMode="auto">
          <a:xfrm>
            <a:off x="2601913" y="6026150"/>
            <a:ext cx="601662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fr-BE" altLang="en-US" sz="1400" b="0">
                <a:solidFill>
                  <a:schemeClr val="tx1"/>
                </a:solidFill>
                <a:effectLst/>
                <a:latin typeface="Arial" pitchFamily="34" charset="0"/>
              </a:rPr>
              <a:t> key</a:t>
            </a:r>
          </a:p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fr-BE" altLang="en-US" sz="1400" b="0">
                <a:solidFill>
                  <a:schemeClr val="tx1"/>
                </a:solidFill>
                <a:effectLst/>
                <a:latin typeface="Arial" pitchFamily="34" charset="0"/>
              </a:rPr>
              <a:t>Press</a:t>
            </a:r>
          </a:p>
        </p:txBody>
      </p:sp>
      <p:sp>
        <p:nvSpPr>
          <p:cNvPr id="1545278" name="Freeform 62"/>
          <p:cNvSpPr>
            <a:spLocks/>
          </p:cNvSpPr>
          <p:nvPr/>
        </p:nvSpPr>
        <p:spPr bwMode="auto">
          <a:xfrm>
            <a:off x="2636838" y="5824538"/>
            <a:ext cx="538162" cy="112712"/>
          </a:xfrm>
          <a:custGeom>
            <a:avLst/>
            <a:gdLst>
              <a:gd name="T0" fmla="*/ 920 w 920"/>
              <a:gd name="T1" fmla="*/ 130 h 210"/>
              <a:gd name="T2" fmla="*/ 560 w 920"/>
              <a:gd name="T3" fmla="*/ 10 h 210"/>
              <a:gd name="T4" fmla="*/ 180 w 920"/>
              <a:gd name="T5" fmla="*/ 70 h 210"/>
              <a:gd name="T6" fmla="*/ 0 w 920"/>
              <a:gd name="T7" fmla="*/ 210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20" h="210">
                <a:moveTo>
                  <a:pt x="920" y="130"/>
                </a:moveTo>
                <a:cubicBezTo>
                  <a:pt x="801" y="75"/>
                  <a:pt x="683" y="20"/>
                  <a:pt x="560" y="10"/>
                </a:cubicBezTo>
                <a:cubicBezTo>
                  <a:pt x="437" y="0"/>
                  <a:pt x="273" y="37"/>
                  <a:pt x="180" y="70"/>
                </a:cubicBezTo>
                <a:cubicBezTo>
                  <a:pt x="87" y="103"/>
                  <a:pt x="27" y="187"/>
                  <a:pt x="0" y="21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5279" name="Line 63"/>
          <p:cNvSpPr>
            <a:spLocks noChangeShapeType="1"/>
          </p:cNvSpPr>
          <p:nvPr/>
        </p:nvSpPr>
        <p:spPr bwMode="auto">
          <a:xfrm flipV="1">
            <a:off x="4400550" y="6051550"/>
            <a:ext cx="3349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986" name="Rectangle 2"/>
          <p:cNvSpPr>
            <a:spLocks noGrp="1" noChangeArrowheads="1"/>
          </p:cNvSpPr>
          <p:nvPr>
            <p:ph type="title"/>
          </p:nvPr>
        </p:nvSpPr>
        <p:spPr>
          <a:xfrm>
            <a:off x="722313" y="214313"/>
            <a:ext cx="8235950" cy="762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n-US" sz="2600"/>
              <a:t>Combining parallel </a:t>
            </a:r>
            <a:r>
              <a:rPr lang="fr-BE" altLang="en-US" sz="2600"/>
              <a:t>&amp;</a:t>
            </a:r>
            <a:r>
              <a:rPr lang="en-US" altLang="en-US" sz="2600"/>
              <a:t> sequential decomposition: </a:t>
            </a:r>
            <a:br>
              <a:rPr lang="en-US" altLang="en-US" sz="2600"/>
            </a:br>
            <a:r>
              <a:rPr lang="en-US" altLang="en-US" sz="2600"/>
              <a:t>guidelines for manageable diagrams</a:t>
            </a:r>
            <a:r>
              <a:rPr lang="fr-BE" altLang="en-US" sz="2600"/>
              <a:t>  </a:t>
            </a:r>
            <a:r>
              <a:rPr lang="fr-BE" altLang="en-US" sz="2000"/>
              <a:t>(2)</a:t>
            </a:r>
            <a:endParaRPr lang="en-US" altLang="en-US" sz="2000"/>
          </a:p>
        </p:txBody>
      </p:sp>
      <p:sp>
        <p:nvSpPr>
          <p:cNvPr id="1577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9875" y="1133475"/>
            <a:ext cx="8609013" cy="5210175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en-US" altLang="en-US" sz="2000"/>
              <a:t>When concurrent states are decomposed in sequential sub-states, check if any </a:t>
            </a:r>
            <a:r>
              <a:rPr lang="en-US" alt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synchronization</a:t>
            </a:r>
            <a:r>
              <a:rPr lang="en-US" altLang="en-US" sz="2000"/>
              <a:t> is required</a:t>
            </a:r>
            <a:r>
              <a:rPr lang="fr-BE" altLang="en-US" sz="2000"/>
              <a:t> ...</a:t>
            </a:r>
            <a:endParaRPr lang="en-US" altLang="en-US" sz="2000"/>
          </a:p>
          <a:p>
            <a:pPr lvl="1">
              <a:lnSpc>
                <a:spcPct val="100000"/>
              </a:lnSpc>
              <a:spcBef>
                <a:spcPct val="40000"/>
              </a:spcBef>
            </a:pPr>
            <a:r>
              <a:rPr lang="en-US" altLang="en-US" sz="2000"/>
              <a:t>same event requiring transitions in multiple sub-diagrams</a:t>
            </a:r>
          </a:p>
          <a:p>
            <a:pPr lvl="1">
              <a:spcBef>
                <a:spcPct val="40000"/>
              </a:spcBef>
            </a:pPr>
            <a:r>
              <a:rPr lang="en-US" altLang="en-US" sz="2000"/>
              <a:t>event causing transition in </a:t>
            </a:r>
            <a:r>
              <a:rPr lang="en-US" altLang="en-US" sz="2000" i="1"/>
              <a:t>consumer</a:t>
            </a:r>
            <a:r>
              <a:rPr lang="en-US" altLang="en-US" sz="2000"/>
              <a:t> diagram to be notified in </a:t>
            </a:r>
            <a:r>
              <a:rPr lang="en-US" altLang="en-US" sz="2000" i="1"/>
              <a:t>producer</a:t>
            </a:r>
            <a:r>
              <a:rPr lang="en-US" altLang="en-US" sz="2000"/>
              <a:t> diagram (</a:t>
            </a:r>
            <a:r>
              <a:rPr lang="en-US" alt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send</a:t>
            </a:r>
            <a:r>
              <a:rPr lang="en-US" altLang="en-US" sz="2000"/>
              <a:t> action)</a:t>
            </a:r>
          </a:p>
          <a:p>
            <a:pPr lvl="1">
              <a:spcBef>
                <a:spcPct val="40000"/>
              </a:spcBef>
            </a:pPr>
            <a:r>
              <a:rPr lang="en-US" altLang="en-US" sz="2000"/>
              <a:t>synchronizing guards on same state variable in different sub-diagrams</a:t>
            </a:r>
          </a:p>
          <a:p>
            <a:pPr lvl="1">
              <a:spcBef>
                <a:spcPct val="40000"/>
              </a:spcBef>
            </a:pPr>
            <a:r>
              <a:rPr lang="en-US" altLang="en-US" sz="2000"/>
              <a:t>guard in sub-diagram refering to state variable modified by transition in other sub-diagram</a:t>
            </a:r>
            <a:endParaRPr lang="fr-BE" altLang="en-US" sz="2000"/>
          </a:p>
          <a:p>
            <a:pPr>
              <a:lnSpc>
                <a:spcPct val="130000"/>
              </a:lnSpc>
            </a:pPr>
            <a:r>
              <a:rPr lang="en-US" altLang="en-US" sz="2000"/>
              <a:t>Check lexical consistency of event names</a:t>
            </a:r>
            <a:r>
              <a:rPr lang="fr-BE" altLang="en-US" sz="2000"/>
              <a:t> in order </a:t>
            </a:r>
            <a:r>
              <a:rPr lang="en-US" altLang="en-US" sz="2000"/>
              <a:t>to avoid</a:t>
            </a:r>
            <a:r>
              <a:rPr lang="fr-BE" altLang="en-US" sz="2000"/>
              <a:t> ...</a:t>
            </a:r>
          </a:p>
          <a:p>
            <a:pPr lvl="1">
              <a:lnSpc>
                <a:spcPct val="100000"/>
              </a:lnSpc>
            </a:pPr>
            <a:r>
              <a:rPr lang="en-US" altLang="en-US" sz="2000"/>
              <a:t>undesired firing by different events with same name</a:t>
            </a:r>
            <a:endParaRPr lang="fr-BE" altLang="en-US" sz="2000"/>
          </a:p>
          <a:p>
            <a:pPr lvl="1"/>
            <a:r>
              <a:rPr lang="en-US" altLang="en-US" sz="2000"/>
              <a:t>non-firing due to same event having different names</a:t>
            </a:r>
          </a:p>
        </p:txBody>
      </p:sp>
      <p:pic>
        <p:nvPicPr>
          <p:cNvPr id="157798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06363"/>
            <a:ext cx="636587" cy="868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0642" name="AutoShape 2"/>
          <p:cNvSpPr>
            <a:spLocks noChangeArrowheads="1"/>
          </p:cNvSpPr>
          <p:nvPr/>
        </p:nvSpPr>
        <p:spPr bwMode="auto">
          <a:xfrm>
            <a:off x="787400" y="228600"/>
            <a:ext cx="7874000" cy="6413500"/>
          </a:xfrm>
          <a:prstGeom prst="flowChartAlternateProcess">
            <a:avLst/>
          </a:prstGeom>
          <a:solidFill>
            <a:srgbClr val="CECFF2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20643" name="Text Box 3"/>
          <p:cNvSpPr txBox="1">
            <a:spLocks noChangeArrowheads="1"/>
          </p:cNvSpPr>
          <p:nvPr/>
        </p:nvSpPr>
        <p:spPr bwMode="auto">
          <a:xfrm>
            <a:off x="2330450" y="1036638"/>
            <a:ext cx="2679700" cy="842962"/>
          </a:xfrm>
          <a:prstGeom prst="rect">
            <a:avLst/>
          </a:prstGeom>
          <a:solidFill>
            <a:srgbClr val="CECF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lnSpc>
                <a:spcPct val="80000"/>
              </a:lnSpc>
              <a:spcBef>
                <a:spcPct val="0"/>
              </a:spcBef>
            </a:pPr>
            <a:r>
              <a:rPr lang="fr-BE" altLang="en-US" sz="1800" b="0">
                <a:solidFill>
                  <a:schemeClr val="tx1"/>
                </a:solidFill>
                <a:effectLst/>
                <a:latin typeface="Arial" pitchFamily="34" charset="0"/>
              </a:rPr>
              <a:t>      AccelerComnd</a:t>
            </a:r>
          </a:p>
          <a:p>
            <a:pPr algn="l">
              <a:spcBef>
                <a:spcPct val="0"/>
              </a:spcBef>
            </a:pPr>
            <a:r>
              <a:rPr lang="fr-BE" altLang="en-US" sz="1800">
                <a:solidFill>
                  <a:srgbClr val="0000FF"/>
                </a:solidFill>
                <a:effectLst/>
                <a:latin typeface="Arial" pitchFamily="34" charset="0"/>
              </a:rPr>
              <a:t>  </a:t>
            </a:r>
            <a:r>
              <a:rPr lang="fr-BE" altLang="en-US" sz="1800">
                <a:solidFill>
                  <a:schemeClr val="tx1"/>
                </a:solidFill>
                <a:effectLst/>
                <a:latin typeface="Arial" pitchFamily="34" charset="0"/>
              </a:rPr>
              <a:t>[ </a:t>
            </a:r>
            <a:r>
              <a:rPr lang="fr-BE" altLang="en-US" sz="1800" b="0">
                <a:solidFill>
                  <a:schemeClr val="tx1"/>
                </a:solidFill>
                <a:effectLst/>
                <a:latin typeface="Arial" pitchFamily="34" charset="0"/>
              </a:rPr>
              <a:t>Acceler &gt; 0 </a:t>
            </a:r>
            <a:r>
              <a:rPr lang="fr-BE" altLang="en-US" sz="1800">
                <a:solidFill>
                  <a:schemeClr val="tx1"/>
                </a:solidFill>
                <a:effectLst/>
                <a:latin typeface="Arial" pitchFamily="34" charset="0"/>
              </a:rPr>
              <a:t>and</a:t>
            </a:r>
          </a:p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fr-BE" altLang="en-US" sz="1800">
                <a:solidFill>
                  <a:schemeClr val="tx1"/>
                </a:solidFill>
                <a:effectLst/>
                <a:latin typeface="Arial" pitchFamily="34" charset="0"/>
              </a:rPr>
              <a:t>  </a:t>
            </a:r>
            <a:r>
              <a:rPr lang="fr-BE" altLang="en-US" sz="1800" b="0">
                <a:solidFill>
                  <a:schemeClr val="tx1"/>
                </a:solidFill>
                <a:effectLst/>
                <a:latin typeface="Arial" pitchFamily="34" charset="0"/>
              </a:rPr>
              <a:t>doorsState = ‘closed ’</a:t>
            </a:r>
            <a:r>
              <a:rPr lang="fr-BE" altLang="en-US" sz="1800">
                <a:solidFill>
                  <a:schemeClr val="tx1"/>
                </a:solidFill>
                <a:effectLst/>
                <a:latin typeface="Arial" pitchFamily="34" charset="0"/>
              </a:rPr>
              <a:t>]</a:t>
            </a:r>
            <a:endParaRPr lang="fr-BE" altLang="en-US" sz="1800" b="0"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20644" name="AutoShape 4"/>
          <p:cNvSpPr>
            <a:spLocks noChangeArrowheads="1"/>
          </p:cNvSpPr>
          <p:nvPr/>
        </p:nvSpPr>
        <p:spPr bwMode="auto">
          <a:xfrm>
            <a:off x="1400175" y="1725613"/>
            <a:ext cx="1101725" cy="590550"/>
          </a:xfrm>
          <a:prstGeom prst="roundRect">
            <a:avLst>
              <a:gd name="adj" fmla="val 16667"/>
            </a:avLst>
          </a:prstGeom>
          <a:solidFill>
            <a:srgbClr val="9999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l">
              <a:lnSpc>
                <a:spcPct val="130000"/>
              </a:lnSpc>
              <a:spcBef>
                <a:spcPct val="0"/>
              </a:spcBef>
            </a:pPr>
            <a:r>
              <a:rPr lang="fr-BE" altLang="en-US" sz="1800" b="0">
                <a:solidFill>
                  <a:schemeClr val="tx1"/>
                </a:solidFill>
                <a:effectLst/>
                <a:latin typeface="Arial" pitchFamily="34" charset="0"/>
              </a:rPr>
              <a:t>Stopped</a:t>
            </a:r>
          </a:p>
        </p:txBody>
      </p:sp>
      <p:sp>
        <p:nvSpPr>
          <p:cNvPr id="1520645" name="AutoShape 5"/>
          <p:cNvSpPr>
            <a:spLocks noChangeArrowheads="1"/>
          </p:cNvSpPr>
          <p:nvPr/>
        </p:nvSpPr>
        <p:spPr bwMode="auto">
          <a:xfrm>
            <a:off x="4924425" y="852488"/>
            <a:ext cx="3494088" cy="3771900"/>
          </a:xfrm>
          <a:prstGeom prst="roundRect">
            <a:avLst>
              <a:gd name="adj" fmla="val 16667"/>
            </a:avLst>
          </a:prstGeom>
          <a:solidFill>
            <a:srgbClr val="9999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l">
              <a:lnSpc>
                <a:spcPct val="80000"/>
              </a:lnSpc>
              <a:spcBef>
                <a:spcPct val="0"/>
              </a:spcBef>
            </a:pPr>
            <a:r>
              <a:rPr lang="fr-BE" altLang="en-US" sz="1800"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lang="fr-BE" altLang="en-US" sz="1800">
                <a:solidFill>
                  <a:schemeClr val="tx1"/>
                </a:solidFill>
                <a:effectLst/>
                <a:latin typeface="Arial" pitchFamily="34" charset="0"/>
              </a:rPr>
              <a:t>Moving</a:t>
            </a:r>
            <a:endParaRPr lang="fr-BE" altLang="en-US" sz="1800" b="0"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20646" name="Line 6"/>
          <p:cNvSpPr>
            <a:spLocks noChangeShapeType="1"/>
          </p:cNvSpPr>
          <p:nvPr/>
        </p:nvSpPr>
        <p:spPr bwMode="auto">
          <a:xfrm flipV="1">
            <a:off x="1101725" y="1990725"/>
            <a:ext cx="300038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20647" name="Line 7"/>
          <p:cNvSpPr>
            <a:spLocks noChangeShapeType="1"/>
          </p:cNvSpPr>
          <p:nvPr/>
        </p:nvSpPr>
        <p:spPr bwMode="auto">
          <a:xfrm>
            <a:off x="2474913" y="2119313"/>
            <a:ext cx="2420937" cy="142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20648" name="Text Box 8"/>
          <p:cNvSpPr txBox="1">
            <a:spLocks noChangeArrowheads="1"/>
          </p:cNvSpPr>
          <p:nvPr/>
        </p:nvSpPr>
        <p:spPr bwMode="auto">
          <a:xfrm>
            <a:off x="3019425" y="2220913"/>
            <a:ext cx="1589088" cy="333375"/>
          </a:xfrm>
          <a:prstGeom prst="rect">
            <a:avLst/>
          </a:prstGeom>
          <a:solidFill>
            <a:srgbClr val="CECF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lnSpc>
                <a:spcPct val="80000"/>
              </a:lnSpc>
              <a:spcBef>
                <a:spcPct val="0"/>
              </a:spcBef>
            </a:pPr>
            <a:r>
              <a:rPr lang="fr-BE" altLang="en-US" sz="1800">
                <a:solidFill>
                  <a:schemeClr val="tx1"/>
                </a:solidFill>
                <a:effectLst/>
                <a:latin typeface="Arial" pitchFamily="34" charset="0"/>
              </a:rPr>
              <a:t>[ </a:t>
            </a:r>
            <a:r>
              <a:rPr lang="fr-BE" altLang="en-US" sz="1800" b="0">
                <a:solidFill>
                  <a:schemeClr val="tx1"/>
                </a:solidFill>
                <a:effectLst/>
                <a:latin typeface="Arial" pitchFamily="34" charset="0"/>
              </a:rPr>
              <a:t>Speed = 0</a:t>
            </a:r>
            <a:r>
              <a:rPr lang="fr-BE" altLang="en-US" sz="1800">
                <a:solidFill>
                  <a:schemeClr val="tx1"/>
                </a:solidFill>
                <a:effectLst/>
                <a:latin typeface="Arial" pitchFamily="34" charset="0"/>
              </a:rPr>
              <a:t>]</a:t>
            </a:r>
            <a:endParaRPr lang="fr-BE" altLang="en-US" sz="1800" b="0"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20649" name="Oval 9"/>
          <p:cNvSpPr>
            <a:spLocks noChangeArrowheads="1"/>
          </p:cNvSpPr>
          <p:nvPr/>
        </p:nvSpPr>
        <p:spPr bwMode="auto">
          <a:xfrm>
            <a:off x="915988" y="1916113"/>
            <a:ext cx="173037" cy="152400"/>
          </a:xfrm>
          <a:prstGeom prst="ellipse">
            <a:avLst/>
          </a:prstGeom>
          <a:solidFill>
            <a:schemeClr val="bg2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20650" name="Line 10"/>
          <p:cNvSpPr>
            <a:spLocks noChangeShapeType="1"/>
          </p:cNvSpPr>
          <p:nvPr/>
        </p:nvSpPr>
        <p:spPr bwMode="auto">
          <a:xfrm flipV="1">
            <a:off x="2517775" y="1917700"/>
            <a:ext cx="2420938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20651" name="AutoShape 11"/>
          <p:cNvSpPr>
            <a:spLocks noChangeArrowheads="1"/>
          </p:cNvSpPr>
          <p:nvPr/>
        </p:nvSpPr>
        <p:spPr bwMode="auto">
          <a:xfrm>
            <a:off x="5956300" y="1814513"/>
            <a:ext cx="1646238" cy="461962"/>
          </a:xfrm>
          <a:prstGeom prst="roundRect">
            <a:avLst>
              <a:gd name="adj" fmla="val 16667"/>
            </a:avLst>
          </a:prstGeom>
          <a:solidFill>
            <a:srgbClr val="CECFF2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l">
              <a:lnSpc>
                <a:spcPct val="80000"/>
              </a:lnSpc>
              <a:spcBef>
                <a:spcPct val="0"/>
              </a:spcBef>
            </a:pPr>
            <a:r>
              <a:rPr lang="fr-BE" altLang="en-US" sz="1800" b="0"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lang="fr-BE" altLang="en-US" sz="1800" b="0">
                <a:solidFill>
                  <a:schemeClr val="tx1"/>
                </a:solidFill>
                <a:effectLst/>
                <a:latin typeface="Arial" pitchFamily="34" charset="0"/>
              </a:rPr>
              <a:t>Accelerating</a:t>
            </a:r>
          </a:p>
        </p:txBody>
      </p:sp>
      <p:sp>
        <p:nvSpPr>
          <p:cNvPr id="1520652" name="Oval 12"/>
          <p:cNvSpPr>
            <a:spLocks noChangeArrowheads="1"/>
          </p:cNvSpPr>
          <p:nvPr/>
        </p:nvSpPr>
        <p:spPr bwMode="auto">
          <a:xfrm>
            <a:off x="5326063" y="1919288"/>
            <a:ext cx="200025" cy="166687"/>
          </a:xfrm>
          <a:prstGeom prst="ellipse">
            <a:avLst/>
          </a:prstGeom>
          <a:solidFill>
            <a:schemeClr val="bg2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20653" name="Line 13"/>
          <p:cNvSpPr>
            <a:spLocks noChangeShapeType="1"/>
          </p:cNvSpPr>
          <p:nvPr/>
        </p:nvSpPr>
        <p:spPr bwMode="auto">
          <a:xfrm>
            <a:off x="5497513" y="1995488"/>
            <a:ext cx="415925" cy="127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20654" name="AutoShape 14"/>
          <p:cNvSpPr>
            <a:spLocks noChangeArrowheads="1"/>
          </p:cNvSpPr>
          <p:nvPr/>
        </p:nvSpPr>
        <p:spPr bwMode="auto">
          <a:xfrm>
            <a:off x="5840413" y="3213100"/>
            <a:ext cx="1647825" cy="461963"/>
          </a:xfrm>
          <a:prstGeom prst="roundRect">
            <a:avLst>
              <a:gd name="adj" fmla="val 16667"/>
            </a:avLst>
          </a:prstGeom>
          <a:solidFill>
            <a:srgbClr val="CECFF2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l">
              <a:lnSpc>
                <a:spcPct val="80000"/>
              </a:lnSpc>
              <a:spcBef>
                <a:spcPct val="0"/>
              </a:spcBef>
            </a:pPr>
            <a:r>
              <a:rPr lang="fr-BE" altLang="en-US" sz="1800" b="0"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lang="fr-BE" altLang="en-US" sz="1800" b="0">
                <a:solidFill>
                  <a:schemeClr val="tx1"/>
                </a:solidFill>
                <a:effectLst/>
                <a:latin typeface="Arial" pitchFamily="34" charset="0"/>
              </a:rPr>
              <a:t>Decelerating</a:t>
            </a:r>
          </a:p>
        </p:txBody>
      </p:sp>
      <p:sp>
        <p:nvSpPr>
          <p:cNvPr id="1520655" name="Freeform 15"/>
          <p:cNvSpPr>
            <a:spLocks/>
          </p:cNvSpPr>
          <p:nvPr/>
        </p:nvSpPr>
        <p:spPr bwMode="auto">
          <a:xfrm rot="10800000" flipH="1">
            <a:off x="6565900" y="1441450"/>
            <a:ext cx="439738" cy="377825"/>
          </a:xfrm>
          <a:custGeom>
            <a:avLst/>
            <a:gdLst>
              <a:gd name="T0" fmla="*/ 207 w 614"/>
              <a:gd name="T1" fmla="*/ 0 h 587"/>
              <a:gd name="T2" fmla="*/ 7 w 614"/>
              <a:gd name="T3" fmla="*/ 260 h 587"/>
              <a:gd name="T4" fmla="*/ 167 w 614"/>
              <a:gd name="T5" fmla="*/ 540 h 587"/>
              <a:gd name="T6" fmla="*/ 467 w 614"/>
              <a:gd name="T7" fmla="*/ 540 h 587"/>
              <a:gd name="T8" fmla="*/ 607 w 614"/>
              <a:gd name="T9" fmla="*/ 320 h 587"/>
              <a:gd name="T10" fmla="*/ 507 w 614"/>
              <a:gd name="T11" fmla="*/ 40 h 5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14" h="587">
                <a:moveTo>
                  <a:pt x="207" y="0"/>
                </a:moveTo>
                <a:cubicBezTo>
                  <a:pt x="110" y="85"/>
                  <a:pt x="14" y="170"/>
                  <a:pt x="7" y="260"/>
                </a:cubicBezTo>
                <a:cubicBezTo>
                  <a:pt x="0" y="350"/>
                  <a:pt x="90" y="493"/>
                  <a:pt x="167" y="540"/>
                </a:cubicBezTo>
                <a:cubicBezTo>
                  <a:pt x="244" y="587"/>
                  <a:pt x="394" y="577"/>
                  <a:pt x="467" y="540"/>
                </a:cubicBezTo>
                <a:cubicBezTo>
                  <a:pt x="540" y="503"/>
                  <a:pt x="600" y="403"/>
                  <a:pt x="607" y="320"/>
                </a:cubicBezTo>
                <a:cubicBezTo>
                  <a:pt x="614" y="237"/>
                  <a:pt x="560" y="138"/>
                  <a:pt x="507" y="40"/>
                </a:cubicBezTo>
              </a:path>
            </a:pathLst>
          </a:custGeom>
          <a:noFill/>
          <a:ln w="28575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CECFF2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20656" name="Text Box 16"/>
          <p:cNvSpPr txBox="1">
            <a:spLocks noChangeArrowheads="1"/>
          </p:cNvSpPr>
          <p:nvPr/>
        </p:nvSpPr>
        <p:spPr bwMode="auto">
          <a:xfrm>
            <a:off x="6384925" y="904875"/>
            <a:ext cx="1774825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ECFF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lnSpc>
                <a:spcPct val="80000"/>
              </a:lnSpc>
              <a:spcBef>
                <a:spcPct val="0"/>
              </a:spcBef>
            </a:pPr>
            <a:r>
              <a:rPr lang="fr-BE" altLang="en-US" sz="1800" b="0">
                <a:solidFill>
                  <a:schemeClr val="tx1"/>
                </a:solidFill>
                <a:effectLst/>
                <a:latin typeface="Arial" pitchFamily="34" charset="0"/>
              </a:rPr>
              <a:t>AccelerComnd</a:t>
            </a:r>
          </a:p>
          <a:p>
            <a:pPr algn="l">
              <a:lnSpc>
                <a:spcPct val="80000"/>
              </a:lnSpc>
              <a:spcBef>
                <a:spcPct val="0"/>
              </a:spcBef>
            </a:pPr>
            <a:r>
              <a:rPr lang="fr-BE" altLang="en-US" sz="1800">
                <a:solidFill>
                  <a:srgbClr val="0000FF"/>
                </a:solidFill>
                <a:effectLst/>
                <a:latin typeface="Arial" pitchFamily="34" charset="0"/>
              </a:rPr>
              <a:t> </a:t>
            </a:r>
            <a:r>
              <a:rPr lang="fr-BE" altLang="en-US" sz="1800">
                <a:solidFill>
                  <a:schemeClr val="tx1"/>
                </a:solidFill>
                <a:effectLst/>
                <a:latin typeface="Arial" pitchFamily="34" charset="0"/>
              </a:rPr>
              <a:t>[ </a:t>
            </a:r>
            <a:r>
              <a:rPr lang="fr-BE" altLang="en-US" sz="1800" b="0">
                <a:solidFill>
                  <a:schemeClr val="tx1"/>
                </a:solidFill>
                <a:effectLst/>
                <a:latin typeface="Arial" pitchFamily="34" charset="0"/>
              </a:rPr>
              <a:t>Acceler &gt; 0</a:t>
            </a:r>
            <a:r>
              <a:rPr lang="fr-BE" altLang="en-US" sz="1800">
                <a:solidFill>
                  <a:schemeClr val="tx1"/>
                </a:solidFill>
                <a:effectLst/>
                <a:latin typeface="Arial" pitchFamily="34" charset="0"/>
              </a:rPr>
              <a:t>]</a:t>
            </a:r>
            <a:endParaRPr lang="fr-BE" altLang="en-US" sz="1800" b="0"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20657" name="Freeform 17"/>
          <p:cNvSpPr>
            <a:spLocks/>
          </p:cNvSpPr>
          <p:nvPr/>
        </p:nvSpPr>
        <p:spPr bwMode="auto">
          <a:xfrm>
            <a:off x="6351588" y="3673475"/>
            <a:ext cx="439737" cy="376238"/>
          </a:xfrm>
          <a:custGeom>
            <a:avLst/>
            <a:gdLst>
              <a:gd name="T0" fmla="*/ 207 w 614"/>
              <a:gd name="T1" fmla="*/ 0 h 587"/>
              <a:gd name="T2" fmla="*/ 7 w 614"/>
              <a:gd name="T3" fmla="*/ 260 h 587"/>
              <a:gd name="T4" fmla="*/ 167 w 614"/>
              <a:gd name="T5" fmla="*/ 540 h 587"/>
              <a:gd name="T6" fmla="*/ 467 w 614"/>
              <a:gd name="T7" fmla="*/ 540 h 587"/>
              <a:gd name="T8" fmla="*/ 607 w 614"/>
              <a:gd name="T9" fmla="*/ 320 h 587"/>
              <a:gd name="T10" fmla="*/ 507 w 614"/>
              <a:gd name="T11" fmla="*/ 40 h 5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14" h="587">
                <a:moveTo>
                  <a:pt x="207" y="0"/>
                </a:moveTo>
                <a:cubicBezTo>
                  <a:pt x="110" y="85"/>
                  <a:pt x="14" y="170"/>
                  <a:pt x="7" y="260"/>
                </a:cubicBezTo>
                <a:cubicBezTo>
                  <a:pt x="0" y="350"/>
                  <a:pt x="90" y="493"/>
                  <a:pt x="167" y="540"/>
                </a:cubicBezTo>
                <a:cubicBezTo>
                  <a:pt x="244" y="587"/>
                  <a:pt x="394" y="577"/>
                  <a:pt x="467" y="540"/>
                </a:cubicBezTo>
                <a:cubicBezTo>
                  <a:pt x="540" y="503"/>
                  <a:pt x="600" y="403"/>
                  <a:pt x="607" y="320"/>
                </a:cubicBezTo>
                <a:cubicBezTo>
                  <a:pt x="614" y="237"/>
                  <a:pt x="560" y="138"/>
                  <a:pt x="507" y="40"/>
                </a:cubicBezTo>
              </a:path>
            </a:pathLst>
          </a:custGeom>
          <a:noFill/>
          <a:ln w="28575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CECFF2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20658" name="Text Box 18"/>
          <p:cNvSpPr txBox="1">
            <a:spLocks noChangeArrowheads="1"/>
          </p:cNvSpPr>
          <p:nvPr/>
        </p:nvSpPr>
        <p:spPr bwMode="auto">
          <a:xfrm>
            <a:off x="5740400" y="4084638"/>
            <a:ext cx="1776413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ECFF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lnSpc>
                <a:spcPct val="80000"/>
              </a:lnSpc>
              <a:spcBef>
                <a:spcPct val="0"/>
              </a:spcBef>
            </a:pPr>
            <a:r>
              <a:rPr lang="fr-BE" altLang="en-US" sz="1800" b="0">
                <a:solidFill>
                  <a:schemeClr val="tx1"/>
                </a:solidFill>
                <a:effectLst/>
                <a:latin typeface="Arial" pitchFamily="34" charset="0"/>
              </a:rPr>
              <a:t>AccelerComnd</a:t>
            </a:r>
          </a:p>
          <a:p>
            <a:pPr algn="l">
              <a:lnSpc>
                <a:spcPct val="80000"/>
              </a:lnSpc>
              <a:spcBef>
                <a:spcPct val="0"/>
              </a:spcBef>
            </a:pPr>
            <a:r>
              <a:rPr lang="fr-BE" altLang="en-US" sz="1800">
                <a:solidFill>
                  <a:srgbClr val="0000FF"/>
                </a:solidFill>
                <a:effectLst/>
                <a:latin typeface="Arial" pitchFamily="34" charset="0"/>
              </a:rPr>
              <a:t> </a:t>
            </a:r>
            <a:r>
              <a:rPr lang="fr-BE" altLang="en-US" sz="1800">
                <a:solidFill>
                  <a:schemeClr val="tx1"/>
                </a:solidFill>
                <a:effectLst/>
                <a:latin typeface="Arial" pitchFamily="34" charset="0"/>
              </a:rPr>
              <a:t>[ </a:t>
            </a:r>
            <a:r>
              <a:rPr lang="fr-BE" altLang="en-US" sz="1800" b="0">
                <a:solidFill>
                  <a:schemeClr val="tx1"/>
                </a:solidFill>
                <a:effectLst/>
                <a:latin typeface="Arial" pitchFamily="34" charset="0"/>
              </a:rPr>
              <a:t>Acceler </a:t>
            </a:r>
            <a:r>
              <a:rPr lang="en-AU" altLang="en-US" sz="1800" b="0">
                <a:solidFill>
                  <a:schemeClr val="tx1"/>
                </a:solidFill>
                <a:effectLst/>
              </a:rPr>
              <a:t>£</a:t>
            </a:r>
            <a:r>
              <a:rPr lang="fr-BE" altLang="en-US" sz="1800" b="0">
                <a:solidFill>
                  <a:schemeClr val="tx1"/>
                </a:solidFill>
                <a:effectLst/>
                <a:latin typeface="Arial" pitchFamily="34" charset="0"/>
              </a:rPr>
              <a:t> 0</a:t>
            </a:r>
            <a:r>
              <a:rPr lang="fr-BE" altLang="en-US" sz="1800">
                <a:solidFill>
                  <a:schemeClr val="tx1"/>
                </a:solidFill>
                <a:effectLst/>
                <a:latin typeface="Arial" pitchFamily="34" charset="0"/>
              </a:rPr>
              <a:t>]</a:t>
            </a:r>
            <a:endParaRPr lang="fr-BE" altLang="en-US" sz="1800" b="0"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20659" name="Text Box 19"/>
          <p:cNvSpPr txBox="1">
            <a:spLocks noChangeArrowheads="1"/>
          </p:cNvSpPr>
          <p:nvPr/>
        </p:nvSpPr>
        <p:spPr bwMode="auto">
          <a:xfrm>
            <a:off x="4895850" y="2470150"/>
            <a:ext cx="1774825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ECFF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lnSpc>
                <a:spcPct val="80000"/>
              </a:lnSpc>
              <a:spcBef>
                <a:spcPct val="0"/>
              </a:spcBef>
            </a:pPr>
            <a:r>
              <a:rPr lang="fr-BE" altLang="en-US" sz="1800" b="0">
                <a:solidFill>
                  <a:schemeClr val="tx1"/>
                </a:solidFill>
                <a:effectLst/>
                <a:latin typeface="Arial" pitchFamily="34" charset="0"/>
              </a:rPr>
              <a:t>AccelerComnd</a:t>
            </a:r>
          </a:p>
          <a:p>
            <a:pPr algn="l">
              <a:lnSpc>
                <a:spcPct val="80000"/>
              </a:lnSpc>
              <a:spcBef>
                <a:spcPct val="0"/>
              </a:spcBef>
            </a:pPr>
            <a:r>
              <a:rPr lang="fr-BE" altLang="en-US" sz="1800">
                <a:solidFill>
                  <a:srgbClr val="0000FF"/>
                </a:solidFill>
                <a:effectLst/>
                <a:latin typeface="Arial" pitchFamily="34" charset="0"/>
              </a:rPr>
              <a:t> </a:t>
            </a:r>
            <a:r>
              <a:rPr lang="fr-BE" altLang="en-US" sz="1800">
                <a:solidFill>
                  <a:schemeClr val="tx1"/>
                </a:solidFill>
                <a:effectLst/>
                <a:latin typeface="Arial" pitchFamily="34" charset="0"/>
              </a:rPr>
              <a:t>[ </a:t>
            </a:r>
            <a:r>
              <a:rPr lang="fr-BE" altLang="en-US" sz="1800" b="0">
                <a:solidFill>
                  <a:schemeClr val="tx1"/>
                </a:solidFill>
                <a:effectLst/>
                <a:latin typeface="Arial" pitchFamily="34" charset="0"/>
              </a:rPr>
              <a:t>Acceler </a:t>
            </a:r>
            <a:r>
              <a:rPr lang="en-AU" altLang="en-US" sz="1800" b="0">
                <a:solidFill>
                  <a:schemeClr val="tx1"/>
                </a:solidFill>
                <a:effectLst/>
              </a:rPr>
              <a:t>£</a:t>
            </a:r>
            <a:r>
              <a:rPr lang="fr-BE" altLang="en-US" sz="1800" b="0">
                <a:solidFill>
                  <a:schemeClr val="tx1"/>
                </a:solidFill>
                <a:effectLst/>
                <a:latin typeface="Arial" pitchFamily="34" charset="0"/>
              </a:rPr>
              <a:t> 0</a:t>
            </a:r>
            <a:r>
              <a:rPr lang="fr-BE" altLang="en-US" sz="1800">
                <a:solidFill>
                  <a:schemeClr val="tx1"/>
                </a:solidFill>
                <a:effectLst/>
                <a:latin typeface="Arial" pitchFamily="34" charset="0"/>
              </a:rPr>
              <a:t>]</a:t>
            </a:r>
            <a:endParaRPr lang="fr-BE" altLang="en-US" sz="1800" b="0"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20660" name="Text Box 20"/>
          <p:cNvSpPr txBox="1">
            <a:spLocks noChangeArrowheads="1"/>
          </p:cNvSpPr>
          <p:nvPr/>
        </p:nvSpPr>
        <p:spPr bwMode="auto">
          <a:xfrm>
            <a:off x="6729413" y="2470150"/>
            <a:ext cx="1774825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ECFF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lnSpc>
                <a:spcPct val="80000"/>
              </a:lnSpc>
              <a:spcBef>
                <a:spcPct val="0"/>
              </a:spcBef>
            </a:pPr>
            <a:r>
              <a:rPr lang="fr-BE" altLang="en-US" sz="1800" b="0">
                <a:solidFill>
                  <a:schemeClr val="tx1"/>
                </a:solidFill>
                <a:effectLst/>
                <a:latin typeface="Arial" pitchFamily="34" charset="0"/>
              </a:rPr>
              <a:t>AccelerComnd</a:t>
            </a:r>
          </a:p>
          <a:p>
            <a:pPr algn="l">
              <a:lnSpc>
                <a:spcPct val="80000"/>
              </a:lnSpc>
              <a:spcBef>
                <a:spcPct val="0"/>
              </a:spcBef>
            </a:pPr>
            <a:r>
              <a:rPr lang="fr-BE" altLang="en-US" sz="1800">
                <a:solidFill>
                  <a:srgbClr val="0000FF"/>
                </a:solidFill>
                <a:effectLst/>
                <a:latin typeface="Arial" pitchFamily="34" charset="0"/>
              </a:rPr>
              <a:t> </a:t>
            </a:r>
            <a:r>
              <a:rPr lang="fr-BE" altLang="en-US" sz="1800">
                <a:solidFill>
                  <a:schemeClr val="tx1"/>
                </a:solidFill>
                <a:effectLst/>
                <a:latin typeface="Arial" pitchFamily="34" charset="0"/>
              </a:rPr>
              <a:t>[ </a:t>
            </a:r>
            <a:r>
              <a:rPr lang="fr-BE" altLang="en-US" sz="1800" b="0">
                <a:solidFill>
                  <a:schemeClr val="tx1"/>
                </a:solidFill>
                <a:effectLst/>
                <a:latin typeface="Arial" pitchFamily="34" charset="0"/>
              </a:rPr>
              <a:t>Acceler &gt; 0</a:t>
            </a:r>
            <a:r>
              <a:rPr lang="fr-BE" altLang="en-US" sz="1800">
                <a:solidFill>
                  <a:schemeClr val="tx1"/>
                </a:solidFill>
                <a:effectLst/>
                <a:latin typeface="Arial" pitchFamily="34" charset="0"/>
              </a:rPr>
              <a:t>]</a:t>
            </a:r>
            <a:endParaRPr lang="fr-BE" altLang="en-US" sz="1800" b="0"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20661" name="Line 21"/>
          <p:cNvSpPr>
            <a:spLocks noChangeShapeType="1"/>
          </p:cNvSpPr>
          <p:nvPr/>
        </p:nvSpPr>
        <p:spPr bwMode="auto">
          <a:xfrm flipH="1">
            <a:off x="6527800" y="2289175"/>
            <a:ext cx="14288" cy="9366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20662" name="Line 22"/>
          <p:cNvSpPr>
            <a:spLocks noChangeShapeType="1"/>
          </p:cNvSpPr>
          <p:nvPr/>
        </p:nvSpPr>
        <p:spPr bwMode="auto">
          <a:xfrm flipH="1">
            <a:off x="6772275" y="2276475"/>
            <a:ext cx="14288" cy="9366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20663" name="Text Box 23"/>
          <p:cNvSpPr txBox="1">
            <a:spLocks noChangeArrowheads="1"/>
          </p:cNvSpPr>
          <p:nvPr/>
        </p:nvSpPr>
        <p:spPr bwMode="auto">
          <a:xfrm>
            <a:off x="4122738" y="5038725"/>
            <a:ext cx="1962150" cy="846138"/>
          </a:xfrm>
          <a:prstGeom prst="rect">
            <a:avLst/>
          </a:prstGeom>
          <a:solidFill>
            <a:srgbClr val="CECF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lnSpc>
                <a:spcPct val="80000"/>
              </a:lnSpc>
              <a:spcBef>
                <a:spcPct val="0"/>
              </a:spcBef>
            </a:pPr>
            <a:r>
              <a:rPr lang="fr-BE" altLang="en-US" sz="1800" b="0">
                <a:solidFill>
                  <a:schemeClr val="tx1"/>
                </a:solidFill>
                <a:effectLst/>
                <a:latin typeface="Arial" pitchFamily="34" charset="0"/>
              </a:rPr>
              <a:t> DoorsOpening</a:t>
            </a:r>
          </a:p>
          <a:p>
            <a:pPr algn="l">
              <a:lnSpc>
                <a:spcPct val="80000"/>
              </a:lnSpc>
              <a:spcBef>
                <a:spcPct val="0"/>
              </a:spcBef>
            </a:pPr>
            <a:r>
              <a:rPr lang="fr-BE" altLang="en-US" sz="1800">
                <a:solidFill>
                  <a:srgbClr val="0000FF"/>
                </a:solidFill>
                <a:effectLst/>
                <a:latin typeface="Arial" pitchFamily="34" charset="0"/>
              </a:rPr>
              <a:t> </a:t>
            </a:r>
            <a:r>
              <a:rPr lang="fr-BE" altLang="en-US" sz="1800" b="0">
                <a:solidFill>
                  <a:schemeClr val="tx1"/>
                </a:solidFill>
                <a:effectLst/>
                <a:latin typeface="Arial" pitchFamily="34" charset="0"/>
              </a:rPr>
              <a:t>[</a:t>
            </a:r>
            <a:r>
              <a:rPr lang="fr-BE" altLang="en-US" sz="1800">
                <a:solidFill>
                  <a:srgbClr val="0000FF"/>
                </a:solidFill>
                <a:effectLst/>
                <a:latin typeface="Arial" pitchFamily="34" charset="0"/>
              </a:rPr>
              <a:t> </a:t>
            </a:r>
            <a:r>
              <a:rPr lang="fr-BE" altLang="en-US" sz="1800" b="0">
                <a:solidFill>
                  <a:schemeClr val="tx1"/>
                </a:solidFill>
                <a:effectLst/>
                <a:latin typeface="Arial" pitchFamily="34" charset="0"/>
              </a:rPr>
              <a:t>AtStation </a:t>
            </a:r>
          </a:p>
          <a:p>
            <a:pPr algn="l">
              <a:lnSpc>
                <a:spcPct val="80000"/>
              </a:lnSpc>
              <a:spcBef>
                <a:spcPct val="0"/>
              </a:spcBef>
            </a:pPr>
            <a:r>
              <a:rPr lang="fr-BE" altLang="en-US" sz="1800" b="0">
                <a:solidFill>
                  <a:schemeClr val="tx1"/>
                </a:solidFill>
                <a:effectLst/>
                <a:latin typeface="Arial" pitchFamily="34" charset="0"/>
              </a:rPr>
              <a:t>  </a:t>
            </a:r>
            <a:r>
              <a:rPr lang="fr-BE" altLang="en-US" sz="1800">
                <a:solidFill>
                  <a:schemeClr val="tx1"/>
                </a:solidFill>
                <a:effectLst/>
                <a:latin typeface="Arial" pitchFamily="34" charset="0"/>
              </a:rPr>
              <a:t>and</a:t>
            </a:r>
            <a:r>
              <a:rPr lang="fr-BE" altLang="en-US" sz="1800" b="0">
                <a:solidFill>
                  <a:schemeClr val="tx1"/>
                </a:solidFill>
                <a:effectLst/>
                <a:latin typeface="Arial" pitchFamily="34" charset="0"/>
              </a:rPr>
              <a:t> Speed = 0 ]</a:t>
            </a:r>
          </a:p>
        </p:txBody>
      </p:sp>
      <p:sp>
        <p:nvSpPr>
          <p:cNvPr id="1520664" name="AutoShape 24"/>
          <p:cNvSpPr>
            <a:spLocks noChangeArrowheads="1"/>
          </p:cNvSpPr>
          <p:nvPr/>
        </p:nvSpPr>
        <p:spPr bwMode="auto">
          <a:xfrm>
            <a:off x="2562225" y="5641975"/>
            <a:ext cx="1589088" cy="588963"/>
          </a:xfrm>
          <a:prstGeom prst="roundRect">
            <a:avLst>
              <a:gd name="adj" fmla="val 16667"/>
            </a:avLst>
          </a:prstGeom>
          <a:solidFill>
            <a:srgbClr val="9999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l">
              <a:lnSpc>
                <a:spcPct val="110000"/>
              </a:lnSpc>
              <a:spcBef>
                <a:spcPct val="0"/>
              </a:spcBef>
            </a:pPr>
            <a:r>
              <a:rPr lang="fr-BE" altLang="en-US" sz="1800" b="0">
                <a:solidFill>
                  <a:schemeClr val="tx1"/>
                </a:solidFill>
                <a:effectLst/>
                <a:latin typeface="Arial" pitchFamily="34" charset="0"/>
              </a:rPr>
              <a:t>doorsClosed</a:t>
            </a:r>
          </a:p>
        </p:txBody>
      </p:sp>
      <p:sp>
        <p:nvSpPr>
          <p:cNvPr id="1520665" name="AutoShape 25"/>
          <p:cNvSpPr>
            <a:spLocks noChangeArrowheads="1"/>
          </p:cNvSpPr>
          <p:nvPr/>
        </p:nvSpPr>
        <p:spPr bwMode="auto">
          <a:xfrm>
            <a:off x="6227763" y="5629275"/>
            <a:ext cx="1446212" cy="588963"/>
          </a:xfrm>
          <a:prstGeom prst="roundRect">
            <a:avLst>
              <a:gd name="adj" fmla="val 16667"/>
            </a:avLst>
          </a:prstGeom>
          <a:solidFill>
            <a:srgbClr val="9999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l">
              <a:spcBef>
                <a:spcPct val="0"/>
              </a:spcBef>
            </a:pPr>
            <a:r>
              <a:rPr lang="fr-BE" altLang="en-US" sz="1800" b="0"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lang="fr-BE" altLang="en-US" sz="1800" b="0">
                <a:solidFill>
                  <a:schemeClr val="tx1"/>
                </a:solidFill>
                <a:effectLst/>
                <a:latin typeface="Arial" pitchFamily="34" charset="0"/>
              </a:rPr>
              <a:t>doorsOpen</a:t>
            </a:r>
          </a:p>
        </p:txBody>
      </p:sp>
      <p:sp>
        <p:nvSpPr>
          <p:cNvPr id="1520666" name="Line 26"/>
          <p:cNvSpPr>
            <a:spLocks noChangeShapeType="1"/>
          </p:cNvSpPr>
          <p:nvPr/>
        </p:nvSpPr>
        <p:spPr bwMode="auto">
          <a:xfrm flipV="1">
            <a:off x="1860550" y="5924550"/>
            <a:ext cx="715963" cy="127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20667" name="Line 27"/>
          <p:cNvSpPr>
            <a:spLocks noChangeShapeType="1"/>
          </p:cNvSpPr>
          <p:nvPr/>
        </p:nvSpPr>
        <p:spPr bwMode="auto">
          <a:xfrm flipV="1">
            <a:off x="4208463" y="6026150"/>
            <a:ext cx="2005012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20668" name="Text Box 28"/>
          <p:cNvSpPr txBox="1">
            <a:spLocks noChangeArrowheads="1"/>
          </p:cNvSpPr>
          <p:nvPr/>
        </p:nvSpPr>
        <p:spPr bwMode="auto">
          <a:xfrm>
            <a:off x="4452938" y="6051550"/>
            <a:ext cx="1589087" cy="333375"/>
          </a:xfrm>
          <a:prstGeom prst="rect">
            <a:avLst/>
          </a:prstGeom>
          <a:solidFill>
            <a:srgbClr val="CECF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lnSpc>
                <a:spcPct val="80000"/>
              </a:lnSpc>
              <a:spcBef>
                <a:spcPct val="0"/>
              </a:spcBef>
            </a:pPr>
            <a:r>
              <a:rPr lang="fr-BE" altLang="en-US" sz="1800" b="0">
                <a:solidFill>
                  <a:schemeClr val="tx1"/>
                </a:solidFill>
                <a:effectLst/>
                <a:latin typeface="Arial" pitchFamily="34" charset="0"/>
              </a:rPr>
              <a:t>DoorsClosing</a:t>
            </a:r>
          </a:p>
        </p:txBody>
      </p:sp>
      <p:sp>
        <p:nvSpPr>
          <p:cNvPr id="1520669" name="Oval 29"/>
          <p:cNvSpPr>
            <a:spLocks noChangeArrowheads="1"/>
          </p:cNvSpPr>
          <p:nvPr/>
        </p:nvSpPr>
        <p:spPr bwMode="auto">
          <a:xfrm>
            <a:off x="1646238" y="5835650"/>
            <a:ext cx="200025" cy="166688"/>
          </a:xfrm>
          <a:prstGeom prst="ellipse">
            <a:avLst/>
          </a:prstGeom>
          <a:solidFill>
            <a:schemeClr val="bg2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20670" name="Line 30"/>
          <p:cNvSpPr>
            <a:spLocks noChangeShapeType="1"/>
          </p:cNvSpPr>
          <p:nvPr/>
        </p:nvSpPr>
        <p:spPr bwMode="auto">
          <a:xfrm flipV="1">
            <a:off x="4208463" y="5821363"/>
            <a:ext cx="19907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20671" name="Text Box 31"/>
          <p:cNvSpPr txBox="1">
            <a:spLocks noChangeArrowheads="1"/>
          </p:cNvSpPr>
          <p:nvPr/>
        </p:nvSpPr>
        <p:spPr bwMode="auto">
          <a:xfrm>
            <a:off x="3908425" y="292100"/>
            <a:ext cx="1589088" cy="333375"/>
          </a:xfrm>
          <a:prstGeom prst="rect">
            <a:avLst/>
          </a:prstGeom>
          <a:solidFill>
            <a:srgbClr val="CECF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lnSpc>
                <a:spcPct val="80000"/>
              </a:lnSpc>
              <a:spcBef>
                <a:spcPct val="0"/>
              </a:spcBef>
            </a:pPr>
            <a:r>
              <a:rPr lang="fr-BE" altLang="en-US" sz="1800">
                <a:solidFill>
                  <a:schemeClr val="tx1"/>
                </a:solidFill>
                <a:effectLst/>
                <a:latin typeface="Arial" pitchFamily="34" charset="0"/>
              </a:rPr>
              <a:t>TrainState</a:t>
            </a:r>
          </a:p>
        </p:txBody>
      </p:sp>
      <p:sp>
        <p:nvSpPr>
          <p:cNvPr id="1520672" name="Line 32"/>
          <p:cNvSpPr>
            <a:spLocks noChangeShapeType="1"/>
          </p:cNvSpPr>
          <p:nvPr/>
        </p:nvSpPr>
        <p:spPr bwMode="auto">
          <a:xfrm>
            <a:off x="944563" y="625475"/>
            <a:ext cx="7573962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20673" name="Line 33"/>
          <p:cNvSpPr>
            <a:spLocks noChangeShapeType="1"/>
          </p:cNvSpPr>
          <p:nvPr/>
        </p:nvSpPr>
        <p:spPr bwMode="auto">
          <a:xfrm>
            <a:off x="830263" y="4808538"/>
            <a:ext cx="7816850" cy="0"/>
          </a:xfrm>
          <a:prstGeom prst="line">
            <a:avLst/>
          </a:prstGeom>
          <a:noFill/>
          <a:ln w="28575">
            <a:solidFill>
              <a:srgbClr val="0000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20674" name="Freeform 34"/>
          <p:cNvSpPr>
            <a:spLocks/>
          </p:cNvSpPr>
          <p:nvPr/>
        </p:nvSpPr>
        <p:spPr bwMode="auto">
          <a:xfrm>
            <a:off x="3197225" y="2589213"/>
            <a:ext cx="1068388" cy="3027362"/>
          </a:xfrm>
          <a:custGeom>
            <a:avLst/>
            <a:gdLst>
              <a:gd name="T0" fmla="*/ 213 w 1493"/>
              <a:gd name="T1" fmla="*/ 0 h 4660"/>
              <a:gd name="T2" fmla="*/ 213 w 1493"/>
              <a:gd name="T3" fmla="*/ 3460 h 4660"/>
              <a:gd name="T4" fmla="*/ 1493 w 1493"/>
              <a:gd name="T5" fmla="*/ 4660 h 46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93" h="4660">
                <a:moveTo>
                  <a:pt x="213" y="0"/>
                </a:moveTo>
                <a:cubicBezTo>
                  <a:pt x="106" y="1341"/>
                  <a:pt x="0" y="2683"/>
                  <a:pt x="213" y="3460"/>
                </a:cubicBezTo>
                <a:cubicBezTo>
                  <a:pt x="426" y="4237"/>
                  <a:pt x="959" y="4448"/>
                  <a:pt x="1493" y="4660"/>
                </a:cubicBezTo>
              </a:path>
            </a:pathLst>
          </a:custGeom>
          <a:noFill/>
          <a:ln w="19050" cap="flat" cmpd="sng">
            <a:solidFill>
              <a:schemeClr val="tx2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CECFF2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20675" name="Text Box 35"/>
          <p:cNvSpPr txBox="1">
            <a:spLocks noChangeArrowheads="1"/>
          </p:cNvSpPr>
          <p:nvPr/>
        </p:nvSpPr>
        <p:spPr bwMode="auto">
          <a:xfrm>
            <a:off x="1039813" y="3063875"/>
            <a:ext cx="2205037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ECFF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lnSpc>
                <a:spcPct val="80000"/>
              </a:lnSpc>
              <a:spcBef>
                <a:spcPct val="0"/>
              </a:spcBef>
            </a:pPr>
            <a:r>
              <a:rPr lang="fr-BE" altLang="en-US" sz="1800" i="1">
                <a:solidFill>
                  <a:schemeClr val="tx2"/>
                </a:solidFill>
                <a:effectLst/>
                <a:latin typeface="Comic Sans MS" pitchFamily="66" charset="0"/>
              </a:rPr>
              <a:t>synchronization:</a:t>
            </a:r>
            <a:endParaRPr lang="fr-BE" altLang="en-US" sz="1800" b="0" i="1">
              <a:solidFill>
                <a:schemeClr val="tx2"/>
              </a:solidFill>
              <a:effectLst/>
              <a:latin typeface="Comic Sans MS" pitchFamily="66" charset="0"/>
            </a:endParaRPr>
          </a:p>
          <a:p>
            <a:pPr algn="l">
              <a:spcBef>
                <a:spcPct val="0"/>
              </a:spcBef>
            </a:pPr>
            <a:r>
              <a:rPr lang="fr-BE" altLang="en-US" sz="1800" b="0" i="1">
                <a:solidFill>
                  <a:schemeClr val="tx2"/>
                </a:solidFill>
                <a:effectLst/>
                <a:latin typeface="Comic Sans MS" pitchFamily="66" charset="0"/>
              </a:rPr>
              <a:t>train must be in </a:t>
            </a:r>
          </a:p>
          <a:p>
            <a:pPr algn="l">
              <a:spcBef>
                <a:spcPct val="0"/>
              </a:spcBef>
            </a:pPr>
            <a:r>
              <a:rPr lang="fr-BE" altLang="en-US" sz="1800" b="0" i="1">
                <a:solidFill>
                  <a:schemeClr val="tx2"/>
                </a:solidFill>
                <a:effectLst/>
                <a:latin typeface="Comic Sans MS" pitchFamily="66" charset="0"/>
              </a:rPr>
              <a:t>Stopped state for</a:t>
            </a:r>
          </a:p>
          <a:p>
            <a:pPr algn="l">
              <a:spcBef>
                <a:spcPct val="0"/>
              </a:spcBef>
            </a:pPr>
            <a:r>
              <a:rPr lang="fr-BE" altLang="en-US" sz="1800" b="0" i="1">
                <a:solidFill>
                  <a:schemeClr val="tx2"/>
                </a:solidFill>
                <a:effectLst/>
                <a:latin typeface="Comic Sans MS" pitchFamily="66" charset="0"/>
              </a:rPr>
              <a:t>getting into</a:t>
            </a:r>
          </a:p>
          <a:p>
            <a:pPr algn="l">
              <a:spcBef>
                <a:spcPct val="0"/>
              </a:spcBef>
            </a:pPr>
            <a:r>
              <a:rPr lang="fr-BE" altLang="en-US" sz="1800" b="0" i="1">
                <a:solidFill>
                  <a:schemeClr val="tx2"/>
                </a:solidFill>
                <a:effectLst/>
                <a:latin typeface="Comic Sans MS" pitchFamily="66" charset="0"/>
              </a:rPr>
              <a:t>doorsOpen state</a:t>
            </a:r>
            <a:endParaRPr lang="fr-BE" altLang="en-US" sz="1800" b="0" i="1"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1520676" name="Text Box 36"/>
          <p:cNvSpPr txBox="1">
            <a:spLocks noChangeArrowheads="1"/>
          </p:cNvSpPr>
          <p:nvPr/>
        </p:nvSpPr>
        <p:spPr bwMode="auto">
          <a:xfrm>
            <a:off x="944563" y="754063"/>
            <a:ext cx="1589087" cy="333375"/>
          </a:xfrm>
          <a:prstGeom prst="rect">
            <a:avLst/>
          </a:prstGeom>
          <a:solidFill>
            <a:srgbClr val="CECF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lnSpc>
                <a:spcPct val="80000"/>
              </a:lnSpc>
              <a:spcBef>
                <a:spcPct val="0"/>
              </a:spcBef>
            </a:pPr>
            <a:r>
              <a:rPr lang="fr-BE" altLang="en-US" sz="1800" i="1">
                <a:solidFill>
                  <a:schemeClr val="tx2"/>
                </a:solidFill>
                <a:effectLst/>
                <a:latin typeface="Arial" pitchFamily="34" charset="0"/>
              </a:rPr>
              <a:t>SpeedState</a:t>
            </a:r>
            <a:endParaRPr lang="fr-BE" altLang="en-US" sz="1800" b="0" i="1"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1520677" name="Text Box 37"/>
          <p:cNvSpPr txBox="1">
            <a:spLocks noChangeArrowheads="1"/>
          </p:cNvSpPr>
          <p:nvPr/>
        </p:nvSpPr>
        <p:spPr bwMode="auto">
          <a:xfrm>
            <a:off x="987425" y="4935538"/>
            <a:ext cx="1460500" cy="333375"/>
          </a:xfrm>
          <a:prstGeom prst="rect">
            <a:avLst/>
          </a:prstGeom>
          <a:solidFill>
            <a:srgbClr val="CECF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lnSpc>
                <a:spcPct val="80000"/>
              </a:lnSpc>
              <a:spcBef>
                <a:spcPct val="0"/>
              </a:spcBef>
            </a:pPr>
            <a:r>
              <a:rPr lang="fr-BE" altLang="en-US" sz="1800" i="1">
                <a:solidFill>
                  <a:schemeClr val="tx2"/>
                </a:solidFill>
                <a:effectLst/>
                <a:latin typeface="Arial" pitchFamily="34" charset="0"/>
              </a:rPr>
              <a:t>DoorsState</a:t>
            </a:r>
            <a:endParaRPr lang="fr-BE" altLang="en-US" sz="1800" b="0" i="1"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9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498600" y="185738"/>
            <a:ext cx="6242050" cy="762000"/>
          </a:xfrm>
        </p:spPr>
        <p:txBody>
          <a:bodyPr/>
          <a:lstStyle/>
          <a:p>
            <a:r>
              <a:rPr lang="en-US" altLang="en-US"/>
              <a:t>Modeling system </a:t>
            </a:r>
            <a:r>
              <a:rPr lang="fr-BE" altLang="en-US"/>
              <a:t>behaviors</a:t>
            </a:r>
            <a:r>
              <a:rPr lang="en-US" altLang="en-US"/>
              <a:t>:  outline</a:t>
            </a:r>
          </a:p>
        </p:txBody>
      </p:sp>
      <p:sp>
        <p:nvSpPr>
          <p:cNvPr id="1579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1281113"/>
            <a:ext cx="8759825" cy="4978400"/>
          </a:xfrm>
        </p:spPr>
        <p:txBody>
          <a:bodyPr/>
          <a:lstStyle/>
          <a:p>
            <a:pPr>
              <a:lnSpc>
                <a:spcPct val="140000"/>
              </a:lnSpc>
            </a:pPr>
            <a:r>
              <a:rPr kumimoji="0" lang="en-US" altLang="en-US">
                <a:solidFill>
                  <a:srgbClr val="969696"/>
                </a:solidFill>
                <a:cs typeface="Times New Roman" pitchFamily="18" charset="0"/>
              </a:rPr>
              <a:t>Modeling instance behaviors</a:t>
            </a:r>
            <a:r>
              <a:rPr kumimoji="0" lang="en-US" altLang="en-US">
                <a:solidFill>
                  <a:srgbClr val="969696"/>
                </a:solidFill>
              </a:rPr>
              <a:t> </a:t>
            </a:r>
          </a:p>
          <a:p>
            <a:pPr lvl="1">
              <a:lnSpc>
                <a:spcPct val="100000"/>
              </a:lnSpc>
            </a:pPr>
            <a:r>
              <a:rPr kumimoji="0" lang="en-US" altLang="en-US" sz="2000">
                <a:solidFill>
                  <a:srgbClr val="969696"/>
                </a:solidFill>
                <a:cs typeface="Times New Roman" pitchFamily="18" charset="0"/>
              </a:rPr>
              <a:t>Scenarios as UML sequence diagrams</a:t>
            </a:r>
            <a:r>
              <a:rPr kumimoji="0" lang="en-US" altLang="en-US" sz="2000">
                <a:solidFill>
                  <a:srgbClr val="969696"/>
                </a:solidFill>
              </a:rPr>
              <a:t> </a:t>
            </a:r>
          </a:p>
          <a:p>
            <a:pPr lvl="1">
              <a:lnSpc>
                <a:spcPct val="130000"/>
              </a:lnSpc>
            </a:pPr>
            <a:r>
              <a:rPr kumimoji="0" lang="en-US" altLang="en-US" sz="2000">
                <a:solidFill>
                  <a:srgbClr val="969696"/>
                </a:solidFill>
                <a:cs typeface="Times New Roman" pitchFamily="18" charset="0"/>
              </a:rPr>
              <a:t>Scenario refinement: </a:t>
            </a:r>
            <a:r>
              <a:rPr kumimoji="0" lang="fr-BE" altLang="en-US" sz="2000">
                <a:solidFill>
                  <a:srgbClr val="969696"/>
                </a:solidFill>
                <a:cs typeface="Times New Roman" pitchFamily="18" charset="0"/>
              </a:rPr>
              <a:t> </a:t>
            </a:r>
            <a:r>
              <a:rPr kumimoji="0" lang="en-US" altLang="en-US" sz="2000">
                <a:solidFill>
                  <a:srgbClr val="969696"/>
                </a:solidFill>
                <a:cs typeface="Times New Roman" pitchFamily="18" charset="0"/>
              </a:rPr>
              <a:t>episodes and agent decomposition</a:t>
            </a:r>
            <a:r>
              <a:rPr kumimoji="0" lang="en-US" altLang="en-US" sz="2000">
                <a:solidFill>
                  <a:srgbClr val="969696"/>
                </a:solidFill>
              </a:rPr>
              <a:t> </a:t>
            </a:r>
            <a:endParaRPr kumimoji="0" lang="en-US" altLang="en-US">
              <a:solidFill>
                <a:srgbClr val="969696"/>
              </a:solidFill>
            </a:endParaRPr>
          </a:p>
          <a:p>
            <a:pPr>
              <a:lnSpc>
                <a:spcPct val="100000"/>
              </a:lnSpc>
            </a:pPr>
            <a:r>
              <a:rPr kumimoji="0" lang="en-US" altLang="en-US">
                <a:solidFill>
                  <a:srgbClr val="969696"/>
                </a:solidFill>
                <a:cs typeface="Times New Roman" pitchFamily="18" charset="0"/>
              </a:rPr>
              <a:t>Modeling class behaviors</a:t>
            </a:r>
            <a:r>
              <a:rPr kumimoji="0" lang="en-US" altLang="en-US">
                <a:solidFill>
                  <a:srgbClr val="969696"/>
                </a:solidFill>
              </a:rPr>
              <a:t> </a:t>
            </a:r>
          </a:p>
          <a:p>
            <a:pPr lvl="1">
              <a:lnSpc>
                <a:spcPct val="100000"/>
              </a:lnSpc>
            </a:pPr>
            <a:r>
              <a:rPr kumimoji="0" lang="en-US" altLang="en-US" sz="2000">
                <a:solidFill>
                  <a:srgbClr val="969696"/>
                </a:solidFill>
                <a:cs typeface="Times New Roman" pitchFamily="18" charset="0"/>
              </a:rPr>
              <a:t>State machines as UML state diagrams</a:t>
            </a:r>
            <a:endParaRPr kumimoji="0" lang="en-US" altLang="en-US" sz="2000">
              <a:solidFill>
                <a:srgbClr val="969696"/>
              </a:solidFill>
            </a:endParaRPr>
          </a:p>
          <a:p>
            <a:pPr lvl="1">
              <a:lnSpc>
                <a:spcPct val="130000"/>
              </a:lnSpc>
            </a:pPr>
            <a:r>
              <a:rPr kumimoji="0" lang="en-US" altLang="en-US" sz="2000">
                <a:solidFill>
                  <a:srgbClr val="969696"/>
                </a:solidFill>
                <a:cs typeface="Times New Roman" pitchFamily="18" charset="0"/>
              </a:rPr>
              <a:t>State machine refinement: </a:t>
            </a:r>
            <a:r>
              <a:rPr kumimoji="0" lang="fr-BE" altLang="en-US" sz="2000">
                <a:solidFill>
                  <a:srgbClr val="969696"/>
                </a:solidFill>
                <a:cs typeface="Times New Roman" pitchFamily="18" charset="0"/>
              </a:rPr>
              <a:t> </a:t>
            </a:r>
            <a:r>
              <a:rPr kumimoji="0" lang="en-US" altLang="en-US" sz="2000">
                <a:solidFill>
                  <a:srgbClr val="969696"/>
                </a:solidFill>
                <a:cs typeface="Times New Roman" pitchFamily="18" charset="0"/>
              </a:rPr>
              <a:t>sequential </a:t>
            </a:r>
            <a:r>
              <a:rPr kumimoji="0" lang="fr-BE" altLang="en-US" sz="2000">
                <a:solidFill>
                  <a:srgbClr val="969696"/>
                </a:solidFill>
                <a:cs typeface="Times New Roman" pitchFamily="18" charset="0"/>
              </a:rPr>
              <a:t>&amp;</a:t>
            </a:r>
            <a:r>
              <a:rPr kumimoji="0" lang="en-US" altLang="en-US" sz="2000">
                <a:solidFill>
                  <a:srgbClr val="969696"/>
                </a:solidFill>
                <a:cs typeface="Times New Roman" pitchFamily="18" charset="0"/>
              </a:rPr>
              <a:t> concurrent substates</a:t>
            </a:r>
            <a:r>
              <a:rPr kumimoji="0" lang="en-US" altLang="en-US" sz="2000">
                <a:solidFill>
                  <a:srgbClr val="969696"/>
                </a:solidFill>
              </a:rPr>
              <a:t> </a:t>
            </a:r>
          </a:p>
          <a:p>
            <a:pPr>
              <a:lnSpc>
                <a:spcPct val="100000"/>
              </a:lnSpc>
            </a:pPr>
            <a:r>
              <a:rPr kumimoji="0" lang="en-US" altLang="en-US">
                <a:cs typeface="Times New Roman" pitchFamily="18" charset="0"/>
              </a:rPr>
              <a:t>Building behavior models</a:t>
            </a:r>
            <a:r>
              <a:rPr kumimoji="0" lang="en-US" altLang="en-US"/>
              <a:t> </a:t>
            </a:r>
          </a:p>
          <a:p>
            <a:pPr lvl="1">
              <a:lnSpc>
                <a:spcPct val="120000"/>
              </a:lnSpc>
            </a:pPr>
            <a:r>
              <a:rPr kumimoji="0" lang="en-US" altLang="en-US" sz="2000">
                <a:cs typeface="Times New Roman" pitchFamily="18" charset="0"/>
              </a:rPr>
              <a:t>Elaborating relevant scenarios for good coverage</a:t>
            </a:r>
            <a:r>
              <a:rPr kumimoji="0" lang="en-US" altLang="en-US" sz="2000"/>
              <a:t> </a:t>
            </a:r>
          </a:p>
          <a:p>
            <a:pPr lvl="1">
              <a:lnSpc>
                <a:spcPct val="120000"/>
              </a:lnSpc>
            </a:pPr>
            <a:r>
              <a:rPr kumimoji="0" lang="en-US" altLang="en-US" sz="2000">
                <a:cs typeface="Times New Roman" pitchFamily="18" charset="0"/>
              </a:rPr>
              <a:t>Decorating scenarios with state conditions</a:t>
            </a:r>
            <a:endParaRPr kumimoji="0" lang="fr-BE" altLang="en-US" sz="2000"/>
          </a:p>
          <a:p>
            <a:pPr lvl="1">
              <a:lnSpc>
                <a:spcPct val="120000"/>
              </a:lnSpc>
            </a:pPr>
            <a:r>
              <a:rPr kumimoji="0" lang="en-US" altLang="en-US" sz="2000">
                <a:cs typeface="Times New Roman" pitchFamily="18" charset="0"/>
              </a:rPr>
              <a:t>From scenarios to state machines</a:t>
            </a:r>
            <a:endParaRPr kumimoji="0" lang="fr-BE" altLang="en-US" sz="2000"/>
          </a:p>
          <a:p>
            <a:pPr lvl="1">
              <a:lnSpc>
                <a:spcPct val="120000"/>
              </a:lnSpc>
            </a:pPr>
            <a:r>
              <a:rPr kumimoji="0" lang="en-US" altLang="en-US" sz="2000">
                <a:cs typeface="Times New Roman" pitchFamily="18" charset="0"/>
              </a:rPr>
              <a:t>From scenarios to goals</a:t>
            </a:r>
            <a:endParaRPr kumimoji="0" lang="fr-BE" altLang="en-US" sz="2000"/>
          </a:p>
          <a:p>
            <a:pPr lvl="1">
              <a:lnSpc>
                <a:spcPct val="120000"/>
              </a:lnSpc>
            </a:pPr>
            <a:r>
              <a:rPr kumimoji="0" lang="en-US" altLang="en-US" sz="2000">
                <a:cs typeface="Times New Roman" pitchFamily="18" charset="0"/>
              </a:rPr>
              <a:t>From operationalized goals to state machines</a:t>
            </a:r>
            <a:endParaRPr kumimoji="0" lang="en-US" altLang="en-US" sz="2000"/>
          </a:p>
        </p:txBody>
      </p:sp>
      <p:pic>
        <p:nvPicPr>
          <p:cNvPr id="157901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075" y="2370138"/>
            <a:ext cx="76517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579013" name="Object 5"/>
          <p:cNvGraphicFramePr>
            <a:graphicFrameLocks noChangeAspect="1"/>
          </p:cNvGraphicFramePr>
          <p:nvPr/>
        </p:nvGraphicFramePr>
        <p:xfrm>
          <a:off x="4789488" y="1165225"/>
          <a:ext cx="425450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9018" name="Clip" r:id="rId5" imgW="875520" imgH="767160" progId="MS_ClipArt_Gallery.2">
                  <p:embed/>
                </p:oleObj>
              </mc:Choice>
              <mc:Fallback>
                <p:oleObj name="Clip" r:id="rId5" imgW="875520" imgH="767160" progId="MS_ClipArt_Gallery.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9488" y="1165225"/>
                        <a:ext cx="425450" cy="446088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7901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300" y="3684588"/>
            <a:ext cx="76517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579015" name="Object 7"/>
          <p:cNvGraphicFramePr>
            <a:graphicFrameLocks noChangeAspect="1"/>
          </p:cNvGraphicFramePr>
          <p:nvPr/>
        </p:nvGraphicFramePr>
        <p:xfrm>
          <a:off x="4318000" y="3829050"/>
          <a:ext cx="425450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9019" name="Clip" r:id="rId7" imgW="875520" imgH="767160" progId="MS_ClipArt_Gallery.2">
                  <p:embed/>
                </p:oleObj>
              </mc:Choice>
              <mc:Fallback>
                <p:oleObj name="Clip" r:id="rId7" imgW="875520" imgH="767160" progId="MS_ClipArt_Gallery.2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8000" y="3829050"/>
                        <a:ext cx="425450" cy="446088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79016" name="Object 8"/>
          <p:cNvGraphicFramePr>
            <a:graphicFrameLocks noChangeAspect="1"/>
          </p:cNvGraphicFramePr>
          <p:nvPr/>
        </p:nvGraphicFramePr>
        <p:xfrm>
          <a:off x="5675313" y="3787775"/>
          <a:ext cx="447675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9020" name="Clip" r:id="rId8" imgW="845640" imgH="938520" progId="MS_ClipArt_Gallery.2">
                  <p:embed/>
                </p:oleObj>
              </mc:Choice>
              <mc:Fallback>
                <p:oleObj name="Clip" r:id="rId8" imgW="845640" imgH="938520" progId="MS_ClipArt_Gallery.2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5313" y="3787775"/>
                        <a:ext cx="447675" cy="49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79017" name="Picture 9" descr="C:\Program Files\Microsoft Office\Clipart\Popular\MAGNIFY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3848100"/>
            <a:ext cx="487363" cy="69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2082" name="Line 2"/>
          <p:cNvSpPr>
            <a:spLocks noChangeShapeType="1"/>
          </p:cNvSpPr>
          <p:nvPr/>
        </p:nvSpPr>
        <p:spPr bwMode="auto">
          <a:xfrm>
            <a:off x="3287713" y="2690813"/>
            <a:ext cx="1779587" cy="504825"/>
          </a:xfrm>
          <a:prstGeom prst="line">
            <a:avLst/>
          </a:prstGeom>
          <a:noFill/>
          <a:ln w="28575" cap="sq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82083" name="Line 3"/>
          <p:cNvSpPr>
            <a:spLocks noChangeShapeType="1"/>
          </p:cNvSpPr>
          <p:nvPr/>
        </p:nvSpPr>
        <p:spPr bwMode="auto">
          <a:xfrm flipV="1">
            <a:off x="1857375" y="2619375"/>
            <a:ext cx="1544638" cy="490538"/>
          </a:xfrm>
          <a:prstGeom prst="line">
            <a:avLst/>
          </a:prstGeom>
          <a:noFill/>
          <a:ln w="28575" cap="sq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82084" name="Line 4"/>
          <p:cNvSpPr>
            <a:spLocks noChangeShapeType="1"/>
          </p:cNvSpPr>
          <p:nvPr/>
        </p:nvSpPr>
        <p:spPr bwMode="auto">
          <a:xfrm flipV="1">
            <a:off x="2301875" y="3859213"/>
            <a:ext cx="2208213" cy="1587"/>
          </a:xfrm>
          <a:prstGeom prst="line">
            <a:avLst/>
          </a:prstGeom>
          <a:noFill/>
          <a:ln w="28575" cap="sq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82085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58750"/>
            <a:ext cx="9144000" cy="685800"/>
          </a:xfrm>
        </p:spPr>
        <p:txBody>
          <a:bodyPr/>
          <a:lstStyle/>
          <a:p>
            <a:pPr>
              <a:lnSpc>
                <a:spcPct val="140000"/>
              </a:lnSpc>
            </a:pPr>
            <a:r>
              <a:rPr lang="fr-BE" altLang="en-US"/>
              <a:t>Goals, scenarios, state machines are complementary</a:t>
            </a:r>
            <a:endParaRPr lang="fr-FR" altLang="en-US"/>
          </a:p>
        </p:txBody>
      </p:sp>
      <p:pic>
        <p:nvPicPr>
          <p:cNvPr id="1582086" name="Picture 6" descr="statech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825" y="2965450"/>
            <a:ext cx="1793875" cy="173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82087" name="Picture 7" descr="sequenceDiagra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75" y="3101975"/>
            <a:ext cx="1566863" cy="153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82088" name="Text Box 8"/>
          <p:cNvSpPr txBox="1">
            <a:spLocks noChangeArrowheads="1"/>
          </p:cNvSpPr>
          <p:nvPr/>
        </p:nvSpPr>
        <p:spPr bwMode="auto">
          <a:xfrm>
            <a:off x="4457700" y="1123950"/>
            <a:ext cx="46863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0" bIns="0" anchor="b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en-US" sz="2000">
                <a:solidFill>
                  <a:schemeClr val="tx2"/>
                </a:solidFill>
                <a:effectLst/>
                <a:latin typeface="Wingdings" pitchFamily="2" charset="2"/>
              </a:rPr>
              <a:t>J</a:t>
            </a:r>
            <a:r>
              <a:rPr lang="fr-BE" altLang="en-US" sz="20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fr-BE" altLang="en-US" sz="2000" b="0">
                <a:solidFill>
                  <a:schemeClr val="tx1"/>
                </a:solidFill>
                <a:effectLst/>
                <a:latin typeface="Comic Sans MS" pitchFamily="66" charset="0"/>
              </a:rPr>
              <a:t>declarative, satisfaction arguments</a:t>
            </a:r>
          </a:p>
          <a:p>
            <a:pPr algn="l">
              <a:spcBef>
                <a:spcPct val="0"/>
              </a:spcBef>
            </a:pPr>
            <a:r>
              <a:rPr lang="en-US" altLang="en-US" sz="2000">
                <a:solidFill>
                  <a:schemeClr val="tx2"/>
                </a:solidFill>
                <a:effectLst/>
                <a:latin typeface="Wingdings" pitchFamily="2" charset="2"/>
              </a:rPr>
              <a:t>J</a:t>
            </a:r>
            <a:r>
              <a:rPr lang="fr-BE" altLang="en-US" sz="20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fr-BE" altLang="en-US" sz="2000" b="0">
                <a:solidFill>
                  <a:schemeClr val="tx1"/>
                </a:solidFill>
                <a:effectLst/>
                <a:latin typeface="Comic Sans MS" pitchFamily="66" charset="0"/>
              </a:rPr>
              <a:t>functional &amp; non-functional, options</a:t>
            </a:r>
          </a:p>
          <a:p>
            <a:pPr algn="l">
              <a:spcBef>
                <a:spcPct val="0"/>
              </a:spcBef>
            </a:pPr>
            <a:r>
              <a:rPr lang="en-US" altLang="en-US" sz="2000">
                <a:solidFill>
                  <a:schemeClr val="tx2"/>
                </a:solidFill>
                <a:effectLst/>
                <a:latin typeface="Wingdings" pitchFamily="2" charset="2"/>
              </a:rPr>
              <a:t>J</a:t>
            </a:r>
            <a:r>
              <a:rPr lang="fr-BE" altLang="en-US" sz="20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fr-BE" altLang="en-US" sz="2000" b="0">
                <a:solidFill>
                  <a:schemeClr val="tx1"/>
                </a:solidFill>
                <a:effectLst/>
                <a:latin typeface="Comic Sans MS" pitchFamily="66" charset="0"/>
              </a:rPr>
              <a:t>many behaviors       </a:t>
            </a:r>
            <a:r>
              <a:rPr lang="en-US" altLang="en-US" sz="2000">
                <a:solidFill>
                  <a:schemeClr val="hlink"/>
                </a:solidFill>
                <a:effectLst/>
                <a:latin typeface="Wingdings" pitchFamily="2" charset="2"/>
              </a:rPr>
              <a:t>L</a:t>
            </a:r>
            <a:r>
              <a:rPr lang="fr-BE" altLang="en-US" sz="20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fr-BE" altLang="en-US" sz="2000" b="0">
                <a:solidFill>
                  <a:schemeClr val="tx1"/>
                </a:solidFill>
                <a:effectLst/>
                <a:latin typeface="Comic Sans MS" pitchFamily="66" charset="0"/>
              </a:rPr>
              <a:t>but implicit</a:t>
            </a:r>
          </a:p>
          <a:p>
            <a:pPr algn="l">
              <a:spcBef>
                <a:spcPct val="0"/>
              </a:spcBef>
            </a:pPr>
            <a:r>
              <a:rPr lang="en-US" altLang="en-US" sz="2000">
                <a:solidFill>
                  <a:schemeClr val="tx2"/>
                </a:solidFill>
                <a:effectLst/>
                <a:latin typeface="Wingdings" pitchFamily="2" charset="2"/>
              </a:rPr>
              <a:t>J</a:t>
            </a:r>
            <a:r>
              <a:rPr lang="fr-BE" altLang="en-US" sz="2000" b="0">
                <a:solidFill>
                  <a:schemeClr val="tx1"/>
                </a:solidFill>
                <a:effectLst/>
                <a:latin typeface="Comic Sans MS" pitchFamily="66" charset="0"/>
              </a:rPr>
              <a:t> early analyses</a:t>
            </a:r>
          </a:p>
          <a:p>
            <a:pPr algn="l">
              <a:spcBef>
                <a:spcPct val="0"/>
              </a:spcBef>
            </a:pPr>
            <a:r>
              <a:rPr lang="en-US" altLang="en-US" sz="2000">
                <a:solidFill>
                  <a:schemeClr val="hlink"/>
                </a:solidFill>
                <a:effectLst/>
                <a:latin typeface="Wingdings" pitchFamily="2" charset="2"/>
              </a:rPr>
              <a:t>L</a:t>
            </a:r>
            <a:r>
              <a:rPr lang="fr-BE" altLang="en-US" sz="20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fr-BE" altLang="en-US" sz="2000" b="0">
                <a:solidFill>
                  <a:schemeClr val="tx1"/>
                </a:solidFill>
                <a:effectLst/>
                <a:latin typeface="Comic Sans MS" pitchFamily="66" charset="0"/>
              </a:rPr>
              <a:t>too abstract?  hard to elicit?</a:t>
            </a:r>
          </a:p>
        </p:txBody>
      </p:sp>
      <p:pic>
        <p:nvPicPr>
          <p:cNvPr id="1582091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1089025"/>
            <a:ext cx="2103438" cy="167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82093" name="Text Box 13"/>
          <p:cNvSpPr txBox="1">
            <a:spLocks noChangeArrowheads="1"/>
          </p:cNvSpPr>
          <p:nvPr/>
        </p:nvSpPr>
        <p:spPr bwMode="auto">
          <a:xfrm>
            <a:off x="76200" y="4730750"/>
            <a:ext cx="44196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0" bIns="0" anchor="b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en-US" sz="2000">
                <a:solidFill>
                  <a:schemeClr val="tx2"/>
                </a:solidFill>
                <a:effectLst/>
                <a:latin typeface="Wingdings" pitchFamily="2" charset="2"/>
              </a:rPr>
              <a:t>J</a:t>
            </a:r>
            <a:r>
              <a:rPr lang="fr-BE" altLang="en-US" sz="20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fr-BE" altLang="en-US" sz="2000" b="0">
                <a:solidFill>
                  <a:schemeClr val="tx1"/>
                </a:solidFill>
                <a:effectLst/>
                <a:latin typeface="Comic Sans MS" pitchFamily="66" charset="0"/>
              </a:rPr>
              <a:t>concrete examples, narrative</a:t>
            </a:r>
            <a:endParaRPr lang="fr-BE" altLang="en-US" sz="1800" b="0">
              <a:solidFill>
                <a:schemeClr val="tx1"/>
              </a:solidFill>
              <a:effectLst/>
              <a:latin typeface="Comic Sans MS" pitchFamily="66" charset="0"/>
            </a:endParaRPr>
          </a:p>
          <a:p>
            <a:pPr algn="l">
              <a:spcBef>
                <a:spcPct val="0"/>
              </a:spcBef>
            </a:pPr>
            <a:r>
              <a:rPr lang="en-US" altLang="en-US" sz="2000">
                <a:solidFill>
                  <a:schemeClr val="tx2"/>
                </a:solidFill>
                <a:effectLst/>
                <a:latin typeface="Wingdings" pitchFamily="2" charset="2"/>
              </a:rPr>
              <a:t>J</a:t>
            </a:r>
            <a:r>
              <a:rPr lang="fr-BE" altLang="en-US" sz="2000" b="0">
                <a:solidFill>
                  <a:schemeClr val="tx1"/>
                </a:solidFill>
                <a:effectLst/>
                <a:latin typeface="Comic Sans MS" pitchFamily="66" charset="0"/>
              </a:rPr>
              <a:t> easier to elicit, validate</a:t>
            </a:r>
          </a:p>
          <a:p>
            <a:pPr algn="l">
              <a:spcBef>
                <a:spcPct val="0"/>
              </a:spcBef>
            </a:pPr>
            <a:r>
              <a:rPr lang="en-US" altLang="en-US" sz="2000">
                <a:solidFill>
                  <a:schemeClr val="tx2"/>
                </a:solidFill>
                <a:effectLst/>
                <a:latin typeface="Wingdings" pitchFamily="2" charset="2"/>
              </a:rPr>
              <a:t>J</a:t>
            </a:r>
            <a:r>
              <a:rPr lang="fr-BE" altLang="en-US" sz="20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fr-BE" altLang="en-US" sz="2000" b="0">
                <a:solidFill>
                  <a:schemeClr val="tx1"/>
                </a:solidFill>
                <a:effectLst/>
                <a:latin typeface="Comic Sans MS" pitchFamily="66" charset="0"/>
              </a:rPr>
              <a:t>explicit behaviors</a:t>
            </a:r>
          </a:p>
          <a:p>
            <a:pPr algn="l">
              <a:spcBef>
                <a:spcPct val="0"/>
              </a:spcBef>
            </a:pPr>
            <a:r>
              <a:rPr lang="en-US" altLang="en-US" sz="2000">
                <a:solidFill>
                  <a:schemeClr val="tx2"/>
                </a:solidFill>
                <a:effectLst/>
                <a:latin typeface="Wingdings" pitchFamily="2" charset="2"/>
              </a:rPr>
              <a:t>J</a:t>
            </a:r>
            <a:r>
              <a:rPr lang="fr-BE" altLang="en-US" sz="2000" b="0">
                <a:solidFill>
                  <a:schemeClr val="tx1"/>
                </a:solidFill>
                <a:effectLst/>
                <a:latin typeface="Comic Sans MS" pitchFamily="66" charset="0"/>
              </a:rPr>
              <a:t> acceptance test data</a:t>
            </a:r>
          </a:p>
          <a:p>
            <a:pPr algn="l">
              <a:spcBef>
                <a:spcPct val="0"/>
              </a:spcBef>
            </a:pPr>
            <a:r>
              <a:rPr lang="en-US" altLang="en-US" sz="2000">
                <a:solidFill>
                  <a:schemeClr val="hlink"/>
                </a:solidFill>
                <a:effectLst/>
                <a:latin typeface="Wingdings" pitchFamily="2" charset="2"/>
              </a:rPr>
              <a:t>L</a:t>
            </a:r>
            <a:r>
              <a:rPr lang="fr-BE" altLang="en-US" sz="20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fr-BE" altLang="en-US" sz="2000" b="0">
                <a:solidFill>
                  <a:schemeClr val="tx1"/>
                </a:solidFill>
                <a:effectLst/>
                <a:latin typeface="Comic Sans MS" pitchFamily="66" charset="0"/>
              </a:rPr>
              <a:t>partial, few behaviors: coverage?</a:t>
            </a:r>
          </a:p>
          <a:p>
            <a:pPr algn="l">
              <a:spcBef>
                <a:spcPct val="0"/>
              </a:spcBef>
            </a:pPr>
            <a:r>
              <a:rPr lang="en-US" altLang="en-US" sz="2000">
                <a:solidFill>
                  <a:schemeClr val="hlink"/>
                </a:solidFill>
                <a:effectLst/>
                <a:latin typeface="Wingdings" pitchFamily="2" charset="2"/>
              </a:rPr>
              <a:t>L</a:t>
            </a:r>
            <a:r>
              <a:rPr lang="fr-BE" altLang="en-US" sz="20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fr-BE" altLang="en-US" sz="2000" b="0">
                <a:solidFill>
                  <a:schemeClr val="tx1"/>
                </a:solidFill>
                <a:effectLst/>
                <a:latin typeface="Comic Sans MS" pitchFamily="66" charset="0"/>
              </a:rPr>
              <a:t>implicit reqs, premature choices?</a:t>
            </a:r>
          </a:p>
        </p:txBody>
      </p:sp>
      <p:sp>
        <p:nvSpPr>
          <p:cNvPr id="1582094" name="Text Box 14"/>
          <p:cNvSpPr txBox="1">
            <a:spLocks noChangeArrowheads="1"/>
          </p:cNvSpPr>
          <p:nvPr/>
        </p:nvSpPr>
        <p:spPr bwMode="auto">
          <a:xfrm>
            <a:off x="4660900" y="4705350"/>
            <a:ext cx="45085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0" bIns="0" anchor="b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en-US" sz="2000">
                <a:solidFill>
                  <a:schemeClr val="tx2"/>
                </a:solidFill>
                <a:effectLst/>
                <a:latin typeface="Wingdings" pitchFamily="2" charset="2"/>
              </a:rPr>
              <a:t>J</a:t>
            </a:r>
            <a:r>
              <a:rPr lang="fr-BE" altLang="en-US" sz="20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fr-BE" altLang="en-US" sz="2000" b="0">
                <a:solidFill>
                  <a:schemeClr val="tx1"/>
                </a:solidFill>
                <a:effectLst/>
                <a:latin typeface="Comic Sans MS" pitchFamily="66" charset="0"/>
              </a:rPr>
              <a:t>visual abstraction</a:t>
            </a:r>
          </a:p>
          <a:p>
            <a:pPr algn="l">
              <a:spcBef>
                <a:spcPct val="0"/>
              </a:spcBef>
            </a:pPr>
            <a:r>
              <a:rPr lang="en-US" altLang="en-US" sz="2000">
                <a:solidFill>
                  <a:schemeClr val="tx2"/>
                </a:solidFill>
                <a:effectLst/>
                <a:latin typeface="Wingdings" pitchFamily="2" charset="2"/>
              </a:rPr>
              <a:t>J</a:t>
            </a:r>
            <a:r>
              <a:rPr lang="fr-BE" altLang="en-US" sz="20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fr-BE" altLang="en-US" sz="2000" b="0">
                <a:solidFill>
                  <a:schemeClr val="tx1"/>
                </a:solidFill>
                <a:effectLst/>
                <a:latin typeface="Comic Sans MS" pitchFamily="66" charset="0"/>
              </a:rPr>
              <a:t>explicit behaviors (entire classes)</a:t>
            </a:r>
          </a:p>
          <a:p>
            <a:pPr algn="l">
              <a:spcBef>
                <a:spcPct val="0"/>
              </a:spcBef>
            </a:pPr>
            <a:r>
              <a:rPr lang="en-US" altLang="en-US" sz="2000">
                <a:solidFill>
                  <a:schemeClr val="tx2"/>
                </a:solidFill>
                <a:effectLst/>
                <a:latin typeface="Wingdings" pitchFamily="2" charset="2"/>
              </a:rPr>
              <a:t>J</a:t>
            </a:r>
            <a:r>
              <a:rPr lang="fr-BE" altLang="en-US" sz="20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fr-BE" altLang="en-US" sz="2000" b="0">
                <a:solidFill>
                  <a:schemeClr val="tx1"/>
                </a:solidFill>
                <a:effectLst/>
                <a:latin typeface="Comic Sans MS" pitchFamily="66" charset="0"/>
              </a:rPr>
              <a:t>verifiable, executable</a:t>
            </a:r>
          </a:p>
          <a:p>
            <a:pPr algn="l">
              <a:spcBef>
                <a:spcPct val="0"/>
              </a:spcBef>
            </a:pPr>
            <a:r>
              <a:rPr lang="en-US" altLang="en-US" sz="2000">
                <a:solidFill>
                  <a:schemeClr val="tx2"/>
                </a:solidFill>
                <a:effectLst/>
                <a:latin typeface="Wingdings" pitchFamily="2" charset="2"/>
              </a:rPr>
              <a:t>J</a:t>
            </a:r>
            <a:r>
              <a:rPr lang="fr-BE" altLang="en-US" sz="2000" b="0">
                <a:solidFill>
                  <a:schemeClr val="tx1"/>
                </a:solidFill>
                <a:effectLst/>
                <a:latin typeface="Comic Sans MS" pitchFamily="66" charset="0"/>
              </a:rPr>
              <a:t> code generation</a:t>
            </a:r>
          </a:p>
          <a:p>
            <a:pPr algn="l">
              <a:spcBef>
                <a:spcPct val="0"/>
              </a:spcBef>
            </a:pPr>
            <a:r>
              <a:rPr lang="en-US" altLang="en-US" sz="2000">
                <a:solidFill>
                  <a:schemeClr val="hlink"/>
                </a:solidFill>
                <a:effectLst/>
                <a:latin typeface="Wingdings" pitchFamily="2" charset="2"/>
              </a:rPr>
              <a:t>L</a:t>
            </a:r>
            <a:r>
              <a:rPr lang="fr-BE" altLang="en-US" sz="2000" b="0">
                <a:solidFill>
                  <a:schemeClr val="tx1"/>
                </a:solidFill>
                <a:effectLst/>
                <a:latin typeface="Comic Sans MS" pitchFamily="66" charset="0"/>
              </a:rPr>
              <a:t> implicit reqs  ... too operational?</a:t>
            </a:r>
          </a:p>
          <a:p>
            <a:pPr algn="l">
              <a:spcBef>
                <a:spcPct val="0"/>
              </a:spcBef>
            </a:pPr>
            <a:r>
              <a:rPr lang="en-US" altLang="en-US" sz="2000">
                <a:solidFill>
                  <a:schemeClr val="hlink"/>
                </a:solidFill>
                <a:effectLst/>
                <a:latin typeface="Wingdings" pitchFamily="2" charset="2"/>
              </a:rPr>
              <a:t>L</a:t>
            </a:r>
            <a:r>
              <a:rPr lang="fr-BE" altLang="en-US" sz="20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fr-BE" altLang="en-US" sz="2000" b="0">
                <a:solidFill>
                  <a:schemeClr val="tx1"/>
                </a:solidFill>
                <a:effectLst/>
                <a:latin typeface="Comic Sans MS" pitchFamily="66" charset="0"/>
              </a:rPr>
              <a:t>hard to build &amp; understand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3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54000"/>
            <a:ext cx="8653463" cy="762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kumimoji="0" lang="en-US" altLang="en-US">
                <a:cs typeface="Times New Roman" pitchFamily="18" charset="0"/>
              </a:rPr>
              <a:t>Elaborating relevant scenarios </a:t>
            </a:r>
            <a:r>
              <a:rPr kumimoji="0" lang="fr-BE" altLang="en-US">
                <a:cs typeface="Times New Roman" pitchFamily="18" charset="0"/>
              </a:rPr>
              <a:t/>
            </a:r>
            <a:br>
              <a:rPr kumimoji="0" lang="fr-BE" altLang="en-US">
                <a:cs typeface="Times New Roman" pitchFamily="18" charset="0"/>
              </a:rPr>
            </a:br>
            <a:r>
              <a:rPr kumimoji="0" lang="en-US" altLang="en-US">
                <a:cs typeface="Times New Roman" pitchFamily="18" charset="0"/>
              </a:rPr>
              <a:t>for good coverage</a:t>
            </a:r>
          </a:p>
        </p:txBody>
      </p:sp>
      <p:sp>
        <p:nvSpPr>
          <p:cNvPr id="1583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0813" y="1409700"/>
            <a:ext cx="8662987" cy="49784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r-BE" altLang="en-US"/>
              <a:t>Work pairwise:  one agent pair after the other</a:t>
            </a:r>
          </a:p>
          <a:p>
            <a:pPr>
              <a:lnSpc>
                <a:spcPct val="90000"/>
              </a:lnSpc>
            </a:pPr>
            <a:r>
              <a:rPr lang="fr-BE" altLang="en-US"/>
              <a:t>Ensure goal coverage by </a:t>
            </a:r>
            <a:r>
              <a:rPr lang="fr-BE" altLang="en-US" i="1"/>
              <a:t>positive</a:t>
            </a:r>
            <a:r>
              <a:rPr lang="fr-BE" altLang="en-US"/>
              <a:t> scenarios</a:t>
            </a:r>
          </a:p>
          <a:p>
            <a:pPr>
              <a:lnSpc>
                <a:spcPct val="100000"/>
              </a:lnSpc>
            </a:pPr>
            <a:r>
              <a:rPr lang="fr-BE" altLang="en-US"/>
              <a:t>Ensure obstacle coverage by </a:t>
            </a:r>
            <a:r>
              <a:rPr lang="fr-BE" altLang="en-US" i="1"/>
              <a:t>negative</a:t>
            </a:r>
            <a:r>
              <a:rPr lang="fr-BE" altLang="en-US"/>
              <a:t> scenarios</a:t>
            </a:r>
          </a:p>
          <a:p>
            <a:pPr>
              <a:lnSpc>
                <a:spcPct val="100000"/>
              </a:lnSpc>
            </a:pPr>
            <a:r>
              <a:rPr lang="fr-BE" altLang="en-US"/>
              <a:t>Identify auxiliary episodes</a:t>
            </a:r>
          </a:p>
          <a:p>
            <a:pPr lvl="1">
              <a:lnSpc>
                <a:spcPct val="90000"/>
              </a:lnSpc>
            </a:pPr>
            <a:r>
              <a:rPr lang="fr-BE" altLang="en-US" sz="2000"/>
              <a:t>required for next interaction</a:t>
            </a:r>
          </a:p>
          <a:p>
            <a:pPr lvl="1">
              <a:lnSpc>
                <a:spcPct val="100000"/>
              </a:lnSpc>
            </a:pPr>
            <a:r>
              <a:rPr lang="en-US" altLang="en-US" sz="2000"/>
              <a:t>info acquisition, </a:t>
            </a:r>
            <a:r>
              <a:rPr lang="fr-BE" altLang="en-US" sz="2000"/>
              <a:t>agent authentication, </a:t>
            </a:r>
            <a:r>
              <a:rPr lang="en-US" altLang="en-US" sz="2000"/>
              <a:t>help request</a:t>
            </a:r>
            <a:r>
              <a:rPr lang="fr-BE" altLang="en-US" sz="2000"/>
              <a:t>, ...</a:t>
            </a:r>
          </a:p>
          <a:p>
            <a:pPr>
              <a:lnSpc>
                <a:spcPct val="90000"/>
              </a:lnSpc>
            </a:pPr>
            <a:r>
              <a:rPr lang="fr-BE" altLang="en-US"/>
              <a:t>Explore stimulus - response chains</a:t>
            </a:r>
          </a:p>
          <a:p>
            <a:pPr lvl="1">
              <a:lnSpc>
                <a:spcPct val="100000"/>
              </a:lnSpc>
            </a:pPr>
            <a:r>
              <a:rPr lang="fr-BE" altLang="en-US" sz="2000"/>
              <a:t>if interaction = stimulus sent...   what response is required?</a:t>
            </a:r>
          </a:p>
          <a:p>
            <a:pPr>
              <a:lnSpc>
                <a:spcPct val="90000"/>
              </a:lnSpc>
            </a:pPr>
            <a:r>
              <a:rPr lang="fr-BE" altLang="en-US"/>
              <a:t>Check scenarios for clean-up ...</a:t>
            </a:r>
          </a:p>
          <a:p>
            <a:pPr lvl="1">
              <a:lnSpc>
                <a:spcPct val="90000"/>
              </a:lnSpc>
            </a:pPr>
            <a:r>
              <a:rPr lang="fr-BE" altLang="en-US" sz="2000"/>
              <a:t>split scenarios with unrelated concerns</a:t>
            </a:r>
          </a:p>
          <a:p>
            <a:pPr lvl="1">
              <a:lnSpc>
                <a:spcPct val="100000"/>
              </a:lnSpc>
            </a:pPr>
            <a:r>
              <a:rPr lang="fr-BE" altLang="en-US" sz="2000"/>
              <a:t>remove irrelevant events</a:t>
            </a:r>
          </a:p>
          <a:p>
            <a:pPr lvl="1">
              <a:lnSpc>
                <a:spcPct val="100000"/>
              </a:lnSpc>
            </a:pPr>
            <a:r>
              <a:rPr lang="fr-BE" altLang="en-US" sz="2000"/>
              <a:t>refine unmonitorable or uncontrollable interaction events</a:t>
            </a:r>
          </a:p>
          <a:p>
            <a:pPr lvl="1">
              <a:lnSpc>
                <a:spcPct val="100000"/>
              </a:lnSpc>
            </a:pPr>
            <a:r>
              <a:rPr lang="fr-BE" altLang="en-US" sz="2000"/>
              <a:t>for related episodes: ensure common granularity</a:t>
            </a:r>
          </a:p>
        </p:txBody>
      </p:sp>
      <p:pic>
        <p:nvPicPr>
          <p:cNvPr id="1583108" name="Picture 4" descr="C:\Program Files\Common Files\Microsoft Shared\Clipart\cagcat50\pe01682_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8" y="53975"/>
            <a:ext cx="885825" cy="86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83109" name="Group 5"/>
          <p:cNvGrpSpPr>
            <a:grpSpLocks/>
          </p:cNvGrpSpPr>
          <p:nvPr/>
        </p:nvGrpSpPr>
        <p:grpSpPr bwMode="auto">
          <a:xfrm>
            <a:off x="8169275" y="215900"/>
            <a:ext cx="762000" cy="700088"/>
            <a:chOff x="4637" y="2601"/>
            <a:chExt cx="480" cy="441"/>
          </a:xfrm>
        </p:grpSpPr>
        <p:sp>
          <p:nvSpPr>
            <p:cNvPr id="1583110" name="Rectangle 6"/>
            <p:cNvSpPr>
              <a:spLocks noChangeArrowheads="1"/>
            </p:cNvSpPr>
            <p:nvPr/>
          </p:nvSpPr>
          <p:spPr bwMode="auto">
            <a:xfrm>
              <a:off x="4637" y="2601"/>
              <a:ext cx="480" cy="441"/>
            </a:xfrm>
            <a:prstGeom prst="rect">
              <a:avLst/>
            </a:prstGeom>
            <a:solidFill>
              <a:srgbClr val="B8BFF2"/>
            </a:solidFill>
            <a:ln w="28575">
              <a:solidFill>
                <a:schemeClr val="bg2"/>
              </a:solidFill>
              <a:miter lim="800000"/>
              <a:headEnd type="none" w="lg" len="lg"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583111" name="Group 7"/>
            <p:cNvGrpSpPr>
              <a:grpSpLocks noChangeAspect="1"/>
            </p:cNvGrpSpPr>
            <p:nvPr/>
          </p:nvGrpSpPr>
          <p:grpSpPr bwMode="auto">
            <a:xfrm>
              <a:off x="4908" y="2639"/>
              <a:ext cx="173" cy="393"/>
              <a:chOff x="-1644" y="2229"/>
              <a:chExt cx="773" cy="1778"/>
            </a:xfrm>
          </p:grpSpPr>
          <p:sp>
            <p:nvSpPr>
              <p:cNvPr id="1583112" name="Rectangle 8"/>
              <p:cNvSpPr>
                <a:spLocks noChangeAspect="1" noChangeArrowheads="1"/>
              </p:cNvSpPr>
              <p:nvPr/>
            </p:nvSpPr>
            <p:spPr bwMode="auto">
              <a:xfrm>
                <a:off x="-1644" y="2229"/>
                <a:ext cx="773" cy="376"/>
              </a:xfrm>
              <a:prstGeom prst="rect">
                <a:avLst/>
              </a:prstGeom>
              <a:solidFill>
                <a:srgbClr val="33CCCC"/>
              </a:solidFill>
              <a:ln w="28575">
                <a:solidFill>
                  <a:schemeClr val="bg2"/>
                </a:solidFill>
                <a:miter lim="800000"/>
                <a:headEnd type="none" w="lg" len="lg"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83113" name="Line 9"/>
              <p:cNvSpPr>
                <a:spLocks noChangeAspect="1" noChangeShapeType="1"/>
              </p:cNvSpPr>
              <p:nvPr/>
            </p:nvSpPr>
            <p:spPr bwMode="auto">
              <a:xfrm flipH="1">
                <a:off x="-1270" y="2621"/>
                <a:ext cx="9" cy="138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 type="none" w="lg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83114" name="Group 10"/>
            <p:cNvGrpSpPr>
              <a:grpSpLocks noChangeAspect="1"/>
            </p:cNvGrpSpPr>
            <p:nvPr/>
          </p:nvGrpSpPr>
          <p:grpSpPr bwMode="auto">
            <a:xfrm>
              <a:off x="4677" y="2639"/>
              <a:ext cx="173" cy="393"/>
              <a:chOff x="-1644" y="2229"/>
              <a:chExt cx="773" cy="1778"/>
            </a:xfrm>
          </p:grpSpPr>
          <p:sp>
            <p:nvSpPr>
              <p:cNvPr id="1583115" name="Rectangle 11"/>
              <p:cNvSpPr>
                <a:spLocks noChangeAspect="1" noChangeArrowheads="1"/>
              </p:cNvSpPr>
              <p:nvPr/>
            </p:nvSpPr>
            <p:spPr bwMode="auto">
              <a:xfrm>
                <a:off x="-1644" y="2229"/>
                <a:ext cx="773" cy="376"/>
              </a:xfrm>
              <a:prstGeom prst="rect">
                <a:avLst/>
              </a:prstGeom>
              <a:solidFill>
                <a:srgbClr val="33CCCC"/>
              </a:solidFill>
              <a:ln w="28575">
                <a:solidFill>
                  <a:schemeClr val="bg2"/>
                </a:solidFill>
                <a:miter lim="800000"/>
                <a:headEnd type="none" w="lg" len="lg"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83116" name="Line 12"/>
              <p:cNvSpPr>
                <a:spLocks noChangeAspect="1" noChangeShapeType="1"/>
              </p:cNvSpPr>
              <p:nvPr/>
            </p:nvSpPr>
            <p:spPr bwMode="auto">
              <a:xfrm flipH="1">
                <a:off x="-1270" y="2621"/>
                <a:ext cx="9" cy="138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 type="none" w="lg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83117" name="Line 13"/>
            <p:cNvSpPr>
              <a:spLocks noChangeAspect="1" noChangeShapeType="1"/>
            </p:cNvSpPr>
            <p:nvPr/>
          </p:nvSpPr>
          <p:spPr bwMode="auto">
            <a:xfrm flipV="1">
              <a:off x="4768" y="2872"/>
              <a:ext cx="226" cy="5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lg" len="lg"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3118" name="Line 14"/>
            <p:cNvSpPr>
              <a:spLocks noChangeAspect="1" noChangeShapeType="1"/>
            </p:cNvSpPr>
            <p:nvPr/>
          </p:nvSpPr>
          <p:spPr bwMode="auto">
            <a:xfrm flipH="1" flipV="1">
              <a:off x="4768" y="2942"/>
              <a:ext cx="226" cy="5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lg" len="lg"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3119" name="Line 15"/>
            <p:cNvSpPr>
              <a:spLocks noChangeAspect="1" noChangeShapeType="1"/>
            </p:cNvSpPr>
            <p:nvPr/>
          </p:nvSpPr>
          <p:spPr bwMode="auto">
            <a:xfrm flipH="1" flipV="1">
              <a:off x="4768" y="2806"/>
              <a:ext cx="226" cy="5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lg" len="lg"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1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kumimoji="0" lang="en-US" altLang="en-US">
                <a:cs typeface="Times New Roman" pitchFamily="18" charset="0"/>
              </a:rPr>
              <a:t>Elaborating relevant scenarios </a:t>
            </a:r>
            <a:r>
              <a:rPr kumimoji="0" lang="fr-BE" altLang="en-US">
                <a:cs typeface="Times New Roman" pitchFamily="18" charset="0"/>
              </a:rPr>
              <a:t/>
            </a:r>
            <a:br>
              <a:rPr kumimoji="0" lang="fr-BE" altLang="en-US">
                <a:cs typeface="Times New Roman" pitchFamily="18" charset="0"/>
              </a:rPr>
            </a:br>
            <a:r>
              <a:rPr kumimoji="0" lang="en-US" altLang="en-US">
                <a:cs typeface="Times New Roman" pitchFamily="18" charset="0"/>
              </a:rPr>
              <a:t>for good coverage</a:t>
            </a:r>
            <a:r>
              <a:rPr kumimoji="0" lang="fr-BE" altLang="en-US">
                <a:cs typeface="Times New Roman" pitchFamily="18" charset="0"/>
              </a:rPr>
              <a:t>  </a:t>
            </a:r>
            <a:r>
              <a:rPr kumimoji="0" lang="fr-BE" altLang="en-US" sz="2000">
                <a:cs typeface="Times New Roman" pitchFamily="18" charset="0"/>
              </a:rPr>
              <a:t>(2)</a:t>
            </a:r>
            <a:endParaRPr kumimoji="0" lang="en-US" altLang="en-US" sz="2000">
              <a:cs typeface="Times New Roman" pitchFamily="18" charset="0"/>
            </a:endParaRPr>
          </a:p>
        </p:txBody>
      </p:sp>
      <p:sp>
        <p:nvSpPr>
          <p:cNvPr id="1591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7013" y="1409700"/>
            <a:ext cx="8751887" cy="4978400"/>
          </a:xfrm>
        </p:spPr>
        <p:txBody>
          <a:bodyPr/>
          <a:lstStyle/>
          <a:p>
            <a:r>
              <a:rPr lang="fr-BE" altLang="en-US"/>
              <a:t>Look for </a:t>
            </a:r>
            <a:r>
              <a:rPr lang="fr-BE" altLang="en-US" i="1"/>
              <a:t>abnormal</a:t>
            </a:r>
            <a:r>
              <a:rPr lang="fr-BE" altLang="en-US"/>
              <a:t> scenarios associated with normal ones...</a:t>
            </a:r>
          </a:p>
          <a:p>
            <a:pPr lvl="1">
              <a:lnSpc>
                <a:spcPct val="130000"/>
              </a:lnSpc>
            </a:pPr>
            <a:r>
              <a:rPr lang="fr-BE" altLang="en-US" sz="2000"/>
              <a:t>"associated" =   sharing common prefix episode,</a:t>
            </a:r>
          </a:p>
          <a:p>
            <a:pPr lvl="1">
              <a:lnSpc>
                <a:spcPct val="100000"/>
              </a:lnSpc>
              <a:buFontTx/>
              <a:buNone/>
            </a:pPr>
            <a:r>
              <a:rPr lang="fr-BE" altLang="en-US" sz="2000"/>
              <a:t>                            </a:t>
            </a:r>
            <a:r>
              <a:rPr lang="fr-BE" altLang="en-US" sz="2000" i="1"/>
              <a:t>then</a:t>
            </a:r>
            <a:r>
              <a:rPr lang="fr-BE" altLang="en-US" sz="2000"/>
              <a:t> differing by possible exception case</a:t>
            </a:r>
          </a:p>
          <a:p>
            <a:pPr lvl="1">
              <a:lnSpc>
                <a:spcPct val="150000"/>
              </a:lnSpc>
            </a:pPr>
            <a:r>
              <a:rPr lang="fr-BE" altLang="en-US" sz="2000"/>
              <a:t>look at these </a:t>
            </a:r>
            <a:r>
              <a:rPr lang="fr-BE" alt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systematically</a:t>
            </a:r>
            <a:r>
              <a:rPr lang="fr-BE" altLang="en-US" sz="2000"/>
              <a:t> ...</a:t>
            </a:r>
          </a:p>
          <a:p>
            <a:pPr lvl="2">
              <a:buFontTx/>
              <a:buChar char="•"/>
            </a:pPr>
            <a:r>
              <a:rPr lang="fr-BE" altLang="en-US"/>
              <a:t>take all prefix episodes of normal scenario by increasing size</a:t>
            </a:r>
          </a:p>
          <a:p>
            <a:pPr lvl="2">
              <a:lnSpc>
                <a:spcPct val="130000"/>
              </a:lnSpc>
              <a:buFontTx/>
              <a:buChar char="•"/>
            </a:pPr>
            <a:r>
              <a:rPr lang="fr-BE" altLang="en-US"/>
              <a:t>for each prefix:  possible exceptions at the end ?</a:t>
            </a:r>
          </a:p>
          <a:p>
            <a:pPr lvl="3">
              <a:lnSpc>
                <a:spcPct val="110000"/>
              </a:lnSpc>
            </a:pPr>
            <a:r>
              <a:rPr lang="en-US" altLang="en-US" sz="2000">
                <a:solidFill>
                  <a:schemeClr val="tx2"/>
                </a:solidFill>
                <a:effectLst/>
                <a:latin typeface="Wingdings" pitchFamily="2" charset="2"/>
              </a:rPr>
              <a:t>F</a:t>
            </a:r>
            <a:r>
              <a:rPr lang="fr-BE" altLang="en-US" sz="2000" i="1">
                <a:solidFill>
                  <a:srgbClr val="009999"/>
                </a:solidFill>
                <a:effectLst/>
                <a:latin typeface="Comic Sans MS" pitchFamily="66" charset="0"/>
              </a:rPr>
              <a:t> possible use of exception patterns:</a:t>
            </a:r>
            <a:r>
              <a:rPr lang="fr-BE" altLang="en-US" sz="1800">
                <a:solidFill>
                  <a:srgbClr val="009999"/>
                </a:solidFill>
                <a:effectLst/>
                <a:latin typeface="Comic Sans MS" pitchFamily="66" charset="0"/>
              </a:rPr>
              <a:t> </a:t>
            </a:r>
          </a:p>
          <a:p>
            <a:pPr lvl="3">
              <a:lnSpc>
                <a:spcPct val="110000"/>
              </a:lnSpc>
            </a:pPr>
            <a:r>
              <a:rPr lang="fr-BE" altLang="en-US" sz="1800">
                <a:solidFill>
                  <a:srgbClr val="009999"/>
                </a:solidFill>
                <a:effectLst/>
                <a:latin typeface="Comic Sans MS" pitchFamily="66" charset="0"/>
              </a:rPr>
              <a:t>           invalid data, unsatisfiable request, </a:t>
            </a:r>
          </a:p>
          <a:p>
            <a:pPr lvl="3">
              <a:lnSpc>
                <a:spcPct val="110000"/>
              </a:lnSpc>
            </a:pPr>
            <a:r>
              <a:rPr lang="fr-BE" altLang="en-US" sz="1800">
                <a:solidFill>
                  <a:srgbClr val="009999"/>
                </a:solidFill>
                <a:effectLst/>
                <a:latin typeface="Comic Sans MS" pitchFamily="66" charset="0"/>
              </a:rPr>
              <a:t>           no response, too late response, inadequate response, </a:t>
            </a:r>
          </a:p>
          <a:p>
            <a:pPr lvl="3">
              <a:lnSpc>
                <a:spcPct val="110000"/>
              </a:lnSpc>
            </a:pPr>
            <a:r>
              <a:rPr lang="fr-BE" altLang="en-US" sz="1800">
                <a:solidFill>
                  <a:srgbClr val="009999"/>
                </a:solidFill>
                <a:effectLst/>
                <a:latin typeface="Comic Sans MS" pitchFamily="66" charset="0"/>
              </a:rPr>
              <a:t>           cancel events, ...</a:t>
            </a:r>
          </a:p>
          <a:p>
            <a:pPr lvl="2">
              <a:lnSpc>
                <a:spcPct val="130000"/>
              </a:lnSpc>
              <a:buFontTx/>
              <a:buChar char="•"/>
            </a:pPr>
            <a:r>
              <a:rPr lang="fr-BE" altLang="en-US"/>
              <a:t>for each exception:  what suitable course of action?</a:t>
            </a:r>
            <a:endParaRPr lang="en-US" altLang="en-US"/>
          </a:p>
        </p:txBody>
      </p:sp>
      <p:pic>
        <p:nvPicPr>
          <p:cNvPr id="1591300" name="Picture 4" descr="C:\Program Files\Common Files\Microsoft Shared\Clipart\cagcat50\pe01682_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8" y="53975"/>
            <a:ext cx="885825" cy="86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91301" name="Group 5"/>
          <p:cNvGrpSpPr>
            <a:grpSpLocks/>
          </p:cNvGrpSpPr>
          <p:nvPr/>
        </p:nvGrpSpPr>
        <p:grpSpPr bwMode="auto">
          <a:xfrm>
            <a:off x="8169275" y="215900"/>
            <a:ext cx="762000" cy="700088"/>
            <a:chOff x="4637" y="2601"/>
            <a:chExt cx="480" cy="441"/>
          </a:xfrm>
        </p:grpSpPr>
        <p:sp>
          <p:nvSpPr>
            <p:cNvPr id="1591302" name="Rectangle 6"/>
            <p:cNvSpPr>
              <a:spLocks noChangeArrowheads="1"/>
            </p:cNvSpPr>
            <p:nvPr/>
          </p:nvSpPr>
          <p:spPr bwMode="auto">
            <a:xfrm>
              <a:off x="4637" y="2601"/>
              <a:ext cx="480" cy="441"/>
            </a:xfrm>
            <a:prstGeom prst="rect">
              <a:avLst/>
            </a:prstGeom>
            <a:solidFill>
              <a:srgbClr val="B8BFF2"/>
            </a:solidFill>
            <a:ln w="28575">
              <a:solidFill>
                <a:schemeClr val="bg2"/>
              </a:solidFill>
              <a:miter lim="800000"/>
              <a:headEnd type="none" w="lg" len="lg"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591303" name="Group 7"/>
            <p:cNvGrpSpPr>
              <a:grpSpLocks noChangeAspect="1"/>
            </p:cNvGrpSpPr>
            <p:nvPr/>
          </p:nvGrpSpPr>
          <p:grpSpPr bwMode="auto">
            <a:xfrm>
              <a:off x="4908" y="2639"/>
              <a:ext cx="173" cy="393"/>
              <a:chOff x="-1644" y="2229"/>
              <a:chExt cx="773" cy="1778"/>
            </a:xfrm>
          </p:grpSpPr>
          <p:sp>
            <p:nvSpPr>
              <p:cNvPr id="1591304" name="Rectangle 8"/>
              <p:cNvSpPr>
                <a:spLocks noChangeAspect="1" noChangeArrowheads="1"/>
              </p:cNvSpPr>
              <p:nvPr/>
            </p:nvSpPr>
            <p:spPr bwMode="auto">
              <a:xfrm>
                <a:off x="-1644" y="2229"/>
                <a:ext cx="773" cy="376"/>
              </a:xfrm>
              <a:prstGeom prst="rect">
                <a:avLst/>
              </a:prstGeom>
              <a:solidFill>
                <a:srgbClr val="33CCCC"/>
              </a:solidFill>
              <a:ln w="28575">
                <a:solidFill>
                  <a:schemeClr val="bg2"/>
                </a:solidFill>
                <a:miter lim="800000"/>
                <a:headEnd type="none" w="lg" len="lg"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91305" name="Line 9"/>
              <p:cNvSpPr>
                <a:spLocks noChangeAspect="1" noChangeShapeType="1"/>
              </p:cNvSpPr>
              <p:nvPr/>
            </p:nvSpPr>
            <p:spPr bwMode="auto">
              <a:xfrm flipH="1">
                <a:off x="-1270" y="2621"/>
                <a:ext cx="9" cy="138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 type="none" w="lg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91306" name="Group 10"/>
            <p:cNvGrpSpPr>
              <a:grpSpLocks noChangeAspect="1"/>
            </p:cNvGrpSpPr>
            <p:nvPr/>
          </p:nvGrpSpPr>
          <p:grpSpPr bwMode="auto">
            <a:xfrm>
              <a:off x="4677" y="2639"/>
              <a:ext cx="173" cy="393"/>
              <a:chOff x="-1644" y="2229"/>
              <a:chExt cx="773" cy="1778"/>
            </a:xfrm>
          </p:grpSpPr>
          <p:sp>
            <p:nvSpPr>
              <p:cNvPr id="1591307" name="Rectangle 11"/>
              <p:cNvSpPr>
                <a:spLocks noChangeAspect="1" noChangeArrowheads="1"/>
              </p:cNvSpPr>
              <p:nvPr/>
            </p:nvSpPr>
            <p:spPr bwMode="auto">
              <a:xfrm>
                <a:off x="-1644" y="2229"/>
                <a:ext cx="773" cy="376"/>
              </a:xfrm>
              <a:prstGeom prst="rect">
                <a:avLst/>
              </a:prstGeom>
              <a:solidFill>
                <a:srgbClr val="33CCCC"/>
              </a:solidFill>
              <a:ln w="28575">
                <a:solidFill>
                  <a:schemeClr val="bg2"/>
                </a:solidFill>
                <a:miter lim="800000"/>
                <a:headEnd type="none" w="lg" len="lg"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91308" name="Line 12"/>
              <p:cNvSpPr>
                <a:spLocks noChangeAspect="1" noChangeShapeType="1"/>
              </p:cNvSpPr>
              <p:nvPr/>
            </p:nvSpPr>
            <p:spPr bwMode="auto">
              <a:xfrm flipH="1">
                <a:off x="-1270" y="2621"/>
                <a:ext cx="9" cy="138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 type="none" w="lg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1309" name="Line 13"/>
            <p:cNvSpPr>
              <a:spLocks noChangeAspect="1" noChangeShapeType="1"/>
            </p:cNvSpPr>
            <p:nvPr/>
          </p:nvSpPr>
          <p:spPr bwMode="auto">
            <a:xfrm flipV="1">
              <a:off x="4768" y="2872"/>
              <a:ext cx="226" cy="5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lg" len="lg"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1310" name="Line 14"/>
            <p:cNvSpPr>
              <a:spLocks noChangeAspect="1" noChangeShapeType="1"/>
            </p:cNvSpPr>
            <p:nvPr/>
          </p:nvSpPr>
          <p:spPr bwMode="auto">
            <a:xfrm flipH="1" flipV="1">
              <a:off x="4768" y="2942"/>
              <a:ext cx="226" cy="5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lg" len="lg"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1311" name="Line 15"/>
            <p:cNvSpPr>
              <a:spLocks noChangeAspect="1" noChangeShapeType="1"/>
            </p:cNvSpPr>
            <p:nvPr/>
          </p:nvSpPr>
          <p:spPr bwMode="auto">
            <a:xfrm flipH="1" flipV="1">
              <a:off x="4768" y="2806"/>
              <a:ext cx="226" cy="5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lg" len="lg"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6178" name="Rectangle 2"/>
          <p:cNvSpPr>
            <a:spLocks noGrp="1" noChangeArrowheads="1"/>
          </p:cNvSpPr>
          <p:nvPr>
            <p:ph type="title"/>
          </p:nvPr>
        </p:nvSpPr>
        <p:spPr>
          <a:xfrm>
            <a:off x="927100" y="330200"/>
            <a:ext cx="8031163" cy="762000"/>
          </a:xfrm>
        </p:spPr>
        <p:txBody>
          <a:bodyPr/>
          <a:lstStyle/>
          <a:p>
            <a:r>
              <a:rPr lang="fr-BE" altLang="en-US"/>
              <a:t>Looking for associated </a:t>
            </a:r>
            <a:r>
              <a:rPr lang="fr-BE" altLang="en-US" i="1"/>
              <a:t>abnormal</a:t>
            </a:r>
            <a:r>
              <a:rPr lang="fr-BE" altLang="en-US"/>
              <a:t> scenarios:</a:t>
            </a:r>
            <a:br>
              <a:rPr lang="fr-BE" altLang="en-US"/>
            </a:br>
            <a:r>
              <a:rPr lang="fr-BE" altLang="en-US"/>
              <a:t>example</a:t>
            </a:r>
            <a:endParaRPr lang="en-US" altLang="en-US"/>
          </a:p>
        </p:txBody>
      </p:sp>
      <p:pic>
        <p:nvPicPr>
          <p:cNvPr id="1586180" name="Picture 4" descr="C:\Program Files\Common Files\Microsoft Shared\Clipart\cagcat50\pe01682_.w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41275"/>
            <a:ext cx="885825" cy="86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86186" name="Text Box 10"/>
          <p:cNvSpPr txBox="1">
            <a:spLocks noChangeArrowheads="1"/>
          </p:cNvSpPr>
          <p:nvPr/>
        </p:nvSpPr>
        <p:spPr bwMode="auto">
          <a:xfrm>
            <a:off x="6183313" y="1482725"/>
            <a:ext cx="212883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spcBef>
                <a:spcPct val="0"/>
              </a:spcBef>
            </a:pPr>
            <a:r>
              <a:rPr lang="fr-BE" altLang="en-US" sz="2000" b="0" i="1">
                <a:solidFill>
                  <a:schemeClr val="tx2"/>
                </a:solidFill>
                <a:effectLst/>
                <a:latin typeface="Comic Sans MS" pitchFamily="66" charset="0"/>
              </a:rPr>
              <a:t>normal scenario</a:t>
            </a:r>
            <a:endParaRPr lang="fr-BE" altLang="en-US" sz="1800" b="0"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1586191" name="Object 15"/>
          <p:cNvGraphicFramePr>
            <a:graphicFrameLocks noChangeAspect="1"/>
          </p:cNvGraphicFramePr>
          <p:nvPr/>
        </p:nvGraphicFramePr>
        <p:xfrm>
          <a:off x="685800" y="1930400"/>
          <a:ext cx="7405688" cy="4516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6193" name="Picture" r:id="rId5" imgW="3690720" imgH="1999440" progId="Word.Picture.8">
                  <p:embed/>
                </p:oleObj>
              </mc:Choice>
              <mc:Fallback>
                <p:oleObj name="Picture" r:id="rId5" imgW="3690720" imgH="1999440" progId="Word.Picture.8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930400"/>
                        <a:ext cx="7405688" cy="4516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86192" name="Rectangle 16"/>
          <p:cNvSpPr>
            <a:spLocks noChangeArrowheads="1"/>
          </p:cNvSpPr>
          <p:nvPr/>
        </p:nvSpPr>
        <p:spPr bwMode="auto">
          <a:xfrm>
            <a:off x="520700" y="1447800"/>
            <a:ext cx="7823200" cy="5003800"/>
          </a:xfrm>
          <a:prstGeom prst="rect">
            <a:avLst/>
          </a:prstGeom>
          <a:noFill/>
          <a:ln w="28575">
            <a:solidFill>
              <a:srgbClr val="CC00FF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14413" y="292100"/>
            <a:ext cx="8035925" cy="762000"/>
          </a:xfrm>
        </p:spPr>
        <p:txBody>
          <a:bodyPr/>
          <a:lstStyle/>
          <a:p>
            <a:r>
              <a:rPr kumimoji="0" lang="en-US" altLang="en-US">
                <a:cs typeface="Times New Roman" pitchFamily="18" charset="0"/>
              </a:rPr>
              <a:t>Modeling instance behaviors</a:t>
            </a:r>
            <a:r>
              <a:rPr kumimoji="0" lang="fr-BE" altLang="en-US">
                <a:cs typeface="Times New Roman" pitchFamily="18" charset="0"/>
              </a:rPr>
              <a:t> </a:t>
            </a:r>
            <a:r>
              <a:rPr kumimoji="0" lang="fr-BE" altLang="en-US" sz="2600">
                <a:cs typeface="Times New Roman" pitchFamily="18" charset="0"/>
              </a:rPr>
              <a:t>through</a:t>
            </a:r>
            <a:r>
              <a:rPr kumimoji="0" lang="fr-BE" altLang="en-US">
                <a:cs typeface="Times New Roman" pitchFamily="18" charset="0"/>
              </a:rPr>
              <a:t> scenarios</a:t>
            </a:r>
            <a:endParaRPr kumimoji="0" lang="en-US" altLang="en-US">
              <a:cs typeface="Times New Roman" pitchFamily="18" charset="0"/>
            </a:endParaRPr>
          </a:p>
        </p:txBody>
      </p:sp>
      <p:sp>
        <p:nvSpPr>
          <p:cNvPr id="1566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2413" y="1174750"/>
            <a:ext cx="8866187" cy="5321300"/>
          </a:xfrm>
        </p:spPr>
        <p:txBody>
          <a:bodyPr/>
          <a:lstStyle/>
          <a:p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Scenario</a:t>
            </a:r>
            <a:r>
              <a:rPr lang="en-US" altLang="en-US"/>
              <a:t> = </a:t>
            </a:r>
            <a:r>
              <a:rPr lang="fr-BE" altLang="en-US"/>
              <a:t>temporal</a:t>
            </a:r>
            <a:r>
              <a:rPr lang="en-US" altLang="en-US"/>
              <a:t> sequence of </a:t>
            </a: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interaction events</a:t>
            </a:r>
            <a:r>
              <a:rPr lang="en-US" altLang="en-US"/>
              <a:t> among agent instances</a:t>
            </a:r>
            <a:r>
              <a:rPr lang="fr-BE" altLang="en-US"/>
              <a:t>  </a:t>
            </a:r>
            <a:r>
              <a:rPr lang="fr-BE" altLang="en-US" sz="2000"/>
              <a:t>(cf.  Chap.2, Chap.4)</a:t>
            </a:r>
          </a:p>
          <a:p>
            <a:pPr lvl="1">
              <a:lnSpc>
                <a:spcPct val="120000"/>
              </a:lnSpc>
            </a:pPr>
            <a:r>
              <a:rPr lang="fr-BE" altLang="en-US" sz="2000"/>
              <a:t>instances of different agents or of same agent</a:t>
            </a:r>
          </a:p>
          <a:p>
            <a:pPr lvl="1">
              <a:lnSpc>
                <a:spcPct val="100000"/>
              </a:lnSpc>
              <a:spcBef>
                <a:spcPct val="40000"/>
              </a:spcBef>
            </a:pPr>
            <a:r>
              <a:rPr lang="en-US" altLang="en-US" sz="2000"/>
              <a:t>interactions are </a:t>
            </a:r>
            <a:r>
              <a:rPr lang="en-US" alt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directed</a:t>
            </a:r>
            <a:r>
              <a:rPr lang="en-US" altLang="en-US" sz="2000"/>
              <a:t> ...</a:t>
            </a:r>
          </a:p>
          <a:p>
            <a:pPr lvl="2">
              <a:lnSpc>
                <a:spcPct val="90000"/>
              </a:lnSpc>
              <a:spcBef>
                <a:spcPct val="40000"/>
              </a:spcBef>
              <a:buFontTx/>
              <a:buChar char="•"/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from</a:t>
            </a:r>
            <a:r>
              <a:rPr lang="en-US" altLang="en-US"/>
              <a:t> source agent instance, controlling the event,</a:t>
            </a:r>
          </a:p>
          <a:p>
            <a:pPr lvl="2">
              <a:lnSpc>
                <a:spcPct val="90000"/>
              </a:lnSpc>
              <a:spcBef>
                <a:spcPct val="40000"/>
              </a:spcBef>
              <a:buFontTx/>
              <a:buChar char="•"/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to</a:t>
            </a:r>
            <a:r>
              <a:rPr lang="en-US" altLang="en-US"/>
              <a:t> target agent instance, monitoring the event</a:t>
            </a:r>
            <a:endParaRPr lang="en-US" altLang="en-US" sz="1800"/>
          </a:p>
          <a:p>
            <a:pPr lvl="1">
              <a:spcBef>
                <a:spcPct val="40000"/>
              </a:spcBef>
            </a:pPr>
            <a:r>
              <a:rPr lang="en-US" altLang="en-US" sz="2000"/>
              <a:t>interactions are </a:t>
            </a:r>
            <a:r>
              <a:rPr lang="en-US" alt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synchronous</a:t>
            </a:r>
            <a:r>
              <a:rPr lang="en-US" altLang="en-US" sz="2000"/>
              <a:t> among event controller/monitor</a:t>
            </a:r>
          </a:p>
          <a:p>
            <a:pPr>
              <a:lnSpc>
                <a:spcPct val="140000"/>
              </a:lnSpc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Positive</a:t>
            </a:r>
            <a:r>
              <a:rPr lang="en-US" altLang="en-US"/>
              <a:t> scenario:</a:t>
            </a:r>
            <a:r>
              <a:rPr lang="en-US" altLang="en-US" sz="2000"/>
              <a:t> illustrates some way of achieving implicit goal</a:t>
            </a:r>
            <a:r>
              <a:rPr lang="fr-BE" altLang="en-US" sz="2000"/>
              <a:t>(s)</a:t>
            </a:r>
            <a:endParaRPr lang="en-US" altLang="en-US"/>
          </a:p>
          <a:p>
            <a:pPr lvl="1">
              <a:lnSpc>
                <a:spcPct val="90000"/>
              </a:lnSpc>
            </a:pPr>
            <a:r>
              <a:rPr lang="en-US" alt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normal</a:t>
            </a:r>
            <a:r>
              <a:rPr lang="en-US" altLang="en-US" sz="2000"/>
              <a:t> scenario:  in normal cases</a:t>
            </a:r>
          </a:p>
          <a:p>
            <a:pPr lvl="1"/>
            <a:r>
              <a:rPr lang="en-US" alt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abnormal</a:t>
            </a:r>
            <a:r>
              <a:rPr lang="en-US" altLang="en-US" sz="2000"/>
              <a:t> scenario:  in exception cases   (</a:t>
            </a:r>
            <a:r>
              <a:rPr lang="en-US" altLang="en-US" sz="2000" i="1"/>
              <a:t>don’t forget these!</a:t>
            </a:r>
            <a:r>
              <a:rPr lang="en-US" altLang="en-US" sz="2000"/>
              <a:t>)</a:t>
            </a:r>
          </a:p>
          <a:p>
            <a:pPr>
              <a:lnSpc>
                <a:spcPct val="150000"/>
              </a:lnSpc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Negative</a:t>
            </a:r>
            <a:r>
              <a:rPr lang="en-US" altLang="en-US"/>
              <a:t> scenario: </a:t>
            </a:r>
            <a:r>
              <a:rPr lang="en-US" altLang="en-US" sz="2000"/>
              <a:t>illustrates some </a:t>
            </a:r>
            <a:r>
              <a:rPr lang="fr-BE" altLang="en-US" sz="2000"/>
              <a:t>inadmissible behavior</a:t>
            </a:r>
            <a:r>
              <a:rPr lang="en-US" altLang="en-US" sz="2000"/>
              <a:t> </a:t>
            </a:r>
            <a:r>
              <a:rPr lang="fr-BE" altLang="en-US" sz="2000"/>
              <a:t>(obstacle)</a:t>
            </a:r>
            <a:endParaRPr lang="en-US" altLang="en-US" sz="2000"/>
          </a:p>
        </p:txBody>
      </p:sp>
      <p:graphicFrame>
        <p:nvGraphicFramePr>
          <p:cNvPr id="1566724" name="Object 4"/>
          <p:cNvGraphicFramePr>
            <a:graphicFrameLocks noChangeAspect="1"/>
          </p:cNvGraphicFramePr>
          <p:nvPr/>
        </p:nvGraphicFramePr>
        <p:xfrm>
          <a:off x="158750" y="193675"/>
          <a:ext cx="742950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6725" name="Clip" r:id="rId4" imgW="875520" imgH="767160" progId="MS_ClipArt_Gallery.2">
                  <p:embed/>
                </p:oleObj>
              </mc:Choice>
              <mc:Fallback>
                <p:oleObj name="Clip" r:id="rId4" imgW="875520" imgH="767160" progId="MS_ClipArt_Gallery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50" y="193675"/>
                        <a:ext cx="742950" cy="650875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027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8196263" cy="762000"/>
          </a:xfrm>
        </p:spPr>
        <p:txBody>
          <a:bodyPr/>
          <a:lstStyle/>
          <a:p>
            <a:r>
              <a:rPr lang="fr-BE" altLang="en-US"/>
              <a:t>Looking for associated </a:t>
            </a:r>
            <a:r>
              <a:rPr lang="fr-BE" altLang="en-US" i="1"/>
              <a:t>abnormal</a:t>
            </a:r>
            <a:r>
              <a:rPr lang="fr-BE" altLang="en-US"/>
              <a:t> scenarios:</a:t>
            </a:r>
            <a:br>
              <a:rPr lang="fr-BE" altLang="en-US"/>
            </a:br>
            <a:r>
              <a:rPr lang="fr-BE" altLang="en-US"/>
              <a:t>example</a:t>
            </a:r>
            <a:endParaRPr lang="en-US" altLang="en-US"/>
          </a:p>
        </p:txBody>
      </p:sp>
      <p:pic>
        <p:nvPicPr>
          <p:cNvPr id="1590275" name="Picture 3" descr="C:\Program Files\Common Files\Microsoft Shared\Clipart\cagcat50\pe01682_.w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41275"/>
            <a:ext cx="885825" cy="86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590276" name="Object 4"/>
          <p:cNvGraphicFramePr>
            <a:graphicFrameLocks noChangeAspect="1"/>
          </p:cNvGraphicFramePr>
          <p:nvPr/>
        </p:nvGraphicFramePr>
        <p:xfrm>
          <a:off x="833438" y="1452563"/>
          <a:ext cx="5837237" cy="4535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0281" name="Picture" r:id="rId5" imgW="3060720" imgH="2179440" progId="Word.Picture.8">
                  <p:embed/>
                </p:oleObj>
              </mc:Choice>
              <mc:Fallback>
                <p:oleObj name="Picture" r:id="rId5" imgW="3060720" imgH="2179440" progId="Word.Pictur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3438" y="1452563"/>
                        <a:ext cx="5837237" cy="4535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90277" name="Text Box 5"/>
          <p:cNvSpPr txBox="1">
            <a:spLocks noChangeArrowheads="1"/>
          </p:cNvSpPr>
          <p:nvPr/>
        </p:nvSpPr>
        <p:spPr bwMode="auto">
          <a:xfrm>
            <a:off x="7059613" y="3400425"/>
            <a:ext cx="1798637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spcBef>
                <a:spcPct val="0"/>
              </a:spcBef>
            </a:pPr>
            <a:r>
              <a:rPr lang="fr-BE" altLang="en-US" sz="1800" b="0" i="1">
                <a:solidFill>
                  <a:schemeClr val="tx2"/>
                </a:solidFill>
                <a:effectLst/>
                <a:latin typeface="Comic Sans MS" pitchFamily="66" charset="0"/>
              </a:rPr>
              <a:t>exception:</a:t>
            </a:r>
          </a:p>
          <a:p>
            <a:pPr algn="l">
              <a:spcBef>
                <a:spcPct val="0"/>
              </a:spcBef>
            </a:pPr>
            <a:r>
              <a:rPr lang="fr-BE" altLang="en-US" sz="1800" b="0" i="1">
                <a:solidFill>
                  <a:schemeClr val="tx2"/>
                </a:solidFill>
                <a:effectLst/>
                <a:latin typeface="Comic Sans MS" pitchFamily="66" charset="0"/>
              </a:rPr>
              <a:t>UnRegistered</a:t>
            </a:r>
            <a:endParaRPr lang="fr-BE" altLang="en-US" sz="1600" b="0"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90278" name="Line 6"/>
          <p:cNvSpPr>
            <a:spLocks noChangeShapeType="1"/>
          </p:cNvSpPr>
          <p:nvPr/>
        </p:nvSpPr>
        <p:spPr bwMode="auto">
          <a:xfrm>
            <a:off x="3816350" y="3314700"/>
            <a:ext cx="3235325" cy="371475"/>
          </a:xfrm>
          <a:prstGeom prst="line">
            <a:avLst/>
          </a:prstGeom>
          <a:noFill/>
          <a:ln w="12700">
            <a:solidFill>
              <a:schemeClr val="tx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90279" name="Rectangle 7"/>
          <p:cNvSpPr>
            <a:spLocks noChangeArrowheads="1"/>
          </p:cNvSpPr>
          <p:nvPr/>
        </p:nvSpPr>
        <p:spPr bwMode="auto">
          <a:xfrm>
            <a:off x="571500" y="2235200"/>
            <a:ext cx="5829300" cy="1041400"/>
          </a:xfrm>
          <a:prstGeom prst="rect">
            <a:avLst/>
          </a:prstGeom>
          <a:noFill/>
          <a:ln w="28575">
            <a:solidFill>
              <a:srgbClr val="CC00FF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90280" name="Text Box 8"/>
          <p:cNvSpPr txBox="1">
            <a:spLocks noChangeArrowheads="1"/>
          </p:cNvSpPr>
          <p:nvPr/>
        </p:nvSpPr>
        <p:spPr bwMode="auto">
          <a:xfrm>
            <a:off x="6259513" y="1546225"/>
            <a:ext cx="237013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spcBef>
                <a:spcPct val="0"/>
              </a:spcBef>
            </a:pPr>
            <a:r>
              <a:rPr lang="fr-BE" altLang="en-US" sz="1800" b="0" i="1">
                <a:solidFill>
                  <a:schemeClr val="tx2"/>
                </a:solidFill>
                <a:effectLst/>
                <a:latin typeface="Comic Sans MS" pitchFamily="66" charset="0"/>
              </a:rPr>
              <a:t>smallest prefix of normal scenario</a:t>
            </a:r>
            <a:endParaRPr lang="fr-BE" altLang="en-US" sz="1600" b="0"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9250" name="Rectangle 2"/>
          <p:cNvSpPr>
            <a:spLocks noGrp="1" noChangeArrowheads="1"/>
          </p:cNvSpPr>
          <p:nvPr>
            <p:ph type="title"/>
          </p:nvPr>
        </p:nvSpPr>
        <p:spPr>
          <a:xfrm>
            <a:off x="736600" y="228600"/>
            <a:ext cx="8221663" cy="762000"/>
          </a:xfrm>
        </p:spPr>
        <p:txBody>
          <a:bodyPr/>
          <a:lstStyle/>
          <a:p>
            <a:r>
              <a:rPr lang="fr-BE" altLang="en-US"/>
              <a:t>Looking for associated </a:t>
            </a:r>
            <a:r>
              <a:rPr lang="fr-BE" altLang="en-US" i="1"/>
              <a:t>abnormal</a:t>
            </a:r>
            <a:r>
              <a:rPr lang="fr-BE" altLang="en-US"/>
              <a:t> scenarios:</a:t>
            </a:r>
            <a:br>
              <a:rPr lang="fr-BE" altLang="en-US"/>
            </a:br>
            <a:r>
              <a:rPr lang="fr-BE" altLang="en-US"/>
              <a:t>example</a:t>
            </a:r>
            <a:endParaRPr lang="en-US" altLang="en-US"/>
          </a:p>
        </p:txBody>
      </p:sp>
      <p:pic>
        <p:nvPicPr>
          <p:cNvPr id="1589251" name="Picture 3" descr="C:\Program Files\Common Files\Microsoft Shared\Clipart\cagcat50\pe01682_.w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41275"/>
            <a:ext cx="885825" cy="86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589252" name="Object 4"/>
          <p:cNvGraphicFramePr>
            <a:graphicFrameLocks noChangeAspect="1"/>
          </p:cNvGraphicFramePr>
          <p:nvPr/>
        </p:nvGraphicFramePr>
        <p:xfrm>
          <a:off x="528638" y="1490663"/>
          <a:ext cx="6523037" cy="4535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9265" name="Picture" r:id="rId5" imgW="3420720" imgH="2179440" progId="Word.Picture.8">
                  <p:embed/>
                </p:oleObj>
              </mc:Choice>
              <mc:Fallback>
                <p:oleObj name="Picture" r:id="rId5" imgW="3420720" imgH="2179440" progId="Word.Pictur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638" y="1490663"/>
                        <a:ext cx="6523037" cy="4535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89253" name="Text Box 5"/>
          <p:cNvSpPr txBox="1">
            <a:spLocks noChangeArrowheads="1"/>
          </p:cNvSpPr>
          <p:nvPr/>
        </p:nvSpPr>
        <p:spPr bwMode="auto">
          <a:xfrm>
            <a:off x="6780213" y="3908425"/>
            <a:ext cx="1798637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spcBef>
                <a:spcPct val="0"/>
              </a:spcBef>
            </a:pPr>
            <a:r>
              <a:rPr lang="fr-BE" altLang="en-US" sz="1800" b="0" i="1">
                <a:solidFill>
                  <a:schemeClr val="tx2"/>
                </a:solidFill>
                <a:effectLst/>
                <a:latin typeface="Comic Sans MS" pitchFamily="66" charset="0"/>
              </a:rPr>
              <a:t>exception:</a:t>
            </a:r>
          </a:p>
          <a:p>
            <a:pPr algn="l">
              <a:spcBef>
                <a:spcPct val="0"/>
              </a:spcBef>
            </a:pPr>
            <a:r>
              <a:rPr lang="fr-BE" altLang="en-US" sz="1800" b="0" i="1">
                <a:solidFill>
                  <a:schemeClr val="tx2"/>
                </a:solidFill>
                <a:effectLst/>
                <a:latin typeface="Comic Sans MS" pitchFamily="66" charset="0"/>
              </a:rPr>
              <a:t>LoanQty-KO</a:t>
            </a:r>
            <a:endParaRPr lang="fr-BE" altLang="en-US" sz="1600" b="0"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89254" name="Line 6"/>
          <p:cNvSpPr>
            <a:spLocks noChangeShapeType="1"/>
          </p:cNvSpPr>
          <p:nvPr/>
        </p:nvSpPr>
        <p:spPr bwMode="auto">
          <a:xfrm>
            <a:off x="3511550" y="3644900"/>
            <a:ext cx="3311525" cy="511175"/>
          </a:xfrm>
          <a:prstGeom prst="line">
            <a:avLst/>
          </a:prstGeom>
          <a:noFill/>
          <a:ln w="12700">
            <a:solidFill>
              <a:schemeClr val="tx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89260" name="Rectangle 12"/>
          <p:cNvSpPr>
            <a:spLocks noChangeArrowheads="1"/>
          </p:cNvSpPr>
          <p:nvPr/>
        </p:nvSpPr>
        <p:spPr bwMode="auto">
          <a:xfrm>
            <a:off x="571500" y="2235200"/>
            <a:ext cx="5829300" cy="939800"/>
          </a:xfrm>
          <a:prstGeom prst="rect">
            <a:avLst/>
          </a:prstGeom>
          <a:noFill/>
          <a:ln w="9525">
            <a:solidFill>
              <a:srgbClr val="CC00FF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89261" name="Rectangle 13"/>
          <p:cNvSpPr>
            <a:spLocks noChangeArrowheads="1"/>
          </p:cNvSpPr>
          <p:nvPr/>
        </p:nvSpPr>
        <p:spPr bwMode="auto">
          <a:xfrm>
            <a:off x="457200" y="2171700"/>
            <a:ext cx="6045200" cy="1498600"/>
          </a:xfrm>
          <a:prstGeom prst="rect">
            <a:avLst/>
          </a:prstGeom>
          <a:noFill/>
          <a:ln w="28575">
            <a:solidFill>
              <a:srgbClr val="CC00FF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89262" name="Text Box 14"/>
          <p:cNvSpPr txBox="1">
            <a:spLocks noChangeArrowheads="1"/>
          </p:cNvSpPr>
          <p:nvPr/>
        </p:nvSpPr>
        <p:spPr bwMode="auto">
          <a:xfrm>
            <a:off x="6818313" y="2841625"/>
            <a:ext cx="1798637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spcBef>
                <a:spcPct val="0"/>
              </a:spcBef>
            </a:pPr>
            <a:r>
              <a:rPr lang="fr-BE" altLang="en-US" sz="1800" b="0" i="1">
                <a:solidFill>
                  <a:srgbClr val="969696"/>
                </a:solidFill>
                <a:effectLst/>
                <a:latin typeface="Comic Sans MS" pitchFamily="66" charset="0"/>
              </a:rPr>
              <a:t>exception:</a:t>
            </a:r>
          </a:p>
          <a:p>
            <a:pPr algn="l">
              <a:spcBef>
                <a:spcPct val="0"/>
              </a:spcBef>
            </a:pPr>
            <a:r>
              <a:rPr lang="fr-BE" altLang="en-US" sz="1800" b="0" i="1">
                <a:solidFill>
                  <a:srgbClr val="969696"/>
                </a:solidFill>
                <a:effectLst/>
                <a:latin typeface="Comic Sans MS" pitchFamily="66" charset="0"/>
              </a:rPr>
              <a:t>UnRegistered</a:t>
            </a:r>
            <a:endParaRPr lang="fr-BE" altLang="en-US" sz="1600" b="0">
              <a:solidFill>
                <a:srgbClr val="969696"/>
              </a:solidFill>
              <a:effectLst/>
              <a:latin typeface="Arial" pitchFamily="34" charset="0"/>
            </a:endParaRPr>
          </a:p>
        </p:txBody>
      </p:sp>
      <p:sp>
        <p:nvSpPr>
          <p:cNvPr id="1589263" name="Line 15"/>
          <p:cNvSpPr>
            <a:spLocks noChangeShapeType="1"/>
          </p:cNvSpPr>
          <p:nvPr/>
        </p:nvSpPr>
        <p:spPr bwMode="auto">
          <a:xfrm>
            <a:off x="6394450" y="3149600"/>
            <a:ext cx="568325" cy="79375"/>
          </a:xfrm>
          <a:prstGeom prst="line">
            <a:avLst/>
          </a:prstGeom>
          <a:noFill/>
          <a:ln w="12700">
            <a:solidFill>
              <a:srgbClr val="969696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89264" name="Text Box 16"/>
          <p:cNvSpPr txBox="1">
            <a:spLocks noChangeArrowheads="1"/>
          </p:cNvSpPr>
          <p:nvPr/>
        </p:nvSpPr>
        <p:spPr bwMode="auto">
          <a:xfrm>
            <a:off x="6259513" y="1546225"/>
            <a:ext cx="237013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spcBef>
                <a:spcPct val="0"/>
              </a:spcBef>
            </a:pPr>
            <a:r>
              <a:rPr lang="fr-BE" altLang="en-US" sz="1800" b="0" i="1">
                <a:solidFill>
                  <a:schemeClr val="tx2"/>
                </a:solidFill>
                <a:effectLst/>
                <a:latin typeface="Comic Sans MS" pitchFamily="66" charset="0"/>
              </a:rPr>
              <a:t>next prefix of normal scenario</a:t>
            </a:r>
            <a:endParaRPr lang="fr-BE" altLang="en-US" sz="1600" b="0"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8226" name="Rectangle 2"/>
          <p:cNvSpPr>
            <a:spLocks noGrp="1" noChangeArrowheads="1"/>
          </p:cNvSpPr>
          <p:nvPr>
            <p:ph type="title"/>
          </p:nvPr>
        </p:nvSpPr>
        <p:spPr>
          <a:xfrm>
            <a:off x="736600" y="228600"/>
            <a:ext cx="8221663" cy="762000"/>
          </a:xfrm>
        </p:spPr>
        <p:txBody>
          <a:bodyPr/>
          <a:lstStyle/>
          <a:p>
            <a:r>
              <a:rPr lang="fr-BE" altLang="en-US"/>
              <a:t>Looking for associated </a:t>
            </a:r>
            <a:r>
              <a:rPr lang="fr-BE" altLang="en-US" i="1"/>
              <a:t>abnormal</a:t>
            </a:r>
            <a:r>
              <a:rPr lang="fr-BE" altLang="en-US"/>
              <a:t> scenarios:</a:t>
            </a:r>
            <a:br>
              <a:rPr lang="fr-BE" altLang="en-US"/>
            </a:br>
            <a:r>
              <a:rPr lang="fr-BE" altLang="en-US"/>
              <a:t>example</a:t>
            </a:r>
            <a:endParaRPr lang="en-US" altLang="en-US"/>
          </a:p>
        </p:txBody>
      </p:sp>
      <p:pic>
        <p:nvPicPr>
          <p:cNvPr id="1588227" name="Picture 3" descr="C:\Program Files\Common Files\Microsoft Shared\Clipart\cagcat50\pe01682_.w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41275"/>
            <a:ext cx="885825" cy="86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588228" name="Object 4"/>
          <p:cNvGraphicFramePr>
            <a:graphicFrameLocks noChangeAspect="1"/>
          </p:cNvGraphicFramePr>
          <p:nvPr/>
        </p:nvGraphicFramePr>
        <p:xfrm>
          <a:off x="528638" y="1490663"/>
          <a:ext cx="6523037" cy="4535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8238" name="Picture" r:id="rId5" imgW="3420720" imgH="2179440" progId="Word.Picture.8">
                  <p:embed/>
                </p:oleObj>
              </mc:Choice>
              <mc:Fallback>
                <p:oleObj name="Picture" r:id="rId5" imgW="3420720" imgH="2179440" progId="Word.Pictur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638" y="1490663"/>
                        <a:ext cx="6523037" cy="4535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88229" name="Text Box 5"/>
          <p:cNvSpPr txBox="1">
            <a:spLocks noChangeArrowheads="1"/>
          </p:cNvSpPr>
          <p:nvPr/>
        </p:nvSpPr>
        <p:spPr bwMode="auto">
          <a:xfrm>
            <a:off x="6742113" y="3997325"/>
            <a:ext cx="1798637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spcBef>
                <a:spcPct val="0"/>
              </a:spcBef>
            </a:pPr>
            <a:r>
              <a:rPr lang="fr-BE" altLang="en-US" sz="1800" b="0" i="1">
                <a:solidFill>
                  <a:schemeClr val="tx2"/>
                </a:solidFill>
                <a:effectLst/>
                <a:latin typeface="Comic Sans MS" pitchFamily="66" charset="0"/>
              </a:rPr>
              <a:t>exception:</a:t>
            </a:r>
          </a:p>
          <a:p>
            <a:pPr algn="l">
              <a:spcBef>
                <a:spcPct val="0"/>
              </a:spcBef>
            </a:pPr>
            <a:r>
              <a:rPr lang="fr-BE" altLang="en-US" sz="1800" b="0" i="1">
                <a:solidFill>
                  <a:schemeClr val="tx2"/>
                </a:solidFill>
                <a:effectLst/>
                <a:latin typeface="Comic Sans MS" pitchFamily="66" charset="0"/>
              </a:rPr>
              <a:t>notAvailable</a:t>
            </a:r>
            <a:endParaRPr lang="fr-BE" altLang="en-US" sz="1600" b="0"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88230" name="Line 6"/>
          <p:cNvSpPr>
            <a:spLocks noChangeShapeType="1"/>
          </p:cNvSpPr>
          <p:nvPr/>
        </p:nvSpPr>
        <p:spPr bwMode="auto">
          <a:xfrm>
            <a:off x="6343650" y="4127500"/>
            <a:ext cx="466725" cy="53975"/>
          </a:xfrm>
          <a:prstGeom prst="line">
            <a:avLst/>
          </a:prstGeom>
          <a:noFill/>
          <a:ln w="12700">
            <a:solidFill>
              <a:schemeClr val="tx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88231" name="Rectangle 7"/>
          <p:cNvSpPr>
            <a:spLocks noChangeArrowheads="1"/>
          </p:cNvSpPr>
          <p:nvPr/>
        </p:nvSpPr>
        <p:spPr bwMode="auto">
          <a:xfrm>
            <a:off x="622300" y="2235200"/>
            <a:ext cx="5829300" cy="1892300"/>
          </a:xfrm>
          <a:prstGeom prst="rect">
            <a:avLst/>
          </a:prstGeom>
          <a:noFill/>
          <a:ln w="28575">
            <a:solidFill>
              <a:srgbClr val="CC00FF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88232" name="Text Box 8"/>
          <p:cNvSpPr txBox="1">
            <a:spLocks noChangeArrowheads="1"/>
          </p:cNvSpPr>
          <p:nvPr/>
        </p:nvSpPr>
        <p:spPr bwMode="auto">
          <a:xfrm>
            <a:off x="7345363" y="3324225"/>
            <a:ext cx="1798637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spcBef>
                <a:spcPct val="0"/>
              </a:spcBef>
            </a:pPr>
            <a:r>
              <a:rPr lang="fr-BE" altLang="en-US" sz="1800" b="0" i="1">
                <a:solidFill>
                  <a:srgbClr val="969696"/>
                </a:solidFill>
                <a:effectLst/>
                <a:latin typeface="Comic Sans MS" pitchFamily="66" charset="0"/>
              </a:rPr>
              <a:t>exception:</a:t>
            </a:r>
          </a:p>
          <a:p>
            <a:pPr algn="l">
              <a:spcBef>
                <a:spcPct val="0"/>
              </a:spcBef>
            </a:pPr>
            <a:r>
              <a:rPr lang="fr-BE" altLang="en-US" sz="1800" b="0" i="1">
                <a:solidFill>
                  <a:srgbClr val="969696"/>
                </a:solidFill>
                <a:effectLst/>
                <a:latin typeface="Comic Sans MS" pitchFamily="66" charset="0"/>
              </a:rPr>
              <a:t>LoanQty-KO</a:t>
            </a:r>
            <a:endParaRPr lang="fr-BE" altLang="en-US" sz="1600" b="0">
              <a:solidFill>
                <a:srgbClr val="969696"/>
              </a:solidFill>
              <a:effectLst/>
              <a:latin typeface="Arial" pitchFamily="34" charset="0"/>
            </a:endParaRPr>
          </a:p>
        </p:txBody>
      </p:sp>
      <p:sp>
        <p:nvSpPr>
          <p:cNvPr id="1588233" name="Line 9"/>
          <p:cNvSpPr>
            <a:spLocks noChangeShapeType="1"/>
          </p:cNvSpPr>
          <p:nvPr/>
        </p:nvSpPr>
        <p:spPr bwMode="auto">
          <a:xfrm>
            <a:off x="6470650" y="3454400"/>
            <a:ext cx="974725" cy="193675"/>
          </a:xfrm>
          <a:prstGeom prst="line">
            <a:avLst/>
          </a:prstGeom>
          <a:noFill/>
          <a:ln w="12700">
            <a:solidFill>
              <a:srgbClr val="969696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88234" name="Text Box 10"/>
          <p:cNvSpPr txBox="1">
            <a:spLocks noChangeArrowheads="1"/>
          </p:cNvSpPr>
          <p:nvPr/>
        </p:nvSpPr>
        <p:spPr bwMode="auto">
          <a:xfrm>
            <a:off x="6805613" y="2740025"/>
            <a:ext cx="1798637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spcBef>
                <a:spcPct val="0"/>
              </a:spcBef>
            </a:pPr>
            <a:r>
              <a:rPr lang="fr-BE" altLang="en-US" sz="1800" b="0" i="1">
                <a:solidFill>
                  <a:srgbClr val="969696"/>
                </a:solidFill>
                <a:effectLst/>
                <a:latin typeface="Comic Sans MS" pitchFamily="66" charset="0"/>
              </a:rPr>
              <a:t>exception:</a:t>
            </a:r>
          </a:p>
          <a:p>
            <a:pPr algn="l">
              <a:spcBef>
                <a:spcPct val="0"/>
              </a:spcBef>
            </a:pPr>
            <a:r>
              <a:rPr lang="fr-BE" altLang="en-US" sz="1800" b="0" i="1">
                <a:solidFill>
                  <a:srgbClr val="969696"/>
                </a:solidFill>
                <a:effectLst/>
                <a:latin typeface="Comic Sans MS" pitchFamily="66" charset="0"/>
              </a:rPr>
              <a:t>UnRegistered</a:t>
            </a:r>
            <a:endParaRPr lang="fr-BE" altLang="en-US" sz="1600" b="0">
              <a:solidFill>
                <a:srgbClr val="969696"/>
              </a:solidFill>
              <a:effectLst/>
              <a:latin typeface="Arial" pitchFamily="34" charset="0"/>
            </a:endParaRPr>
          </a:p>
        </p:txBody>
      </p:sp>
      <p:sp>
        <p:nvSpPr>
          <p:cNvPr id="1588235" name="Line 11"/>
          <p:cNvSpPr>
            <a:spLocks noChangeShapeType="1"/>
          </p:cNvSpPr>
          <p:nvPr/>
        </p:nvSpPr>
        <p:spPr bwMode="auto">
          <a:xfrm>
            <a:off x="6457950" y="3022600"/>
            <a:ext cx="377825" cy="168275"/>
          </a:xfrm>
          <a:prstGeom prst="line">
            <a:avLst/>
          </a:prstGeom>
          <a:noFill/>
          <a:ln w="12700">
            <a:solidFill>
              <a:srgbClr val="969696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88237" name="Text Box 13"/>
          <p:cNvSpPr txBox="1">
            <a:spLocks noChangeArrowheads="1"/>
          </p:cNvSpPr>
          <p:nvPr/>
        </p:nvSpPr>
        <p:spPr bwMode="auto">
          <a:xfrm>
            <a:off x="6538913" y="2117725"/>
            <a:ext cx="237013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spcBef>
                <a:spcPct val="0"/>
              </a:spcBef>
            </a:pPr>
            <a:r>
              <a:rPr lang="fr-BE" altLang="en-US" sz="1800" b="0" i="1">
                <a:solidFill>
                  <a:schemeClr val="tx2"/>
                </a:solidFill>
                <a:effectLst/>
                <a:latin typeface="Comic Sans MS" pitchFamily="66" charset="0"/>
              </a:rPr>
              <a:t>next prefix of normal scenario</a:t>
            </a:r>
            <a:endParaRPr lang="fr-BE" altLang="en-US" sz="1600" b="0"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02" name="Rectangle 2"/>
          <p:cNvSpPr>
            <a:spLocks noGrp="1" noChangeArrowheads="1"/>
          </p:cNvSpPr>
          <p:nvPr>
            <p:ph type="title"/>
          </p:nvPr>
        </p:nvSpPr>
        <p:spPr>
          <a:xfrm>
            <a:off x="774700" y="228600"/>
            <a:ext cx="8183563" cy="762000"/>
          </a:xfrm>
        </p:spPr>
        <p:txBody>
          <a:bodyPr/>
          <a:lstStyle/>
          <a:p>
            <a:r>
              <a:rPr lang="fr-BE" altLang="en-US"/>
              <a:t>Looking for associated </a:t>
            </a:r>
            <a:r>
              <a:rPr lang="fr-BE" altLang="en-US" i="1"/>
              <a:t>abnormal</a:t>
            </a:r>
            <a:r>
              <a:rPr lang="fr-BE" altLang="en-US"/>
              <a:t> scenarios:</a:t>
            </a:r>
            <a:br>
              <a:rPr lang="fr-BE" altLang="en-US"/>
            </a:br>
            <a:r>
              <a:rPr lang="fr-BE" altLang="en-US"/>
              <a:t>example</a:t>
            </a:r>
            <a:endParaRPr lang="en-US" altLang="en-US"/>
          </a:p>
        </p:txBody>
      </p:sp>
      <p:pic>
        <p:nvPicPr>
          <p:cNvPr id="1587203" name="Picture 3" descr="C:\Program Files\Common Files\Microsoft Shared\Clipart\cagcat50\pe01682_.w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41275"/>
            <a:ext cx="885825" cy="86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587204" name="Object 4"/>
          <p:cNvGraphicFramePr>
            <a:graphicFrameLocks noChangeAspect="1"/>
          </p:cNvGraphicFramePr>
          <p:nvPr/>
        </p:nvGraphicFramePr>
        <p:xfrm>
          <a:off x="528638" y="1490663"/>
          <a:ext cx="6523037" cy="4535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211" name="Picture" r:id="rId5" imgW="3420720" imgH="2179440" progId="Word.Picture.8">
                  <p:embed/>
                </p:oleObj>
              </mc:Choice>
              <mc:Fallback>
                <p:oleObj name="Picture" r:id="rId5" imgW="3420720" imgH="2179440" progId="Word.Pictur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638" y="1490663"/>
                        <a:ext cx="6523037" cy="4535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87205" name="Text Box 5"/>
          <p:cNvSpPr txBox="1">
            <a:spLocks noChangeArrowheads="1"/>
          </p:cNvSpPr>
          <p:nvPr/>
        </p:nvSpPr>
        <p:spPr bwMode="auto">
          <a:xfrm>
            <a:off x="7021513" y="3095625"/>
            <a:ext cx="1798637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spcBef>
                <a:spcPct val="0"/>
              </a:spcBef>
            </a:pPr>
            <a:r>
              <a:rPr lang="fr-BE" altLang="en-US" sz="1800" b="0" i="1">
                <a:solidFill>
                  <a:schemeClr val="tx2"/>
                </a:solidFill>
                <a:effectLst/>
                <a:latin typeface="Comic Sans MS" pitchFamily="66" charset="0"/>
              </a:rPr>
              <a:t>common prefix episode</a:t>
            </a:r>
            <a:endParaRPr lang="fr-BE" altLang="en-US" sz="1600" b="0"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87206" name="Line 6"/>
          <p:cNvSpPr>
            <a:spLocks noChangeShapeType="1"/>
          </p:cNvSpPr>
          <p:nvPr/>
        </p:nvSpPr>
        <p:spPr bwMode="auto">
          <a:xfrm>
            <a:off x="6483350" y="3048000"/>
            <a:ext cx="555625" cy="231775"/>
          </a:xfrm>
          <a:prstGeom prst="line">
            <a:avLst/>
          </a:prstGeom>
          <a:noFill/>
          <a:ln w="12700">
            <a:solidFill>
              <a:schemeClr val="tx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87207" name="Rectangle 7"/>
          <p:cNvSpPr>
            <a:spLocks noChangeArrowheads="1"/>
          </p:cNvSpPr>
          <p:nvPr/>
        </p:nvSpPr>
        <p:spPr bwMode="auto">
          <a:xfrm>
            <a:off x="571500" y="2222500"/>
            <a:ext cx="5880100" cy="1892300"/>
          </a:xfrm>
          <a:prstGeom prst="rect">
            <a:avLst/>
          </a:prstGeom>
          <a:noFill/>
          <a:ln w="28575">
            <a:solidFill>
              <a:srgbClr val="CC00FF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87208" name="Line 8"/>
          <p:cNvSpPr>
            <a:spLocks noChangeShapeType="1"/>
          </p:cNvSpPr>
          <p:nvPr/>
        </p:nvSpPr>
        <p:spPr bwMode="auto">
          <a:xfrm>
            <a:off x="6470650" y="4597400"/>
            <a:ext cx="428625" cy="206375"/>
          </a:xfrm>
          <a:prstGeom prst="line">
            <a:avLst/>
          </a:prstGeom>
          <a:noFill/>
          <a:ln w="12700">
            <a:solidFill>
              <a:schemeClr val="tx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87209" name="Text Box 9"/>
          <p:cNvSpPr txBox="1">
            <a:spLocks noChangeArrowheads="1"/>
          </p:cNvSpPr>
          <p:nvPr/>
        </p:nvSpPr>
        <p:spPr bwMode="auto">
          <a:xfrm>
            <a:off x="6818313" y="4645025"/>
            <a:ext cx="2052637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spcBef>
                <a:spcPct val="0"/>
              </a:spcBef>
            </a:pPr>
            <a:r>
              <a:rPr lang="fr-BE" altLang="en-US" sz="1800" b="0" i="1">
                <a:solidFill>
                  <a:schemeClr val="tx2"/>
                </a:solidFill>
                <a:effectLst/>
                <a:latin typeface="Comic Sans MS" pitchFamily="66" charset="0"/>
              </a:rPr>
              <a:t>differing postfix from</a:t>
            </a:r>
          </a:p>
          <a:p>
            <a:pPr algn="l">
              <a:spcBef>
                <a:spcPct val="0"/>
              </a:spcBef>
            </a:pPr>
            <a:r>
              <a:rPr lang="fr-BE" altLang="en-US" sz="1800" b="0" i="1">
                <a:solidFill>
                  <a:schemeClr val="tx2"/>
                </a:solidFill>
                <a:effectLst/>
                <a:latin typeface="Comic Sans MS" pitchFamily="66" charset="0"/>
              </a:rPr>
              <a:t>exception point</a:t>
            </a:r>
            <a:endParaRPr lang="fr-BE" altLang="en-US" sz="1600" b="0"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87210" name="Rectangle 10"/>
          <p:cNvSpPr>
            <a:spLocks noChangeArrowheads="1"/>
          </p:cNvSpPr>
          <p:nvPr/>
        </p:nvSpPr>
        <p:spPr bwMode="auto">
          <a:xfrm>
            <a:off x="571500" y="4241800"/>
            <a:ext cx="5880100" cy="1765300"/>
          </a:xfrm>
          <a:prstGeom prst="rect">
            <a:avLst/>
          </a:prstGeom>
          <a:noFill/>
          <a:ln w="28575">
            <a:solidFill>
              <a:srgbClr val="CC00FF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6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498600" y="185738"/>
            <a:ext cx="6242050" cy="762000"/>
          </a:xfrm>
        </p:spPr>
        <p:txBody>
          <a:bodyPr/>
          <a:lstStyle/>
          <a:p>
            <a:r>
              <a:rPr lang="en-US" altLang="en-US"/>
              <a:t>Modeling system </a:t>
            </a:r>
            <a:r>
              <a:rPr lang="fr-BE" altLang="en-US"/>
              <a:t>behaviors</a:t>
            </a:r>
            <a:r>
              <a:rPr lang="en-US" altLang="en-US"/>
              <a:t>:  outline</a:t>
            </a:r>
          </a:p>
        </p:txBody>
      </p:sp>
      <p:sp>
        <p:nvSpPr>
          <p:cNvPr id="1596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1281113"/>
            <a:ext cx="8759825" cy="4978400"/>
          </a:xfrm>
        </p:spPr>
        <p:txBody>
          <a:bodyPr/>
          <a:lstStyle/>
          <a:p>
            <a:pPr>
              <a:lnSpc>
                <a:spcPct val="140000"/>
              </a:lnSpc>
            </a:pPr>
            <a:r>
              <a:rPr kumimoji="0" lang="en-US" altLang="en-US">
                <a:solidFill>
                  <a:srgbClr val="969696"/>
                </a:solidFill>
                <a:cs typeface="Times New Roman" pitchFamily="18" charset="0"/>
              </a:rPr>
              <a:t>Modeling instance behaviors</a:t>
            </a:r>
            <a:r>
              <a:rPr kumimoji="0" lang="en-US" altLang="en-US">
                <a:solidFill>
                  <a:srgbClr val="969696"/>
                </a:solidFill>
              </a:rPr>
              <a:t> </a:t>
            </a:r>
          </a:p>
          <a:p>
            <a:pPr lvl="1">
              <a:lnSpc>
                <a:spcPct val="100000"/>
              </a:lnSpc>
            </a:pPr>
            <a:r>
              <a:rPr kumimoji="0" lang="en-US" altLang="en-US" sz="2000">
                <a:solidFill>
                  <a:srgbClr val="969696"/>
                </a:solidFill>
                <a:cs typeface="Times New Roman" pitchFamily="18" charset="0"/>
              </a:rPr>
              <a:t>Scenarios as UML sequence diagrams</a:t>
            </a:r>
            <a:r>
              <a:rPr kumimoji="0" lang="en-US" altLang="en-US" sz="2000">
                <a:solidFill>
                  <a:srgbClr val="969696"/>
                </a:solidFill>
              </a:rPr>
              <a:t> </a:t>
            </a:r>
          </a:p>
          <a:p>
            <a:pPr lvl="1">
              <a:lnSpc>
                <a:spcPct val="130000"/>
              </a:lnSpc>
            </a:pPr>
            <a:r>
              <a:rPr kumimoji="0" lang="en-US" altLang="en-US" sz="2000">
                <a:solidFill>
                  <a:srgbClr val="969696"/>
                </a:solidFill>
                <a:cs typeface="Times New Roman" pitchFamily="18" charset="0"/>
              </a:rPr>
              <a:t>Scenario refinement: </a:t>
            </a:r>
            <a:r>
              <a:rPr kumimoji="0" lang="fr-BE" altLang="en-US" sz="2000">
                <a:solidFill>
                  <a:srgbClr val="969696"/>
                </a:solidFill>
                <a:cs typeface="Times New Roman" pitchFamily="18" charset="0"/>
              </a:rPr>
              <a:t> </a:t>
            </a:r>
            <a:r>
              <a:rPr kumimoji="0" lang="en-US" altLang="en-US" sz="2000">
                <a:solidFill>
                  <a:srgbClr val="969696"/>
                </a:solidFill>
                <a:cs typeface="Times New Roman" pitchFamily="18" charset="0"/>
              </a:rPr>
              <a:t>episodes and agent decomposition</a:t>
            </a:r>
            <a:r>
              <a:rPr kumimoji="0" lang="en-US" altLang="en-US" sz="2000">
                <a:solidFill>
                  <a:srgbClr val="969696"/>
                </a:solidFill>
              </a:rPr>
              <a:t> </a:t>
            </a:r>
            <a:endParaRPr kumimoji="0" lang="en-US" altLang="en-US">
              <a:solidFill>
                <a:srgbClr val="969696"/>
              </a:solidFill>
            </a:endParaRPr>
          </a:p>
          <a:p>
            <a:pPr>
              <a:lnSpc>
                <a:spcPct val="100000"/>
              </a:lnSpc>
            </a:pPr>
            <a:r>
              <a:rPr kumimoji="0" lang="en-US" altLang="en-US">
                <a:solidFill>
                  <a:srgbClr val="969696"/>
                </a:solidFill>
                <a:cs typeface="Times New Roman" pitchFamily="18" charset="0"/>
              </a:rPr>
              <a:t>Modeling class behaviors</a:t>
            </a:r>
            <a:r>
              <a:rPr kumimoji="0" lang="en-US" altLang="en-US">
                <a:solidFill>
                  <a:srgbClr val="969696"/>
                </a:solidFill>
              </a:rPr>
              <a:t> </a:t>
            </a:r>
          </a:p>
          <a:p>
            <a:pPr lvl="1">
              <a:lnSpc>
                <a:spcPct val="100000"/>
              </a:lnSpc>
            </a:pPr>
            <a:r>
              <a:rPr kumimoji="0" lang="en-US" altLang="en-US" sz="2000">
                <a:solidFill>
                  <a:srgbClr val="969696"/>
                </a:solidFill>
                <a:cs typeface="Times New Roman" pitchFamily="18" charset="0"/>
              </a:rPr>
              <a:t>State machines as UML state diagrams</a:t>
            </a:r>
            <a:endParaRPr kumimoji="0" lang="en-US" altLang="en-US" sz="2000">
              <a:solidFill>
                <a:srgbClr val="969696"/>
              </a:solidFill>
            </a:endParaRPr>
          </a:p>
          <a:p>
            <a:pPr lvl="1">
              <a:lnSpc>
                <a:spcPct val="130000"/>
              </a:lnSpc>
            </a:pPr>
            <a:r>
              <a:rPr kumimoji="0" lang="en-US" altLang="en-US" sz="2000">
                <a:solidFill>
                  <a:srgbClr val="969696"/>
                </a:solidFill>
                <a:cs typeface="Times New Roman" pitchFamily="18" charset="0"/>
              </a:rPr>
              <a:t>State machine refinement: </a:t>
            </a:r>
            <a:r>
              <a:rPr kumimoji="0" lang="fr-BE" altLang="en-US" sz="2000">
                <a:solidFill>
                  <a:srgbClr val="969696"/>
                </a:solidFill>
                <a:cs typeface="Times New Roman" pitchFamily="18" charset="0"/>
              </a:rPr>
              <a:t> </a:t>
            </a:r>
            <a:r>
              <a:rPr kumimoji="0" lang="en-US" altLang="en-US" sz="2000">
                <a:solidFill>
                  <a:srgbClr val="969696"/>
                </a:solidFill>
                <a:cs typeface="Times New Roman" pitchFamily="18" charset="0"/>
              </a:rPr>
              <a:t>sequential </a:t>
            </a:r>
            <a:r>
              <a:rPr kumimoji="0" lang="fr-BE" altLang="en-US" sz="2000">
                <a:solidFill>
                  <a:srgbClr val="969696"/>
                </a:solidFill>
                <a:cs typeface="Times New Roman" pitchFamily="18" charset="0"/>
              </a:rPr>
              <a:t>&amp;</a:t>
            </a:r>
            <a:r>
              <a:rPr kumimoji="0" lang="en-US" altLang="en-US" sz="2000">
                <a:solidFill>
                  <a:srgbClr val="969696"/>
                </a:solidFill>
                <a:cs typeface="Times New Roman" pitchFamily="18" charset="0"/>
              </a:rPr>
              <a:t> concurrent substates</a:t>
            </a:r>
            <a:r>
              <a:rPr kumimoji="0" lang="en-US" altLang="en-US" sz="2000">
                <a:solidFill>
                  <a:srgbClr val="969696"/>
                </a:solidFill>
              </a:rPr>
              <a:t> </a:t>
            </a:r>
          </a:p>
          <a:p>
            <a:pPr>
              <a:lnSpc>
                <a:spcPct val="100000"/>
              </a:lnSpc>
            </a:pPr>
            <a:r>
              <a:rPr kumimoji="0" lang="en-US" altLang="en-US">
                <a:cs typeface="Times New Roman" pitchFamily="18" charset="0"/>
              </a:rPr>
              <a:t>Building behavior models</a:t>
            </a:r>
            <a:r>
              <a:rPr kumimoji="0" lang="en-US" altLang="en-US"/>
              <a:t> </a:t>
            </a:r>
          </a:p>
          <a:p>
            <a:pPr lvl="1">
              <a:lnSpc>
                <a:spcPct val="120000"/>
              </a:lnSpc>
            </a:pPr>
            <a:r>
              <a:rPr kumimoji="0" lang="en-US" altLang="en-US" sz="2000">
                <a:solidFill>
                  <a:srgbClr val="969696"/>
                </a:solidFill>
                <a:cs typeface="Times New Roman" pitchFamily="18" charset="0"/>
              </a:rPr>
              <a:t>Elaborating relevant scenarios for good coverage</a:t>
            </a:r>
            <a:r>
              <a:rPr kumimoji="0" lang="en-US" altLang="en-US" sz="2000">
                <a:solidFill>
                  <a:srgbClr val="969696"/>
                </a:solidFill>
              </a:rPr>
              <a:t> </a:t>
            </a:r>
          </a:p>
          <a:p>
            <a:pPr lvl="1">
              <a:lnSpc>
                <a:spcPct val="120000"/>
              </a:lnSpc>
            </a:pPr>
            <a:r>
              <a:rPr kumimoji="0" lang="en-US" altLang="en-US" sz="2000">
                <a:cs typeface="Times New Roman" pitchFamily="18" charset="0"/>
              </a:rPr>
              <a:t>Decorating scenarios with state conditions</a:t>
            </a:r>
            <a:endParaRPr kumimoji="0" lang="fr-BE" altLang="en-US" sz="2000"/>
          </a:p>
          <a:p>
            <a:pPr lvl="1">
              <a:lnSpc>
                <a:spcPct val="120000"/>
              </a:lnSpc>
            </a:pPr>
            <a:r>
              <a:rPr kumimoji="0" lang="en-US" altLang="en-US" sz="2000">
                <a:cs typeface="Times New Roman" pitchFamily="18" charset="0"/>
              </a:rPr>
              <a:t>From scenarios to state machines</a:t>
            </a:r>
            <a:endParaRPr kumimoji="0" lang="fr-BE" altLang="en-US" sz="2000"/>
          </a:p>
          <a:p>
            <a:pPr lvl="1">
              <a:lnSpc>
                <a:spcPct val="120000"/>
              </a:lnSpc>
            </a:pPr>
            <a:r>
              <a:rPr kumimoji="0" lang="en-US" altLang="en-US" sz="2000">
                <a:cs typeface="Times New Roman" pitchFamily="18" charset="0"/>
              </a:rPr>
              <a:t>From scenarios to goals</a:t>
            </a:r>
            <a:endParaRPr kumimoji="0" lang="fr-BE" altLang="en-US" sz="2000"/>
          </a:p>
          <a:p>
            <a:pPr lvl="1">
              <a:lnSpc>
                <a:spcPct val="120000"/>
              </a:lnSpc>
            </a:pPr>
            <a:r>
              <a:rPr kumimoji="0" lang="en-US" altLang="en-US" sz="2000">
                <a:cs typeface="Times New Roman" pitchFamily="18" charset="0"/>
              </a:rPr>
              <a:t>From operationalized goals to state machines</a:t>
            </a:r>
            <a:endParaRPr kumimoji="0" lang="en-US" altLang="en-US" sz="2000"/>
          </a:p>
        </p:txBody>
      </p:sp>
      <p:pic>
        <p:nvPicPr>
          <p:cNvPr id="15964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075" y="2370138"/>
            <a:ext cx="76517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596421" name="Object 5"/>
          <p:cNvGraphicFramePr>
            <a:graphicFrameLocks noChangeAspect="1"/>
          </p:cNvGraphicFramePr>
          <p:nvPr/>
        </p:nvGraphicFramePr>
        <p:xfrm>
          <a:off x="4789488" y="1165225"/>
          <a:ext cx="425450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6426" name="Clip" r:id="rId5" imgW="875520" imgH="767160" progId="MS_ClipArt_Gallery.2">
                  <p:embed/>
                </p:oleObj>
              </mc:Choice>
              <mc:Fallback>
                <p:oleObj name="Clip" r:id="rId5" imgW="875520" imgH="767160" progId="MS_ClipArt_Gallery.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9488" y="1165225"/>
                        <a:ext cx="425450" cy="446088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9642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300" y="3684588"/>
            <a:ext cx="76517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596423" name="Object 7"/>
          <p:cNvGraphicFramePr>
            <a:graphicFrameLocks noChangeAspect="1"/>
          </p:cNvGraphicFramePr>
          <p:nvPr/>
        </p:nvGraphicFramePr>
        <p:xfrm>
          <a:off x="4318000" y="3829050"/>
          <a:ext cx="425450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6427" name="Clip" r:id="rId7" imgW="875520" imgH="767160" progId="MS_ClipArt_Gallery.2">
                  <p:embed/>
                </p:oleObj>
              </mc:Choice>
              <mc:Fallback>
                <p:oleObj name="Clip" r:id="rId7" imgW="875520" imgH="767160" progId="MS_ClipArt_Gallery.2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8000" y="3829050"/>
                        <a:ext cx="425450" cy="446088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96424" name="Object 8"/>
          <p:cNvGraphicFramePr>
            <a:graphicFrameLocks noChangeAspect="1"/>
          </p:cNvGraphicFramePr>
          <p:nvPr/>
        </p:nvGraphicFramePr>
        <p:xfrm>
          <a:off x="5675313" y="3787775"/>
          <a:ext cx="447675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6428" name="Clip" r:id="rId8" imgW="845640" imgH="938520" progId="MS_ClipArt_Gallery.2">
                  <p:embed/>
                </p:oleObj>
              </mc:Choice>
              <mc:Fallback>
                <p:oleObj name="Clip" r:id="rId8" imgW="845640" imgH="938520" progId="MS_ClipArt_Gallery.2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5313" y="3787775"/>
                        <a:ext cx="447675" cy="49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96425" name="Picture 9" descr="C:\Program Files\Microsoft Office\Clipart\Popular\MAGNIFY.WM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686300"/>
            <a:ext cx="487363" cy="69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2322" name="Rectangle 2"/>
          <p:cNvSpPr>
            <a:spLocks noGrp="1" noChangeArrowheads="1"/>
          </p:cNvSpPr>
          <p:nvPr>
            <p:ph type="title"/>
          </p:nvPr>
        </p:nvSpPr>
        <p:spPr>
          <a:xfrm>
            <a:off x="849313" y="171450"/>
            <a:ext cx="7399337" cy="762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kumimoji="0" lang="en-US" altLang="en-US">
                <a:cs typeface="Times New Roman" pitchFamily="18" charset="0"/>
              </a:rPr>
              <a:t>Decorating scenarios with state conditions</a:t>
            </a:r>
          </a:p>
        </p:txBody>
      </p:sp>
      <p:sp>
        <p:nvSpPr>
          <p:cNvPr id="1592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7013" y="1020763"/>
            <a:ext cx="8739187" cy="2844800"/>
          </a:xfrm>
        </p:spPr>
        <p:txBody>
          <a:bodyPr/>
          <a:lstStyle/>
          <a:p>
            <a:r>
              <a:rPr lang="fr-BE" altLang="en-US"/>
              <a:t>Helpful for state-based reasoning from scenarios</a:t>
            </a:r>
            <a:endParaRPr lang="en-US" altLang="en-US"/>
          </a:p>
          <a:p>
            <a:r>
              <a:rPr lang="fr-BE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State condition</a:t>
            </a:r>
            <a:r>
              <a:rPr lang="fr-BE" altLang="en-US"/>
              <a:t> at timepoint on agent lifeline:  </a:t>
            </a:r>
          </a:p>
          <a:p>
            <a:pPr lvl="1">
              <a:lnSpc>
                <a:spcPct val="100000"/>
              </a:lnSpc>
              <a:buFontTx/>
              <a:buNone/>
            </a:pPr>
            <a:r>
              <a:rPr lang="fr-BE" altLang="en-US"/>
              <a:t> captures snapshot state of dynamic variables at this point</a:t>
            </a:r>
          </a:p>
          <a:p>
            <a:pPr>
              <a:lnSpc>
                <a:spcPct val="100000"/>
              </a:lnSpc>
            </a:pPr>
            <a:r>
              <a:rPr lang="fr-BE" altLang="en-US"/>
              <a:t>Structured as </a:t>
            </a:r>
            <a:r>
              <a:rPr lang="fr-BE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condition list</a:t>
            </a:r>
            <a:r>
              <a:rPr lang="fr-BE" altLang="en-US"/>
              <a:t>:  </a:t>
            </a:r>
            <a:r>
              <a:rPr lang="fr-BE" altLang="en-US" sz="2000"/>
              <a:t>implicitly conjoined ...</a:t>
            </a:r>
          </a:p>
          <a:p>
            <a:pPr lvl="1"/>
            <a:r>
              <a:rPr lang="fr-BE" altLang="en-US" sz="2000"/>
              <a:t>monitored conditions:  state of variables monitored by the agent</a:t>
            </a:r>
          </a:p>
          <a:p>
            <a:pPr lvl="1"/>
            <a:r>
              <a:rPr lang="fr-BE" altLang="en-US" sz="2000"/>
              <a:t>controlled conditions:  state of variables controlled by the agent</a:t>
            </a:r>
            <a:endParaRPr lang="en-US" altLang="en-US" sz="2000"/>
          </a:p>
        </p:txBody>
      </p:sp>
      <p:graphicFrame>
        <p:nvGraphicFramePr>
          <p:cNvPr id="1592336" name="Object 16"/>
          <p:cNvGraphicFramePr>
            <a:graphicFrameLocks noChangeAspect="1"/>
          </p:cNvGraphicFramePr>
          <p:nvPr/>
        </p:nvGraphicFramePr>
        <p:xfrm>
          <a:off x="1865313" y="3932238"/>
          <a:ext cx="5392737" cy="2733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2349" name="Picture" r:id="rId4" imgW="2700720" imgH="1369080" progId="Word.Picture.8">
                  <p:embed/>
                </p:oleObj>
              </mc:Choice>
              <mc:Fallback>
                <p:oleObj name="Picture" r:id="rId4" imgW="2700720" imgH="1369080" progId="Word.Picture.8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5313" y="3932238"/>
                        <a:ext cx="5392737" cy="2733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92337" name="Picture 17" descr="C:\Program Files\Common Files\Microsoft Shared\Clipart\cagcat50\pe01682_.wm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28575"/>
            <a:ext cx="742950" cy="72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92338" name="Group 18"/>
          <p:cNvGrpSpPr>
            <a:grpSpLocks/>
          </p:cNvGrpSpPr>
          <p:nvPr/>
        </p:nvGrpSpPr>
        <p:grpSpPr bwMode="auto">
          <a:xfrm>
            <a:off x="8385175" y="139700"/>
            <a:ext cx="571500" cy="484188"/>
            <a:chOff x="4637" y="2601"/>
            <a:chExt cx="480" cy="441"/>
          </a:xfrm>
        </p:grpSpPr>
        <p:sp>
          <p:nvSpPr>
            <p:cNvPr id="1592339" name="Rectangle 19"/>
            <p:cNvSpPr>
              <a:spLocks noChangeArrowheads="1"/>
            </p:cNvSpPr>
            <p:nvPr/>
          </p:nvSpPr>
          <p:spPr bwMode="auto">
            <a:xfrm>
              <a:off x="4637" y="2601"/>
              <a:ext cx="480" cy="441"/>
            </a:xfrm>
            <a:prstGeom prst="rect">
              <a:avLst/>
            </a:prstGeom>
            <a:solidFill>
              <a:srgbClr val="B8BFF2"/>
            </a:solidFill>
            <a:ln w="28575">
              <a:solidFill>
                <a:schemeClr val="bg2"/>
              </a:solidFill>
              <a:miter lim="800000"/>
              <a:headEnd type="none" w="lg" len="lg"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592340" name="Group 20"/>
            <p:cNvGrpSpPr>
              <a:grpSpLocks noChangeAspect="1"/>
            </p:cNvGrpSpPr>
            <p:nvPr/>
          </p:nvGrpSpPr>
          <p:grpSpPr bwMode="auto">
            <a:xfrm>
              <a:off x="4908" y="2639"/>
              <a:ext cx="173" cy="393"/>
              <a:chOff x="-1644" y="2229"/>
              <a:chExt cx="773" cy="1778"/>
            </a:xfrm>
          </p:grpSpPr>
          <p:sp>
            <p:nvSpPr>
              <p:cNvPr id="1592341" name="Rectangle 21"/>
              <p:cNvSpPr>
                <a:spLocks noChangeAspect="1" noChangeArrowheads="1"/>
              </p:cNvSpPr>
              <p:nvPr/>
            </p:nvSpPr>
            <p:spPr bwMode="auto">
              <a:xfrm>
                <a:off x="-1644" y="2229"/>
                <a:ext cx="773" cy="376"/>
              </a:xfrm>
              <a:prstGeom prst="rect">
                <a:avLst/>
              </a:prstGeom>
              <a:solidFill>
                <a:srgbClr val="33CCCC"/>
              </a:solidFill>
              <a:ln w="28575">
                <a:solidFill>
                  <a:schemeClr val="bg2"/>
                </a:solidFill>
                <a:miter lim="800000"/>
                <a:headEnd type="none" w="lg" len="lg"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92342" name="Line 22"/>
              <p:cNvSpPr>
                <a:spLocks noChangeAspect="1" noChangeShapeType="1"/>
              </p:cNvSpPr>
              <p:nvPr/>
            </p:nvSpPr>
            <p:spPr bwMode="auto">
              <a:xfrm flipH="1">
                <a:off x="-1270" y="2621"/>
                <a:ext cx="9" cy="138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 type="none" w="lg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92343" name="Group 23"/>
            <p:cNvGrpSpPr>
              <a:grpSpLocks noChangeAspect="1"/>
            </p:cNvGrpSpPr>
            <p:nvPr/>
          </p:nvGrpSpPr>
          <p:grpSpPr bwMode="auto">
            <a:xfrm>
              <a:off x="4677" y="2639"/>
              <a:ext cx="173" cy="393"/>
              <a:chOff x="-1644" y="2229"/>
              <a:chExt cx="773" cy="1778"/>
            </a:xfrm>
          </p:grpSpPr>
          <p:sp>
            <p:nvSpPr>
              <p:cNvPr id="1592344" name="Rectangle 24"/>
              <p:cNvSpPr>
                <a:spLocks noChangeAspect="1" noChangeArrowheads="1"/>
              </p:cNvSpPr>
              <p:nvPr/>
            </p:nvSpPr>
            <p:spPr bwMode="auto">
              <a:xfrm>
                <a:off x="-1644" y="2229"/>
                <a:ext cx="773" cy="376"/>
              </a:xfrm>
              <a:prstGeom prst="rect">
                <a:avLst/>
              </a:prstGeom>
              <a:solidFill>
                <a:srgbClr val="33CCCC"/>
              </a:solidFill>
              <a:ln w="28575">
                <a:solidFill>
                  <a:schemeClr val="bg2"/>
                </a:solidFill>
                <a:miter lim="800000"/>
                <a:headEnd type="none" w="lg" len="lg"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92345" name="Line 25"/>
              <p:cNvSpPr>
                <a:spLocks noChangeAspect="1" noChangeShapeType="1"/>
              </p:cNvSpPr>
              <p:nvPr/>
            </p:nvSpPr>
            <p:spPr bwMode="auto">
              <a:xfrm flipH="1">
                <a:off x="-1270" y="2621"/>
                <a:ext cx="9" cy="138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 type="none" w="lg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2346" name="Line 26"/>
            <p:cNvSpPr>
              <a:spLocks noChangeAspect="1" noChangeShapeType="1"/>
            </p:cNvSpPr>
            <p:nvPr/>
          </p:nvSpPr>
          <p:spPr bwMode="auto">
            <a:xfrm flipV="1">
              <a:off x="4768" y="2872"/>
              <a:ext cx="226" cy="5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lg" len="lg"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2347" name="Line 27"/>
            <p:cNvSpPr>
              <a:spLocks noChangeAspect="1" noChangeShapeType="1"/>
            </p:cNvSpPr>
            <p:nvPr/>
          </p:nvSpPr>
          <p:spPr bwMode="auto">
            <a:xfrm flipH="1" flipV="1">
              <a:off x="4768" y="2942"/>
              <a:ext cx="226" cy="5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lg" len="lg"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2348" name="Line 28"/>
            <p:cNvSpPr>
              <a:spLocks noChangeAspect="1" noChangeShapeType="1"/>
            </p:cNvSpPr>
            <p:nvPr/>
          </p:nvSpPr>
          <p:spPr bwMode="auto">
            <a:xfrm flipH="1" flipV="1">
              <a:off x="4768" y="2806"/>
              <a:ext cx="226" cy="5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lg" len="lg"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0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052513" y="234950"/>
            <a:ext cx="7894637" cy="762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kumimoji="0" lang="en-US" altLang="en-US">
                <a:cs typeface="Times New Roman" pitchFamily="18" charset="0"/>
              </a:rPr>
              <a:t>Decorating scenarios with state conditions</a:t>
            </a:r>
            <a:r>
              <a:rPr kumimoji="0" lang="fr-BE" altLang="en-US">
                <a:cs typeface="Times New Roman" pitchFamily="18" charset="0"/>
              </a:rPr>
              <a:t>  </a:t>
            </a:r>
            <a:r>
              <a:rPr kumimoji="0" lang="fr-BE" altLang="en-US" sz="2000">
                <a:cs typeface="Times New Roman" pitchFamily="18" charset="0"/>
              </a:rPr>
              <a:t>(2)</a:t>
            </a:r>
            <a:endParaRPr kumimoji="0" lang="en-US" altLang="en-US" sz="2000">
              <a:cs typeface="Times New Roman" pitchFamily="18" charset="0"/>
            </a:endParaRPr>
          </a:p>
        </p:txBody>
      </p:sp>
      <p:sp>
        <p:nvSpPr>
          <p:cNvPr id="1550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7013" y="1223963"/>
            <a:ext cx="8916987" cy="49784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r-BE" altLang="en-US"/>
              <a:t>Condition lists are computed by down propagation along lifeline</a:t>
            </a:r>
          </a:p>
          <a:p>
            <a:pPr>
              <a:spcBef>
                <a:spcPct val="60000"/>
              </a:spcBef>
            </a:pPr>
            <a:r>
              <a:rPr lang="fr-BE" altLang="en-US"/>
              <a:t>F</a:t>
            </a:r>
            <a:r>
              <a:rPr lang="en-US" altLang="en-US"/>
              <a:t>rom </a:t>
            </a:r>
            <a:r>
              <a:rPr lang="en-US" altLang="en-US" i="1"/>
              <a:t>DomPre</a:t>
            </a:r>
            <a:r>
              <a:rPr lang="en-US" altLang="en-US"/>
              <a:t>, </a:t>
            </a:r>
            <a:r>
              <a:rPr lang="en-US" altLang="en-US" i="1"/>
              <a:t>DomPost</a:t>
            </a:r>
            <a:r>
              <a:rPr lang="en-US" altLang="en-US"/>
              <a:t> of operations corresponding to interaction events</a:t>
            </a:r>
            <a:r>
              <a:rPr lang="fr-BE" altLang="en-US"/>
              <a:t>  </a:t>
            </a:r>
            <a:r>
              <a:rPr lang="fr-BE" altLang="en-US" sz="2000"/>
              <a:t>(available from operation model)</a:t>
            </a:r>
          </a:p>
          <a:p>
            <a:pPr>
              <a:lnSpc>
                <a:spcPct val="130000"/>
              </a:lnSpc>
            </a:pPr>
            <a:r>
              <a:rPr lang="fr-BE" altLang="en-US"/>
              <a:t>For </a:t>
            </a:r>
            <a:r>
              <a:rPr lang="fr-BE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outgoing</a:t>
            </a:r>
            <a:r>
              <a:rPr lang="fr-BE" altLang="en-US"/>
              <a:t> event: </a:t>
            </a:r>
          </a:p>
          <a:p>
            <a:pPr lvl="1"/>
            <a:r>
              <a:rPr lang="fr-BE" altLang="en-US"/>
              <a:t>add its </a:t>
            </a:r>
            <a:r>
              <a:rPr lang="fr-BE" altLang="en-US" i="1"/>
              <a:t>DomPre</a:t>
            </a:r>
            <a:r>
              <a:rPr lang="fr-BE" altLang="en-US"/>
              <a:t> to list of </a:t>
            </a:r>
            <a:r>
              <a:rPr lang="fr-BE" altLang="en-US" i="1"/>
              <a:t>controlled</a:t>
            </a:r>
            <a:r>
              <a:rPr lang="fr-BE" altLang="en-US"/>
              <a:t> conditions before it</a:t>
            </a:r>
          </a:p>
          <a:p>
            <a:pPr lvl="1"/>
            <a:r>
              <a:rPr lang="fr-BE" altLang="en-US"/>
              <a:t>add its </a:t>
            </a:r>
            <a:r>
              <a:rPr lang="fr-BE" altLang="en-US" i="1"/>
              <a:t>DomPost</a:t>
            </a:r>
            <a:r>
              <a:rPr lang="fr-BE" altLang="en-US"/>
              <a:t> to list of </a:t>
            </a:r>
            <a:r>
              <a:rPr lang="fr-BE" altLang="en-US" i="1"/>
              <a:t>controlled</a:t>
            </a:r>
            <a:r>
              <a:rPr lang="fr-BE" altLang="en-US"/>
              <a:t> conditions after it</a:t>
            </a:r>
          </a:p>
          <a:p>
            <a:pPr lvl="1"/>
            <a:r>
              <a:rPr lang="fr-BE" altLang="en-US"/>
              <a:t>remove any invalidated condition</a:t>
            </a:r>
          </a:p>
          <a:p>
            <a:r>
              <a:rPr lang="fr-BE" altLang="en-US"/>
              <a:t>For </a:t>
            </a:r>
            <a:r>
              <a:rPr lang="fr-BE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incoming</a:t>
            </a:r>
            <a:r>
              <a:rPr lang="fr-BE" altLang="en-US"/>
              <a:t> event: </a:t>
            </a:r>
          </a:p>
          <a:p>
            <a:pPr lvl="1"/>
            <a:r>
              <a:rPr lang="fr-BE" altLang="en-US"/>
              <a:t>add its </a:t>
            </a:r>
            <a:r>
              <a:rPr lang="fr-BE" altLang="en-US" i="1"/>
              <a:t>DomPost</a:t>
            </a:r>
            <a:r>
              <a:rPr lang="fr-BE" altLang="en-US"/>
              <a:t> to list of </a:t>
            </a:r>
            <a:r>
              <a:rPr lang="fr-BE" altLang="en-US" i="1"/>
              <a:t>monitored</a:t>
            </a:r>
            <a:r>
              <a:rPr lang="fr-BE" altLang="en-US"/>
              <a:t> conditions after it</a:t>
            </a:r>
          </a:p>
          <a:p>
            <a:pPr lvl="1"/>
            <a:r>
              <a:rPr lang="fr-BE" altLang="en-US"/>
              <a:t>remove any invalidated condition</a:t>
            </a:r>
            <a:endParaRPr lang="en-US" altLang="en-US"/>
          </a:p>
        </p:txBody>
      </p:sp>
      <p:pic>
        <p:nvPicPr>
          <p:cNvPr id="1550340" name="Picture 4" descr="C:\Program Files\Common Files\Microsoft Shared\Clipart\cagcat50\pe01682_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28575"/>
            <a:ext cx="742950" cy="72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50363" name="Group 27"/>
          <p:cNvGrpSpPr>
            <a:grpSpLocks/>
          </p:cNvGrpSpPr>
          <p:nvPr/>
        </p:nvGrpSpPr>
        <p:grpSpPr bwMode="auto">
          <a:xfrm>
            <a:off x="8308975" y="5994400"/>
            <a:ext cx="571500" cy="484188"/>
            <a:chOff x="4637" y="2601"/>
            <a:chExt cx="480" cy="441"/>
          </a:xfrm>
        </p:grpSpPr>
        <p:sp>
          <p:nvSpPr>
            <p:cNvPr id="1550364" name="Rectangle 28"/>
            <p:cNvSpPr>
              <a:spLocks noChangeArrowheads="1"/>
            </p:cNvSpPr>
            <p:nvPr/>
          </p:nvSpPr>
          <p:spPr bwMode="auto">
            <a:xfrm>
              <a:off x="4637" y="2601"/>
              <a:ext cx="480" cy="441"/>
            </a:xfrm>
            <a:prstGeom prst="rect">
              <a:avLst/>
            </a:prstGeom>
            <a:solidFill>
              <a:srgbClr val="B8BFF2"/>
            </a:solidFill>
            <a:ln w="28575">
              <a:solidFill>
                <a:schemeClr val="bg2"/>
              </a:solidFill>
              <a:miter lim="800000"/>
              <a:headEnd type="none" w="lg" len="lg"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550365" name="Group 29"/>
            <p:cNvGrpSpPr>
              <a:grpSpLocks noChangeAspect="1"/>
            </p:cNvGrpSpPr>
            <p:nvPr/>
          </p:nvGrpSpPr>
          <p:grpSpPr bwMode="auto">
            <a:xfrm>
              <a:off x="4908" y="2639"/>
              <a:ext cx="173" cy="393"/>
              <a:chOff x="-1644" y="2229"/>
              <a:chExt cx="773" cy="1778"/>
            </a:xfrm>
          </p:grpSpPr>
          <p:sp>
            <p:nvSpPr>
              <p:cNvPr id="1550366" name="Rectangle 30"/>
              <p:cNvSpPr>
                <a:spLocks noChangeAspect="1" noChangeArrowheads="1"/>
              </p:cNvSpPr>
              <p:nvPr/>
            </p:nvSpPr>
            <p:spPr bwMode="auto">
              <a:xfrm>
                <a:off x="-1644" y="2229"/>
                <a:ext cx="773" cy="376"/>
              </a:xfrm>
              <a:prstGeom prst="rect">
                <a:avLst/>
              </a:prstGeom>
              <a:solidFill>
                <a:srgbClr val="33CCCC"/>
              </a:solidFill>
              <a:ln w="28575">
                <a:solidFill>
                  <a:schemeClr val="bg2"/>
                </a:solidFill>
                <a:miter lim="800000"/>
                <a:headEnd type="none" w="lg" len="lg"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0367" name="Line 31"/>
              <p:cNvSpPr>
                <a:spLocks noChangeAspect="1" noChangeShapeType="1"/>
              </p:cNvSpPr>
              <p:nvPr/>
            </p:nvSpPr>
            <p:spPr bwMode="auto">
              <a:xfrm flipH="1">
                <a:off x="-1270" y="2621"/>
                <a:ext cx="9" cy="138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 type="none" w="lg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50368" name="Group 32"/>
            <p:cNvGrpSpPr>
              <a:grpSpLocks noChangeAspect="1"/>
            </p:cNvGrpSpPr>
            <p:nvPr/>
          </p:nvGrpSpPr>
          <p:grpSpPr bwMode="auto">
            <a:xfrm>
              <a:off x="4677" y="2639"/>
              <a:ext cx="173" cy="393"/>
              <a:chOff x="-1644" y="2229"/>
              <a:chExt cx="773" cy="1778"/>
            </a:xfrm>
          </p:grpSpPr>
          <p:sp>
            <p:nvSpPr>
              <p:cNvPr id="1550369" name="Rectangle 33"/>
              <p:cNvSpPr>
                <a:spLocks noChangeAspect="1" noChangeArrowheads="1"/>
              </p:cNvSpPr>
              <p:nvPr/>
            </p:nvSpPr>
            <p:spPr bwMode="auto">
              <a:xfrm>
                <a:off x="-1644" y="2229"/>
                <a:ext cx="773" cy="376"/>
              </a:xfrm>
              <a:prstGeom prst="rect">
                <a:avLst/>
              </a:prstGeom>
              <a:solidFill>
                <a:srgbClr val="33CCCC"/>
              </a:solidFill>
              <a:ln w="28575">
                <a:solidFill>
                  <a:schemeClr val="bg2"/>
                </a:solidFill>
                <a:miter lim="800000"/>
                <a:headEnd type="none" w="lg" len="lg"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0370" name="Line 34"/>
              <p:cNvSpPr>
                <a:spLocks noChangeAspect="1" noChangeShapeType="1"/>
              </p:cNvSpPr>
              <p:nvPr/>
            </p:nvSpPr>
            <p:spPr bwMode="auto">
              <a:xfrm flipH="1">
                <a:off x="-1270" y="2621"/>
                <a:ext cx="9" cy="138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 type="none" w="lg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50371" name="Line 35"/>
            <p:cNvSpPr>
              <a:spLocks noChangeAspect="1" noChangeShapeType="1"/>
            </p:cNvSpPr>
            <p:nvPr/>
          </p:nvSpPr>
          <p:spPr bwMode="auto">
            <a:xfrm flipV="1">
              <a:off x="4768" y="2872"/>
              <a:ext cx="226" cy="5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lg" len="lg"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0372" name="Line 36"/>
            <p:cNvSpPr>
              <a:spLocks noChangeAspect="1" noChangeShapeType="1"/>
            </p:cNvSpPr>
            <p:nvPr/>
          </p:nvSpPr>
          <p:spPr bwMode="auto">
            <a:xfrm flipH="1" flipV="1">
              <a:off x="4768" y="2942"/>
              <a:ext cx="226" cy="5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lg" len="lg"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0373" name="Line 37"/>
            <p:cNvSpPr>
              <a:spLocks noChangeAspect="1" noChangeShapeType="1"/>
            </p:cNvSpPr>
            <p:nvPr/>
          </p:nvSpPr>
          <p:spPr bwMode="auto">
            <a:xfrm flipH="1" flipV="1">
              <a:off x="4768" y="2806"/>
              <a:ext cx="226" cy="5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lg" len="lg"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3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22350" y="128588"/>
            <a:ext cx="7285038" cy="762000"/>
          </a:xfrm>
        </p:spPr>
        <p:txBody>
          <a:bodyPr/>
          <a:lstStyle/>
          <a:p>
            <a:r>
              <a:rPr lang="fr-BE" altLang="en-US" sz="2600"/>
              <a:t>Propagating</a:t>
            </a:r>
            <a:r>
              <a:rPr lang="en-US" altLang="en-US" sz="2600"/>
              <a:t> condition</a:t>
            </a:r>
            <a:r>
              <a:rPr lang="fr-BE" altLang="en-US" sz="2600"/>
              <a:t> lists:  example</a:t>
            </a:r>
            <a:endParaRPr lang="en-US" altLang="en-US"/>
          </a:p>
        </p:txBody>
      </p:sp>
      <p:graphicFrame>
        <p:nvGraphicFramePr>
          <p:cNvPr id="1593348" name="Object 4"/>
          <p:cNvGraphicFramePr>
            <a:graphicFrameLocks noChangeAspect="1"/>
          </p:cNvGraphicFramePr>
          <p:nvPr/>
        </p:nvGraphicFramePr>
        <p:xfrm>
          <a:off x="1573213" y="1143000"/>
          <a:ext cx="5976937" cy="522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3361" name="Picture" r:id="rId4" imgW="2700720" imgH="2359080" progId="Word.Picture.8">
                  <p:embed/>
                </p:oleObj>
              </mc:Choice>
              <mc:Fallback>
                <p:oleObj name="Picture" r:id="rId4" imgW="2700720" imgH="2359080" progId="Word.Pictur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3213" y="1143000"/>
                        <a:ext cx="5976937" cy="5222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93349" name="Group 5"/>
          <p:cNvGrpSpPr>
            <a:grpSpLocks/>
          </p:cNvGrpSpPr>
          <p:nvPr/>
        </p:nvGrpSpPr>
        <p:grpSpPr bwMode="auto">
          <a:xfrm>
            <a:off x="8169275" y="215900"/>
            <a:ext cx="762000" cy="700088"/>
            <a:chOff x="4637" y="2601"/>
            <a:chExt cx="480" cy="441"/>
          </a:xfrm>
        </p:grpSpPr>
        <p:sp>
          <p:nvSpPr>
            <p:cNvPr id="1593350" name="Rectangle 6"/>
            <p:cNvSpPr>
              <a:spLocks noChangeArrowheads="1"/>
            </p:cNvSpPr>
            <p:nvPr/>
          </p:nvSpPr>
          <p:spPr bwMode="auto">
            <a:xfrm>
              <a:off x="4637" y="2601"/>
              <a:ext cx="480" cy="441"/>
            </a:xfrm>
            <a:prstGeom prst="rect">
              <a:avLst/>
            </a:prstGeom>
            <a:solidFill>
              <a:srgbClr val="B8BFF2"/>
            </a:solidFill>
            <a:ln w="28575">
              <a:solidFill>
                <a:schemeClr val="bg2"/>
              </a:solidFill>
              <a:miter lim="800000"/>
              <a:headEnd type="none" w="lg" len="lg"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593351" name="Group 7"/>
            <p:cNvGrpSpPr>
              <a:grpSpLocks noChangeAspect="1"/>
            </p:cNvGrpSpPr>
            <p:nvPr/>
          </p:nvGrpSpPr>
          <p:grpSpPr bwMode="auto">
            <a:xfrm>
              <a:off x="4908" y="2639"/>
              <a:ext cx="173" cy="393"/>
              <a:chOff x="-1644" y="2229"/>
              <a:chExt cx="773" cy="1778"/>
            </a:xfrm>
          </p:grpSpPr>
          <p:sp>
            <p:nvSpPr>
              <p:cNvPr id="1593352" name="Rectangle 8"/>
              <p:cNvSpPr>
                <a:spLocks noChangeAspect="1" noChangeArrowheads="1"/>
              </p:cNvSpPr>
              <p:nvPr/>
            </p:nvSpPr>
            <p:spPr bwMode="auto">
              <a:xfrm>
                <a:off x="-1644" y="2229"/>
                <a:ext cx="773" cy="376"/>
              </a:xfrm>
              <a:prstGeom prst="rect">
                <a:avLst/>
              </a:prstGeom>
              <a:solidFill>
                <a:srgbClr val="33CCCC"/>
              </a:solidFill>
              <a:ln w="28575">
                <a:solidFill>
                  <a:schemeClr val="bg2"/>
                </a:solidFill>
                <a:miter lim="800000"/>
                <a:headEnd type="none" w="lg" len="lg"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93353" name="Line 9"/>
              <p:cNvSpPr>
                <a:spLocks noChangeAspect="1" noChangeShapeType="1"/>
              </p:cNvSpPr>
              <p:nvPr/>
            </p:nvSpPr>
            <p:spPr bwMode="auto">
              <a:xfrm flipH="1">
                <a:off x="-1270" y="2621"/>
                <a:ext cx="9" cy="138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 type="none" w="lg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93354" name="Group 10"/>
            <p:cNvGrpSpPr>
              <a:grpSpLocks noChangeAspect="1"/>
            </p:cNvGrpSpPr>
            <p:nvPr/>
          </p:nvGrpSpPr>
          <p:grpSpPr bwMode="auto">
            <a:xfrm>
              <a:off x="4677" y="2639"/>
              <a:ext cx="173" cy="393"/>
              <a:chOff x="-1644" y="2229"/>
              <a:chExt cx="773" cy="1778"/>
            </a:xfrm>
          </p:grpSpPr>
          <p:sp>
            <p:nvSpPr>
              <p:cNvPr id="1593355" name="Rectangle 11"/>
              <p:cNvSpPr>
                <a:spLocks noChangeAspect="1" noChangeArrowheads="1"/>
              </p:cNvSpPr>
              <p:nvPr/>
            </p:nvSpPr>
            <p:spPr bwMode="auto">
              <a:xfrm>
                <a:off x="-1644" y="2229"/>
                <a:ext cx="773" cy="376"/>
              </a:xfrm>
              <a:prstGeom prst="rect">
                <a:avLst/>
              </a:prstGeom>
              <a:solidFill>
                <a:srgbClr val="33CCCC"/>
              </a:solidFill>
              <a:ln w="28575">
                <a:solidFill>
                  <a:schemeClr val="bg2"/>
                </a:solidFill>
                <a:miter lim="800000"/>
                <a:headEnd type="none" w="lg" len="lg"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93356" name="Line 12"/>
              <p:cNvSpPr>
                <a:spLocks noChangeAspect="1" noChangeShapeType="1"/>
              </p:cNvSpPr>
              <p:nvPr/>
            </p:nvSpPr>
            <p:spPr bwMode="auto">
              <a:xfrm flipH="1">
                <a:off x="-1270" y="2621"/>
                <a:ext cx="9" cy="138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 type="none" w="lg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3357" name="Line 13"/>
            <p:cNvSpPr>
              <a:spLocks noChangeAspect="1" noChangeShapeType="1"/>
            </p:cNvSpPr>
            <p:nvPr/>
          </p:nvSpPr>
          <p:spPr bwMode="auto">
            <a:xfrm flipV="1">
              <a:off x="4768" y="2872"/>
              <a:ext cx="226" cy="5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lg" len="lg"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3358" name="Line 14"/>
            <p:cNvSpPr>
              <a:spLocks noChangeAspect="1" noChangeShapeType="1"/>
            </p:cNvSpPr>
            <p:nvPr/>
          </p:nvSpPr>
          <p:spPr bwMode="auto">
            <a:xfrm flipH="1" flipV="1">
              <a:off x="4768" y="2942"/>
              <a:ext cx="226" cy="5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lg" len="lg"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3359" name="Line 15"/>
            <p:cNvSpPr>
              <a:spLocks noChangeAspect="1" noChangeShapeType="1"/>
            </p:cNvSpPr>
            <p:nvPr/>
          </p:nvSpPr>
          <p:spPr bwMode="auto">
            <a:xfrm flipH="1" flipV="1">
              <a:off x="4768" y="2806"/>
              <a:ext cx="226" cy="5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lg" len="lg"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593360" name="Picture 16" descr="C:\Program Files\Common Files\Microsoft Shared\Clipart\cagcat50\pe01682_.wm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69850"/>
            <a:ext cx="976312" cy="95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4370" name="Rectangle 2"/>
          <p:cNvSpPr>
            <a:spLocks noGrp="1" noChangeArrowheads="1"/>
          </p:cNvSpPr>
          <p:nvPr>
            <p:ph type="title"/>
          </p:nvPr>
        </p:nvSpPr>
        <p:spPr>
          <a:xfrm>
            <a:off x="950913" y="285750"/>
            <a:ext cx="7285037" cy="762000"/>
          </a:xfrm>
        </p:spPr>
        <p:txBody>
          <a:bodyPr/>
          <a:lstStyle/>
          <a:p>
            <a:r>
              <a:rPr lang="fr-BE" altLang="en-US"/>
              <a:t>F</a:t>
            </a:r>
            <a:r>
              <a:rPr lang="en-US" altLang="en-US"/>
              <a:t>rom scenarios </a:t>
            </a:r>
            <a:r>
              <a:rPr lang="fr-BE" altLang="en-US"/>
              <a:t>to state machines</a:t>
            </a:r>
            <a:endParaRPr lang="en-US" altLang="en-US"/>
          </a:p>
        </p:txBody>
      </p:sp>
      <p:sp>
        <p:nvSpPr>
          <p:cNvPr id="1594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7013" y="1223963"/>
            <a:ext cx="8916987" cy="4978400"/>
          </a:xfrm>
        </p:spPr>
        <p:txBody>
          <a:bodyPr/>
          <a:lstStyle/>
          <a:p>
            <a:pPr marL="419100" indent="-419100">
              <a:lnSpc>
                <a:spcPct val="130000"/>
              </a:lnSpc>
            </a:pPr>
            <a:r>
              <a:rPr lang="fr-BE" altLang="en-US"/>
              <a:t>State machines can be built incrementally from scenarios ...</a:t>
            </a:r>
          </a:p>
          <a:p>
            <a:pPr marL="876300" lvl="1" indent="-419100">
              <a:lnSpc>
                <a:spcPct val="130000"/>
              </a:lnSpc>
            </a:pPr>
            <a:r>
              <a:rPr lang="fr-BE" altLang="en-US" sz="2000"/>
              <a:t>so as to cover all behaviors captured by positive scenarios</a:t>
            </a:r>
          </a:p>
          <a:p>
            <a:pPr marL="876300" lvl="1" indent="-419100">
              <a:lnSpc>
                <a:spcPct val="130000"/>
              </a:lnSpc>
            </a:pPr>
            <a:r>
              <a:rPr lang="fr-BE" altLang="en-US" sz="2000"/>
              <a:t>while excluding all behaviors captured by negative scenarios</a:t>
            </a:r>
          </a:p>
          <a:p>
            <a:pPr marL="419100" indent="-419100">
              <a:lnSpc>
                <a:spcPct val="180000"/>
              </a:lnSpc>
            </a:pPr>
            <a:r>
              <a:rPr lang="fr-BE" altLang="en-US"/>
              <a:t>For building state diagrams from sequence diagrams, </a:t>
            </a:r>
          </a:p>
          <a:p>
            <a:pPr marL="419100" indent="-419100">
              <a:lnSpc>
                <a:spcPct val="60000"/>
              </a:lnSpc>
              <a:buFont typeface="Wingdings" pitchFamily="2" charset="2"/>
              <a:buNone/>
            </a:pPr>
            <a:r>
              <a:rPr lang="fr-BE" altLang="en-US"/>
              <a:t>     3 steps:</a:t>
            </a:r>
          </a:p>
          <a:p>
            <a:pPr marL="876300" lvl="1" indent="-419100">
              <a:lnSpc>
                <a:spcPct val="140000"/>
              </a:lnSpc>
              <a:buFontTx/>
              <a:buAutoNum type="arabicPeriod"/>
            </a:pPr>
            <a:r>
              <a:rPr lang="fr-BE" altLang="en-US"/>
              <a:t>Decorate</a:t>
            </a:r>
            <a:r>
              <a:rPr lang="en-US" altLang="en-US"/>
              <a:t> scenario</a:t>
            </a:r>
            <a:r>
              <a:rPr lang="fr-BE" altLang="en-US"/>
              <a:t>s</a:t>
            </a:r>
            <a:r>
              <a:rPr lang="en-US" altLang="en-US"/>
              <a:t> with state conditions</a:t>
            </a:r>
            <a:r>
              <a:rPr lang="fr-BE" altLang="en-US"/>
              <a:t>   </a:t>
            </a:r>
            <a:r>
              <a:rPr lang="fr-BE" altLang="en-US" sz="2000"/>
              <a:t>(as just seen)</a:t>
            </a:r>
            <a:endParaRPr lang="en-US" altLang="en-US" sz="2000"/>
          </a:p>
          <a:p>
            <a:pPr marL="876300" lvl="1" indent="-419100">
              <a:lnSpc>
                <a:spcPct val="150000"/>
              </a:lnSpc>
              <a:buFontTx/>
              <a:buAutoNum type="arabicPeriod"/>
            </a:pPr>
            <a:r>
              <a:rPr lang="en-US" altLang="en-US"/>
              <a:t>Generalize scenarios into state machines</a:t>
            </a:r>
            <a:endParaRPr lang="fr-BE" altLang="en-US"/>
          </a:p>
          <a:p>
            <a:pPr marL="876300" lvl="1" indent="-419100">
              <a:lnSpc>
                <a:spcPct val="140000"/>
              </a:lnSpc>
              <a:buFontTx/>
              <a:buAutoNum type="arabicPeriod"/>
            </a:pPr>
            <a:r>
              <a:rPr lang="fr-BE" altLang="en-US"/>
              <a:t>Check, extend &amp; restucture resulting SMs</a:t>
            </a:r>
            <a:endParaRPr lang="en-US" altLang="en-US"/>
          </a:p>
        </p:txBody>
      </p:sp>
      <p:pic>
        <p:nvPicPr>
          <p:cNvPr id="1594384" name="Picture 16" descr="statech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6363" y="120650"/>
            <a:ext cx="1225550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94385" name="Picture 17" descr="sequenceDiagra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168275"/>
            <a:ext cx="1150938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2386" name="Rectangle 2"/>
          <p:cNvSpPr>
            <a:spLocks noGrp="1" noChangeArrowheads="1"/>
          </p:cNvSpPr>
          <p:nvPr>
            <p:ph type="title"/>
          </p:nvPr>
        </p:nvSpPr>
        <p:spPr>
          <a:xfrm>
            <a:off x="950913" y="157163"/>
            <a:ext cx="7285037" cy="762000"/>
          </a:xfrm>
        </p:spPr>
        <p:txBody>
          <a:bodyPr/>
          <a:lstStyle/>
          <a:p>
            <a:r>
              <a:rPr lang="en-US" altLang="en-US"/>
              <a:t>Generalize</a:t>
            </a:r>
            <a:r>
              <a:rPr lang="en-US" altLang="en-US" sz="2600"/>
              <a:t> scenarios into state machines</a:t>
            </a:r>
            <a:endParaRPr lang="en-US" altLang="en-US" sz="2500"/>
          </a:p>
        </p:txBody>
      </p:sp>
      <p:sp>
        <p:nvSpPr>
          <p:cNvPr id="1552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081088"/>
            <a:ext cx="8821738" cy="549116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sz="1800"/>
              <a:t>One concurrent SM per variable controlled by the agent, whose paths cover all corresponding scenario </a:t>
            </a:r>
            <a:r>
              <a:rPr lang="fr-BE" altLang="en-US" sz="1800"/>
              <a:t>life</a:t>
            </a:r>
            <a:r>
              <a:rPr lang="en-US" altLang="en-US" sz="1800"/>
              <a:t>li</a:t>
            </a:r>
            <a:r>
              <a:rPr lang="fr-BE" altLang="en-US" sz="1800"/>
              <a:t>nes</a:t>
            </a:r>
            <a:endParaRPr lang="en-US" altLang="en-US" sz="1800"/>
          </a:p>
          <a:p>
            <a:pPr lvl="1">
              <a:lnSpc>
                <a:spcPct val="130000"/>
              </a:lnSpc>
            </a:pPr>
            <a:r>
              <a:rPr lang="fr-BE" altLang="en-US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Life</a:t>
            </a:r>
            <a:r>
              <a:rPr lang="en-US" altLang="en-US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line selection</a:t>
            </a:r>
            <a:r>
              <a:rPr lang="en-US" altLang="en-US" sz="1800"/>
              <a:t>: </a:t>
            </a:r>
            <a:r>
              <a:rPr lang="fr-BE" altLang="en-US" sz="1800"/>
              <a:t> </a:t>
            </a:r>
            <a:r>
              <a:rPr lang="en-US" altLang="en-US" sz="1800"/>
              <a:t>all </a:t>
            </a:r>
            <a:r>
              <a:rPr lang="fr-BE" altLang="en-US" sz="1800"/>
              <a:t>life</a:t>
            </a:r>
            <a:r>
              <a:rPr lang="en-US" altLang="en-US" sz="1800"/>
              <a:t>lines refering to th</a:t>
            </a:r>
            <a:r>
              <a:rPr lang="fr-BE" altLang="en-US" sz="1800"/>
              <a:t>is</a:t>
            </a:r>
            <a:r>
              <a:rPr lang="en-US" altLang="en-US" sz="1800"/>
              <a:t> controlled variable</a:t>
            </a:r>
          </a:p>
          <a:p>
            <a:pPr lvl="1">
              <a:lnSpc>
                <a:spcPct val="140000"/>
              </a:lnSpc>
            </a:pPr>
            <a:r>
              <a:rPr lang="en-US" altLang="en-US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SM path derivation</a:t>
            </a:r>
            <a:r>
              <a:rPr lang="en-US" altLang="en-US" sz="1800"/>
              <a:t>:</a:t>
            </a:r>
          </a:p>
          <a:p>
            <a:pPr lvl="2">
              <a:lnSpc>
                <a:spcPct val="100000"/>
              </a:lnSpc>
              <a:buFontTx/>
              <a:buChar char="•"/>
            </a:pPr>
            <a:r>
              <a:rPr lang="en-US" altLang="en-US" sz="1800"/>
              <a:t>sequence of </a:t>
            </a:r>
            <a:r>
              <a:rPr lang="en-US" altLang="en-US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states</a:t>
            </a:r>
            <a:r>
              <a:rPr lang="en-US" altLang="en-US" sz="1800"/>
              <a:t> </a:t>
            </a:r>
            <a:r>
              <a:rPr lang="fr-BE" altLang="en-US" sz="1800"/>
              <a:t> </a:t>
            </a:r>
            <a:r>
              <a:rPr lang="en-US" altLang="en-US" sz="1800">
                <a:solidFill>
                  <a:srgbClr val="CC00FF"/>
                </a:solidFill>
              </a:rPr>
              <a:t>=</a:t>
            </a:r>
            <a:r>
              <a:rPr lang="en-US" altLang="en-US" sz="1800"/>
              <a:t> </a:t>
            </a:r>
            <a:r>
              <a:rPr lang="fr-BE" altLang="en-US" sz="1800"/>
              <a:t>  </a:t>
            </a:r>
            <a:r>
              <a:rPr lang="en-US" altLang="en-US" sz="1800"/>
              <a:t>sequence of </a:t>
            </a:r>
            <a:r>
              <a:rPr lang="fr-BE" altLang="en-US" sz="1800"/>
              <a:t>life</a:t>
            </a:r>
            <a:r>
              <a:rPr lang="en-US" altLang="en-US" sz="1800"/>
              <a:t>line state conditions on</a:t>
            </a:r>
            <a:r>
              <a:rPr lang="fr-BE" altLang="en-US" sz="1800"/>
              <a:t> this</a:t>
            </a:r>
            <a:r>
              <a:rPr lang="en-US" altLang="en-US" sz="1800"/>
              <a:t> controlled variable</a:t>
            </a:r>
          </a:p>
          <a:p>
            <a:pPr lvl="2">
              <a:lnSpc>
                <a:spcPct val="100000"/>
              </a:lnSpc>
              <a:buFontTx/>
              <a:buChar char="•"/>
            </a:pPr>
            <a:r>
              <a:rPr lang="en-US" altLang="en-US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transitions</a:t>
            </a:r>
            <a:r>
              <a:rPr lang="en-US" altLang="en-US" sz="1800"/>
              <a:t> labelled with corresponding interaction event</a:t>
            </a:r>
          </a:p>
          <a:p>
            <a:pPr lvl="2">
              <a:lnSpc>
                <a:spcPct val="100000"/>
              </a:lnSpc>
              <a:buFontTx/>
              <a:buChar char="•"/>
            </a:pPr>
            <a:r>
              <a:rPr lang="en-US" altLang="en-US" sz="1800"/>
              <a:t>add initial state, conditions on </a:t>
            </a:r>
            <a:r>
              <a:rPr lang="en-US" altLang="en-US" sz="1800" i="1"/>
              <a:t>monitored</a:t>
            </a:r>
            <a:r>
              <a:rPr lang="en-US" altLang="en-US" sz="1800"/>
              <a:t> variables as guards</a:t>
            </a:r>
          </a:p>
          <a:p>
            <a:pPr lvl="2">
              <a:lnSpc>
                <a:spcPct val="100000"/>
              </a:lnSpc>
              <a:buFontTx/>
              <a:buChar char="•"/>
            </a:pPr>
            <a:r>
              <a:rPr lang="en-US" altLang="en-US" sz="1800"/>
              <a:t>remove transitions with no state change for </a:t>
            </a:r>
            <a:r>
              <a:rPr lang="fr-BE" altLang="en-US" sz="1800"/>
              <a:t>this </a:t>
            </a:r>
            <a:r>
              <a:rPr lang="en-US" altLang="en-US" sz="1800"/>
              <a:t>controlled variable</a:t>
            </a:r>
          </a:p>
          <a:p>
            <a:pPr lvl="2">
              <a:lnSpc>
                <a:spcPct val="100000"/>
              </a:lnSpc>
              <a:buFontTx/>
              <a:buChar char="•"/>
            </a:pPr>
            <a:r>
              <a:rPr lang="en-US" altLang="en-US" sz="1800"/>
              <a:t>merge multiple occurrences of same state by folding  </a:t>
            </a:r>
            <a:r>
              <a:rPr lang="fr-BE" altLang="en-US" sz="1800"/>
              <a:t> </a:t>
            </a:r>
            <a:r>
              <a:rPr lang="en-US" altLang="en-US" sz="1800">
                <a:solidFill>
                  <a:schemeClr val="tx2"/>
                </a:solidFill>
              </a:rPr>
              <a:t>=&gt;</a:t>
            </a:r>
            <a:r>
              <a:rPr lang="en-US" altLang="en-US" sz="1800"/>
              <a:t> cycles</a:t>
            </a:r>
          </a:p>
          <a:p>
            <a:pPr lvl="1">
              <a:lnSpc>
                <a:spcPct val="120000"/>
              </a:lnSpc>
            </a:pPr>
            <a:r>
              <a:rPr lang="en-US" altLang="en-US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SM path merge</a:t>
            </a:r>
            <a:r>
              <a:rPr lang="en-US" altLang="en-US" sz="1800"/>
              <a:t>:</a:t>
            </a:r>
          </a:p>
          <a:p>
            <a:pPr lvl="2">
              <a:lnSpc>
                <a:spcPct val="100000"/>
              </a:lnSpc>
              <a:buFontTx/>
              <a:buChar char="•"/>
            </a:pPr>
            <a:r>
              <a:rPr lang="en-US" altLang="en-US" sz="1800"/>
              <a:t>take a path with initial state as first path</a:t>
            </a:r>
          </a:p>
          <a:p>
            <a:pPr lvl="2">
              <a:lnSpc>
                <a:spcPct val="100000"/>
              </a:lnSpc>
              <a:buFontTx/>
              <a:buChar char="•"/>
            </a:pPr>
            <a:r>
              <a:rPr lang="en-US" altLang="en-US" sz="1800"/>
              <a:t>merge new path from its start</a:t>
            </a:r>
            <a:r>
              <a:rPr lang="fr-BE" altLang="en-US" sz="1800"/>
              <a:t>: </a:t>
            </a:r>
            <a:r>
              <a:rPr lang="en-US" altLang="en-US" sz="1800"/>
              <a:t> for each next state</a:t>
            </a:r>
            <a:r>
              <a:rPr lang="fr-BE" altLang="en-US" sz="1800"/>
              <a:t> ...</a:t>
            </a:r>
            <a:endParaRPr lang="en-US" altLang="en-US" sz="1800"/>
          </a:p>
          <a:p>
            <a:pPr lvl="2">
              <a:lnSpc>
                <a:spcPct val="100000"/>
              </a:lnSpc>
            </a:pPr>
            <a:r>
              <a:rPr lang="en-US" altLang="en-US" sz="1800"/>
              <a:t>     </a:t>
            </a:r>
            <a:r>
              <a:rPr lang="fr-BE" altLang="en-US" sz="1800"/>
              <a:t>  - </a:t>
            </a:r>
            <a:r>
              <a:rPr lang="en-US" altLang="en-US" sz="1800" i="1"/>
              <a:t>if already there:</a:t>
            </a:r>
            <a:r>
              <a:rPr lang="en-US" altLang="en-US" sz="1800"/>
              <a:t>   add incoming transition</a:t>
            </a:r>
          </a:p>
          <a:p>
            <a:pPr lvl="2">
              <a:lnSpc>
                <a:spcPct val="100000"/>
              </a:lnSpc>
            </a:pPr>
            <a:r>
              <a:rPr lang="en-US" altLang="en-US" sz="1800"/>
              <a:t>     </a:t>
            </a:r>
            <a:r>
              <a:rPr lang="fr-BE" altLang="en-US" sz="1800"/>
              <a:t>  - </a:t>
            </a:r>
            <a:r>
              <a:rPr lang="en-US" altLang="en-US" sz="1800" i="1"/>
              <a:t>if not already there:</a:t>
            </a:r>
            <a:r>
              <a:rPr lang="en-US" altLang="en-US" sz="1800"/>
              <a:t>  add it </a:t>
            </a:r>
            <a:r>
              <a:rPr lang="fr-BE" altLang="en-US" sz="1800"/>
              <a:t> </a:t>
            </a:r>
            <a:r>
              <a:rPr lang="en-US" altLang="en-US" sz="1800">
                <a:solidFill>
                  <a:srgbClr val="CC00FF"/>
                </a:solidFill>
              </a:rPr>
              <a:t>+</a:t>
            </a:r>
            <a:r>
              <a:rPr lang="en-US" altLang="en-US" sz="1800"/>
              <a:t> </a:t>
            </a:r>
            <a:r>
              <a:rPr lang="fr-BE" altLang="en-US" sz="1800"/>
              <a:t> </a:t>
            </a:r>
            <a:r>
              <a:rPr lang="en-US" altLang="en-US" sz="1800"/>
              <a:t>incoming transition</a:t>
            </a:r>
          </a:p>
        </p:txBody>
      </p:sp>
      <p:pic>
        <p:nvPicPr>
          <p:cNvPr id="1552412" name="Picture 28" descr="statech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4663" y="107950"/>
            <a:ext cx="882650" cy="85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52413" name="Picture 29" descr="sequenceDiagra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8" y="130175"/>
            <a:ext cx="828675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7746" name="Rectangle 2"/>
          <p:cNvSpPr>
            <a:spLocks noGrp="1" noChangeArrowheads="1"/>
          </p:cNvSpPr>
          <p:nvPr>
            <p:ph type="title"/>
          </p:nvPr>
        </p:nvSpPr>
        <p:spPr>
          <a:xfrm>
            <a:off x="803275" y="192088"/>
            <a:ext cx="8118475" cy="762000"/>
          </a:xfrm>
        </p:spPr>
        <p:txBody>
          <a:bodyPr/>
          <a:lstStyle/>
          <a:p>
            <a:r>
              <a:rPr lang="en-US" altLang="en-US"/>
              <a:t>Scenarios as UML sequence diagrams</a:t>
            </a:r>
            <a:endParaRPr lang="en-US" altLang="en-US" sz="2000"/>
          </a:p>
        </p:txBody>
      </p:sp>
      <p:sp>
        <p:nvSpPr>
          <p:cNvPr id="1567753" name="Text Box 9"/>
          <p:cNvSpPr txBox="1">
            <a:spLocks noChangeArrowheads="1"/>
          </p:cNvSpPr>
          <p:nvPr/>
        </p:nvSpPr>
        <p:spPr bwMode="auto">
          <a:xfrm>
            <a:off x="7105650" y="1665288"/>
            <a:ext cx="172878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spcBef>
                <a:spcPct val="0"/>
              </a:spcBef>
            </a:pPr>
            <a:r>
              <a:rPr lang="fr-BE" altLang="en-US" sz="1800" b="0" i="1">
                <a:solidFill>
                  <a:schemeClr val="tx1"/>
                </a:solidFill>
                <a:effectLst/>
                <a:latin typeface="Arial" pitchFamily="34" charset="0"/>
              </a:rPr>
              <a:t>p1</a:t>
            </a:r>
            <a:r>
              <a:rPr lang="fr-BE" altLang="en-US" sz="1800">
                <a:solidFill>
                  <a:srgbClr val="FF0000"/>
                </a:solidFill>
                <a:effectLst/>
                <a:latin typeface="Arial" pitchFamily="34" charset="0"/>
              </a:rPr>
              <a:t>: </a:t>
            </a:r>
            <a:r>
              <a:rPr lang="fr-BE" altLang="en-US" sz="1800" b="0">
                <a:solidFill>
                  <a:schemeClr val="tx1"/>
                </a:solidFill>
                <a:effectLst/>
                <a:latin typeface="Arial" pitchFamily="34" charset="0"/>
              </a:rPr>
              <a:t>Passenger</a:t>
            </a:r>
          </a:p>
        </p:txBody>
      </p:sp>
      <p:sp>
        <p:nvSpPr>
          <p:cNvPr id="1567754" name="Text Box 10"/>
          <p:cNvSpPr txBox="1">
            <a:spLocks noChangeArrowheads="1"/>
          </p:cNvSpPr>
          <p:nvPr/>
        </p:nvSpPr>
        <p:spPr bwMode="auto">
          <a:xfrm>
            <a:off x="4500563" y="1663700"/>
            <a:ext cx="2549525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spcBef>
                <a:spcPct val="0"/>
              </a:spcBef>
            </a:pPr>
            <a:r>
              <a:rPr lang="fr-BE" altLang="en-US" sz="1800">
                <a:solidFill>
                  <a:srgbClr val="FF0000"/>
                </a:solidFill>
                <a:effectLst/>
                <a:latin typeface="Arial" pitchFamily="34" charset="0"/>
              </a:rPr>
              <a:t>: </a:t>
            </a:r>
            <a:r>
              <a:rPr lang="fr-BE" altLang="en-US" sz="1800" b="0">
                <a:solidFill>
                  <a:schemeClr val="tx1"/>
                </a:solidFill>
                <a:effectLst/>
                <a:latin typeface="Arial" pitchFamily="34" charset="0"/>
              </a:rPr>
              <a:t>TrainSensor/Actuator</a:t>
            </a:r>
            <a:endParaRPr lang="fr-BE" altLang="en-US" sz="1800" b="0" i="1"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67755" name="Text Box 11"/>
          <p:cNvSpPr txBox="1">
            <a:spLocks noChangeArrowheads="1"/>
          </p:cNvSpPr>
          <p:nvPr/>
        </p:nvSpPr>
        <p:spPr bwMode="auto">
          <a:xfrm>
            <a:off x="2147888" y="1352550"/>
            <a:ext cx="1857375" cy="506413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</a:extLst>
        </p:spPr>
        <p:txBody>
          <a:bodyPr/>
          <a:lstStyle/>
          <a:p>
            <a:pPr algn="l">
              <a:lnSpc>
                <a:spcPct val="80000"/>
              </a:lnSpc>
              <a:spcBef>
                <a:spcPct val="0"/>
              </a:spcBef>
            </a:pPr>
            <a:r>
              <a:rPr lang="fr-BE" altLang="en-US" sz="1800">
                <a:solidFill>
                  <a:schemeClr val="tx2"/>
                </a:solidFill>
                <a:effectLst/>
                <a:latin typeface="Arial" pitchFamily="34" charset="0"/>
              </a:rPr>
              <a:t>:</a:t>
            </a:r>
            <a:r>
              <a:rPr lang="fr-BE" altLang="en-US" sz="1800" b="0">
                <a:solidFill>
                  <a:schemeClr val="tx1"/>
                </a:solidFill>
                <a:effectLst/>
                <a:latin typeface="Arial" pitchFamily="34" charset="0"/>
              </a:rPr>
              <a:t> OnBoardTrain</a:t>
            </a:r>
          </a:p>
          <a:p>
            <a:pPr algn="l">
              <a:lnSpc>
                <a:spcPct val="80000"/>
              </a:lnSpc>
              <a:spcBef>
                <a:spcPct val="0"/>
              </a:spcBef>
            </a:pPr>
            <a:r>
              <a:rPr lang="fr-BE" altLang="en-US" sz="1800" b="0">
                <a:solidFill>
                  <a:schemeClr val="tx1"/>
                </a:solidFill>
                <a:effectLst/>
                <a:latin typeface="Arial" pitchFamily="34" charset="0"/>
              </a:rPr>
              <a:t>    Controller</a:t>
            </a:r>
            <a:endParaRPr lang="fr-BE" altLang="en-US" sz="1800" b="0" i="1"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67756" name="Rectangle 12"/>
          <p:cNvSpPr>
            <a:spLocks noChangeArrowheads="1"/>
          </p:cNvSpPr>
          <p:nvPr/>
        </p:nvSpPr>
        <p:spPr bwMode="auto">
          <a:xfrm>
            <a:off x="2936875" y="2019300"/>
            <a:ext cx="304800" cy="4406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67757" name="Rectangle 13"/>
          <p:cNvSpPr>
            <a:spLocks noChangeArrowheads="1"/>
          </p:cNvSpPr>
          <p:nvPr/>
        </p:nvSpPr>
        <p:spPr bwMode="auto">
          <a:xfrm>
            <a:off x="5354638" y="1992313"/>
            <a:ext cx="304800" cy="44608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67758" name="Rectangle 14"/>
          <p:cNvSpPr>
            <a:spLocks noChangeArrowheads="1"/>
          </p:cNvSpPr>
          <p:nvPr/>
        </p:nvSpPr>
        <p:spPr bwMode="auto">
          <a:xfrm>
            <a:off x="7708900" y="2005013"/>
            <a:ext cx="304800" cy="44608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67759" name="Line 15"/>
          <p:cNvSpPr>
            <a:spLocks noChangeShapeType="1"/>
          </p:cNvSpPr>
          <p:nvPr/>
        </p:nvSpPr>
        <p:spPr bwMode="auto">
          <a:xfrm>
            <a:off x="3321050" y="2336800"/>
            <a:ext cx="1970088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67760" name="Text Box 16"/>
          <p:cNvSpPr txBox="1">
            <a:spLocks noChangeArrowheads="1"/>
          </p:cNvSpPr>
          <p:nvPr/>
        </p:nvSpPr>
        <p:spPr bwMode="auto">
          <a:xfrm>
            <a:off x="3889375" y="2039938"/>
            <a:ext cx="10572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spcBef>
                <a:spcPct val="0"/>
              </a:spcBef>
            </a:pPr>
            <a:r>
              <a:rPr lang="fr-BE" altLang="en-US" sz="1800" b="0">
                <a:solidFill>
                  <a:schemeClr val="tx1"/>
                </a:solidFill>
                <a:effectLst/>
                <a:latin typeface="Arial" pitchFamily="34" charset="0"/>
              </a:rPr>
              <a:t>Arrival</a:t>
            </a:r>
            <a:endParaRPr lang="fr-BE" altLang="en-US" sz="1800" b="0" i="1"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67761" name="Line 17"/>
          <p:cNvSpPr>
            <a:spLocks noChangeShapeType="1"/>
          </p:cNvSpPr>
          <p:nvPr/>
        </p:nvSpPr>
        <p:spPr bwMode="auto">
          <a:xfrm>
            <a:off x="3321050" y="2935288"/>
            <a:ext cx="1970088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67762" name="Line 18"/>
          <p:cNvSpPr>
            <a:spLocks noChangeShapeType="1"/>
          </p:cNvSpPr>
          <p:nvPr/>
        </p:nvSpPr>
        <p:spPr bwMode="auto">
          <a:xfrm>
            <a:off x="3368675" y="3957638"/>
            <a:ext cx="1970088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67763" name="Line 19"/>
          <p:cNvSpPr>
            <a:spLocks noChangeShapeType="1"/>
          </p:cNvSpPr>
          <p:nvPr/>
        </p:nvSpPr>
        <p:spPr bwMode="auto">
          <a:xfrm>
            <a:off x="5738813" y="3386138"/>
            <a:ext cx="1970087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67764" name="Text Box 20"/>
          <p:cNvSpPr txBox="1">
            <a:spLocks noChangeArrowheads="1"/>
          </p:cNvSpPr>
          <p:nvPr/>
        </p:nvSpPr>
        <p:spPr bwMode="auto">
          <a:xfrm>
            <a:off x="6196013" y="3048000"/>
            <a:ext cx="11207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spcBef>
                <a:spcPct val="0"/>
              </a:spcBef>
            </a:pPr>
            <a:r>
              <a:rPr lang="fr-BE" altLang="en-US" sz="1800" b="0">
                <a:solidFill>
                  <a:schemeClr val="tx1"/>
                </a:solidFill>
                <a:effectLst/>
                <a:latin typeface="Arial" pitchFamily="34" charset="0"/>
              </a:rPr>
              <a:t>Entrance</a:t>
            </a:r>
            <a:endParaRPr lang="fr-BE" altLang="en-US" sz="1800" b="0" i="1"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67765" name="Text Box 21"/>
          <p:cNvSpPr txBox="1">
            <a:spLocks noChangeArrowheads="1"/>
          </p:cNvSpPr>
          <p:nvPr/>
        </p:nvSpPr>
        <p:spPr bwMode="auto">
          <a:xfrm>
            <a:off x="3344863" y="2636838"/>
            <a:ext cx="16652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spcBef>
                <a:spcPct val="0"/>
              </a:spcBef>
            </a:pPr>
            <a:r>
              <a:rPr lang="fr-BE" altLang="en-US" sz="1800" b="0">
                <a:solidFill>
                  <a:schemeClr val="tx1"/>
                </a:solidFill>
                <a:effectLst/>
                <a:latin typeface="Arial" pitchFamily="34" charset="0"/>
              </a:rPr>
              <a:t>DoorsOpening</a:t>
            </a:r>
            <a:endParaRPr lang="fr-BE" altLang="en-US" sz="1800" b="0" i="1"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67766" name="Text Box 22"/>
          <p:cNvSpPr txBox="1">
            <a:spLocks noChangeArrowheads="1"/>
          </p:cNvSpPr>
          <p:nvPr/>
        </p:nvSpPr>
        <p:spPr bwMode="auto">
          <a:xfrm>
            <a:off x="3409950" y="3619500"/>
            <a:ext cx="16652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spcBef>
                <a:spcPct val="0"/>
              </a:spcBef>
            </a:pPr>
            <a:r>
              <a:rPr lang="fr-BE" altLang="en-US" sz="1800" b="0">
                <a:solidFill>
                  <a:schemeClr val="tx1"/>
                </a:solidFill>
                <a:effectLst/>
                <a:latin typeface="Arial" pitchFamily="34" charset="0"/>
              </a:rPr>
              <a:t>DoorsClosing</a:t>
            </a:r>
            <a:endParaRPr lang="fr-BE" altLang="en-US" sz="1800" b="0" i="1"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67767" name="Line 23"/>
          <p:cNvSpPr>
            <a:spLocks noChangeShapeType="1"/>
          </p:cNvSpPr>
          <p:nvPr/>
        </p:nvSpPr>
        <p:spPr bwMode="auto">
          <a:xfrm>
            <a:off x="3321050" y="4660900"/>
            <a:ext cx="1970088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67768" name="Text Box 24"/>
          <p:cNvSpPr txBox="1">
            <a:spLocks noChangeArrowheads="1"/>
          </p:cNvSpPr>
          <p:nvPr/>
        </p:nvSpPr>
        <p:spPr bwMode="auto">
          <a:xfrm>
            <a:off x="3857625" y="4310063"/>
            <a:ext cx="10572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spcBef>
                <a:spcPct val="0"/>
              </a:spcBef>
            </a:pPr>
            <a:r>
              <a:rPr lang="fr-BE" altLang="en-US" sz="1800" b="0">
                <a:solidFill>
                  <a:schemeClr val="tx1"/>
                </a:solidFill>
                <a:effectLst/>
                <a:latin typeface="Arial" pitchFamily="34" charset="0"/>
              </a:rPr>
              <a:t>Start</a:t>
            </a:r>
            <a:endParaRPr lang="fr-BE" altLang="en-US" sz="1800" b="0" i="1"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67769" name="Line 25"/>
          <p:cNvSpPr>
            <a:spLocks noChangeShapeType="1"/>
          </p:cNvSpPr>
          <p:nvPr/>
        </p:nvSpPr>
        <p:spPr bwMode="auto">
          <a:xfrm>
            <a:off x="3352800" y="5337175"/>
            <a:ext cx="1970088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67770" name="Text Box 26"/>
          <p:cNvSpPr txBox="1">
            <a:spLocks noChangeArrowheads="1"/>
          </p:cNvSpPr>
          <p:nvPr/>
        </p:nvSpPr>
        <p:spPr bwMode="auto">
          <a:xfrm>
            <a:off x="3921125" y="5038725"/>
            <a:ext cx="105727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spcBef>
                <a:spcPct val="0"/>
              </a:spcBef>
            </a:pPr>
            <a:r>
              <a:rPr lang="fr-BE" altLang="en-US" sz="1800" b="0">
                <a:solidFill>
                  <a:schemeClr val="tx1"/>
                </a:solidFill>
                <a:effectLst/>
                <a:latin typeface="Arial" pitchFamily="34" charset="0"/>
              </a:rPr>
              <a:t>Arrival</a:t>
            </a:r>
            <a:endParaRPr lang="fr-BE" altLang="en-US" sz="1800" b="0" i="1"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67771" name="Line 27"/>
          <p:cNvSpPr>
            <a:spLocks noChangeShapeType="1"/>
          </p:cNvSpPr>
          <p:nvPr/>
        </p:nvSpPr>
        <p:spPr bwMode="auto">
          <a:xfrm>
            <a:off x="3352800" y="5934075"/>
            <a:ext cx="1970088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67772" name="Text Box 28"/>
          <p:cNvSpPr txBox="1">
            <a:spLocks noChangeArrowheads="1"/>
          </p:cNvSpPr>
          <p:nvPr/>
        </p:nvSpPr>
        <p:spPr bwMode="auto">
          <a:xfrm>
            <a:off x="3376613" y="5637213"/>
            <a:ext cx="16668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spcBef>
                <a:spcPct val="0"/>
              </a:spcBef>
            </a:pPr>
            <a:r>
              <a:rPr lang="fr-BE" altLang="en-US" sz="1800" b="0">
                <a:solidFill>
                  <a:schemeClr val="tx1"/>
                </a:solidFill>
                <a:effectLst/>
                <a:latin typeface="Arial" pitchFamily="34" charset="0"/>
              </a:rPr>
              <a:t>DoorsOpening</a:t>
            </a:r>
            <a:endParaRPr lang="fr-BE" altLang="en-US" sz="1800" b="0" i="1"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67773" name="Line 29"/>
          <p:cNvSpPr>
            <a:spLocks noChangeShapeType="1"/>
          </p:cNvSpPr>
          <p:nvPr/>
        </p:nvSpPr>
        <p:spPr bwMode="auto">
          <a:xfrm>
            <a:off x="5722938" y="6307138"/>
            <a:ext cx="1970087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67774" name="Text Box 30"/>
          <p:cNvSpPr txBox="1">
            <a:spLocks noChangeArrowheads="1"/>
          </p:cNvSpPr>
          <p:nvPr/>
        </p:nvSpPr>
        <p:spPr bwMode="auto">
          <a:xfrm>
            <a:off x="6291263" y="6008688"/>
            <a:ext cx="10572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spcBef>
                <a:spcPct val="0"/>
              </a:spcBef>
            </a:pPr>
            <a:r>
              <a:rPr lang="fr-BE" altLang="en-US" sz="1800" b="0">
                <a:solidFill>
                  <a:schemeClr val="tx1"/>
                </a:solidFill>
                <a:effectLst/>
                <a:latin typeface="Arial" pitchFamily="34" charset="0"/>
              </a:rPr>
              <a:t>Exit</a:t>
            </a:r>
            <a:endParaRPr lang="fr-BE" altLang="en-US" sz="1800" b="0" i="1"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67775" name="Text Box 31"/>
          <p:cNvSpPr txBox="1">
            <a:spLocks noChangeArrowheads="1"/>
          </p:cNvSpPr>
          <p:nvPr/>
        </p:nvSpPr>
        <p:spPr bwMode="auto">
          <a:xfrm>
            <a:off x="647700" y="2095500"/>
            <a:ext cx="172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fr-BE" altLang="en-US" sz="1800" b="0" i="1">
                <a:solidFill>
                  <a:schemeClr val="tx2"/>
                </a:solidFill>
                <a:effectLst/>
                <a:latin typeface="Comic Sans MS" pitchFamily="66" charset="0"/>
              </a:rPr>
              <a:t>software agent instance</a:t>
            </a:r>
          </a:p>
        </p:txBody>
      </p:sp>
      <p:sp>
        <p:nvSpPr>
          <p:cNvPr id="1567776" name="Line 32"/>
          <p:cNvSpPr>
            <a:spLocks noChangeShapeType="1"/>
          </p:cNvSpPr>
          <p:nvPr/>
        </p:nvSpPr>
        <p:spPr bwMode="auto">
          <a:xfrm flipH="1">
            <a:off x="1508125" y="1625600"/>
            <a:ext cx="515938" cy="515938"/>
          </a:xfrm>
          <a:prstGeom prst="line">
            <a:avLst/>
          </a:prstGeom>
          <a:noFill/>
          <a:ln w="9525">
            <a:solidFill>
              <a:schemeClr val="tx2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67777" name="Line 33"/>
          <p:cNvSpPr>
            <a:spLocks noChangeShapeType="1"/>
          </p:cNvSpPr>
          <p:nvPr/>
        </p:nvSpPr>
        <p:spPr bwMode="auto">
          <a:xfrm flipH="1">
            <a:off x="5622925" y="1277938"/>
            <a:ext cx="395288" cy="57150"/>
          </a:xfrm>
          <a:prstGeom prst="line">
            <a:avLst/>
          </a:prstGeom>
          <a:noFill/>
          <a:ln w="9525">
            <a:solidFill>
              <a:schemeClr val="tx2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67778" name="Text Box 34"/>
          <p:cNvSpPr txBox="1">
            <a:spLocks noChangeArrowheads="1"/>
          </p:cNvSpPr>
          <p:nvPr/>
        </p:nvSpPr>
        <p:spPr bwMode="auto">
          <a:xfrm>
            <a:off x="944563" y="3321050"/>
            <a:ext cx="1376362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spcBef>
                <a:spcPct val="0"/>
              </a:spcBef>
            </a:pPr>
            <a:r>
              <a:rPr lang="fr-BE" altLang="en-US" sz="1800" b="0" i="1">
                <a:solidFill>
                  <a:schemeClr val="tx2"/>
                </a:solidFill>
                <a:effectLst/>
                <a:latin typeface="Comic Sans MS" pitchFamily="66" charset="0"/>
              </a:rPr>
              <a:t>interaction</a:t>
            </a:r>
          </a:p>
          <a:p>
            <a:pPr algn="l">
              <a:lnSpc>
                <a:spcPct val="80000"/>
              </a:lnSpc>
              <a:spcBef>
                <a:spcPct val="0"/>
              </a:spcBef>
            </a:pPr>
            <a:r>
              <a:rPr lang="fr-BE" altLang="en-US" sz="1800" b="0" i="1">
                <a:solidFill>
                  <a:schemeClr val="tx2"/>
                </a:solidFill>
                <a:effectLst/>
                <a:latin typeface="Comic Sans MS" pitchFamily="66" charset="0"/>
              </a:rPr>
              <a:t>event</a:t>
            </a:r>
          </a:p>
        </p:txBody>
      </p:sp>
      <p:sp>
        <p:nvSpPr>
          <p:cNvPr id="1567779" name="Line 35"/>
          <p:cNvSpPr>
            <a:spLocks noChangeShapeType="1"/>
          </p:cNvSpPr>
          <p:nvPr/>
        </p:nvSpPr>
        <p:spPr bwMode="auto">
          <a:xfrm flipH="1">
            <a:off x="2298700" y="2927350"/>
            <a:ext cx="1706563" cy="569913"/>
          </a:xfrm>
          <a:prstGeom prst="line">
            <a:avLst/>
          </a:prstGeom>
          <a:noFill/>
          <a:ln w="9525">
            <a:solidFill>
              <a:schemeClr val="tx2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67780" name="Line 36"/>
          <p:cNvSpPr>
            <a:spLocks noChangeShapeType="1"/>
          </p:cNvSpPr>
          <p:nvPr/>
        </p:nvSpPr>
        <p:spPr bwMode="auto">
          <a:xfrm>
            <a:off x="8334375" y="2857500"/>
            <a:ext cx="0" cy="2614613"/>
          </a:xfrm>
          <a:prstGeom prst="line">
            <a:avLst/>
          </a:prstGeom>
          <a:noFill/>
          <a:ln w="12700">
            <a:solidFill>
              <a:schemeClr val="tx2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67781" name="Text Box 37"/>
          <p:cNvSpPr txBox="1">
            <a:spLocks noChangeArrowheads="1"/>
          </p:cNvSpPr>
          <p:nvPr/>
        </p:nvSpPr>
        <p:spPr bwMode="auto">
          <a:xfrm>
            <a:off x="8337550" y="3760788"/>
            <a:ext cx="80645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spcBef>
                <a:spcPct val="0"/>
              </a:spcBef>
            </a:pPr>
            <a:r>
              <a:rPr lang="fr-BE" altLang="en-US" sz="1800" b="0" i="1">
                <a:solidFill>
                  <a:schemeClr val="tx2"/>
                </a:solidFill>
                <a:effectLst/>
                <a:latin typeface="Comic Sans MS" pitchFamily="66" charset="0"/>
              </a:rPr>
              <a:t>time</a:t>
            </a:r>
            <a:endParaRPr lang="fr-BE" altLang="en-US" sz="1800" b="0" i="1"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67782" name="Text Box 38"/>
          <p:cNvSpPr txBox="1">
            <a:spLocks noChangeArrowheads="1"/>
          </p:cNvSpPr>
          <p:nvPr/>
        </p:nvSpPr>
        <p:spPr bwMode="auto">
          <a:xfrm>
            <a:off x="5702300" y="1054100"/>
            <a:ext cx="18669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fr-BE" altLang="en-US" sz="1800" b="0" i="1">
                <a:solidFill>
                  <a:schemeClr val="tx2"/>
                </a:solidFill>
                <a:effectLst/>
                <a:latin typeface="Comic Sans MS" pitchFamily="66" charset="0"/>
              </a:rPr>
              <a:t>environment agent instance</a:t>
            </a:r>
          </a:p>
        </p:txBody>
      </p:sp>
      <p:grpSp>
        <p:nvGrpSpPr>
          <p:cNvPr id="1567783" name="Group 39"/>
          <p:cNvGrpSpPr>
            <a:grpSpLocks/>
          </p:cNvGrpSpPr>
          <p:nvPr/>
        </p:nvGrpSpPr>
        <p:grpSpPr bwMode="auto">
          <a:xfrm>
            <a:off x="5326063" y="1303338"/>
            <a:ext cx="301625" cy="361950"/>
            <a:chOff x="3667" y="938"/>
            <a:chExt cx="262" cy="268"/>
          </a:xfrm>
        </p:grpSpPr>
        <p:sp>
          <p:nvSpPr>
            <p:cNvPr id="1567784" name="Oval 40"/>
            <p:cNvSpPr>
              <a:spLocks noChangeArrowheads="1"/>
            </p:cNvSpPr>
            <p:nvPr/>
          </p:nvSpPr>
          <p:spPr bwMode="auto">
            <a:xfrm>
              <a:off x="3745" y="938"/>
              <a:ext cx="99" cy="52"/>
            </a:xfrm>
            <a:prstGeom prst="ellips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7785" name="Line 41"/>
            <p:cNvSpPr>
              <a:spLocks noChangeShapeType="1"/>
            </p:cNvSpPr>
            <p:nvPr/>
          </p:nvSpPr>
          <p:spPr bwMode="auto">
            <a:xfrm>
              <a:off x="3798" y="1007"/>
              <a:ext cx="0" cy="95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7786" name="Line 42"/>
            <p:cNvSpPr>
              <a:spLocks noChangeShapeType="1"/>
            </p:cNvSpPr>
            <p:nvPr/>
          </p:nvSpPr>
          <p:spPr bwMode="auto">
            <a:xfrm flipH="1">
              <a:off x="3682" y="1102"/>
              <a:ext cx="116" cy="95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7787" name="Line 43"/>
            <p:cNvSpPr>
              <a:spLocks noChangeShapeType="1"/>
            </p:cNvSpPr>
            <p:nvPr/>
          </p:nvSpPr>
          <p:spPr bwMode="auto">
            <a:xfrm>
              <a:off x="3806" y="1111"/>
              <a:ext cx="115" cy="95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7788" name="Line 44"/>
            <p:cNvSpPr>
              <a:spLocks noChangeShapeType="1"/>
            </p:cNvSpPr>
            <p:nvPr/>
          </p:nvSpPr>
          <p:spPr bwMode="auto">
            <a:xfrm>
              <a:off x="3667" y="1048"/>
              <a:ext cx="262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67790" name="Rectangle 46"/>
          <p:cNvSpPr>
            <a:spLocks noGrp="1" noChangeArrowheads="1"/>
          </p:cNvSpPr>
          <p:nvPr>
            <p:ph type="body" idx="1"/>
          </p:nvPr>
        </p:nvSpPr>
        <p:spPr>
          <a:xfrm>
            <a:off x="0" y="5667375"/>
            <a:ext cx="1782763" cy="779463"/>
          </a:xfrm>
          <a:noFill/>
          <a:ln/>
          <a:extLst>
            <a:ext uri="{91240B29-F687-4F45-9708-019B960494DF}">
              <a14:hiddenLine xmlns:a14="http://schemas.microsoft.com/office/drawing/2010/main" w="9525" cap="flat">
                <a:solidFill>
                  <a:srgbClr val="009999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fr-FR" altLang="en-US" sz="2000"/>
              <a:t>See book,</a:t>
            </a:r>
          </a:p>
          <a:p>
            <a:pPr algn="ctr">
              <a:lnSpc>
                <a:spcPct val="70000"/>
              </a:lnSpc>
              <a:buFont typeface="Wingdings" pitchFamily="2" charset="2"/>
              <a:buNone/>
            </a:pPr>
            <a:r>
              <a:rPr lang="fr-FR" altLang="en-US" sz="2000"/>
              <a:t> Sect. 13.1</a:t>
            </a:r>
          </a:p>
        </p:txBody>
      </p:sp>
      <p:sp>
        <p:nvSpPr>
          <p:cNvPr id="1567791" name="Text Box 47"/>
          <p:cNvSpPr txBox="1">
            <a:spLocks noChangeArrowheads="1"/>
          </p:cNvSpPr>
          <p:nvPr/>
        </p:nvSpPr>
        <p:spPr bwMode="auto">
          <a:xfrm>
            <a:off x="915988" y="4598988"/>
            <a:ext cx="113665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spcBef>
                <a:spcPct val="0"/>
              </a:spcBef>
            </a:pPr>
            <a:r>
              <a:rPr lang="fr-BE" altLang="en-US" sz="1800" b="0" i="1">
                <a:solidFill>
                  <a:schemeClr val="tx2"/>
                </a:solidFill>
                <a:effectLst/>
                <a:latin typeface="Comic Sans MS" pitchFamily="66" charset="0"/>
              </a:rPr>
              <a:t>lifeline</a:t>
            </a:r>
            <a:endParaRPr lang="fr-BE" altLang="en-US" sz="1800" b="0" i="1"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67792" name="Line 48"/>
          <p:cNvSpPr>
            <a:spLocks noChangeShapeType="1"/>
          </p:cNvSpPr>
          <p:nvPr/>
        </p:nvSpPr>
        <p:spPr bwMode="auto">
          <a:xfrm flipH="1">
            <a:off x="1944688" y="4233863"/>
            <a:ext cx="947737" cy="458787"/>
          </a:xfrm>
          <a:prstGeom prst="line">
            <a:avLst/>
          </a:prstGeom>
          <a:noFill/>
          <a:ln w="9525">
            <a:solidFill>
              <a:schemeClr val="tx2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567793" name="Group 49"/>
          <p:cNvGrpSpPr>
            <a:grpSpLocks/>
          </p:cNvGrpSpPr>
          <p:nvPr/>
        </p:nvGrpSpPr>
        <p:grpSpPr bwMode="auto">
          <a:xfrm>
            <a:off x="7688263" y="1328738"/>
            <a:ext cx="301625" cy="361950"/>
            <a:chOff x="3667" y="938"/>
            <a:chExt cx="262" cy="268"/>
          </a:xfrm>
        </p:grpSpPr>
        <p:sp>
          <p:nvSpPr>
            <p:cNvPr id="1567794" name="Oval 50"/>
            <p:cNvSpPr>
              <a:spLocks noChangeArrowheads="1"/>
            </p:cNvSpPr>
            <p:nvPr/>
          </p:nvSpPr>
          <p:spPr bwMode="auto">
            <a:xfrm>
              <a:off x="3745" y="938"/>
              <a:ext cx="99" cy="52"/>
            </a:xfrm>
            <a:prstGeom prst="ellips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7795" name="Line 51"/>
            <p:cNvSpPr>
              <a:spLocks noChangeShapeType="1"/>
            </p:cNvSpPr>
            <p:nvPr/>
          </p:nvSpPr>
          <p:spPr bwMode="auto">
            <a:xfrm>
              <a:off x="3798" y="1007"/>
              <a:ext cx="0" cy="95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7796" name="Line 52"/>
            <p:cNvSpPr>
              <a:spLocks noChangeShapeType="1"/>
            </p:cNvSpPr>
            <p:nvPr/>
          </p:nvSpPr>
          <p:spPr bwMode="auto">
            <a:xfrm flipH="1">
              <a:off x="3682" y="1102"/>
              <a:ext cx="116" cy="95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7797" name="Line 53"/>
            <p:cNvSpPr>
              <a:spLocks noChangeShapeType="1"/>
            </p:cNvSpPr>
            <p:nvPr/>
          </p:nvSpPr>
          <p:spPr bwMode="auto">
            <a:xfrm>
              <a:off x="3806" y="1111"/>
              <a:ext cx="115" cy="95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7798" name="Line 54"/>
            <p:cNvSpPr>
              <a:spLocks noChangeShapeType="1"/>
            </p:cNvSpPr>
            <p:nvPr/>
          </p:nvSpPr>
          <p:spPr bwMode="auto">
            <a:xfrm>
              <a:off x="3667" y="1048"/>
              <a:ext cx="262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1567799" name="Object 55"/>
          <p:cNvGraphicFramePr>
            <a:graphicFrameLocks noChangeAspect="1"/>
          </p:cNvGraphicFramePr>
          <p:nvPr/>
        </p:nvGraphicFramePr>
        <p:xfrm>
          <a:off x="158750" y="193675"/>
          <a:ext cx="742950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7800" name="Clip" r:id="rId4" imgW="875520" imgH="767160" progId="MS_ClipArt_Gallery.2">
                  <p:embed/>
                </p:oleObj>
              </mc:Choice>
              <mc:Fallback>
                <p:oleObj name="Clip" r:id="rId4" imgW="875520" imgH="767160" progId="MS_ClipArt_Gallery.2">
                  <p:embed/>
                  <p:pic>
                    <p:nvPicPr>
                      <p:cNvPr id="0" name="Object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50" y="193675"/>
                        <a:ext cx="742950" cy="650875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3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08063" y="157163"/>
            <a:ext cx="7285037" cy="762000"/>
          </a:xfrm>
        </p:spPr>
        <p:txBody>
          <a:bodyPr/>
          <a:lstStyle/>
          <a:p>
            <a:r>
              <a:rPr lang="en-US" altLang="en-US"/>
              <a:t>SM path derivation</a:t>
            </a:r>
            <a:endParaRPr lang="en-US" altLang="en-US" sz="25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553425" name="Object 17"/>
          <p:cNvGraphicFramePr>
            <a:graphicFrameLocks noChangeAspect="1"/>
          </p:cNvGraphicFramePr>
          <p:nvPr/>
        </p:nvGraphicFramePr>
        <p:xfrm>
          <a:off x="71438" y="1590675"/>
          <a:ext cx="9144000" cy="433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3450" name="Picture" r:id="rId4" imgW="6211080" imgH="2359080" progId="Word.Picture.8">
                  <p:embed/>
                </p:oleObj>
              </mc:Choice>
              <mc:Fallback>
                <p:oleObj name="Picture" r:id="rId4" imgW="6211080" imgH="2359080" progId="Word.Picture.8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8" y="1590675"/>
                        <a:ext cx="9144000" cy="433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53448" name="Picture 40" descr="statechar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263" y="120650"/>
            <a:ext cx="882650" cy="85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53449" name="Picture 41" descr="sequenceDiagram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8" y="130175"/>
            <a:ext cx="828675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4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008063" y="157163"/>
            <a:ext cx="7285037" cy="762000"/>
          </a:xfrm>
        </p:spPr>
        <p:txBody>
          <a:bodyPr/>
          <a:lstStyle/>
          <a:p>
            <a:r>
              <a:rPr lang="en-US" altLang="en-US"/>
              <a:t>SM path merge</a:t>
            </a:r>
            <a:endParaRPr lang="en-US" altLang="en-US" sz="25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554447" name="Object 15"/>
          <p:cNvGraphicFramePr>
            <a:graphicFrameLocks noChangeAspect="1"/>
          </p:cNvGraphicFramePr>
          <p:nvPr/>
        </p:nvGraphicFramePr>
        <p:xfrm>
          <a:off x="241300" y="1481138"/>
          <a:ext cx="8902700" cy="429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4461" name="Picture" r:id="rId4" imgW="5490720" imgH="2269440" progId="Word.Picture.8">
                  <p:embed/>
                </p:oleObj>
              </mc:Choice>
              <mc:Fallback>
                <p:oleObj name="Picture" r:id="rId4" imgW="5490720" imgH="2269440" progId="Word.Picture.8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300" y="1481138"/>
                        <a:ext cx="8902700" cy="429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54459" name="Picture 27" descr="statechar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263" y="120650"/>
            <a:ext cx="882650" cy="85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54460" name="Picture 28" descr="sequenceDiagram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8" y="130175"/>
            <a:ext cx="828675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5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Check resulting concurrent SM</a:t>
            </a:r>
          </a:p>
        </p:txBody>
      </p:sp>
      <p:sp>
        <p:nvSpPr>
          <p:cNvPr id="1555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7013" y="1009650"/>
            <a:ext cx="8751887" cy="4587875"/>
          </a:xfrm>
        </p:spPr>
        <p:txBody>
          <a:bodyPr/>
          <a:lstStyle/>
          <a:p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Within</a:t>
            </a:r>
            <a:r>
              <a:rPr lang="en-US" altLang="en-US"/>
              <a:t> concurrent state, for one controlled variable ...</a:t>
            </a:r>
          </a:p>
          <a:p>
            <a:pPr lvl="1"/>
            <a:r>
              <a:rPr lang="en-US" altLang="en-US"/>
              <a:t>Unreachable states ?  </a:t>
            </a:r>
            <a:r>
              <a:rPr lang="en-US" altLang="en-US" sz="2000"/>
              <a:t>(from initial state)</a:t>
            </a:r>
            <a:endParaRPr lang="en-US" altLang="en-US"/>
          </a:p>
          <a:p>
            <a:pPr lvl="1"/>
            <a:r>
              <a:rPr lang="en-US" altLang="en-US"/>
              <a:t>Missing states ?  </a:t>
            </a:r>
            <a:r>
              <a:rPr lang="en-US" altLang="en-US" sz="2000"/>
              <a:t>(incl. final state)</a:t>
            </a:r>
            <a:endParaRPr lang="en-US" altLang="en-US"/>
          </a:p>
          <a:p>
            <a:pPr lvl="1"/>
            <a:r>
              <a:rPr lang="en-US" altLang="en-US"/>
              <a:t>Missing or inadequate transitions ?  </a:t>
            </a:r>
            <a:r>
              <a:rPr lang="en-US" altLang="en-US" sz="2000"/>
              <a:t>(events, guards)</a:t>
            </a:r>
            <a:endParaRPr lang="en-US" altLang="en-US"/>
          </a:p>
          <a:p>
            <a:pPr lvl="1"/>
            <a:r>
              <a:rPr lang="en-US" altLang="en-US"/>
              <a:t>Missing actions ?</a:t>
            </a:r>
          </a:p>
          <a:p>
            <a:pPr>
              <a:lnSpc>
                <a:spcPct val="140000"/>
              </a:lnSpc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Between</a:t>
            </a:r>
            <a:r>
              <a:rPr lang="en-US" altLang="en-US"/>
              <a:t> concurrent states, for different controlled variables</a:t>
            </a:r>
          </a:p>
          <a:p>
            <a:pPr lvl="1"/>
            <a:r>
              <a:rPr lang="en-US" altLang="en-US"/>
              <a:t>Synchronization needed?  </a:t>
            </a:r>
            <a:r>
              <a:rPr lang="en-US" altLang="en-US" sz="1800"/>
              <a:t>(as seen </a:t>
            </a:r>
            <a:r>
              <a:rPr lang="fr-BE" altLang="en-US" sz="1800"/>
              <a:t>before</a:t>
            </a:r>
            <a:r>
              <a:rPr lang="en-US" altLang="en-US" sz="1800"/>
              <a:t>)</a:t>
            </a:r>
            <a:endParaRPr lang="en-US" altLang="en-US"/>
          </a:p>
          <a:p>
            <a:pPr lvl="2">
              <a:buFontTx/>
              <a:buChar char="•"/>
            </a:pPr>
            <a:r>
              <a:rPr lang="en-US" altLang="en-US"/>
              <a:t>Shared events?  Synchronizing guards?  Event notification ?</a:t>
            </a:r>
          </a:p>
          <a:p>
            <a:pPr lvl="1">
              <a:lnSpc>
                <a:spcPct val="130000"/>
              </a:lnSpc>
            </a:pPr>
            <a:r>
              <a:rPr lang="en-US" altLang="en-US"/>
              <a:t>Lexical consistency of event names?  </a:t>
            </a:r>
            <a:r>
              <a:rPr lang="en-US" altLang="en-US" sz="1800"/>
              <a:t>(as seen </a:t>
            </a:r>
            <a:r>
              <a:rPr lang="fr-BE" altLang="en-US" sz="1800"/>
              <a:t>before</a:t>
            </a:r>
            <a:r>
              <a:rPr lang="en-US" altLang="en-US" sz="1800"/>
              <a:t>)</a:t>
            </a:r>
          </a:p>
        </p:txBody>
      </p:sp>
      <p:pic>
        <p:nvPicPr>
          <p:cNvPr id="1555472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650" y="5565775"/>
            <a:ext cx="1028700" cy="1033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55484" name="Picture 28" descr="statech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263" y="120650"/>
            <a:ext cx="882650" cy="85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55485" name="Picture 29" descr="sequenceDiagra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8" y="130175"/>
            <a:ext cx="828675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5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498600" y="185738"/>
            <a:ext cx="6242050" cy="762000"/>
          </a:xfrm>
        </p:spPr>
        <p:txBody>
          <a:bodyPr/>
          <a:lstStyle/>
          <a:p>
            <a:r>
              <a:rPr lang="en-US" altLang="en-US"/>
              <a:t>Modeling system </a:t>
            </a:r>
            <a:r>
              <a:rPr lang="fr-BE" altLang="en-US"/>
              <a:t>behaviors</a:t>
            </a:r>
            <a:r>
              <a:rPr lang="en-US" altLang="en-US"/>
              <a:t>:  outline</a:t>
            </a:r>
          </a:p>
        </p:txBody>
      </p:sp>
      <p:sp>
        <p:nvSpPr>
          <p:cNvPr id="1595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1281113"/>
            <a:ext cx="8759825" cy="4978400"/>
          </a:xfrm>
        </p:spPr>
        <p:txBody>
          <a:bodyPr/>
          <a:lstStyle/>
          <a:p>
            <a:pPr>
              <a:lnSpc>
                <a:spcPct val="140000"/>
              </a:lnSpc>
            </a:pPr>
            <a:r>
              <a:rPr kumimoji="0" lang="en-US" altLang="en-US">
                <a:solidFill>
                  <a:srgbClr val="969696"/>
                </a:solidFill>
                <a:cs typeface="Times New Roman" pitchFamily="18" charset="0"/>
              </a:rPr>
              <a:t>Modeling instance behaviors</a:t>
            </a:r>
            <a:r>
              <a:rPr kumimoji="0" lang="en-US" altLang="en-US">
                <a:solidFill>
                  <a:srgbClr val="969696"/>
                </a:solidFill>
              </a:rPr>
              <a:t> </a:t>
            </a:r>
          </a:p>
          <a:p>
            <a:pPr lvl="1">
              <a:lnSpc>
                <a:spcPct val="100000"/>
              </a:lnSpc>
            </a:pPr>
            <a:r>
              <a:rPr kumimoji="0" lang="en-US" altLang="en-US" sz="2000">
                <a:solidFill>
                  <a:srgbClr val="969696"/>
                </a:solidFill>
                <a:cs typeface="Times New Roman" pitchFamily="18" charset="0"/>
              </a:rPr>
              <a:t>Scenarios as UML sequence diagrams</a:t>
            </a:r>
            <a:r>
              <a:rPr kumimoji="0" lang="en-US" altLang="en-US" sz="2000">
                <a:solidFill>
                  <a:srgbClr val="969696"/>
                </a:solidFill>
              </a:rPr>
              <a:t> </a:t>
            </a:r>
          </a:p>
          <a:p>
            <a:pPr lvl="1">
              <a:lnSpc>
                <a:spcPct val="130000"/>
              </a:lnSpc>
            </a:pPr>
            <a:r>
              <a:rPr kumimoji="0" lang="en-US" altLang="en-US" sz="2000">
                <a:solidFill>
                  <a:srgbClr val="969696"/>
                </a:solidFill>
                <a:cs typeface="Times New Roman" pitchFamily="18" charset="0"/>
              </a:rPr>
              <a:t>Scenario </a:t>
            </a:r>
            <a:r>
              <a:rPr kumimoji="0" lang="en-US" altLang="en-US" sz="2000">
                <a:solidFill>
                  <a:srgbClr val="010000"/>
                </a:solidFill>
                <a:cs typeface="Times New Roman" pitchFamily="18" charset="0"/>
              </a:rPr>
              <a:t>refinement</a:t>
            </a:r>
            <a:r>
              <a:rPr kumimoji="0" lang="en-US" altLang="en-US" sz="2000">
                <a:solidFill>
                  <a:srgbClr val="969696"/>
                </a:solidFill>
                <a:cs typeface="Times New Roman" pitchFamily="18" charset="0"/>
              </a:rPr>
              <a:t>: </a:t>
            </a:r>
            <a:r>
              <a:rPr kumimoji="0" lang="fr-BE" altLang="en-US" sz="2000">
                <a:solidFill>
                  <a:srgbClr val="969696"/>
                </a:solidFill>
                <a:cs typeface="Times New Roman" pitchFamily="18" charset="0"/>
              </a:rPr>
              <a:t> </a:t>
            </a:r>
            <a:r>
              <a:rPr kumimoji="0" lang="en-US" altLang="en-US" sz="2000">
                <a:solidFill>
                  <a:srgbClr val="969696"/>
                </a:solidFill>
                <a:cs typeface="Times New Roman" pitchFamily="18" charset="0"/>
              </a:rPr>
              <a:t>episodes and agent decomposition</a:t>
            </a:r>
            <a:r>
              <a:rPr kumimoji="0" lang="en-US" altLang="en-US" sz="2000">
                <a:solidFill>
                  <a:srgbClr val="969696"/>
                </a:solidFill>
              </a:rPr>
              <a:t> </a:t>
            </a:r>
            <a:endParaRPr kumimoji="0" lang="en-US" altLang="en-US">
              <a:solidFill>
                <a:srgbClr val="969696"/>
              </a:solidFill>
            </a:endParaRPr>
          </a:p>
          <a:p>
            <a:pPr>
              <a:lnSpc>
                <a:spcPct val="100000"/>
              </a:lnSpc>
            </a:pPr>
            <a:r>
              <a:rPr kumimoji="0" lang="en-US" altLang="en-US">
                <a:solidFill>
                  <a:srgbClr val="969696"/>
                </a:solidFill>
                <a:cs typeface="Times New Roman" pitchFamily="18" charset="0"/>
              </a:rPr>
              <a:t>Modeling class behaviors</a:t>
            </a:r>
            <a:r>
              <a:rPr kumimoji="0" lang="en-US" altLang="en-US">
                <a:solidFill>
                  <a:srgbClr val="969696"/>
                </a:solidFill>
              </a:rPr>
              <a:t> </a:t>
            </a:r>
          </a:p>
          <a:p>
            <a:pPr lvl="1">
              <a:lnSpc>
                <a:spcPct val="100000"/>
              </a:lnSpc>
            </a:pPr>
            <a:r>
              <a:rPr kumimoji="0" lang="en-US" altLang="en-US" sz="2000">
                <a:solidFill>
                  <a:srgbClr val="969696"/>
                </a:solidFill>
                <a:cs typeface="Times New Roman" pitchFamily="18" charset="0"/>
              </a:rPr>
              <a:t>State machines as UML state diagrams</a:t>
            </a:r>
            <a:endParaRPr kumimoji="0" lang="en-US" altLang="en-US" sz="2000">
              <a:solidFill>
                <a:srgbClr val="969696"/>
              </a:solidFill>
            </a:endParaRPr>
          </a:p>
          <a:p>
            <a:pPr lvl="1">
              <a:lnSpc>
                <a:spcPct val="130000"/>
              </a:lnSpc>
            </a:pPr>
            <a:r>
              <a:rPr kumimoji="0" lang="en-US" altLang="en-US" sz="2000">
                <a:solidFill>
                  <a:srgbClr val="969696"/>
                </a:solidFill>
                <a:cs typeface="Times New Roman" pitchFamily="18" charset="0"/>
              </a:rPr>
              <a:t>State machine refinement: </a:t>
            </a:r>
            <a:r>
              <a:rPr kumimoji="0" lang="fr-BE" altLang="en-US" sz="2000">
                <a:solidFill>
                  <a:srgbClr val="969696"/>
                </a:solidFill>
                <a:cs typeface="Times New Roman" pitchFamily="18" charset="0"/>
              </a:rPr>
              <a:t> </a:t>
            </a:r>
            <a:r>
              <a:rPr kumimoji="0" lang="en-US" altLang="en-US" sz="2000">
                <a:solidFill>
                  <a:srgbClr val="969696"/>
                </a:solidFill>
                <a:cs typeface="Times New Roman" pitchFamily="18" charset="0"/>
              </a:rPr>
              <a:t>sequential </a:t>
            </a:r>
            <a:r>
              <a:rPr kumimoji="0" lang="fr-BE" altLang="en-US" sz="2000">
                <a:solidFill>
                  <a:srgbClr val="969696"/>
                </a:solidFill>
                <a:cs typeface="Times New Roman" pitchFamily="18" charset="0"/>
              </a:rPr>
              <a:t>&amp;</a:t>
            </a:r>
            <a:r>
              <a:rPr kumimoji="0" lang="en-US" altLang="en-US" sz="2000">
                <a:solidFill>
                  <a:srgbClr val="969696"/>
                </a:solidFill>
                <a:cs typeface="Times New Roman" pitchFamily="18" charset="0"/>
              </a:rPr>
              <a:t> concurrent substates</a:t>
            </a:r>
            <a:r>
              <a:rPr kumimoji="0" lang="en-US" altLang="en-US" sz="2000">
                <a:solidFill>
                  <a:srgbClr val="969696"/>
                </a:solidFill>
              </a:rPr>
              <a:t> </a:t>
            </a:r>
          </a:p>
          <a:p>
            <a:pPr>
              <a:lnSpc>
                <a:spcPct val="100000"/>
              </a:lnSpc>
            </a:pPr>
            <a:r>
              <a:rPr kumimoji="0" lang="en-US" altLang="en-US">
                <a:cs typeface="Times New Roman" pitchFamily="18" charset="0"/>
              </a:rPr>
              <a:t>Building behavior models</a:t>
            </a:r>
            <a:r>
              <a:rPr kumimoji="0" lang="en-US" altLang="en-US"/>
              <a:t> </a:t>
            </a:r>
          </a:p>
          <a:p>
            <a:pPr lvl="1">
              <a:lnSpc>
                <a:spcPct val="120000"/>
              </a:lnSpc>
            </a:pPr>
            <a:r>
              <a:rPr kumimoji="0" lang="en-US" altLang="en-US" sz="2000">
                <a:solidFill>
                  <a:srgbClr val="969696"/>
                </a:solidFill>
                <a:cs typeface="Times New Roman" pitchFamily="18" charset="0"/>
              </a:rPr>
              <a:t>Elaborating relevant scenarios for good coverage</a:t>
            </a:r>
            <a:r>
              <a:rPr kumimoji="0" lang="en-US" altLang="en-US" sz="2000">
                <a:solidFill>
                  <a:srgbClr val="969696"/>
                </a:solidFill>
              </a:rPr>
              <a:t> </a:t>
            </a:r>
          </a:p>
          <a:p>
            <a:pPr lvl="1">
              <a:lnSpc>
                <a:spcPct val="120000"/>
              </a:lnSpc>
            </a:pPr>
            <a:r>
              <a:rPr kumimoji="0" lang="en-US" altLang="en-US" sz="2000">
                <a:solidFill>
                  <a:srgbClr val="969696"/>
                </a:solidFill>
                <a:cs typeface="Times New Roman" pitchFamily="18" charset="0"/>
              </a:rPr>
              <a:t>Decorating scenarios with state conditions</a:t>
            </a:r>
            <a:endParaRPr kumimoji="0" lang="fr-BE" altLang="en-US" sz="2000">
              <a:solidFill>
                <a:srgbClr val="969696"/>
              </a:solidFill>
            </a:endParaRPr>
          </a:p>
          <a:p>
            <a:pPr lvl="1">
              <a:lnSpc>
                <a:spcPct val="120000"/>
              </a:lnSpc>
            </a:pPr>
            <a:r>
              <a:rPr kumimoji="0" lang="en-US" altLang="en-US" sz="2000">
                <a:solidFill>
                  <a:srgbClr val="969696"/>
                </a:solidFill>
                <a:cs typeface="Times New Roman" pitchFamily="18" charset="0"/>
              </a:rPr>
              <a:t>From scenarios to state machines</a:t>
            </a:r>
            <a:endParaRPr kumimoji="0" lang="fr-BE" altLang="en-US" sz="2000">
              <a:solidFill>
                <a:srgbClr val="969696"/>
              </a:solidFill>
            </a:endParaRPr>
          </a:p>
          <a:p>
            <a:pPr lvl="1">
              <a:lnSpc>
                <a:spcPct val="120000"/>
              </a:lnSpc>
            </a:pPr>
            <a:r>
              <a:rPr kumimoji="0" lang="en-US" altLang="en-US" sz="2000">
                <a:cs typeface="Times New Roman" pitchFamily="18" charset="0"/>
              </a:rPr>
              <a:t>From scenarios to goals</a:t>
            </a:r>
            <a:endParaRPr kumimoji="0" lang="fr-BE" altLang="en-US" sz="2000"/>
          </a:p>
          <a:p>
            <a:pPr lvl="1">
              <a:lnSpc>
                <a:spcPct val="120000"/>
              </a:lnSpc>
            </a:pPr>
            <a:r>
              <a:rPr kumimoji="0" lang="en-US" altLang="en-US" sz="2000">
                <a:cs typeface="Times New Roman" pitchFamily="18" charset="0"/>
              </a:rPr>
              <a:t>From operationalized goals to state machines</a:t>
            </a:r>
            <a:endParaRPr kumimoji="0" lang="en-US" altLang="en-US" sz="2000"/>
          </a:p>
        </p:txBody>
      </p:sp>
      <p:pic>
        <p:nvPicPr>
          <p:cNvPr id="15953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075" y="2370138"/>
            <a:ext cx="76517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595397" name="Object 5"/>
          <p:cNvGraphicFramePr>
            <a:graphicFrameLocks noChangeAspect="1"/>
          </p:cNvGraphicFramePr>
          <p:nvPr/>
        </p:nvGraphicFramePr>
        <p:xfrm>
          <a:off x="4789488" y="1165225"/>
          <a:ext cx="425450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5402" name="Clip" r:id="rId5" imgW="875520" imgH="767160" progId="MS_ClipArt_Gallery.2">
                  <p:embed/>
                </p:oleObj>
              </mc:Choice>
              <mc:Fallback>
                <p:oleObj name="Clip" r:id="rId5" imgW="875520" imgH="767160" progId="MS_ClipArt_Gallery.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9488" y="1165225"/>
                        <a:ext cx="425450" cy="446088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9539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300" y="3684588"/>
            <a:ext cx="76517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595399" name="Object 7"/>
          <p:cNvGraphicFramePr>
            <a:graphicFrameLocks noChangeAspect="1"/>
          </p:cNvGraphicFramePr>
          <p:nvPr/>
        </p:nvGraphicFramePr>
        <p:xfrm>
          <a:off x="4318000" y="3829050"/>
          <a:ext cx="425450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5403" name="Clip" r:id="rId7" imgW="875520" imgH="767160" progId="MS_ClipArt_Gallery.2">
                  <p:embed/>
                </p:oleObj>
              </mc:Choice>
              <mc:Fallback>
                <p:oleObj name="Clip" r:id="rId7" imgW="875520" imgH="767160" progId="MS_ClipArt_Gallery.2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8000" y="3829050"/>
                        <a:ext cx="425450" cy="446088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95400" name="Object 8"/>
          <p:cNvGraphicFramePr>
            <a:graphicFrameLocks noChangeAspect="1"/>
          </p:cNvGraphicFramePr>
          <p:nvPr/>
        </p:nvGraphicFramePr>
        <p:xfrm>
          <a:off x="5675313" y="3787775"/>
          <a:ext cx="447675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5404" name="Clip" r:id="rId8" imgW="845640" imgH="938520" progId="MS_ClipArt_Gallery.2">
                  <p:embed/>
                </p:oleObj>
              </mc:Choice>
              <mc:Fallback>
                <p:oleObj name="Clip" r:id="rId8" imgW="845640" imgH="938520" progId="MS_ClipArt_Gallery.2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5313" y="3787775"/>
                        <a:ext cx="447675" cy="49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95401" name="Picture 9" descr="C:\Program Files\Microsoft Office\Clipart\Popular\MAGNIFY.WM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5702300"/>
            <a:ext cx="487363" cy="69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8466" name="Rectangle 2"/>
          <p:cNvSpPr>
            <a:spLocks noGrp="1" noChangeArrowheads="1"/>
          </p:cNvSpPr>
          <p:nvPr>
            <p:ph type="title"/>
          </p:nvPr>
        </p:nvSpPr>
        <p:spPr>
          <a:xfrm>
            <a:off x="950913" y="285750"/>
            <a:ext cx="7285037" cy="762000"/>
          </a:xfrm>
        </p:spPr>
        <p:txBody>
          <a:bodyPr/>
          <a:lstStyle/>
          <a:p>
            <a:r>
              <a:rPr lang="fr-BE" altLang="en-US"/>
              <a:t>F</a:t>
            </a:r>
            <a:r>
              <a:rPr lang="en-US" altLang="en-US"/>
              <a:t>rom scenarios </a:t>
            </a:r>
            <a:r>
              <a:rPr lang="fr-BE" altLang="en-US"/>
              <a:t>to goals</a:t>
            </a:r>
            <a:endParaRPr lang="en-US" altLang="en-US"/>
          </a:p>
        </p:txBody>
      </p:sp>
      <p:sp>
        <p:nvSpPr>
          <p:cNvPr id="1598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7013" y="1312863"/>
            <a:ext cx="8916987" cy="4978400"/>
          </a:xfrm>
        </p:spPr>
        <p:txBody>
          <a:bodyPr/>
          <a:lstStyle/>
          <a:p>
            <a:pPr marL="419100" indent="-419100">
              <a:lnSpc>
                <a:spcPct val="130000"/>
              </a:lnSpc>
            </a:pPr>
            <a:r>
              <a:rPr lang="fr-BE" altLang="en-US"/>
              <a:t>Goals can be identified &amp; specified from scenarios ...</a:t>
            </a:r>
          </a:p>
          <a:p>
            <a:pPr marL="876300" lvl="1" indent="-419100">
              <a:lnSpc>
                <a:spcPct val="130000"/>
              </a:lnSpc>
            </a:pPr>
            <a:r>
              <a:rPr lang="fr-BE" altLang="en-US" sz="2000"/>
              <a:t>generalize positive scenarios by covering more behaviors</a:t>
            </a:r>
          </a:p>
          <a:p>
            <a:pPr marL="876300" lvl="1" indent="-419100"/>
            <a:r>
              <a:rPr lang="fr-BE" altLang="en-US" sz="2000"/>
              <a:t>while excluding all behaviors captured by negative scenarios</a:t>
            </a:r>
          </a:p>
          <a:p>
            <a:pPr marL="419100" indent="-419100">
              <a:lnSpc>
                <a:spcPct val="180000"/>
              </a:lnSpc>
            </a:pPr>
            <a:r>
              <a:rPr lang="fr-BE" altLang="en-US"/>
              <a:t>By asking </a:t>
            </a:r>
            <a:r>
              <a:rPr lang="fr-BE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WHY?</a:t>
            </a:r>
            <a:r>
              <a:rPr lang="fr-BE" altLang="en-US"/>
              <a:t> questions about positive scenarios, </a:t>
            </a:r>
          </a:p>
          <a:p>
            <a:pPr marL="419100" indent="-419100">
              <a:lnSpc>
                <a:spcPct val="60000"/>
              </a:lnSpc>
              <a:buFont typeface="Wingdings" pitchFamily="2" charset="2"/>
              <a:buNone/>
            </a:pPr>
            <a:r>
              <a:rPr lang="fr-BE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    WHY NOT?</a:t>
            </a:r>
            <a:r>
              <a:rPr lang="fr-BE" altLang="en-US"/>
              <a:t> questions about negative scenarios</a:t>
            </a:r>
          </a:p>
          <a:p>
            <a:pPr marL="876300" lvl="1" indent="-419100">
              <a:lnSpc>
                <a:spcPct val="140000"/>
              </a:lnSpc>
            </a:pPr>
            <a:r>
              <a:rPr lang="fr-BE" altLang="en-US" sz="2000"/>
              <a:t>cf. Sect. 8.8.2</a:t>
            </a:r>
          </a:p>
          <a:p>
            <a:pPr marL="876300" lvl="1" indent="-419100">
              <a:lnSpc>
                <a:spcPct val="120000"/>
              </a:lnSpc>
            </a:pPr>
            <a:r>
              <a:rPr lang="fr-BE" altLang="en-US" sz="2000"/>
              <a:t>Scenario decomposed in episodes  </a:t>
            </a:r>
          </a:p>
          <a:p>
            <a:pPr marL="876300" lvl="1" indent="-419100">
              <a:lnSpc>
                <a:spcPct val="100000"/>
              </a:lnSpc>
              <a:buFontTx/>
              <a:buNone/>
            </a:pPr>
            <a:r>
              <a:rPr lang="fr-BE" altLang="en-US" sz="2000">
                <a:solidFill>
                  <a:schemeClr val="tx2"/>
                </a:solidFill>
              </a:rPr>
              <a:t>       =&gt;</a:t>
            </a:r>
            <a:r>
              <a:rPr lang="fr-BE" altLang="en-US" sz="2000"/>
              <a:t>  milestone refinement of scenario goal into episode subgoals</a:t>
            </a:r>
          </a:p>
          <a:p>
            <a:pPr marL="876300" lvl="1" indent="-419100">
              <a:lnSpc>
                <a:spcPct val="100000"/>
              </a:lnSpc>
              <a:buFontTx/>
              <a:buNone/>
            </a:pPr>
            <a:r>
              <a:rPr lang="fr-BE" altLang="en-US" sz="2000"/>
              <a:t>           </a:t>
            </a:r>
            <a:r>
              <a:rPr lang="fr-BE" altLang="en-US" sz="1800"/>
              <a:t>(cf. Section 8.8.5)</a:t>
            </a:r>
          </a:p>
          <a:p>
            <a:pPr marL="419100" indent="-419100">
              <a:lnSpc>
                <a:spcPct val="150000"/>
              </a:lnSpc>
            </a:pPr>
            <a:r>
              <a:rPr lang="fr-BE" altLang="en-US"/>
              <a:t>By mining behavioral goals from decorated scenarios</a:t>
            </a:r>
          </a:p>
        </p:txBody>
      </p:sp>
      <p:pic>
        <p:nvPicPr>
          <p:cNvPr id="1598469" name="Picture 5" descr="sequenceDiagr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168275"/>
            <a:ext cx="1150938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9847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5" y="219075"/>
            <a:ext cx="1736725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8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98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9490" name="Rectangle 2"/>
          <p:cNvSpPr>
            <a:spLocks noGrp="1" noChangeArrowheads="1"/>
          </p:cNvSpPr>
          <p:nvPr>
            <p:ph type="title"/>
          </p:nvPr>
        </p:nvSpPr>
        <p:spPr>
          <a:xfrm>
            <a:off x="863600" y="311150"/>
            <a:ext cx="8286750" cy="8128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n-US"/>
              <a:t>Identifying goals from scenario episodes</a:t>
            </a:r>
            <a:r>
              <a:rPr lang="fr-BE" altLang="en-US"/>
              <a:t>:</a:t>
            </a:r>
            <a:br>
              <a:rPr lang="fr-BE" altLang="en-US"/>
            </a:br>
            <a:r>
              <a:rPr lang="fr-BE" altLang="en-US"/>
              <a:t> </a:t>
            </a:r>
            <a:r>
              <a:rPr lang="en-US" alt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WHY</a:t>
            </a:r>
            <a:r>
              <a:rPr lang="en-US" altLang="en-US"/>
              <a:t> questions</a:t>
            </a:r>
            <a:r>
              <a:rPr lang="fr-BE" altLang="en-US"/>
              <a:t> and milestones</a:t>
            </a:r>
            <a:endParaRPr lang="en-US" altLang="en-US"/>
          </a:p>
        </p:txBody>
      </p:sp>
      <p:graphicFrame>
        <p:nvGraphicFramePr>
          <p:cNvPr id="1599492" name="Object 4"/>
          <p:cNvGraphicFramePr>
            <a:graphicFrameLocks/>
          </p:cNvGraphicFramePr>
          <p:nvPr/>
        </p:nvGraphicFramePr>
        <p:xfrm>
          <a:off x="0" y="1433513"/>
          <a:ext cx="9144000" cy="4494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9498" name="Picture" r:id="rId4" imgW="4950360" imgH="2004120" progId="Word.Picture.8">
                  <p:embed/>
                </p:oleObj>
              </mc:Choice>
              <mc:Fallback>
                <p:oleObj name="Picture" r:id="rId4" imgW="4950360" imgH="2004120" progId="Word.Picture.8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433513"/>
                        <a:ext cx="9144000" cy="4494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99493" name="Line 5"/>
          <p:cNvSpPr>
            <a:spLocks noChangeShapeType="1"/>
          </p:cNvSpPr>
          <p:nvPr/>
        </p:nvSpPr>
        <p:spPr bwMode="auto">
          <a:xfrm>
            <a:off x="7156450" y="5791200"/>
            <a:ext cx="693738" cy="206375"/>
          </a:xfrm>
          <a:prstGeom prst="line">
            <a:avLst/>
          </a:prstGeom>
          <a:noFill/>
          <a:ln w="12700">
            <a:solidFill>
              <a:schemeClr val="hlink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99494" name="Text Box 6"/>
          <p:cNvSpPr txBox="1">
            <a:spLocks noChangeArrowheads="1"/>
          </p:cNvSpPr>
          <p:nvPr/>
        </p:nvSpPr>
        <p:spPr bwMode="auto">
          <a:xfrm>
            <a:off x="5141913" y="5978525"/>
            <a:ext cx="3906837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fr-BE" altLang="en-US" sz="2000" b="0">
                <a:solidFill>
                  <a:schemeClr val="tx2"/>
                </a:solidFill>
                <a:effectLst/>
                <a:latin typeface="Comic Sans MS" pitchFamily="66" charset="0"/>
              </a:rPr>
              <a:t>Milestone subgoals of </a:t>
            </a:r>
          </a:p>
          <a:p>
            <a:pPr>
              <a:spcBef>
                <a:spcPct val="0"/>
              </a:spcBef>
            </a:pPr>
            <a:r>
              <a:rPr lang="fr-BE" altLang="en-US" sz="2000" b="0" i="1">
                <a:solidFill>
                  <a:schemeClr val="tx2"/>
                </a:solidFill>
                <a:effectLst/>
                <a:latin typeface="Comic Sans MS" pitchFamily="66" charset="0"/>
              </a:rPr>
              <a:t>Achieve [MaximumAttendance]</a:t>
            </a:r>
            <a:endParaRPr lang="fr-BE" altLang="en-US" sz="2000" b="0"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99495" name="Line 7"/>
          <p:cNvSpPr>
            <a:spLocks noChangeShapeType="1"/>
          </p:cNvSpPr>
          <p:nvPr/>
        </p:nvSpPr>
        <p:spPr bwMode="auto">
          <a:xfrm flipH="1">
            <a:off x="7913688" y="4483100"/>
            <a:ext cx="766762" cy="1539875"/>
          </a:xfrm>
          <a:prstGeom prst="line">
            <a:avLst/>
          </a:prstGeom>
          <a:noFill/>
          <a:ln w="12700">
            <a:solidFill>
              <a:schemeClr val="hlink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pic>
        <p:nvPicPr>
          <p:cNvPr id="1599497" name="Picture 9" descr="C:\Program Files\Common Files\Microsoft Shared\Clipart\cagcat50\pe01682_.wm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69850"/>
            <a:ext cx="976312" cy="95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0514" name="Rectangle 2"/>
          <p:cNvSpPr>
            <a:spLocks noGrp="1" noChangeArrowheads="1"/>
          </p:cNvSpPr>
          <p:nvPr>
            <p:ph type="title"/>
          </p:nvPr>
        </p:nvSpPr>
        <p:spPr>
          <a:xfrm>
            <a:off x="939800" y="311150"/>
            <a:ext cx="8083550" cy="8128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n-US"/>
              <a:t>Identifying goals from scenario episodes</a:t>
            </a:r>
            <a:r>
              <a:rPr lang="fr-BE" altLang="en-US"/>
              <a:t>:</a:t>
            </a:r>
            <a:br>
              <a:rPr lang="fr-BE" altLang="en-US"/>
            </a:br>
            <a:r>
              <a:rPr lang="fr-BE" altLang="en-US"/>
              <a:t> </a:t>
            </a:r>
            <a:r>
              <a:rPr lang="en-US" alt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WHY</a:t>
            </a:r>
            <a:r>
              <a:rPr lang="en-US" altLang="en-US"/>
              <a:t> </a:t>
            </a:r>
            <a:r>
              <a:rPr lang="fr-BE" alt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NOT</a:t>
            </a:r>
            <a:r>
              <a:rPr lang="fr-BE" altLang="en-US"/>
              <a:t> </a:t>
            </a:r>
            <a:r>
              <a:rPr lang="en-US" altLang="en-US"/>
              <a:t>questions</a:t>
            </a:r>
          </a:p>
        </p:txBody>
      </p:sp>
      <p:graphicFrame>
        <p:nvGraphicFramePr>
          <p:cNvPr id="1600520" name="Object 8"/>
          <p:cNvGraphicFramePr>
            <a:graphicFrameLocks noChangeAspect="1"/>
          </p:cNvGraphicFramePr>
          <p:nvPr/>
        </p:nvGraphicFramePr>
        <p:xfrm>
          <a:off x="1900238" y="1495425"/>
          <a:ext cx="5422900" cy="3838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0524" name="Picture" r:id="rId4" imgW="2970360" imgH="1909440" progId="Word.Picture.8">
                  <p:embed/>
                </p:oleObj>
              </mc:Choice>
              <mc:Fallback>
                <p:oleObj name="Picture" r:id="rId4" imgW="2970360" imgH="1909440" progId="Word.Picture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0238" y="1495425"/>
                        <a:ext cx="5422900" cy="3838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00521" name="Line 9"/>
          <p:cNvSpPr>
            <a:spLocks noChangeShapeType="1"/>
          </p:cNvSpPr>
          <p:nvPr/>
        </p:nvSpPr>
        <p:spPr bwMode="auto">
          <a:xfrm>
            <a:off x="5029200" y="4721225"/>
            <a:ext cx="519113" cy="652463"/>
          </a:xfrm>
          <a:prstGeom prst="line">
            <a:avLst/>
          </a:prstGeom>
          <a:noFill/>
          <a:ln w="9525">
            <a:solidFill>
              <a:schemeClr val="tx2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00522" name="Text Box 10"/>
          <p:cNvSpPr txBox="1">
            <a:spLocks noChangeArrowheads="1"/>
          </p:cNvSpPr>
          <p:nvPr/>
        </p:nvSpPr>
        <p:spPr bwMode="auto">
          <a:xfrm>
            <a:off x="4749800" y="5470525"/>
            <a:ext cx="43402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lnSpc>
                <a:spcPct val="80000"/>
              </a:lnSpc>
              <a:spcBef>
                <a:spcPct val="0"/>
              </a:spcBef>
            </a:pPr>
            <a:r>
              <a:rPr lang="fr-BE" altLang="en-US" sz="2000" i="1">
                <a:solidFill>
                  <a:schemeClr val="tx2"/>
                </a:solidFill>
                <a:effectLst/>
                <a:latin typeface="Arial" pitchFamily="34" charset="0"/>
              </a:rPr>
              <a:t>WHY NOT? </a:t>
            </a:r>
          </a:p>
          <a:p>
            <a:pPr algn="l">
              <a:lnSpc>
                <a:spcPct val="130000"/>
              </a:lnSpc>
              <a:spcBef>
                <a:spcPct val="0"/>
              </a:spcBef>
            </a:pPr>
            <a:r>
              <a:rPr lang="en-AU" altLang="en-US">
                <a:solidFill>
                  <a:srgbClr val="800080"/>
                </a:solidFill>
                <a:effectLst/>
                <a:cs typeface="Times New Roman" pitchFamily="18" charset="0"/>
              </a:rPr>
              <a:t>       ß</a:t>
            </a:r>
            <a:r>
              <a:rPr lang="en-US" altLang="en-US" b="0">
                <a:solidFill>
                  <a:schemeClr val="tx2"/>
                </a:solidFill>
                <a:effectLst/>
                <a:latin typeface="Comic Sans MS" pitchFamily="66" charset="0"/>
              </a:rPr>
              <a:t> </a:t>
            </a:r>
            <a:r>
              <a:rPr lang="fr-BE" altLang="en-US" b="0">
                <a:solidFill>
                  <a:schemeClr val="tx2"/>
                </a:solidFill>
                <a:effectLst/>
                <a:latin typeface="Comic Sans MS" pitchFamily="66" charset="0"/>
              </a:rPr>
              <a:t>  </a:t>
            </a:r>
          </a:p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fr-BE" altLang="en-US" sz="2000" b="0" i="1">
                <a:solidFill>
                  <a:schemeClr val="tx2"/>
                </a:solidFill>
                <a:effectLst/>
                <a:latin typeface="Arial" pitchFamily="34" charset="0"/>
              </a:rPr>
              <a:t>Maintain [DoorsClosedWhileMoving]</a:t>
            </a:r>
          </a:p>
        </p:txBody>
      </p:sp>
      <p:pic>
        <p:nvPicPr>
          <p:cNvPr id="1600523" name="Picture 11" descr="C:\Program Files\Common Files\Microsoft Shared\Clipart\cagcat50\pe01682_.wm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69850"/>
            <a:ext cx="976312" cy="95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1538" name="Rectangle 2"/>
          <p:cNvSpPr>
            <a:spLocks noGrp="1" noChangeArrowheads="1"/>
          </p:cNvSpPr>
          <p:nvPr>
            <p:ph type="title"/>
          </p:nvPr>
        </p:nvSpPr>
        <p:spPr>
          <a:xfrm>
            <a:off x="950913" y="285750"/>
            <a:ext cx="7285037" cy="762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fr-BE" altLang="en-US"/>
              <a:t>Mining behavioral goals </a:t>
            </a:r>
            <a:br>
              <a:rPr lang="fr-BE" altLang="en-US"/>
            </a:br>
            <a:r>
              <a:rPr lang="fr-BE" altLang="en-US"/>
              <a:t>from decorated scenarios</a:t>
            </a:r>
            <a:endParaRPr lang="en-US" altLang="en-US"/>
          </a:p>
        </p:txBody>
      </p:sp>
      <p:sp>
        <p:nvSpPr>
          <p:cNvPr id="1601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7013" y="1363663"/>
            <a:ext cx="8916987" cy="4978400"/>
          </a:xfrm>
        </p:spPr>
        <p:txBody>
          <a:bodyPr/>
          <a:lstStyle/>
          <a:p>
            <a:pPr marL="419100" indent="-419100">
              <a:lnSpc>
                <a:spcPct val="130000"/>
              </a:lnSpc>
            </a:pPr>
            <a:r>
              <a:rPr lang="fr-BE" altLang="en-US"/>
              <a:t>Based on</a:t>
            </a:r>
            <a:r>
              <a:rPr lang="en-US" altLang="en-US"/>
              <a:t> </a:t>
            </a: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state conditions</a:t>
            </a:r>
            <a:r>
              <a:rPr lang="fr-BE" altLang="en-US"/>
              <a:t> along timelines of decorated scenario </a:t>
            </a:r>
            <a:r>
              <a:rPr lang="fr-BE" altLang="en-US" sz="2000"/>
              <a:t>(cf. Sect. 13.3.2)</a:t>
            </a:r>
            <a:r>
              <a:rPr lang="fr-BE" altLang="en-US"/>
              <a:t> </a:t>
            </a:r>
          </a:p>
          <a:p>
            <a:pPr marL="419100" indent="-419100">
              <a:spcBef>
                <a:spcPct val="60000"/>
              </a:spcBef>
            </a:pPr>
            <a:r>
              <a:rPr lang="fr-BE" altLang="en-US"/>
              <a:t>For </a:t>
            </a:r>
            <a:r>
              <a:rPr lang="fr-BE" altLang="en-US" i="1"/>
              <a:t>Achieve</a:t>
            </a:r>
            <a:r>
              <a:rPr lang="fr-BE" altLang="en-US"/>
              <a:t> goals: </a:t>
            </a:r>
          </a:p>
          <a:p>
            <a:pPr marL="419100" indent="-419100">
              <a:lnSpc>
                <a:spcPct val="90000"/>
              </a:lnSpc>
              <a:spcBef>
                <a:spcPct val="25000"/>
              </a:spcBef>
              <a:buFont typeface="Wingdings" pitchFamily="2" charset="2"/>
              <a:buNone/>
            </a:pPr>
            <a:r>
              <a:rPr lang="fr-BE" altLang="en-US"/>
              <a:t>       consider </a:t>
            </a:r>
            <a:r>
              <a:rPr lang="fr-BE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stimulus-response</a:t>
            </a:r>
            <a:r>
              <a:rPr lang="fr-BE" altLang="en-US"/>
              <a:t> interaction patterns</a:t>
            </a:r>
          </a:p>
          <a:p>
            <a:pPr marL="876300" lvl="1" indent="-419100">
              <a:lnSpc>
                <a:spcPct val="130000"/>
              </a:lnSpc>
              <a:buFontTx/>
              <a:buNone/>
            </a:pPr>
            <a:r>
              <a:rPr lang="fr-BE" alt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  if</a:t>
            </a:r>
            <a:r>
              <a:rPr lang="fr-BE" altLang="en-US" sz="2000"/>
              <a:t> Condition</a:t>
            </a:r>
            <a:r>
              <a:rPr lang="fr-BE" altLang="en-US" sz="2000" i="1"/>
              <a:t>Before</a:t>
            </a:r>
            <a:r>
              <a:rPr lang="fr-BE" altLang="en-US" sz="2000"/>
              <a:t>Interaction </a:t>
            </a:r>
            <a:r>
              <a:rPr lang="fr-BE" alt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then sooner-or-later</a:t>
            </a:r>
            <a:r>
              <a:rPr lang="fr-BE" altLang="en-US" sz="2000"/>
              <a:t> ConditionAfter</a:t>
            </a:r>
          </a:p>
          <a:p>
            <a:pPr marL="419100" indent="-419100">
              <a:lnSpc>
                <a:spcPct val="130000"/>
              </a:lnSpc>
            </a:pPr>
            <a:r>
              <a:rPr lang="fr-BE" altLang="en-US"/>
              <a:t>For</a:t>
            </a:r>
            <a:r>
              <a:rPr lang="fr-BE" altLang="en-US" i="1"/>
              <a:t> Maintain</a:t>
            </a:r>
            <a:r>
              <a:rPr lang="fr-BE" altLang="en-US"/>
              <a:t> goals: </a:t>
            </a:r>
          </a:p>
          <a:p>
            <a:pPr marL="419100" indent="-419100">
              <a:lnSpc>
                <a:spcPct val="90000"/>
              </a:lnSpc>
              <a:spcBef>
                <a:spcPct val="25000"/>
              </a:spcBef>
              <a:buFont typeface="Wingdings" pitchFamily="2" charset="2"/>
              <a:buNone/>
            </a:pPr>
            <a:r>
              <a:rPr lang="fr-BE" altLang="en-US"/>
              <a:t>       consider </a:t>
            </a:r>
            <a:r>
              <a:rPr lang="fr-BE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invariance</a:t>
            </a:r>
            <a:r>
              <a:rPr lang="fr-BE" altLang="en-US"/>
              <a:t> patterns from state transitions </a:t>
            </a:r>
            <a:r>
              <a:rPr lang="fr-BE" altLang="en-US" i="1"/>
              <a:t>ST</a:t>
            </a:r>
          </a:p>
          <a:p>
            <a:pPr marL="419100" indent="-419100">
              <a:lnSpc>
                <a:spcPct val="120000"/>
              </a:lnSpc>
              <a:buFont typeface="Wingdings" pitchFamily="2" charset="2"/>
              <a:buNone/>
            </a:pPr>
            <a:r>
              <a:rPr lang="fr-BE" altLang="en-US" sz="2000">
                <a:solidFill>
                  <a:srgbClr val="0099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if</a:t>
            </a:r>
            <a:r>
              <a:rPr lang="fr-BE" altLang="en-US" sz="2000">
                <a:solidFill>
                  <a:srgbClr val="009999"/>
                </a:solidFill>
              </a:rPr>
              <a:t> </a:t>
            </a:r>
            <a:r>
              <a:rPr lang="fr-BE" altLang="en-US" sz="2000" i="1">
                <a:solidFill>
                  <a:srgbClr val="009999"/>
                </a:solidFill>
              </a:rPr>
              <a:t>ST</a:t>
            </a:r>
            <a:r>
              <a:rPr lang="fr-BE" altLang="en-US" sz="2000">
                <a:solidFill>
                  <a:srgbClr val="009999"/>
                </a:solidFill>
              </a:rPr>
              <a:t> </a:t>
            </a:r>
            <a:r>
              <a:rPr lang="fr-BE" altLang="en-US" sz="2000">
                <a:solidFill>
                  <a:srgbClr val="0099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then always</a:t>
            </a:r>
            <a:r>
              <a:rPr lang="fr-BE" altLang="en-US" sz="2000">
                <a:solidFill>
                  <a:srgbClr val="009999"/>
                </a:solidFill>
              </a:rPr>
              <a:t> </a:t>
            </a:r>
            <a:r>
              <a:rPr lang="fr-BE" altLang="en-US" sz="2000" i="1">
                <a:solidFill>
                  <a:srgbClr val="009999"/>
                </a:solidFill>
              </a:rPr>
              <a:t>Invariant</a:t>
            </a:r>
            <a:r>
              <a:rPr lang="fr-BE" altLang="en-US" sz="2000">
                <a:solidFill>
                  <a:srgbClr val="009999"/>
                </a:solidFill>
              </a:rPr>
              <a:t>Condition unless </a:t>
            </a:r>
            <a:r>
              <a:rPr lang="fr-BE" altLang="en-US" sz="2000" i="1">
                <a:solidFill>
                  <a:srgbClr val="009999"/>
                </a:solidFill>
              </a:rPr>
              <a:t>New</a:t>
            </a:r>
            <a:r>
              <a:rPr lang="fr-BE" altLang="en-US" sz="2000">
                <a:solidFill>
                  <a:srgbClr val="009999"/>
                </a:solidFill>
              </a:rPr>
              <a:t>Condition</a:t>
            </a:r>
            <a:endParaRPr lang="fr-BE" altLang="en-US">
              <a:solidFill>
                <a:srgbClr val="009999"/>
              </a:solidFill>
            </a:endParaRPr>
          </a:p>
          <a:p>
            <a:pPr marL="419100" indent="-419100">
              <a:lnSpc>
                <a:spcPct val="120000"/>
              </a:lnSpc>
              <a:spcBef>
                <a:spcPct val="60000"/>
              </a:spcBef>
            </a:pPr>
            <a:r>
              <a:rPr lang="fr-BE" altLang="en-US"/>
              <a:t>These are leaf goals under responsibility of the agent associated with the timeline</a:t>
            </a:r>
          </a:p>
        </p:txBody>
      </p:sp>
      <p:pic>
        <p:nvPicPr>
          <p:cNvPr id="1601540" name="Picture 4" descr="sequenceDiagr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168275"/>
            <a:ext cx="1150938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0154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5" y="219075"/>
            <a:ext cx="1736725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01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2562" name="Rectangle 2"/>
          <p:cNvSpPr>
            <a:spLocks noGrp="1" noChangeArrowheads="1"/>
          </p:cNvSpPr>
          <p:nvPr>
            <p:ph type="title"/>
          </p:nvPr>
        </p:nvSpPr>
        <p:spPr>
          <a:xfrm>
            <a:off x="355600" y="311150"/>
            <a:ext cx="8794750" cy="8128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fr-BE" altLang="en-US"/>
              <a:t>Mining </a:t>
            </a:r>
            <a:r>
              <a:rPr lang="fr-BE" altLang="en-US" i="1"/>
              <a:t>Achieve</a:t>
            </a:r>
            <a:r>
              <a:rPr lang="fr-BE" altLang="en-US"/>
              <a:t> goals from</a:t>
            </a:r>
            <a:br>
              <a:rPr lang="fr-BE" altLang="en-US"/>
            </a:br>
            <a:r>
              <a:rPr lang="fr-BE" altLang="en-US"/>
              <a:t> stimulus-response interactions</a:t>
            </a:r>
            <a:endParaRPr lang="en-US" altLang="en-US"/>
          </a:p>
        </p:txBody>
      </p:sp>
      <p:graphicFrame>
        <p:nvGraphicFramePr>
          <p:cNvPr id="1602568" name="Object 8"/>
          <p:cNvGraphicFramePr>
            <a:graphicFrameLocks noChangeAspect="1"/>
          </p:cNvGraphicFramePr>
          <p:nvPr/>
        </p:nvGraphicFramePr>
        <p:xfrm>
          <a:off x="317500" y="1741488"/>
          <a:ext cx="8750300" cy="432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2572" name="Picture" r:id="rId4" imgW="4770720" imgH="2359080" progId="Word.Picture.8">
                  <p:embed/>
                </p:oleObj>
              </mc:Choice>
              <mc:Fallback>
                <p:oleObj name="Picture" r:id="rId4" imgW="4770720" imgH="2359080" progId="Word.Picture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500" y="1741488"/>
                        <a:ext cx="8750300" cy="432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02569" name="Text Box 9"/>
          <p:cNvSpPr txBox="1">
            <a:spLocks noChangeArrowheads="1"/>
          </p:cNvSpPr>
          <p:nvPr/>
        </p:nvSpPr>
        <p:spPr bwMode="auto">
          <a:xfrm>
            <a:off x="1282700" y="6130925"/>
            <a:ext cx="5241925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lnSpc>
                <a:spcPct val="80000"/>
              </a:lnSpc>
              <a:spcBef>
                <a:spcPct val="0"/>
              </a:spcBef>
            </a:pPr>
            <a:r>
              <a:rPr lang="fr-BE" altLang="en-US" sz="2000" b="0">
                <a:solidFill>
                  <a:srgbClr val="0000FF"/>
                </a:solidFill>
                <a:effectLst/>
                <a:latin typeface="Arial" pitchFamily="34" charset="0"/>
                <a:cs typeface="Times New Roman" pitchFamily="18" charset="0"/>
              </a:rPr>
              <a:t>Achieve [SignalSetToGo </a:t>
            </a:r>
            <a:r>
              <a:rPr lang="fr-BE" altLang="en-US" sz="2000" b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If </a:t>
            </a:r>
            <a:r>
              <a:rPr lang="fr-BE" altLang="en-US" sz="2000" b="0">
                <a:solidFill>
                  <a:srgbClr val="0000FF"/>
                </a:solidFill>
                <a:effectLst/>
                <a:latin typeface="Arial" pitchFamily="34" charset="0"/>
                <a:cs typeface="Times New Roman" pitchFamily="18" charset="0"/>
              </a:rPr>
              <a:t>NoTrainOnBlock]</a:t>
            </a:r>
            <a:r>
              <a:rPr lang="en-US" altLang="en-US" sz="2000" b="0">
                <a:solidFill>
                  <a:schemeClr val="tx2"/>
                </a:solidFill>
                <a:effectLst/>
                <a:latin typeface="Arial" pitchFamily="34" charset="0"/>
              </a:rPr>
              <a:t> </a:t>
            </a:r>
            <a:endParaRPr lang="fr-BE" altLang="en-US" sz="2000" b="0"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1602570" name="Line 10"/>
          <p:cNvSpPr>
            <a:spLocks noChangeShapeType="1"/>
          </p:cNvSpPr>
          <p:nvPr/>
        </p:nvSpPr>
        <p:spPr bwMode="auto">
          <a:xfrm flipV="1">
            <a:off x="2108200" y="5067300"/>
            <a:ext cx="660400" cy="9906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pic>
        <p:nvPicPr>
          <p:cNvPr id="1602571" name="Picture 11" descr="C:\Program Files\Common Files\Microsoft Shared\Clipart\cagcat50\pe01682_.wm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69850"/>
            <a:ext cx="976312" cy="95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3586" name="Rectangle 2"/>
          <p:cNvSpPr>
            <a:spLocks noGrp="1" noChangeArrowheads="1"/>
          </p:cNvSpPr>
          <p:nvPr>
            <p:ph type="title"/>
          </p:nvPr>
        </p:nvSpPr>
        <p:spPr>
          <a:xfrm>
            <a:off x="355600" y="234950"/>
            <a:ext cx="8794750" cy="8128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fr-BE" altLang="en-US"/>
              <a:t>Mining </a:t>
            </a:r>
            <a:r>
              <a:rPr lang="fr-BE" altLang="en-US" i="1"/>
              <a:t>Maintain</a:t>
            </a:r>
            <a:r>
              <a:rPr lang="fr-BE" altLang="en-US"/>
              <a:t> goals from</a:t>
            </a:r>
            <a:br>
              <a:rPr lang="fr-BE" altLang="en-US"/>
            </a:br>
            <a:r>
              <a:rPr lang="fr-BE" altLang="en-US"/>
              <a:t> invariant conditions along interactions</a:t>
            </a:r>
            <a:endParaRPr lang="en-US" altLang="en-US"/>
          </a:p>
        </p:txBody>
      </p:sp>
      <p:pic>
        <p:nvPicPr>
          <p:cNvPr id="1603587" name="Picture 3" descr="C:\Program Files\Common Files\Microsoft Shared\Clipart\cagcat50\pe01682_.w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69850"/>
            <a:ext cx="976312" cy="95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03589" name="Object 5"/>
          <p:cNvGraphicFramePr>
            <a:graphicFrameLocks noChangeAspect="1"/>
          </p:cNvGraphicFramePr>
          <p:nvPr/>
        </p:nvGraphicFramePr>
        <p:xfrm>
          <a:off x="2030413" y="1285875"/>
          <a:ext cx="5954712" cy="495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3594" name="Picture" r:id="rId5" imgW="2970360" imgH="2359080" progId="Word.Picture.8">
                  <p:embed/>
                </p:oleObj>
              </mc:Choice>
              <mc:Fallback>
                <p:oleObj name="Picture" r:id="rId5" imgW="2970360" imgH="2359080" progId="Word.Picture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0413" y="1285875"/>
                        <a:ext cx="5954712" cy="4956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03590" name="AutoShape 6"/>
          <p:cNvSpPr>
            <a:spLocks noChangeArrowheads="1"/>
          </p:cNvSpPr>
          <p:nvPr/>
        </p:nvSpPr>
        <p:spPr bwMode="auto">
          <a:xfrm>
            <a:off x="2209800" y="3175000"/>
            <a:ext cx="4102100" cy="2616200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hlink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03591" name="Text Box 7"/>
          <p:cNvSpPr txBox="1">
            <a:spLocks noChangeArrowheads="1"/>
          </p:cNvSpPr>
          <p:nvPr/>
        </p:nvSpPr>
        <p:spPr bwMode="auto">
          <a:xfrm>
            <a:off x="2159000" y="6092825"/>
            <a:ext cx="6664325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lnSpc>
                <a:spcPct val="80000"/>
              </a:lnSpc>
              <a:spcBef>
                <a:spcPct val="0"/>
              </a:spcBef>
            </a:pPr>
            <a:r>
              <a:rPr lang="en-US" altLang="en-US" sz="2000" b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If</a:t>
            </a:r>
            <a:r>
              <a:rPr lang="en-US" altLang="en-US" sz="2000" b="0">
                <a:solidFill>
                  <a:srgbClr val="0000FF"/>
                </a:solidFill>
                <a:effectLst/>
                <a:latin typeface="Arial" pitchFamily="34" charset="0"/>
                <a:cs typeface="Times New Roman" pitchFamily="18" charset="0"/>
              </a:rPr>
              <a:t> Speed &gt; 0 </a:t>
            </a:r>
            <a:r>
              <a:rPr lang="en-US" altLang="en-US" sz="2000" b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and</a:t>
            </a:r>
            <a:r>
              <a:rPr lang="en-US" altLang="en-US" sz="2000" b="0">
                <a:solidFill>
                  <a:srgbClr val="0000FF"/>
                </a:solidFill>
                <a:effectLst/>
                <a:latin typeface="Arial" pitchFamily="34" charset="0"/>
                <a:cs typeface="Times New Roman" pitchFamily="18" charset="0"/>
              </a:rPr>
              <a:t> doorsState = closed </a:t>
            </a:r>
            <a:r>
              <a:rPr lang="en-US" altLang="en-US" sz="2000" b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then</a:t>
            </a:r>
            <a:r>
              <a:rPr lang="en-US" altLang="en-US" sz="2000" b="0">
                <a:solidFill>
                  <a:srgbClr val="0000FF"/>
                </a:solidFill>
                <a:effectLst/>
                <a:latin typeface="Arial" pitchFamily="34" charset="0"/>
                <a:cs typeface="Times New Roman" pitchFamily="18" charset="0"/>
              </a:rPr>
              <a:t> </a:t>
            </a:r>
            <a:endParaRPr lang="fr-BE" altLang="en-US" sz="2000" b="0">
              <a:solidFill>
                <a:srgbClr val="0000FF"/>
              </a:solidFill>
              <a:effectLst/>
              <a:latin typeface="Arial" pitchFamily="34" charset="0"/>
              <a:cs typeface="Times New Roman" pitchFamily="18" charset="0"/>
            </a:endParaRPr>
          </a:p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fr-BE" altLang="en-US" sz="2000" b="0">
                <a:solidFill>
                  <a:srgbClr val="0000FF"/>
                </a:solidFill>
                <a:effectLst/>
                <a:latin typeface="Arial" pitchFamily="34" charset="0"/>
                <a:cs typeface="Times New Roman" pitchFamily="18" charset="0"/>
              </a:rPr>
              <a:t>  </a:t>
            </a:r>
            <a:r>
              <a:rPr lang="en-US" altLang="en-US" sz="2000" b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always</a:t>
            </a:r>
            <a:r>
              <a:rPr lang="en-US" altLang="en-US" sz="2000" b="0">
                <a:solidFill>
                  <a:srgbClr val="0000FF"/>
                </a:solidFill>
                <a:effectLst/>
                <a:latin typeface="Arial" pitchFamily="34" charset="0"/>
                <a:cs typeface="Times New Roman" pitchFamily="18" charset="0"/>
              </a:rPr>
              <a:t> doorsState = closed </a:t>
            </a:r>
            <a:r>
              <a:rPr lang="en-US" altLang="en-US" sz="2000" b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unless</a:t>
            </a:r>
            <a:r>
              <a:rPr lang="en-US" altLang="en-US" sz="2000" b="0">
                <a:solidFill>
                  <a:srgbClr val="0000FF"/>
                </a:solidFill>
                <a:effectLst/>
                <a:latin typeface="Arial" pitchFamily="34" charset="0"/>
                <a:cs typeface="Times New Roman" pitchFamily="18" charset="0"/>
              </a:rPr>
              <a:t> measuredSpeed = 0</a:t>
            </a:r>
            <a:r>
              <a:rPr lang="en-US" altLang="en-US" sz="2000" b="0">
                <a:solidFill>
                  <a:schemeClr val="tx2"/>
                </a:solidFill>
                <a:effectLst/>
                <a:latin typeface="Arial" pitchFamily="34" charset="0"/>
              </a:rPr>
              <a:t> </a:t>
            </a:r>
            <a:endParaRPr lang="fr-BE" altLang="en-US" sz="2000" b="0"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1603593" name="Freeform 9"/>
          <p:cNvSpPr>
            <a:spLocks/>
          </p:cNvSpPr>
          <p:nvPr/>
        </p:nvSpPr>
        <p:spPr bwMode="auto">
          <a:xfrm>
            <a:off x="1309688" y="4432300"/>
            <a:ext cx="862012" cy="1919288"/>
          </a:xfrm>
          <a:custGeom>
            <a:avLst/>
            <a:gdLst>
              <a:gd name="T0" fmla="*/ 543 w 543"/>
              <a:gd name="T1" fmla="*/ 0 h 1209"/>
              <a:gd name="T2" fmla="*/ 135 w 543"/>
              <a:gd name="T3" fmla="*/ 232 h 1209"/>
              <a:gd name="T4" fmla="*/ 15 w 543"/>
              <a:gd name="T5" fmla="*/ 664 h 1209"/>
              <a:gd name="T6" fmla="*/ 223 w 543"/>
              <a:gd name="T7" fmla="*/ 1120 h 1209"/>
              <a:gd name="T8" fmla="*/ 511 w 543"/>
              <a:gd name="T9" fmla="*/ 1200 h 1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3" h="1209">
                <a:moveTo>
                  <a:pt x="543" y="0"/>
                </a:moveTo>
                <a:cubicBezTo>
                  <a:pt x="383" y="60"/>
                  <a:pt x="223" y="121"/>
                  <a:pt x="135" y="232"/>
                </a:cubicBezTo>
                <a:cubicBezTo>
                  <a:pt x="47" y="343"/>
                  <a:pt x="0" y="516"/>
                  <a:pt x="15" y="664"/>
                </a:cubicBezTo>
                <a:cubicBezTo>
                  <a:pt x="30" y="812"/>
                  <a:pt x="140" y="1031"/>
                  <a:pt x="223" y="1120"/>
                </a:cubicBezTo>
                <a:cubicBezTo>
                  <a:pt x="306" y="1209"/>
                  <a:pt x="408" y="1204"/>
                  <a:pt x="511" y="1200"/>
                </a:cubicBezTo>
              </a:path>
            </a:pathLst>
          </a:custGeom>
          <a:noFill/>
          <a:ln w="28575" cap="sq" cmpd="sng">
            <a:solidFill>
              <a:schemeClr val="hlink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8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162050" y="192088"/>
            <a:ext cx="7759700" cy="762000"/>
          </a:xfrm>
        </p:spPr>
        <p:txBody>
          <a:bodyPr/>
          <a:lstStyle/>
          <a:p>
            <a:r>
              <a:rPr lang="en-US" altLang="en-US"/>
              <a:t>Scenarios as UML sequence diagrams  </a:t>
            </a:r>
            <a:r>
              <a:rPr lang="en-US" altLang="en-US" sz="2000"/>
              <a:t>(2)</a:t>
            </a:r>
            <a:endParaRPr lang="en-US" altLang="en-US"/>
          </a:p>
        </p:txBody>
      </p:sp>
      <p:sp>
        <p:nvSpPr>
          <p:cNvPr id="1568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7813" y="1006475"/>
            <a:ext cx="8815387" cy="5321300"/>
          </a:xfrm>
        </p:spPr>
        <p:txBody>
          <a:bodyPr/>
          <a:lstStyle/>
          <a:p>
            <a:pPr>
              <a:lnSpc>
                <a:spcPct val="180000"/>
              </a:lnSpc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Event</a:t>
            </a:r>
            <a:r>
              <a:rPr lang="en-US" altLang="en-US"/>
              <a:t> =  instantaneous conceptual object</a:t>
            </a:r>
          </a:p>
          <a:p>
            <a:pPr lvl="1">
              <a:lnSpc>
                <a:spcPct val="80000"/>
              </a:lnSpc>
            </a:pPr>
            <a:r>
              <a:rPr lang="en-US" altLang="en-US" sz="2000"/>
              <a:t>instances exist in </a:t>
            </a:r>
            <a:r>
              <a:rPr lang="en-US" alt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single</a:t>
            </a:r>
            <a:r>
              <a:rPr lang="en-US" altLang="en-US" sz="2000"/>
              <a:t> system states only</a:t>
            </a:r>
          </a:p>
          <a:p>
            <a:pPr lvl="1">
              <a:lnSpc>
                <a:spcPct val="100000"/>
              </a:lnSpc>
            </a:pPr>
            <a:r>
              <a:rPr lang="en-US" altLang="en-US" sz="2000"/>
              <a:t>can be structured in the object model</a:t>
            </a:r>
            <a:r>
              <a:rPr lang="fr-BE" altLang="en-US" sz="2000"/>
              <a:t>  </a:t>
            </a:r>
            <a:r>
              <a:rPr lang="fr-BE" altLang="en-US" sz="1800"/>
              <a:t>(cf. Chap. 10)</a:t>
            </a:r>
            <a:endParaRPr lang="en-US" altLang="en-US" sz="1800"/>
          </a:p>
          <a:p>
            <a:pPr lvl="2">
              <a:lnSpc>
                <a:spcPct val="90000"/>
              </a:lnSpc>
              <a:buFontTx/>
              <a:buChar char="•"/>
            </a:pPr>
            <a:r>
              <a:rPr lang="en-US" altLang="en-US"/>
              <a:t>attributes</a:t>
            </a:r>
            <a:r>
              <a:rPr lang="fr-BE" altLang="en-US"/>
              <a:t>, </a:t>
            </a:r>
            <a:r>
              <a:rPr lang="en-US" altLang="en-US"/>
              <a:t>structural associations</a:t>
            </a:r>
            <a:endParaRPr lang="fr-BE" altLang="en-US"/>
          </a:p>
          <a:p>
            <a:pPr lvl="1">
              <a:lnSpc>
                <a:spcPct val="50000"/>
              </a:lnSpc>
              <a:buFontTx/>
              <a:buNone/>
            </a:pPr>
            <a:r>
              <a:rPr lang="fr-BE" altLang="en-US" sz="2000"/>
              <a:t>		    </a:t>
            </a:r>
            <a:r>
              <a:rPr lang="en-US" altLang="en-US" sz="3100" b="1">
                <a:solidFill>
                  <a:schemeClr val="tx2"/>
                </a:solidFill>
                <a:latin typeface="Wingdings" pitchFamily="2" charset="2"/>
              </a:rPr>
              <a:t>F</a:t>
            </a:r>
            <a:r>
              <a:rPr lang="fr-BE" altLang="en-US" sz="2000"/>
              <a:t> </a:t>
            </a:r>
            <a:r>
              <a:rPr lang="en-US" altLang="en-US" sz="2000"/>
              <a:t>used for </a:t>
            </a:r>
            <a:r>
              <a:rPr lang="en-US" alt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information transmission</a:t>
            </a:r>
            <a:r>
              <a:rPr lang="en-US" altLang="en-US" sz="2000"/>
              <a:t> along interaction</a:t>
            </a:r>
            <a:endParaRPr lang="en-US" altLang="en-US"/>
          </a:p>
          <a:p>
            <a:pPr lvl="2">
              <a:lnSpc>
                <a:spcPct val="100000"/>
              </a:lnSpc>
              <a:buFontTx/>
              <a:buChar char="•"/>
            </a:pPr>
            <a:r>
              <a:rPr lang="en-US" altLang="en-US"/>
              <a:t>event specialization/gene</a:t>
            </a:r>
            <a:r>
              <a:rPr lang="fr-BE" altLang="en-US"/>
              <a:t>r</a:t>
            </a:r>
            <a:r>
              <a:rPr lang="en-US" altLang="en-US"/>
              <a:t>alization with inheritance</a:t>
            </a:r>
          </a:p>
          <a:p>
            <a:pPr>
              <a:lnSpc>
                <a:spcPct val="100000"/>
              </a:lnSpc>
            </a:pPr>
            <a:r>
              <a:rPr lang="en-US" altLang="en-US"/>
              <a:t>Interaction events correspond to applications of </a:t>
            </a: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operations</a:t>
            </a:r>
            <a:endParaRPr lang="fr-BE" altLang="en-US"/>
          </a:p>
          <a:p>
            <a:pPr lvl="1">
              <a:lnSpc>
                <a:spcPct val="90000"/>
              </a:lnSpc>
            </a:pPr>
            <a:r>
              <a:rPr lang="en-US" altLang="en-US" sz="2000"/>
              <a:t>by source agen</a:t>
            </a:r>
            <a:r>
              <a:rPr lang="fr-BE" altLang="en-US" sz="2000"/>
              <a:t>t</a:t>
            </a:r>
            <a:r>
              <a:rPr lang="en-US" altLang="en-US" sz="2000"/>
              <a:t>, notified to target agent </a:t>
            </a:r>
            <a:r>
              <a:rPr lang="en-US" altLang="en-US" sz="1800"/>
              <a:t> (</a:t>
            </a:r>
            <a:r>
              <a:rPr lang="fr-BE" altLang="en-US" sz="1800"/>
              <a:t>cf.</a:t>
            </a:r>
            <a:r>
              <a:rPr lang="en-US" altLang="en-US" sz="1800"/>
              <a:t> operation model)</a:t>
            </a:r>
            <a:endParaRPr lang="en-US" altLang="en-US" sz="2000"/>
          </a:p>
          <a:p>
            <a:pPr>
              <a:lnSpc>
                <a:spcPct val="100000"/>
              </a:lnSpc>
            </a:pPr>
            <a:r>
              <a:rPr lang="en-US" altLang="en-US"/>
              <a:t>A sequence diagram defines ...</a:t>
            </a:r>
          </a:p>
          <a:p>
            <a:pPr lvl="1">
              <a:lnSpc>
                <a:spcPct val="100000"/>
              </a:lnSpc>
            </a:pPr>
            <a:r>
              <a:rPr lang="en-US" altLang="en-US"/>
              <a:t>a </a:t>
            </a: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total</a:t>
            </a:r>
            <a:r>
              <a:rPr lang="en-US" altLang="en-US"/>
              <a:t> </a:t>
            </a: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order</a:t>
            </a:r>
            <a:r>
              <a:rPr lang="en-US" altLang="en-US"/>
              <a:t> on events along an agent’s </a:t>
            </a:r>
            <a:r>
              <a:rPr lang="fr-BE" altLang="en-US"/>
              <a:t>lif</a:t>
            </a:r>
            <a:r>
              <a:rPr lang="en-US" altLang="en-US"/>
              <a:t>eline</a:t>
            </a:r>
            <a:r>
              <a:rPr lang="fr-BE" altLang="en-US" sz="2000"/>
              <a:t> (precedence)</a:t>
            </a:r>
            <a:endParaRPr lang="en-US" altLang="en-US" sz="2000"/>
          </a:p>
          <a:p>
            <a:pPr lvl="1">
              <a:lnSpc>
                <a:spcPct val="100000"/>
              </a:lnSpc>
            </a:pPr>
            <a:r>
              <a:rPr lang="en-US" altLang="en-US"/>
              <a:t>a </a:t>
            </a: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partial</a:t>
            </a:r>
            <a:r>
              <a:rPr lang="en-US" altLang="en-US"/>
              <a:t> </a:t>
            </a: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order</a:t>
            </a:r>
            <a:r>
              <a:rPr lang="en-US" altLang="en-US"/>
              <a:t> on all scenario events</a:t>
            </a:r>
          </a:p>
          <a:p>
            <a:pPr lvl="2">
              <a:lnSpc>
                <a:spcPct val="100000"/>
              </a:lnSpc>
              <a:spcBef>
                <a:spcPct val="15000"/>
              </a:spcBef>
              <a:buFontTx/>
              <a:buChar char="•"/>
            </a:pPr>
            <a:r>
              <a:rPr lang="en-US" altLang="en-US"/>
              <a:t>independent events </a:t>
            </a:r>
            <a:r>
              <a:rPr lang="fr-BE" altLang="en-US"/>
              <a:t>on different lifelines </a:t>
            </a:r>
            <a:r>
              <a:rPr lang="en-US" altLang="en-US"/>
              <a:t>are not comparable under precedence</a:t>
            </a:r>
          </a:p>
          <a:p>
            <a:pPr>
              <a:lnSpc>
                <a:spcPct val="100000"/>
              </a:lnSpc>
            </a:pPr>
            <a:r>
              <a:rPr lang="fr-BE" altLang="en-US"/>
              <a:t>A scenario </a:t>
            </a:r>
            <a:r>
              <a:rPr lang="en-US" altLang="en-US"/>
              <a:t>may be composed of episodes (sub-scenarios)</a:t>
            </a:r>
          </a:p>
        </p:txBody>
      </p:sp>
      <p:graphicFrame>
        <p:nvGraphicFramePr>
          <p:cNvPr id="1568773" name="Object 5"/>
          <p:cNvGraphicFramePr>
            <a:graphicFrameLocks noChangeAspect="1"/>
          </p:cNvGraphicFramePr>
          <p:nvPr/>
        </p:nvGraphicFramePr>
        <p:xfrm>
          <a:off x="158750" y="193675"/>
          <a:ext cx="742950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8774" name="Clip" r:id="rId4" imgW="875520" imgH="767160" progId="MS_ClipArt_Gallery.2">
                  <p:embed/>
                </p:oleObj>
              </mc:Choice>
              <mc:Fallback>
                <p:oleObj name="Clip" r:id="rId4" imgW="875520" imgH="767160" progId="MS_ClipArt_Gallery.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50" y="193675"/>
                        <a:ext cx="742950" cy="650875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498600" y="185738"/>
            <a:ext cx="6242050" cy="762000"/>
          </a:xfrm>
        </p:spPr>
        <p:txBody>
          <a:bodyPr/>
          <a:lstStyle/>
          <a:p>
            <a:r>
              <a:rPr lang="en-US" altLang="en-US"/>
              <a:t>Modeling system </a:t>
            </a:r>
            <a:r>
              <a:rPr lang="fr-BE" altLang="en-US"/>
              <a:t>behaviors</a:t>
            </a:r>
            <a:r>
              <a:rPr lang="en-US" altLang="en-US"/>
              <a:t>:  outline</a:t>
            </a:r>
          </a:p>
        </p:txBody>
      </p:sp>
      <p:sp>
        <p:nvSpPr>
          <p:cNvPr id="1597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1281113"/>
            <a:ext cx="8759825" cy="4978400"/>
          </a:xfrm>
        </p:spPr>
        <p:txBody>
          <a:bodyPr/>
          <a:lstStyle/>
          <a:p>
            <a:pPr>
              <a:lnSpc>
                <a:spcPct val="140000"/>
              </a:lnSpc>
            </a:pPr>
            <a:r>
              <a:rPr kumimoji="0" lang="en-US" altLang="en-US">
                <a:solidFill>
                  <a:srgbClr val="969696"/>
                </a:solidFill>
                <a:cs typeface="Times New Roman" pitchFamily="18" charset="0"/>
              </a:rPr>
              <a:t>Modeling instance behaviors</a:t>
            </a:r>
            <a:r>
              <a:rPr kumimoji="0" lang="en-US" altLang="en-US">
                <a:solidFill>
                  <a:srgbClr val="969696"/>
                </a:solidFill>
              </a:rPr>
              <a:t> </a:t>
            </a:r>
          </a:p>
          <a:p>
            <a:pPr lvl="1">
              <a:lnSpc>
                <a:spcPct val="100000"/>
              </a:lnSpc>
            </a:pPr>
            <a:r>
              <a:rPr kumimoji="0" lang="en-US" altLang="en-US" sz="2000">
                <a:solidFill>
                  <a:srgbClr val="969696"/>
                </a:solidFill>
                <a:cs typeface="Times New Roman" pitchFamily="18" charset="0"/>
              </a:rPr>
              <a:t>Scenarios as UML sequence diagrams</a:t>
            </a:r>
            <a:r>
              <a:rPr kumimoji="0" lang="en-US" altLang="en-US" sz="2000">
                <a:solidFill>
                  <a:srgbClr val="969696"/>
                </a:solidFill>
              </a:rPr>
              <a:t> </a:t>
            </a:r>
          </a:p>
          <a:p>
            <a:pPr lvl="1">
              <a:lnSpc>
                <a:spcPct val="130000"/>
              </a:lnSpc>
            </a:pPr>
            <a:r>
              <a:rPr kumimoji="0" lang="en-US" altLang="en-US" sz="2000">
                <a:solidFill>
                  <a:srgbClr val="969696"/>
                </a:solidFill>
                <a:cs typeface="Times New Roman" pitchFamily="18" charset="0"/>
              </a:rPr>
              <a:t>Scenario </a:t>
            </a:r>
            <a:r>
              <a:rPr kumimoji="0" lang="en-US" altLang="en-US" sz="2000">
                <a:solidFill>
                  <a:srgbClr val="010000"/>
                </a:solidFill>
                <a:cs typeface="Times New Roman" pitchFamily="18" charset="0"/>
              </a:rPr>
              <a:t>refinement</a:t>
            </a:r>
            <a:r>
              <a:rPr kumimoji="0" lang="en-US" altLang="en-US" sz="2000">
                <a:solidFill>
                  <a:srgbClr val="969696"/>
                </a:solidFill>
                <a:cs typeface="Times New Roman" pitchFamily="18" charset="0"/>
              </a:rPr>
              <a:t>: </a:t>
            </a:r>
            <a:r>
              <a:rPr kumimoji="0" lang="fr-BE" altLang="en-US" sz="2000">
                <a:solidFill>
                  <a:srgbClr val="969696"/>
                </a:solidFill>
                <a:cs typeface="Times New Roman" pitchFamily="18" charset="0"/>
              </a:rPr>
              <a:t> </a:t>
            </a:r>
            <a:r>
              <a:rPr kumimoji="0" lang="en-US" altLang="en-US" sz="2000">
                <a:solidFill>
                  <a:srgbClr val="969696"/>
                </a:solidFill>
                <a:cs typeface="Times New Roman" pitchFamily="18" charset="0"/>
              </a:rPr>
              <a:t>episodes and agent decomposition</a:t>
            </a:r>
            <a:r>
              <a:rPr kumimoji="0" lang="en-US" altLang="en-US" sz="2000">
                <a:solidFill>
                  <a:srgbClr val="969696"/>
                </a:solidFill>
              </a:rPr>
              <a:t> </a:t>
            </a:r>
            <a:endParaRPr kumimoji="0" lang="en-US" altLang="en-US">
              <a:solidFill>
                <a:srgbClr val="969696"/>
              </a:solidFill>
            </a:endParaRPr>
          </a:p>
          <a:p>
            <a:pPr>
              <a:lnSpc>
                <a:spcPct val="100000"/>
              </a:lnSpc>
            </a:pPr>
            <a:r>
              <a:rPr kumimoji="0" lang="en-US" altLang="en-US">
                <a:solidFill>
                  <a:srgbClr val="969696"/>
                </a:solidFill>
                <a:cs typeface="Times New Roman" pitchFamily="18" charset="0"/>
              </a:rPr>
              <a:t>Modeling class behaviors</a:t>
            </a:r>
            <a:r>
              <a:rPr kumimoji="0" lang="en-US" altLang="en-US">
                <a:solidFill>
                  <a:srgbClr val="969696"/>
                </a:solidFill>
              </a:rPr>
              <a:t> </a:t>
            </a:r>
          </a:p>
          <a:p>
            <a:pPr lvl="1">
              <a:lnSpc>
                <a:spcPct val="100000"/>
              </a:lnSpc>
            </a:pPr>
            <a:r>
              <a:rPr kumimoji="0" lang="en-US" altLang="en-US" sz="2000">
                <a:solidFill>
                  <a:srgbClr val="969696"/>
                </a:solidFill>
                <a:cs typeface="Times New Roman" pitchFamily="18" charset="0"/>
              </a:rPr>
              <a:t>State machines as UML state diagrams</a:t>
            </a:r>
            <a:endParaRPr kumimoji="0" lang="en-US" altLang="en-US" sz="2000">
              <a:solidFill>
                <a:srgbClr val="969696"/>
              </a:solidFill>
            </a:endParaRPr>
          </a:p>
          <a:p>
            <a:pPr lvl="1">
              <a:lnSpc>
                <a:spcPct val="130000"/>
              </a:lnSpc>
            </a:pPr>
            <a:r>
              <a:rPr kumimoji="0" lang="en-US" altLang="en-US" sz="2000">
                <a:solidFill>
                  <a:srgbClr val="969696"/>
                </a:solidFill>
                <a:cs typeface="Times New Roman" pitchFamily="18" charset="0"/>
              </a:rPr>
              <a:t>State machine refinement: </a:t>
            </a:r>
            <a:r>
              <a:rPr kumimoji="0" lang="fr-BE" altLang="en-US" sz="2000">
                <a:solidFill>
                  <a:srgbClr val="969696"/>
                </a:solidFill>
                <a:cs typeface="Times New Roman" pitchFamily="18" charset="0"/>
              </a:rPr>
              <a:t> </a:t>
            </a:r>
            <a:r>
              <a:rPr kumimoji="0" lang="en-US" altLang="en-US" sz="2000">
                <a:solidFill>
                  <a:srgbClr val="969696"/>
                </a:solidFill>
                <a:cs typeface="Times New Roman" pitchFamily="18" charset="0"/>
              </a:rPr>
              <a:t>sequential </a:t>
            </a:r>
            <a:r>
              <a:rPr kumimoji="0" lang="fr-BE" altLang="en-US" sz="2000">
                <a:solidFill>
                  <a:srgbClr val="969696"/>
                </a:solidFill>
                <a:cs typeface="Times New Roman" pitchFamily="18" charset="0"/>
              </a:rPr>
              <a:t>&amp;</a:t>
            </a:r>
            <a:r>
              <a:rPr kumimoji="0" lang="en-US" altLang="en-US" sz="2000">
                <a:solidFill>
                  <a:srgbClr val="969696"/>
                </a:solidFill>
                <a:cs typeface="Times New Roman" pitchFamily="18" charset="0"/>
              </a:rPr>
              <a:t> concurrent substates</a:t>
            </a:r>
            <a:r>
              <a:rPr kumimoji="0" lang="en-US" altLang="en-US" sz="2000">
                <a:solidFill>
                  <a:srgbClr val="969696"/>
                </a:solidFill>
              </a:rPr>
              <a:t> </a:t>
            </a:r>
          </a:p>
          <a:p>
            <a:pPr>
              <a:lnSpc>
                <a:spcPct val="100000"/>
              </a:lnSpc>
            </a:pPr>
            <a:r>
              <a:rPr kumimoji="0" lang="en-US" altLang="en-US">
                <a:cs typeface="Times New Roman" pitchFamily="18" charset="0"/>
              </a:rPr>
              <a:t>Building behavior models</a:t>
            </a:r>
            <a:r>
              <a:rPr kumimoji="0" lang="en-US" altLang="en-US"/>
              <a:t> </a:t>
            </a:r>
          </a:p>
          <a:p>
            <a:pPr lvl="1">
              <a:lnSpc>
                <a:spcPct val="120000"/>
              </a:lnSpc>
            </a:pPr>
            <a:r>
              <a:rPr kumimoji="0" lang="en-US" altLang="en-US" sz="2000">
                <a:solidFill>
                  <a:srgbClr val="969696"/>
                </a:solidFill>
                <a:cs typeface="Times New Roman" pitchFamily="18" charset="0"/>
              </a:rPr>
              <a:t>Elaborating relevant scenarios for good coverage</a:t>
            </a:r>
            <a:r>
              <a:rPr kumimoji="0" lang="en-US" altLang="en-US" sz="2000">
                <a:solidFill>
                  <a:srgbClr val="969696"/>
                </a:solidFill>
              </a:rPr>
              <a:t> </a:t>
            </a:r>
          </a:p>
          <a:p>
            <a:pPr lvl="1">
              <a:lnSpc>
                <a:spcPct val="120000"/>
              </a:lnSpc>
            </a:pPr>
            <a:r>
              <a:rPr kumimoji="0" lang="en-US" altLang="en-US" sz="2000">
                <a:solidFill>
                  <a:srgbClr val="969696"/>
                </a:solidFill>
                <a:cs typeface="Times New Roman" pitchFamily="18" charset="0"/>
              </a:rPr>
              <a:t>Decorating scenarios with state conditions</a:t>
            </a:r>
            <a:endParaRPr kumimoji="0" lang="fr-BE" altLang="en-US" sz="2000">
              <a:solidFill>
                <a:srgbClr val="969696"/>
              </a:solidFill>
            </a:endParaRPr>
          </a:p>
          <a:p>
            <a:pPr lvl="1">
              <a:lnSpc>
                <a:spcPct val="120000"/>
              </a:lnSpc>
            </a:pPr>
            <a:r>
              <a:rPr kumimoji="0" lang="en-US" altLang="en-US" sz="2000">
                <a:solidFill>
                  <a:srgbClr val="969696"/>
                </a:solidFill>
                <a:cs typeface="Times New Roman" pitchFamily="18" charset="0"/>
              </a:rPr>
              <a:t>From scenarios to state machines</a:t>
            </a:r>
            <a:endParaRPr kumimoji="0" lang="fr-BE" altLang="en-US" sz="2000">
              <a:solidFill>
                <a:srgbClr val="969696"/>
              </a:solidFill>
            </a:endParaRPr>
          </a:p>
          <a:p>
            <a:pPr lvl="1">
              <a:lnSpc>
                <a:spcPct val="120000"/>
              </a:lnSpc>
            </a:pPr>
            <a:r>
              <a:rPr kumimoji="0" lang="en-US" altLang="en-US" sz="2000">
                <a:solidFill>
                  <a:srgbClr val="969696"/>
                </a:solidFill>
                <a:cs typeface="Times New Roman" pitchFamily="18" charset="0"/>
              </a:rPr>
              <a:t>From scenarios to goals</a:t>
            </a:r>
            <a:endParaRPr kumimoji="0" lang="fr-BE" altLang="en-US" sz="2000">
              <a:solidFill>
                <a:srgbClr val="969696"/>
              </a:solidFill>
            </a:endParaRPr>
          </a:p>
          <a:p>
            <a:pPr lvl="1">
              <a:lnSpc>
                <a:spcPct val="120000"/>
              </a:lnSpc>
            </a:pPr>
            <a:r>
              <a:rPr kumimoji="0" lang="en-US" altLang="en-US" sz="2000">
                <a:cs typeface="Times New Roman" pitchFamily="18" charset="0"/>
              </a:rPr>
              <a:t>From operationalized goals to state machines</a:t>
            </a:r>
            <a:endParaRPr kumimoji="0" lang="en-US" altLang="en-US" sz="2000"/>
          </a:p>
        </p:txBody>
      </p:sp>
      <p:pic>
        <p:nvPicPr>
          <p:cNvPr id="15974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075" y="2370138"/>
            <a:ext cx="76517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597445" name="Object 5"/>
          <p:cNvGraphicFramePr>
            <a:graphicFrameLocks noChangeAspect="1"/>
          </p:cNvGraphicFramePr>
          <p:nvPr/>
        </p:nvGraphicFramePr>
        <p:xfrm>
          <a:off x="4789488" y="1165225"/>
          <a:ext cx="425450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7450" name="Clip" r:id="rId5" imgW="875520" imgH="767160" progId="MS_ClipArt_Gallery.2">
                  <p:embed/>
                </p:oleObj>
              </mc:Choice>
              <mc:Fallback>
                <p:oleObj name="Clip" r:id="rId5" imgW="875520" imgH="767160" progId="MS_ClipArt_Gallery.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9488" y="1165225"/>
                        <a:ext cx="425450" cy="446088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9744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300" y="3684588"/>
            <a:ext cx="76517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597447" name="Object 7"/>
          <p:cNvGraphicFramePr>
            <a:graphicFrameLocks noChangeAspect="1"/>
          </p:cNvGraphicFramePr>
          <p:nvPr/>
        </p:nvGraphicFramePr>
        <p:xfrm>
          <a:off x="4318000" y="3829050"/>
          <a:ext cx="425450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7451" name="Clip" r:id="rId7" imgW="875520" imgH="767160" progId="MS_ClipArt_Gallery.2">
                  <p:embed/>
                </p:oleObj>
              </mc:Choice>
              <mc:Fallback>
                <p:oleObj name="Clip" r:id="rId7" imgW="875520" imgH="767160" progId="MS_ClipArt_Gallery.2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8000" y="3829050"/>
                        <a:ext cx="425450" cy="446088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97448" name="Object 8"/>
          <p:cNvGraphicFramePr>
            <a:graphicFrameLocks noChangeAspect="1"/>
          </p:cNvGraphicFramePr>
          <p:nvPr/>
        </p:nvGraphicFramePr>
        <p:xfrm>
          <a:off x="5675313" y="3787775"/>
          <a:ext cx="447675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7452" name="Clip" r:id="rId8" imgW="845640" imgH="938520" progId="MS_ClipArt_Gallery.2">
                  <p:embed/>
                </p:oleObj>
              </mc:Choice>
              <mc:Fallback>
                <p:oleObj name="Clip" r:id="rId8" imgW="845640" imgH="938520" progId="MS_ClipArt_Gallery.2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5313" y="3787775"/>
                        <a:ext cx="447675" cy="49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97449" name="Picture 9" descr="C:\Program Files\Microsoft Office\Clipart\Popular\MAGNIFY.WM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5994400"/>
            <a:ext cx="487363" cy="69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4610" name="Rectangle 2"/>
          <p:cNvSpPr>
            <a:spLocks noGrp="1" noChangeArrowheads="1"/>
          </p:cNvSpPr>
          <p:nvPr>
            <p:ph type="title"/>
          </p:nvPr>
        </p:nvSpPr>
        <p:spPr>
          <a:xfrm>
            <a:off x="950913" y="157163"/>
            <a:ext cx="7285037" cy="762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fr-BE" altLang="en-US"/>
              <a:t>Deriving</a:t>
            </a:r>
            <a:r>
              <a:rPr lang="en-US" altLang="en-US" sz="2600"/>
              <a:t> state </a:t>
            </a:r>
            <a:r>
              <a:rPr lang="fr-BE" altLang="en-US" sz="2600"/>
              <a:t>diagrams from</a:t>
            </a:r>
            <a:br>
              <a:rPr lang="fr-BE" altLang="en-US" sz="2600"/>
            </a:br>
            <a:r>
              <a:rPr lang="fr-BE" altLang="en-US" sz="2600"/>
              <a:t>operationalized goals</a:t>
            </a:r>
            <a:endParaRPr lang="en-US" altLang="en-US" sz="2500"/>
          </a:p>
        </p:txBody>
      </p:sp>
      <p:sp>
        <p:nvSpPr>
          <p:cNvPr id="1604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3200" y="1081088"/>
            <a:ext cx="8869363" cy="5491162"/>
          </a:xfrm>
        </p:spPr>
        <p:txBody>
          <a:bodyPr/>
          <a:lstStyle/>
          <a:p>
            <a:r>
              <a:rPr lang="en-US" altLang="en-US" sz="2000"/>
              <a:t>One concurrent SM </a:t>
            </a:r>
            <a:r>
              <a:rPr lang="fr-BE" altLang="en-US" sz="2000"/>
              <a:t>per agent; o</a:t>
            </a:r>
            <a:r>
              <a:rPr lang="en-US" altLang="en-US" sz="2000"/>
              <a:t>ne concurrent </a:t>
            </a:r>
            <a:r>
              <a:rPr lang="fr-BE" altLang="en-US" sz="2000"/>
              <a:t>sub-</a:t>
            </a:r>
            <a:r>
              <a:rPr lang="en-US" altLang="en-US" sz="2000"/>
              <a:t>SM per variable controlled by the agent</a:t>
            </a:r>
            <a:endParaRPr lang="fr-BE" altLang="en-US" sz="2000"/>
          </a:p>
          <a:p>
            <a:pPr>
              <a:lnSpc>
                <a:spcPct val="100000"/>
              </a:lnSpc>
            </a:pPr>
            <a:r>
              <a:rPr lang="fr-BE" altLang="en-US" sz="2000"/>
              <a:t>For each dynamically relevant state variable ...</a:t>
            </a:r>
            <a:endParaRPr lang="en-US" altLang="en-US" sz="2000"/>
          </a:p>
          <a:p>
            <a:pPr lvl="1"/>
            <a:r>
              <a:rPr lang="fr-BE" alt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Operationalization</a:t>
            </a:r>
            <a:r>
              <a:rPr lang="en-US" alt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 selection</a:t>
            </a:r>
            <a:r>
              <a:rPr lang="en-US" altLang="en-US" sz="2000"/>
              <a:t>: </a:t>
            </a:r>
            <a:r>
              <a:rPr lang="fr-BE" altLang="en-US" sz="2000"/>
              <a:t> take all leaf goals constraining it </a:t>
            </a:r>
            <a:r>
              <a:rPr lang="fr-BE" altLang="en-US" sz="2000">
                <a:solidFill>
                  <a:schemeClr val="tx2"/>
                </a:solidFill>
              </a:rPr>
              <a:t>+</a:t>
            </a:r>
            <a:r>
              <a:rPr lang="fr-BE" altLang="en-US" sz="2000"/>
              <a:t> associated operations including it in their </a:t>
            </a:r>
            <a:r>
              <a:rPr lang="fr-BE" alt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Ouput</a:t>
            </a:r>
            <a:r>
              <a:rPr lang="fr-BE" altLang="en-US" sz="2000"/>
              <a:t> list</a:t>
            </a:r>
            <a:endParaRPr lang="en-US" altLang="en-US" sz="2000"/>
          </a:p>
          <a:p>
            <a:pPr lvl="1">
              <a:lnSpc>
                <a:spcPct val="120000"/>
              </a:lnSpc>
            </a:pPr>
            <a:r>
              <a:rPr lang="en-US" alt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SM derivation</a:t>
            </a:r>
            <a:r>
              <a:rPr lang="fr-BE" altLang="en-US" sz="2000"/>
              <a:t>:  for each selected operation </a:t>
            </a:r>
            <a:r>
              <a:rPr lang="fr-BE" altLang="en-US" sz="2000" i="1"/>
              <a:t>Op, </a:t>
            </a:r>
            <a:r>
              <a:rPr lang="fr-BE" altLang="en-US" sz="2000"/>
              <a:t>derive a transition</a:t>
            </a:r>
            <a:endParaRPr lang="en-US" altLang="en-US" sz="2000"/>
          </a:p>
          <a:p>
            <a:pPr lvl="2">
              <a:lnSpc>
                <a:spcPct val="100000"/>
              </a:lnSpc>
              <a:buFontTx/>
              <a:buChar char="•"/>
            </a:pPr>
            <a:r>
              <a:rPr lang="fr-BE" altLang="en-US"/>
              <a:t>(DomPre, DomPost)  </a:t>
            </a:r>
            <a:r>
              <a:rPr lang="fr-BE" altLang="en-US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Þ</a:t>
            </a:r>
            <a:r>
              <a:rPr lang="fr-BE" altLang="en-US"/>
              <a:t>  (sourceState, TargetState) </a:t>
            </a:r>
          </a:p>
          <a:p>
            <a:pPr lvl="2">
              <a:lnSpc>
                <a:spcPct val="80000"/>
              </a:lnSpc>
            </a:pPr>
            <a:r>
              <a:rPr lang="fr-BE" altLang="en-US"/>
              <a:t>                                                    with transition label </a:t>
            </a:r>
            <a:r>
              <a:rPr lang="fr-BE" altLang="en-US" i="1"/>
              <a:t>Op</a:t>
            </a:r>
            <a:endParaRPr lang="en-US" altLang="en-US" i="1"/>
          </a:p>
          <a:p>
            <a:pPr lvl="2">
              <a:lnSpc>
                <a:spcPct val="100000"/>
              </a:lnSpc>
              <a:buFontTx/>
              <a:buChar char="•"/>
            </a:pPr>
            <a:r>
              <a:rPr lang="fr-BE" altLang="en-US"/>
              <a:t>Conjunction of all ReqPre </a:t>
            </a:r>
            <a:r>
              <a:rPr lang="fr-BE" altLang="en-US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Þ</a:t>
            </a:r>
            <a:r>
              <a:rPr lang="fr-BE" altLang="en-US"/>
              <a:t>  transition guard</a:t>
            </a:r>
            <a:endParaRPr lang="en-US" altLang="en-US"/>
          </a:p>
          <a:p>
            <a:pPr lvl="2">
              <a:lnSpc>
                <a:spcPct val="100000"/>
              </a:lnSpc>
              <a:buFontTx/>
              <a:buChar char="•"/>
            </a:pPr>
            <a:r>
              <a:rPr lang="fr-BE" altLang="en-US"/>
              <a:t>Disjunction of all ReqTrig </a:t>
            </a:r>
            <a:r>
              <a:rPr lang="fr-BE" altLang="en-US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Þ</a:t>
            </a:r>
            <a:r>
              <a:rPr lang="fr-BE" altLang="en-US"/>
              <a:t>  guard on event-free transition</a:t>
            </a:r>
          </a:p>
          <a:p>
            <a:pPr lvl="1">
              <a:lnSpc>
                <a:spcPct val="130000"/>
              </a:lnSpc>
            </a:pPr>
            <a:r>
              <a:rPr lang="fr-BE" altLang="en-US" sz="2000"/>
              <a:t>Add label-free transition from initial state </a:t>
            </a:r>
            <a:r>
              <a:rPr lang="fr-BE" altLang="en-US" sz="1800"/>
              <a:t>(based on variable's </a:t>
            </a:r>
            <a:r>
              <a:rPr lang="fr-BE" altLang="en-US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Init</a:t>
            </a:r>
            <a:r>
              <a:rPr lang="fr-BE" altLang="en-US" sz="1800"/>
              <a:t>)</a:t>
            </a:r>
          </a:p>
          <a:p>
            <a:pPr lvl="1"/>
            <a:r>
              <a:rPr lang="fr-BE" altLang="en-US" sz="2000"/>
              <a:t>Check, extend, restructure this SM as needed</a:t>
            </a:r>
          </a:p>
          <a:p>
            <a:pPr>
              <a:lnSpc>
                <a:spcPct val="120000"/>
              </a:lnSpc>
            </a:pPr>
            <a:r>
              <a:rPr lang="fr-BE" altLang="en-US" sz="2000"/>
              <a:t>Can be used the other way round to find missing ReqPre, ReqTrig, Op</a:t>
            </a:r>
            <a:endParaRPr lang="en-US" altLang="en-US" sz="2000"/>
          </a:p>
        </p:txBody>
      </p:sp>
      <p:pic>
        <p:nvPicPr>
          <p:cNvPr id="1604612" name="Picture 4" descr="statech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4663" y="107950"/>
            <a:ext cx="882650" cy="85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04614" name="Object 6"/>
          <p:cNvGraphicFramePr>
            <a:graphicFrameLocks noChangeAspect="1"/>
          </p:cNvGraphicFramePr>
          <p:nvPr/>
        </p:nvGraphicFramePr>
        <p:xfrm>
          <a:off x="265113" y="92075"/>
          <a:ext cx="711200" cy="788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4615" name="Clip" r:id="rId5" imgW="845640" imgH="938520" progId="MS_ClipArt_Gallery.2">
                  <p:embed/>
                </p:oleObj>
              </mc:Choice>
              <mc:Fallback>
                <p:oleObj name="Clip" r:id="rId5" imgW="845640" imgH="938520" progId="MS_ClipArt_Gallery.2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113" y="92075"/>
                        <a:ext cx="711200" cy="788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5634" name="Rectangle 2"/>
          <p:cNvSpPr>
            <a:spLocks noGrp="1" noChangeArrowheads="1"/>
          </p:cNvSpPr>
          <p:nvPr>
            <p:ph type="title"/>
          </p:nvPr>
        </p:nvSpPr>
        <p:spPr>
          <a:xfrm>
            <a:off x="355600" y="234950"/>
            <a:ext cx="8794750" cy="8128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fr-BE" altLang="en-US"/>
              <a:t>Deriving</a:t>
            </a:r>
            <a:r>
              <a:rPr lang="en-US" altLang="en-US" sz="2600"/>
              <a:t> state </a:t>
            </a:r>
            <a:r>
              <a:rPr lang="fr-BE" altLang="en-US" sz="2600"/>
              <a:t>diagrams from</a:t>
            </a:r>
            <a:br>
              <a:rPr lang="fr-BE" altLang="en-US" sz="2600"/>
            </a:br>
            <a:r>
              <a:rPr lang="fr-BE" altLang="en-US" sz="2600"/>
              <a:t>operationalized goals:  example</a:t>
            </a:r>
            <a:endParaRPr lang="en-US" altLang="en-US" sz="2200"/>
          </a:p>
        </p:txBody>
      </p:sp>
      <p:pic>
        <p:nvPicPr>
          <p:cNvPr id="1605635" name="Picture 3" descr="C:\Program Files\Common Files\Microsoft Shared\Clipart\cagcat50\pe01682_.w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82550"/>
            <a:ext cx="976312" cy="95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05640" name="Object 8"/>
          <p:cNvGraphicFramePr>
            <a:graphicFrameLocks noChangeAspect="1"/>
          </p:cNvGraphicFramePr>
          <p:nvPr/>
        </p:nvGraphicFramePr>
        <p:xfrm>
          <a:off x="25400" y="1473200"/>
          <a:ext cx="9144000" cy="497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5641" name="Picture" r:id="rId5" imgW="5670720" imgH="3084120" progId="Word.Picture.8">
                  <p:embed/>
                </p:oleObj>
              </mc:Choice>
              <mc:Fallback>
                <p:oleObj name="Picture" r:id="rId5" imgW="5670720" imgH="3084120" progId="Word.Picture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00" y="1473200"/>
                        <a:ext cx="9144000" cy="4975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9794" name="Rectangle 2"/>
          <p:cNvSpPr>
            <a:spLocks noGrp="1" noChangeArrowheads="1"/>
          </p:cNvSpPr>
          <p:nvPr>
            <p:ph type="title"/>
          </p:nvPr>
        </p:nvSpPr>
        <p:spPr>
          <a:xfrm>
            <a:off x="715963" y="349250"/>
            <a:ext cx="8205787" cy="762000"/>
          </a:xfrm>
        </p:spPr>
        <p:txBody>
          <a:bodyPr/>
          <a:lstStyle/>
          <a:p>
            <a:r>
              <a:rPr lang="en-US" altLang="en-US"/>
              <a:t>Scenarios as UML sequence diagrams  </a:t>
            </a:r>
            <a:r>
              <a:rPr lang="en-US" altLang="en-US" sz="2000"/>
              <a:t>(3)</a:t>
            </a:r>
          </a:p>
        </p:txBody>
      </p:sp>
      <p:sp>
        <p:nvSpPr>
          <p:cNvPr id="1569795" name="Line 3"/>
          <p:cNvSpPr>
            <a:spLocks noChangeShapeType="1"/>
          </p:cNvSpPr>
          <p:nvPr/>
        </p:nvSpPr>
        <p:spPr bwMode="auto">
          <a:xfrm>
            <a:off x="6148388" y="2190750"/>
            <a:ext cx="0" cy="4078288"/>
          </a:xfrm>
          <a:prstGeom prst="line">
            <a:avLst/>
          </a:prstGeom>
          <a:noFill/>
          <a:ln w="19050">
            <a:solidFill>
              <a:srgbClr val="000000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69796" name="Line 4"/>
          <p:cNvSpPr>
            <a:spLocks noChangeShapeType="1"/>
          </p:cNvSpPr>
          <p:nvPr/>
        </p:nvSpPr>
        <p:spPr bwMode="auto">
          <a:xfrm>
            <a:off x="3817938" y="2149475"/>
            <a:ext cx="0" cy="4078288"/>
          </a:xfrm>
          <a:prstGeom prst="line">
            <a:avLst/>
          </a:prstGeom>
          <a:noFill/>
          <a:ln w="19050">
            <a:solidFill>
              <a:srgbClr val="000000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69797" name="Text Box 5"/>
          <p:cNvSpPr txBox="1">
            <a:spLocks noChangeArrowheads="1"/>
          </p:cNvSpPr>
          <p:nvPr/>
        </p:nvSpPr>
        <p:spPr bwMode="auto">
          <a:xfrm>
            <a:off x="2873375" y="1611313"/>
            <a:ext cx="1744663" cy="366712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</a:extLst>
        </p:spPr>
        <p:txBody>
          <a:bodyPr/>
          <a:lstStyle/>
          <a:p>
            <a:pPr algn="l">
              <a:lnSpc>
                <a:spcPct val="80000"/>
              </a:lnSpc>
              <a:spcBef>
                <a:spcPct val="0"/>
              </a:spcBef>
            </a:pPr>
            <a:r>
              <a:rPr lang="fr-BE" altLang="en-US" sz="1800">
                <a:solidFill>
                  <a:srgbClr val="FF0000"/>
                </a:solidFill>
                <a:effectLst/>
                <a:latin typeface="Arial" pitchFamily="34" charset="0"/>
              </a:rPr>
              <a:t>:</a:t>
            </a:r>
            <a:r>
              <a:rPr lang="fr-BE" altLang="en-US" sz="1800" b="0">
                <a:solidFill>
                  <a:schemeClr val="tx1"/>
                </a:solidFill>
                <a:effectLst/>
                <a:latin typeface="Arial" pitchFamily="34" charset="0"/>
              </a:rPr>
              <a:t> LoanManager</a:t>
            </a:r>
            <a:endParaRPr lang="fr-BE" altLang="en-US" sz="1800" b="0" i="1"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69803" name="Text Box 11"/>
          <p:cNvSpPr txBox="1">
            <a:spLocks noChangeArrowheads="1"/>
          </p:cNvSpPr>
          <p:nvPr/>
        </p:nvSpPr>
        <p:spPr bwMode="auto">
          <a:xfrm>
            <a:off x="955675" y="1771650"/>
            <a:ext cx="103028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lnSpc>
                <a:spcPct val="80000"/>
              </a:lnSpc>
              <a:spcBef>
                <a:spcPct val="0"/>
              </a:spcBef>
            </a:pPr>
            <a:r>
              <a:rPr lang="fr-BE" altLang="en-US" sz="1800">
                <a:solidFill>
                  <a:srgbClr val="FF0000"/>
                </a:solidFill>
                <a:effectLst/>
                <a:latin typeface="Arial" pitchFamily="34" charset="0"/>
              </a:rPr>
              <a:t>: </a:t>
            </a:r>
            <a:r>
              <a:rPr lang="fr-BE" altLang="en-US" sz="1800" b="0">
                <a:solidFill>
                  <a:schemeClr val="tx1"/>
                </a:solidFill>
                <a:effectLst/>
                <a:latin typeface="Arial" pitchFamily="34" charset="0"/>
              </a:rPr>
              <a:t>Staff</a:t>
            </a:r>
            <a:endParaRPr lang="fr-BE" altLang="en-US" sz="1800" b="0" i="1"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69804" name="Rectangle 12"/>
          <p:cNvSpPr>
            <a:spLocks noChangeArrowheads="1"/>
          </p:cNvSpPr>
          <p:nvPr/>
        </p:nvSpPr>
        <p:spPr bwMode="auto">
          <a:xfrm>
            <a:off x="1281113" y="2147888"/>
            <a:ext cx="300037" cy="4024312"/>
          </a:xfrm>
          <a:prstGeom prst="rect">
            <a:avLst/>
          </a:prstGeom>
          <a:solidFill>
            <a:srgbClr val="CECFF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69805" name="Rectangle 13"/>
          <p:cNvSpPr>
            <a:spLocks noChangeArrowheads="1"/>
          </p:cNvSpPr>
          <p:nvPr/>
        </p:nvSpPr>
        <p:spPr bwMode="auto">
          <a:xfrm>
            <a:off x="3675063" y="2690813"/>
            <a:ext cx="238125" cy="3181350"/>
          </a:xfrm>
          <a:prstGeom prst="rect">
            <a:avLst/>
          </a:prstGeom>
          <a:solidFill>
            <a:srgbClr val="CECFF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69806" name="Rectangle 14"/>
          <p:cNvSpPr>
            <a:spLocks noChangeArrowheads="1"/>
          </p:cNvSpPr>
          <p:nvPr/>
        </p:nvSpPr>
        <p:spPr bwMode="auto">
          <a:xfrm>
            <a:off x="6005513" y="3929063"/>
            <a:ext cx="301625" cy="1943100"/>
          </a:xfrm>
          <a:prstGeom prst="rect">
            <a:avLst/>
          </a:prstGeom>
          <a:solidFill>
            <a:srgbClr val="CECFF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69807" name="Line 15"/>
          <p:cNvSpPr>
            <a:spLocks noChangeShapeType="1"/>
          </p:cNvSpPr>
          <p:nvPr/>
        </p:nvSpPr>
        <p:spPr bwMode="auto">
          <a:xfrm>
            <a:off x="1660525" y="2717800"/>
            <a:ext cx="1951038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69808" name="Text Box 16"/>
          <p:cNvSpPr txBox="1">
            <a:spLocks noChangeArrowheads="1"/>
          </p:cNvSpPr>
          <p:nvPr/>
        </p:nvSpPr>
        <p:spPr bwMode="auto">
          <a:xfrm>
            <a:off x="1827213" y="2209800"/>
            <a:ext cx="18526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lnSpc>
                <a:spcPct val="80000"/>
              </a:lnSpc>
              <a:spcBef>
                <a:spcPct val="0"/>
              </a:spcBef>
            </a:pPr>
            <a:r>
              <a:rPr lang="fr-BE" altLang="en-US" sz="1800" b="0">
                <a:solidFill>
                  <a:schemeClr val="tx1"/>
                </a:solidFill>
                <a:effectLst/>
                <a:latin typeface="Arial" pitchFamily="34" charset="0"/>
              </a:rPr>
              <a:t>BookRequest</a:t>
            </a:r>
          </a:p>
          <a:p>
            <a:pPr algn="l">
              <a:lnSpc>
                <a:spcPct val="80000"/>
              </a:lnSpc>
              <a:spcBef>
                <a:spcPct val="0"/>
              </a:spcBef>
            </a:pPr>
            <a:r>
              <a:rPr lang="fr-BE" altLang="en-US" sz="1800" b="0">
                <a:solidFill>
                  <a:schemeClr val="tx1"/>
                </a:solidFill>
                <a:effectLst/>
                <a:latin typeface="Arial" pitchFamily="34" charset="0"/>
              </a:rPr>
              <a:t>(</a:t>
            </a:r>
            <a:r>
              <a:rPr lang="fr-BE" altLang="en-US" sz="1800" b="0" i="1">
                <a:solidFill>
                  <a:schemeClr val="tx1"/>
                </a:solidFill>
                <a:effectLst/>
                <a:latin typeface="Arial" pitchFamily="34" charset="0"/>
              </a:rPr>
              <a:t>PatrId, BookId</a:t>
            </a:r>
            <a:r>
              <a:rPr lang="fr-BE" altLang="en-US" sz="1800" b="0">
                <a:solidFill>
                  <a:schemeClr val="tx1"/>
                </a:solidFill>
                <a:effectLst/>
                <a:latin typeface="Arial" pitchFamily="34" charset="0"/>
              </a:rPr>
              <a:t>)</a:t>
            </a:r>
            <a:endParaRPr lang="fr-BE" altLang="en-US" sz="1800" b="0" i="1"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69809" name="Line 17"/>
          <p:cNvSpPr>
            <a:spLocks noChangeShapeType="1"/>
          </p:cNvSpPr>
          <p:nvPr/>
        </p:nvSpPr>
        <p:spPr bwMode="auto">
          <a:xfrm>
            <a:off x="3925888" y="4010025"/>
            <a:ext cx="207962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69810" name="Line 18"/>
          <p:cNvSpPr>
            <a:spLocks noChangeShapeType="1"/>
          </p:cNvSpPr>
          <p:nvPr/>
        </p:nvSpPr>
        <p:spPr bwMode="auto">
          <a:xfrm>
            <a:off x="3990975" y="5138738"/>
            <a:ext cx="1979613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69811" name="Line 19"/>
          <p:cNvSpPr>
            <a:spLocks noChangeShapeType="1"/>
          </p:cNvSpPr>
          <p:nvPr/>
        </p:nvSpPr>
        <p:spPr bwMode="auto">
          <a:xfrm flipV="1">
            <a:off x="3917950" y="5818188"/>
            <a:ext cx="2068513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69812" name="Text Box 20"/>
          <p:cNvSpPr txBox="1">
            <a:spLocks noChangeArrowheads="1"/>
          </p:cNvSpPr>
          <p:nvPr/>
        </p:nvSpPr>
        <p:spPr bwMode="auto">
          <a:xfrm>
            <a:off x="5173663" y="1584325"/>
            <a:ext cx="1870075" cy="366713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</a:extLst>
        </p:spPr>
        <p:txBody>
          <a:bodyPr/>
          <a:lstStyle/>
          <a:p>
            <a:pPr algn="l">
              <a:lnSpc>
                <a:spcPct val="80000"/>
              </a:lnSpc>
              <a:spcBef>
                <a:spcPct val="0"/>
              </a:spcBef>
            </a:pPr>
            <a:r>
              <a:rPr lang="fr-BE" altLang="en-US" sz="1800">
                <a:solidFill>
                  <a:srgbClr val="FF0000"/>
                </a:solidFill>
                <a:effectLst/>
                <a:latin typeface="Arial" pitchFamily="34" charset="0"/>
              </a:rPr>
              <a:t>:</a:t>
            </a:r>
            <a:r>
              <a:rPr lang="fr-BE" altLang="en-US" sz="1800" b="0">
                <a:solidFill>
                  <a:schemeClr val="tx1"/>
                </a:solidFill>
                <a:effectLst/>
                <a:latin typeface="Arial" pitchFamily="34" charset="0"/>
              </a:rPr>
              <a:t> CopyManager</a:t>
            </a:r>
            <a:endParaRPr lang="fr-BE" altLang="en-US" sz="1800" b="0" i="1"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69813" name="Line 21"/>
          <p:cNvSpPr>
            <a:spLocks noChangeShapeType="1"/>
          </p:cNvSpPr>
          <p:nvPr/>
        </p:nvSpPr>
        <p:spPr bwMode="auto">
          <a:xfrm flipV="1">
            <a:off x="3932238" y="2909888"/>
            <a:ext cx="582612" cy="31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69814" name="Line 22"/>
          <p:cNvSpPr>
            <a:spLocks noChangeShapeType="1"/>
          </p:cNvSpPr>
          <p:nvPr/>
        </p:nvSpPr>
        <p:spPr bwMode="auto">
          <a:xfrm>
            <a:off x="3949700" y="3346450"/>
            <a:ext cx="5461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69815" name="Line 23"/>
          <p:cNvSpPr>
            <a:spLocks noChangeShapeType="1"/>
          </p:cNvSpPr>
          <p:nvPr/>
        </p:nvSpPr>
        <p:spPr bwMode="auto">
          <a:xfrm flipH="1">
            <a:off x="4514850" y="2936875"/>
            <a:ext cx="0" cy="409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69816" name="Text Box 24"/>
          <p:cNvSpPr txBox="1">
            <a:spLocks noChangeArrowheads="1"/>
          </p:cNvSpPr>
          <p:nvPr/>
        </p:nvSpPr>
        <p:spPr bwMode="auto">
          <a:xfrm>
            <a:off x="4473575" y="2820988"/>
            <a:ext cx="1617663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lnSpc>
                <a:spcPct val="80000"/>
              </a:lnSpc>
              <a:spcBef>
                <a:spcPct val="0"/>
              </a:spcBef>
            </a:pPr>
            <a:r>
              <a:rPr lang="fr-BE" altLang="en-US" sz="1800" b="0">
                <a:solidFill>
                  <a:schemeClr val="tx1"/>
                </a:solidFill>
                <a:effectLst/>
                <a:latin typeface="Arial" pitchFamily="34" charset="0"/>
              </a:rPr>
              <a:t>LoanQtyOK ?</a:t>
            </a:r>
          </a:p>
          <a:p>
            <a:pPr algn="l">
              <a:lnSpc>
                <a:spcPct val="80000"/>
              </a:lnSpc>
              <a:spcBef>
                <a:spcPct val="0"/>
              </a:spcBef>
            </a:pPr>
            <a:r>
              <a:rPr lang="fr-BE" altLang="en-US" sz="1800" b="0">
                <a:solidFill>
                  <a:schemeClr val="tx1"/>
                </a:solidFill>
                <a:effectLst/>
                <a:latin typeface="Arial" pitchFamily="34" charset="0"/>
              </a:rPr>
              <a:t>   (</a:t>
            </a:r>
            <a:r>
              <a:rPr lang="fr-BE" altLang="en-US" sz="1800" b="0" i="1">
                <a:solidFill>
                  <a:schemeClr val="tx1"/>
                </a:solidFill>
                <a:effectLst/>
                <a:latin typeface="Arial" pitchFamily="34" charset="0"/>
              </a:rPr>
              <a:t>PatrId</a:t>
            </a:r>
            <a:r>
              <a:rPr lang="fr-BE" altLang="en-US" sz="1800" b="0">
                <a:solidFill>
                  <a:schemeClr val="tx1"/>
                </a:solidFill>
                <a:effectLst/>
                <a:latin typeface="Arial" pitchFamily="34" charset="0"/>
              </a:rPr>
              <a:t>)</a:t>
            </a:r>
            <a:endParaRPr lang="fr-BE" altLang="en-US" sz="1800" b="0" i="1"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69817" name="Text Box 25"/>
          <p:cNvSpPr txBox="1">
            <a:spLocks noChangeArrowheads="1"/>
          </p:cNvSpPr>
          <p:nvPr/>
        </p:nvSpPr>
        <p:spPr bwMode="auto">
          <a:xfrm>
            <a:off x="4205288" y="3500438"/>
            <a:ext cx="177641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lnSpc>
                <a:spcPct val="80000"/>
              </a:lnSpc>
              <a:spcBef>
                <a:spcPct val="0"/>
              </a:spcBef>
            </a:pPr>
            <a:r>
              <a:rPr lang="fr-BE" altLang="en-US" sz="1800" b="0">
                <a:solidFill>
                  <a:schemeClr val="tx1"/>
                </a:solidFill>
                <a:effectLst/>
                <a:latin typeface="Arial" pitchFamily="34" charset="0"/>
              </a:rPr>
              <a:t>CpyAvailable ?</a:t>
            </a:r>
          </a:p>
          <a:p>
            <a:pPr algn="l">
              <a:lnSpc>
                <a:spcPct val="80000"/>
              </a:lnSpc>
              <a:spcBef>
                <a:spcPct val="0"/>
              </a:spcBef>
            </a:pPr>
            <a:r>
              <a:rPr lang="fr-BE" altLang="en-US" sz="1800" b="0">
                <a:solidFill>
                  <a:schemeClr val="tx1"/>
                </a:solidFill>
                <a:effectLst/>
                <a:latin typeface="Arial" pitchFamily="34" charset="0"/>
              </a:rPr>
              <a:t>   (</a:t>
            </a:r>
            <a:r>
              <a:rPr lang="fr-BE" altLang="en-US" sz="1800" b="0" i="1">
                <a:solidFill>
                  <a:schemeClr val="tx1"/>
                </a:solidFill>
                <a:effectLst/>
                <a:latin typeface="Arial" pitchFamily="34" charset="0"/>
              </a:rPr>
              <a:t>BookId</a:t>
            </a:r>
            <a:r>
              <a:rPr lang="fr-BE" altLang="en-US" sz="1800" b="0">
                <a:solidFill>
                  <a:schemeClr val="tx1"/>
                </a:solidFill>
                <a:effectLst/>
                <a:latin typeface="Arial" pitchFamily="34" charset="0"/>
              </a:rPr>
              <a:t>)</a:t>
            </a:r>
            <a:endParaRPr lang="fr-BE" altLang="en-US" sz="1800" b="0" i="1"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69818" name="Line 26"/>
          <p:cNvSpPr>
            <a:spLocks noChangeShapeType="1"/>
          </p:cNvSpPr>
          <p:nvPr/>
        </p:nvSpPr>
        <p:spPr bwMode="auto">
          <a:xfrm>
            <a:off x="6338888" y="4216400"/>
            <a:ext cx="53816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69819" name="Line 27"/>
          <p:cNvSpPr>
            <a:spLocks noChangeShapeType="1"/>
          </p:cNvSpPr>
          <p:nvPr/>
        </p:nvSpPr>
        <p:spPr bwMode="auto">
          <a:xfrm>
            <a:off x="6329363" y="4637088"/>
            <a:ext cx="54451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69820" name="Line 28"/>
          <p:cNvSpPr>
            <a:spLocks noChangeShapeType="1"/>
          </p:cNvSpPr>
          <p:nvPr/>
        </p:nvSpPr>
        <p:spPr bwMode="auto">
          <a:xfrm flipH="1">
            <a:off x="6877050" y="4229100"/>
            <a:ext cx="0" cy="4079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69821" name="Text Box 29"/>
          <p:cNvSpPr txBox="1">
            <a:spLocks noChangeArrowheads="1"/>
          </p:cNvSpPr>
          <p:nvPr/>
        </p:nvSpPr>
        <p:spPr bwMode="auto">
          <a:xfrm>
            <a:off x="6881813" y="4184650"/>
            <a:ext cx="1570037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lnSpc>
                <a:spcPct val="80000"/>
              </a:lnSpc>
              <a:spcBef>
                <a:spcPct val="0"/>
              </a:spcBef>
            </a:pPr>
            <a:r>
              <a:rPr lang="fr-BE" altLang="en-US" sz="1800" b="0">
                <a:solidFill>
                  <a:schemeClr val="tx1"/>
                </a:solidFill>
                <a:effectLst/>
                <a:latin typeface="Arial" pitchFamily="34" charset="0"/>
              </a:rPr>
              <a:t>Reserved ?</a:t>
            </a:r>
          </a:p>
          <a:p>
            <a:pPr algn="l">
              <a:lnSpc>
                <a:spcPct val="80000"/>
              </a:lnSpc>
              <a:spcBef>
                <a:spcPct val="0"/>
              </a:spcBef>
            </a:pPr>
            <a:r>
              <a:rPr lang="fr-BE" altLang="en-US" sz="1800" b="0">
                <a:solidFill>
                  <a:schemeClr val="tx1"/>
                </a:solidFill>
                <a:effectLst/>
                <a:latin typeface="Arial" pitchFamily="34" charset="0"/>
              </a:rPr>
              <a:t>  (</a:t>
            </a:r>
            <a:r>
              <a:rPr lang="fr-BE" altLang="en-US" sz="1800" b="0" i="1">
                <a:solidFill>
                  <a:schemeClr val="tx1"/>
                </a:solidFill>
                <a:effectLst/>
                <a:latin typeface="Arial" pitchFamily="34" charset="0"/>
              </a:rPr>
              <a:t>BookId</a:t>
            </a:r>
            <a:r>
              <a:rPr lang="fr-BE" altLang="en-US" sz="1800" b="0">
                <a:solidFill>
                  <a:schemeClr val="tx1"/>
                </a:solidFill>
                <a:effectLst/>
                <a:latin typeface="Arial" pitchFamily="34" charset="0"/>
              </a:rPr>
              <a:t>)</a:t>
            </a:r>
            <a:endParaRPr lang="fr-BE" altLang="en-US" sz="1800" b="0" i="1"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69822" name="Text Box 30"/>
          <p:cNvSpPr txBox="1">
            <a:spLocks noChangeArrowheads="1"/>
          </p:cNvSpPr>
          <p:nvPr/>
        </p:nvSpPr>
        <p:spPr bwMode="auto">
          <a:xfrm>
            <a:off x="4157663" y="4616450"/>
            <a:ext cx="1712912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lnSpc>
                <a:spcPct val="80000"/>
              </a:lnSpc>
              <a:spcBef>
                <a:spcPct val="0"/>
              </a:spcBef>
            </a:pPr>
            <a:r>
              <a:rPr lang="fr-BE" altLang="en-US" sz="1800" b="0">
                <a:solidFill>
                  <a:schemeClr val="tx1"/>
                </a:solidFill>
                <a:effectLst/>
                <a:latin typeface="Arial" pitchFamily="34" charset="0"/>
              </a:rPr>
              <a:t>OK-Available</a:t>
            </a:r>
          </a:p>
          <a:p>
            <a:pPr algn="l">
              <a:lnSpc>
                <a:spcPct val="80000"/>
              </a:lnSpc>
              <a:spcBef>
                <a:spcPct val="0"/>
              </a:spcBef>
            </a:pPr>
            <a:r>
              <a:rPr lang="fr-BE" altLang="en-US" sz="1800" b="0">
                <a:solidFill>
                  <a:schemeClr val="tx1"/>
                </a:solidFill>
                <a:effectLst/>
                <a:latin typeface="Arial" pitchFamily="34" charset="0"/>
              </a:rPr>
              <a:t>   (</a:t>
            </a:r>
            <a:r>
              <a:rPr lang="fr-BE" altLang="en-US" sz="1800" b="0" i="1">
                <a:solidFill>
                  <a:schemeClr val="tx1"/>
                </a:solidFill>
                <a:effectLst/>
                <a:latin typeface="Arial" pitchFamily="34" charset="0"/>
              </a:rPr>
              <a:t>CopyId</a:t>
            </a:r>
            <a:r>
              <a:rPr lang="fr-BE" altLang="en-US" sz="1800" b="0">
                <a:solidFill>
                  <a:schemeClr val="tx1"/>
                </a:solidFill>
                <a:effectLst/>
                <a:latin typeface="Arial" pitchFamily="34" charset="0"/>
              </a:rPr>
              <a:t>)</a:t>
            </a:r>
            <a:endParaRPr lang="fr-BE" altLang="en-US" sz="1800" b="0" i="1"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69823" name="Line 31"/>
          <p:cNvSpPr>
            <a:spLocks noChangeShapeType="1"/>
          </p:cNvSpPr>
          <p:nvPr/>
        </p:nvSpPr>
        <p:spPr bwMode="auto">
          <a:xfrm flipV="1">
            <a:off x="1616075" y="5818188"/>
            <a:ext cx="2051050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69824" name="Text Box 32"/>
          <p:cNvSpPr txBox="1">
            <a:spLocks noChangeArrowheads="1"/>
          </p:cNvSpPr>
          <p:nvPr/>
        </p:nvSpPr>
        <p:spPr bwMode="auto">
          <a:xfrm>
            <a:off x="1828800" y="5260975"/>
            <a:ext cx="189388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lnSpc>
                <a:spcPct val="80000"/>
              </a:lnSpc>
              <a:spcBef>
                <a:spcPct val="0"/>
              </a:spcBef>
            </a:pPr>
            <a:r>
              <a:rPr lang="fr-BE" altLang="en-US" sz="1800" b="0">
                <a:solidFill>
                  <a:schemeClr val="tx1"/>
                </a:solidFill>
                <a:effectLst/>
                <a:latin typeface="Arial" pitchFamily="34" charset="0"/>
              </a:rPr>
              <a:t>OK-Book</a:t>
            </a:r>
          </a:p>
          <a:p>
            <a:pPr algn="l">
              <a:lnSpc>
                <a:spcPct val="80000"/>
              </a:lnSpc>
              <a:spcBef>
                <a:spcPct val="0"/>
              </a:spcBef>
            </a:pPr>
            <a:r>
              <a:rPr lang="fr-BE" altLang="en-US" sz="1800" b="0">
                <a:solidFill>
                  <a:schemeClr val="tx1"/>
                </a:solidFill>
                <a:effectLst/>
                <a:latin typeface="Arial" pitchFamily="34" charset="0"/>
              </a:rPr>
              <a:t> (</a:t>
            </a:r>
            <a:r>
              <a:rPr lang="fr-BE" altLang="en-US" sz="1800" b="0" i="1">
                <a:solidFill>
                  <a:schemeClr val="tx1"/>
                </a:solidFill>
                <a:effectLst/>
                <a:latin typeface="Arial" pitchFamily="34" charset="0"/>
              </a:rPr>
              <a:t>PatrId, CopyId</a:t>
            </a:r>
            <a:r>
              <a:rPr lang="fr-BE" altLang="en-US" sz="1800" b="0">
                <a:solidFill>
                  <a:schemeClr val="tx1"/>
                </a:solidFill>
                <a:effectLst/>
                <a:latin typeface="Arial" pitchFamily="34" charset="0"/>
              </a:rPr>
              <a:t>)</a:t>
            </a:r>
          </a:p>
        </p:txBody>
      </p:sp>
      <p:sp>
        <p:nvSpPr>
          <p:cNvPr id="1569825" name="Text Box 33"/>
          <p:cNvSpPr txBox="1">
            <a:spLocks noChangeArrowheads="1"/>
          </p:cNvSpPr>
          <p:nvPr/>
        </p:nvSpPr>
        <p:spPr bwMode="auto">
          <a:xfrm>
            <a:off x="4114800" y="5289550"/>
            <a:ext cx="187483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lnSpc>
                <a:spcPct val="80000"/>
              </a:lnSpc>
              <a:spcBef>
                <a:spcPct val="0"/>
              </a:spcBef>
            </a:pPr>
            <a:r>
              <a:rPr lang="fr-BE" altLang="en-US" sz="1800" b="0">
                <a:solidFill>
                  <a:schemeClr val="tx1"/>
                </a:solidFill>
                <a:effectLst/>
                <a:latin typeface="Arial" pitchFamily="34" charset="0"/>
              </a:rPr>
              <a:t>checkOut</a:t>
            </a:r>
          </a:p>
          <a:p>
            <a:pPr algn="l">
              <a:lnSpc>
                <a:spcPct val="80000"/>
              </a:lnSpc>
              <a:spcBef>
                <a:spcPct val="0"/>
              </a:spcBef>
            </a:pPr>
            <a:r>
              <a:rPr lang="fr-BE" altLang="en-US" sz="1800" b="0">
                <a:solidFill>
                  <a:schemeClr val="tx1"/>
                </a:solidFill>
                <a:effectLst/>
                <a:latin typeface="Arial" pitchFamily="34" charset="0"/>
              </a:rPr>
              <a:t> (</a:t>
            </a:r>
            <a:r>
              <a:rPr lang="fr-BE" altLang="en-US" sz="1800" b="0" i="1">
                <a:solidFill>
                  <a:schemeClr val="tx1"/>
                </a:solidFill>
                <a:effectLst/>
                <a:latin typeface="Arial" pitchFamily="34" charset="0"/>
              </a:rPr>
              <a:t>PatrId, CopyId</a:t>
            </a:r>
            <a:r>
              <a:rPr lang="fr-BE" altLang="en-US" sz="1800" b="0">
                <a:solidFill>
                  <a:schemeClr val="tx1"/>
                </a:solidFill>
                <a:effectLst/>
                <a:latin typeface="Arial" pitchFamily="34" charset="0"/>
              </a:rPr>
              <a:t>)</a:t>
            </a:r>
          </a:p>
        </p:txBody>
      </p:sp>
      <p:sp>
        <p:nvSpPr>
          <p:cNvPr id="1569826" name="Text Box 34"/>
          <p:cNvSpPr txBox="1">
            <a:spLocks noChangeArrowheads="1"/>
          </p:cNvSpPr>
          <p:nvPr/>
        </p:nvSpPr>
        <p:spPr bwMode="auto">
          <a:xfrm>
            <a:off x="1858963" y="3079750"/>
            <a:ext cx="1306512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lnSpc>
                <a:spcPct val="80000"/>
              </a:lnSpc>
              <a:spcBef>
                <a:spcPct val="0"/>
              </a:spcBef>
            </a:pPr>
            <a:r>
              <a:rPr lang="fr-BE" altLang="en-US" sz="1800" b="0" i="1">
                <a:solidFill>
                  <a:schemeClr val="tx2"/>
                </a:solidFill>
                <a:effectLst/>
                <a:latin typeface="Times New Roman" pitchFamily="18" charset="0"/>
              </a:rPr>
              <a:t>    </a:t>
            </a:r>
            <a:r>
              <a:rPr lang="fr-BE" altLang="en-US" sz="1800" b="0" i="1">
                <a:solidFill>
                  <a:schemeClr val="tx2"/>
                </a:solidFill>
                <a:effectLst/>
                <a:latin typeface="Comic Sans MS" pitchFamily="66" charset="0"/>
              </a:rPr>
              <a:t>event attributes</a:t>
            </a:r>
            <a:endParaRPr lang="fr-BE" altLang="en-US" sz="1800" b="0" i="1"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1569827" name="Line 35"/>
          <p:cNvSpPr>
            <a:spLocks noChangeShapeType="1"/>
          </p:cNvSpPr>
          <p:nvPr/>
        </p:nvSpPr>
        <p:spPr bwMode="auto">
          <a:xfrm>
            <a:off x="2355850" y="2644775"/>
            <a:ext cx="166688" cy="427038"/>
          </a:xfrm>
          <a:prstGeom prst="line">
            <a:avLst/>
          </a:prstGeom>
          <a:noFill/>
          <a:ln w="9525">
            <a:solidFill>
              <a:schemeClr val="tx2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69828" name="Text Box 36"/>
          <p:cNvSpPr txBox="1">
            <a:spLocks noChangeArrowheads="1"/>
          </p:cNvSpPr>
          <p:nvPr/>
        </p:nvSpPr>
        <p:spPr bwMode="auto">
          <a:xfrm>
            <a:off x="6616700" y="3427413"/>
            <a:ext cx="20701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lnSpc>
                <a:spcPct val="80000"/>
              </a:lnSpc>
              <a:spcBef>
                <a:spcPct val="0"/>
              </a:spcBef>
            </a:pPr>
            <a:r>
              <a:rPr lang="fr-BE" altLang="en-US" sz="1800" b="0" i="1">
                <a:solidFill>
                  <a:schemeClr val="tx2"/>
                </a:solidFill>
                <a:effectLst/>
                <a:latin typeface="Comic Sans MS" pitchFamily="66" charset="0"/>
              </a:rPr>
              <a:t>self-interaction</a:t>
            </a:r>
          </a:p>
        </p:txBody>
      </p:sp>
      <p:sp>
        <p:nvSpPr>
          <p:cNvPr id="1569829" name="Line 37"/>
          <p:cNvSpPr>
            <a:spLocks noChangeShapeType="1"/>
          </p:cNvSpPr>
          <p:nvPr/>
        </p:nvSpPr>
        <p:spPr bwMode="auto">
          <a:xfrm flipH="1">
            <a:off x="7364413" y="3756025"/>
            <a:ext cx="142875" cy="447675"/>
          </a:xfrm>
          <a:prstGeom prst="line">
            <a:avLst/>
          </a:prstGeom>
          <a:noFill/>
          <a:ln w="9525">
            <a:solidFill>
              <a:schemeClr val="tx2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69830" name="Text Box 38"/>
          <p:cNvSpPr txBox="1">
            <a:spLocks noChangeArrowheads="1"/>
          </p:cNvSpPr>
          <p:nvPr/>
        </p:nvSpPr>
        <p:spPr bwMode="auto">
          <a:xfrm>
            <a:off x="4054475" y="2173288"/>
            <a:ext cx="20701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lnSpc>
                <a:spcPct val="80000"/>
              </a:lnSpc>
              <a:spcBef>
                <a:spcPct val="0"/>
              </a:spcBef>
            </a:pPr>
            <a:r>
              <a:rPr lang="fr-BE" altLang="en-US" sz="1800" b="0" i="1">
                <a:solidFill>
                  <a:schemeClr val="tx2"/>
                </a:solidFill>
                <a:effectLst/>
                <a:latin typeface="Comic Sans MS" pitchFamily="66" charset="0"/>
              </a:rPr>
              <a:t>instance appears</a:t>
            </a:r>
          </a:p>
        </p:txBody>
      </p:sp>
      <p:sp>
        <p:nvSpPr>
          <p:cNvPr id="1569831" name="Text Box 39"/>
          <p:cNvSpPr txBox="1">
            <a:spLocks noChangeArrowheads="1"/>
          </p:cNvSpPr>
          <p:nvPr/>
        </p:nvSpPr>
        <p:spPr bwMode="auto">
          <a:xfrm>
            <a:off x="6573838" y="5819775"/>
            <a:ext cx="233045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lnSpc>
                <a:spcPct val="80000"/>
              </a:lnSpc>
              <a:spcBef>
                <a:spcPct val="0"/>
              </a:spcBef>
            </a:pPr>
            <a:r>
              <a:rPr lang="fr-BE" altLang="en-US" sz="1800" b="0" i="1">
                <a:solidFill>
                  <a:schemeClr val="tx2"/>
                </a:solidFill>
                <a:effectLst/>
                <a:latin typeface="Comic Sans MS" pitchFamily="66" charset="0"/>
              </a:rPr>
              <a:t>instance disappears</a:t>
            </a:r>
          </a:p>
        </p:txBody>
      </p:sp>
      <p:sp>
        <p:nvSpPr>
          <p:cNvPr id="1569832" name="Line 40"/>
          <p:cNvSpPr>
            <a:spLocks noChangeShapeType="1"/>
          </p:cNvSpPr>
          <p:nvPr/>
        </p:nvSpPr>
        <p:spPr bwMode="auto">
          <a:xfrm flipH="1">
            <a:off x="3878263" y="2444750"/>
            <a:ext cx="314325" cy="177800"/>
          </a:xfrm>
          <a:prstGeom prst="line">
            <a:avLst/>
          </a:prstGeom>
          <a:noFill/>
          <a:ln w="9525">
            <a:solidFill>
              <a:schemeClr val="tx2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69833" name="Line 41"/>
          <p:cNvSpPr>
            <a:spLocks noChangeShapeType="1"/>
          </p:cNvSpPr>
          <p:nvPr/>
        </p:nvSpPr>
        <p:spPr bwMode="auto">
          <a:xfrm flipH="1" flipV="1">
            <a:off x="6194425" y="5965825"/>
            <a:ext cx="442913" cy="9525"/>
          </a:xfrm>
          <a:prstGeom prst="line">
            <a:avLst/>
          </a:prstGeom>
          <a:noFill/>
          <a:ln w="9525">
            <a:solidFill>
              <a:schemeClr val="tx2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69834" name="Line 42"/>
          <p:cNvSpPr>
            <a:spLocks noChangeShapeType="1"/>
          </p:cNvSpPr>
          <p:nvPr/>
        </p:nvSpPr>
        <p:spPr bwMode="auto">
          <a:xfrm flipV="1">
            <a:off x="2847975" y="5808663"/>
            <a:ext cx="1477963" cy="368300"/>
          </a:xfrm>
          <a:prstGeom prst="line">
            <a:avLst/>
          </a:prstGeom>
          <a:noFill/>
          <a:ln w="9525">
            <a:solidFill>
              <a:schemeClr val="tx2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69835" name="Line 43"/>
          <p:cNvSpPr>
            <a:spLocks noChangeShapeType="1"/>
          </p:cNvSpPr>
          <p:nvPr/>
        </p:nvSpPr>
        <p:spPr bwMode="auto">
          <a:xfrm flipV="1">
            <a:off x="2743200" y="5830888"/>
            <a:ext cx="811213" cy="388937"/>
          </a:xfrm>
          <a:prstGeom prst="line">
            <a:avLst/>
          </a:prstGeom>
          <a:noFill/>
          <a:ln w="9525">
            <a:solidFill>
              <a:schemeClr val="tx2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69836" name="Text Box 44"/>
          <p:cNvSpPr txBox="1">
            <a:spLocks noChangeArrowheads="1"/>
          </p:cNvSpPr>
          <p:nvPr/>
        </p:nvSpPr>
        <p:spPr bwMode="auto">
          <a:xfrm>
            <a:off x="1930400" y="6143625"/>
            <a:ext cx="1622425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lnSpc>
                <a:spcPct val="80000"/>
              </a:lnSpc>
              <a:spcBef>
                <a:spcPct val="0"/>
              </a:spcBef>
            </a:pPr>
            <a:r>
              <a:rPr lang="fr-BE" altLang="en-US" sz="1800" b="0" i="1">
                <a:solidFill>
                  <a:schemeClr val="tx2"/>
                </a:solidFill>
                <a:effectLst/>
                <a:latin typeface="Comic Sans MS" pitchFamily="66" charset="0"/>
              </a:rPr>
              <a:t>simultaneity</a:t>
            </a:r>
          </a:p>
        </p:txBody>
      </p:sp>
      <p:graphicFrame>
        <p:nvGraphicFramePr>
          <p:cNvPr id="1569841" name="Object 49"/>
          <p:cNvGraphicFramePr>
            <a:graphicFrameLocks noChangeAspect="1"/>
          </p:cNvGraphicFramePr>
          <p:nvPr/>
        </p:nvGraphicFramePr>
        <p:xfrm>
          <a:off x="158750" y="193675"/>
          <a:ext cx="742950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9849" name="Clip" r:id="rId4" imgW="875520" imgH="767160" progId="MS_ClipArt_Gallery.2">
                  <p:embed/>
                </p:oleObj>
              </mc:Choice>
              <mc:Fallback>
                <p:oleObj name="Clip" r:id="rId4" imgW="875520" imgH="767160" progId="MS_ClipArt_Gallery.2">
                  <p:embed/>
                  <p:pic>
                    <p:nvPicPr>
                      <p:cNvPr id="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50" y="193675"/>
                        <a:ext cx="742950" cy="650875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69842" name="Group 50"/>
          <p:cNvGrpSpPr>
            <a:grpSpLocks/>
          </p:cNvGrpSpPr>
          <p:nvPr/>
        </p:nvGrpSpPr>
        <p:grpSpPr bwMode="auto">
          <a:xfrm>
            <a:off x="1274763" y="1392238"/>
            <a:ext cx="301625" cy="361950"/>
            <a:chOff x="3667" y="938"/>
            <a:chExt cx="262" cy="268"/>
          </a:xfrm>
        </p:grpSpPr>
        <p:sp>
          <p:nvSpPr>
            <p:cNvPr id="1569843" name="Oval 51"/>
            <p:cNvSpPr>
              <a:spLocks noChangeArrowheads="1"/>
            </p:cNvSpPr>
            <p:nvPr/>
          </p:nvSpPr>
          <p:spPr bwMode="auto">
            <a:xfrm>
              <a:off x="3745" y="938"/>
              <a:ext cx="99" cy="52"/>
            </a:xfrm>
            <a:prstGeom prst="ellips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9844" name="Line 52"/>
            <p:cNvSpPr>
              <a:spLocks noChangeShapeType="1"/>
            </p:cNvSpPr>
            <p:nvPr/>
          </p:nvSpPr>
          <p:spPr bwMode="auto">
            <a:xfrm>
              <a:off x="3798" y="1007"/>
              <a:ext cx="0" cy="95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9845" name="Line 53"/>
            <p:cNvSpPr>
              <a:spLocks noChangeShapeType="1"/>
            </p:cNvSpPr>
            <p:nvPr/>
          </p:nvSpPr>
          <p:spPr bwMode="auto">
            <a:xfrm flipH="1">
              <a:off x="3682" y="1102"/>
              <a:ext cx="116" cy="95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9846" name="Line 54"/>
            <p:cNvSpPr>
              <a:spLocks noChangeShapeType="1"/>
            </p:cNvSpPr>
            <p:nvPr/>
          </p:nvSpPr>
          <p:spPr bwMode="auto">
            <a:xfrm>
              <a:off x="3806" y="1111"/>
              <a:ext cx="115" cy="95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9847" name="Line 55"/>
            <p:cNvSpPr>
              <a:spLocks noChangeShapeType="1"/>
            </p:cNvSpPr>
            <p:nvPr/>
          </p:nvSpPr>
          <p:spPr bwMode="auto">
            <a:xfrm>
              <a:off x="3667" y="1048"/>
              <a:ext cx="262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69848" name="Line 56"/>
          <p:cNvSpPr>
            <a:spLocks noChangeShapeType="1"/>
          </p:cNvSpPr>
          <p:nvPr/>
        </p:nvSpPr>
        <p:spPr bwMode="auto">
          <a:xfrm flipH="1">
            <a:off x="2586038" y="2657475"/>
            <a:ext cx="442912" cy="452438"/>
          </a:xfrm>
          <a:prstGeom prst="line">
            <a:avLst/>
          </a:prstGeom>
          <a:noFill/>
          <a:ln w="9525">
            <a:solidFill>
              <a:schemeClr val="tx2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4914" name="Rectangle 2"/>
          <p:cNvSpPr>
            <a:spLocks noGrp="1" noChangeArrowheads="1"/>
          </p:cNvSpPr>
          <p:nvPr>
            <p:ph type="title"/>
          </p:nvPr>
        </p:nvSpPr>
        <p:spPr>
          <a:xfrm>
            <a:off x="715963" y="349250"/>
            <a:ext cx="8205787" cy="762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n-US"/>
              <a:t>UML sequence diagrams</a:t>
            </a:r>
            <a:r>
              <a:rPr lang="fr-BE" altLang="en-US"/>
              <a:t>: </a:t>
            </a:r>
            <a:br>
              <a:rPr lang="fr-BE" altLang="en-US"/>
            </a:br>
            <a:r>
              <a:rPr lang="fr-BE" altLang="en-US"/>
              <a:t>negative scenarios, optional interactions</a:t>
            </a:r>
            <a:endParaRPr lang="en-US" altLang="en-US" sz="2000"/>
          </a:p>
        </p:txBody>
      </p:sp>
      <p:graphicFrame>
        <p:nvGraphicFramePr>
          <p:cNvPr id="1574955" name="Object 43"/>
          <p:cNvGraphicFramePr>
            <a:graphicFrameLocks noChangeAspect="1"/>
          </p:cNvGraphicFramePr>
          <p:nvPr/>
        </p:nvGraphicFramePr>
        <p:xfrm>
          <a:off x="158750" y="193675"/>
          <a:ext cx="742950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4969" name="Clip" r:id="rId4" imgW="875520" imgH="767160" progId="MS_ClipArt_Gallery.2">
                  <p:embed/>
                </p:oleObj>
              </mc:Choice>
              <mc:Fallback>
                <p:oleObj name="Clip" r:id="rId4" imgW="875520" imgH="767160" progId="MS_ClipArt_Gallery.2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50" y="193675"/>
                        <a:ext cx="742950" cy="650875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74962" name="Object 50"/>
          <p:cNvGraphicFramePr>
            <a:graphicFrameLocks noChangeAspect="1"/>
          </p:cNvGraphicFramePr>
          <p:nvPr/>
        </p:nvGraphicFramePr>
        <p:xfrm>
          <a:off x="12700" y="1755775"/>
          <a:ext cx="9215438" cy="331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4970" name="Picture" r:id="rId6" imgW="5850720" imgH="1909440" progId="Word.Picture.8">
                  <p:embed/>
                </p:oleObj>
              </mc:Choice>
              <mc:Fallback>
                <p:oleObj name="Picture" r:id="rId6" imgW="5850720" imgH="1909440" progId="Word.Picture.8">
                  <p:embed/>
                  <p:pic>
                    <p:nvPicPr>
                      <p:cNvPr id="0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00" y="1755775"/>
                        <a:ext cx="9215438" cy="331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74963" name="Line 51"/>
          <p:cNvSpPr>
            <a:spLocks noChangeShapeType="1"/>
          </p:cNvSpPr>
          <p:nvPr/>
        </p:nvSpPr>
        <p:spPr bwMode="auto">
          <a:xfrm>
            <a:off x="279400" y="4810125"/>
            <a:ext cx="519113" cy="868363"/>
          </a:xfrm>
          <a:prstGeom prst="line">
            <a:avLst/>
          </a:prstGeom>
          <a:noFill/>
          <a:ln w="9525">
            <a:solidFill>
              <a:schemeClr val="tx2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74964" name="Text Box 52"/>
          <p:cNvSpPr txBox="1">
            <a:spLocks noChangeArrowheads="1"/>
          </p:cNvSpPr>
          <p:nvPr/>
        </p:nvSpPr>
        <p:spPr bwMode="auto">
          <a:xfrm>
            <a:off x="584200" y="5648325"/>
            <a:ext cx="2600325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lnSpc>
                <a:spcPct val="80000"/>
              </a:lnSpc>
              <a:spcBef>
                <a:spcPct val="0"/>
              </a:spcBef>
            </a:pPr>
            <a:r>
              <a:rPr lang="fr-BE" altLang="en-US" sz="1800" b="0" i="1">
                <a:solidFill>
                  <a:schemeClr val="tx2"/>
                </a:solidFill>
                <a:effectLst/>
                <a:latin typeface="Comic Sans MS" pitchFamily="66" charset="0"/>
              </a:rPr>
              <a:t>prohibited interaction</a:t>
            </a:r>
          </a:p>
        </p:txBody>
      </p:sp>
      <p:sp>
        <p:nvSpPr>
          <p:cNvPr id="1574967" name="Text Box 55"/>
          <p:cNvSpPr txBox="1">
            <a:spLocks noChangeArrowheads="1"/>
          </p:cNvSpPr>
          <p:nvPr/>
        </p:nvSpPr>
        <p:spPr bwMode="auto">
          <a:xfrm>
            <a:off x="6337300" y="5622925"/>
            <a:ext cx="2600325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lnSpc>
                <a:spcPct val="80000"/>
              </a:lnSpc>
              <a:spcBef>
                <a:spcPct val="0"/>
              </a:spcBef>
            </a:pPr>
            <a:r>
              <a:rPr lang="fr-BE" altLang="en-US" sz="1800" b="0" i="1">
                <a:solidFill>
                  <a:schemeClr val="tx2"/>
                </a:solidFill>
                <a:effectLst/>
                <a:latin typeface="Comic Sans MS" pitchFamily="66" charset="0"/>
              </a:rPr>
              <a:t>optional interaction</a:t>
            </a:r>
          </a:p>
        </p:txBody>
      </p:sp>
      <p:sp>
        <p:nvSpPr>
          <p:cNvPr id="1574968" name="Line 56"/>
          <p:cNvSpPr>
            <a:spLocks noChangeShapeType="1"/>
          </p:cNvSpPr>
          <p:nvPr/>
        </p:nvSpPr>
        <p:spPr bwMode="auto">
          <a:xfrm flipH="1">
            <a:off x="7580313" y="4187825"/>
            <a:ext cx="369887" cy="1439863"/>
          </a:xfrm>
          <a:prstGeom prst="line">
            <a:avLst/>
          </a:prstGeom>
          <a:noFill/>
          <a:ln w="9525">
            <a:solidFill>
              <a:schemeClr val="tx2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lyer (Standard)">
  <a:themeElements>
    <a:clrScheme name="">
      <a:dk1>
        <a:srgbClr val="352270"/>
      </a:dk1>
      <a:lt1>
        <a:srgbClr val="CED3F6"/>
      </a:lt1>
      <a:dk2>
        <a:srgbClr val="800080"/>
      </a:dk2>
      <a:lt2>
        <a:srgbClr val="000000"/>
      </a:lt2>
      <a:accent1>
        <a:srgbClr val="4A427C"/>
      </a:accent1>
      <a:accent2>
        <a:srgbClr val="327A94"/>
      </a:accent2>
      <a:accent3>
        <a:srgbClr val="E3E6FA"/>
      </a:accent3>
      <a:accent4>
        <a:srgbClr val="2C1B5F"/>
      </a:accent4>
      <a:accent5>
        <a:srgbClr val="B1B0BF"/>
      </a:accent5>
      <a:accent6>
        <a:srgbClr val="2C6E86"/>
      </a:accent6>
      <a:hlink>
        <a:srgbClr val="F9152B"/>
      </a:hlink>
      <a:folHlink>
        <a:srgbClr val="CC0000"/>
      </a:folHlink>
    </a:clrScheme>
    <a:fontScheme name="Flyer (Standard)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tx1"/>
              </a:solidFill>
            </a14:hiddenFill>
          </a:ext>
          <a:ext uri="{91240B29-F687-4F45-9708-019B960494DF}">
            <a14:hiddenLine xmlns:a14="http://schemas.microsoft.com/office/drawing/2010/main" w="12700" cap="sq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ts val="1200"/>
          </a:spcBef>
          <a:spcAft>
            <a:spcPct val="0"/>
          </a:spcAft>
          <a:buClrTx/>
          <a:buSzTx/>
          <a:buFontTx/>
          <a:buNone/>
          <a:tabLst/>
          <a:defRPr kumimoji="1" lang="en-US" altLang="en-US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ymbol" pitchFamily="18" charset="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tx1"/>
              </a:solidFill>
            </a14:hiddenFill>
          </a:ext>
          <a:ext uri="{91240B29-F687-4F45-9708-019B960494DF}">
            <a14:hiddenLine xmlns:a14="http://schemas.microsoft.com/office/drawing/2010/main" w="12700" cap="sq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ts val="1200"/>
          </a:spcBef>
          <a:spcAft>
            <a:spcPct val="0"/>
          </a:spcAft>
          <a:buClrTx/>
          <a:buSzTx/>
          <a:buFontTx/>
          <a:buNone/>
          <a:tabLst/>
          <a:defRPr kumimoji="1" lang="en-US" altLang="en-US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ymbol" pitchFamily="18" charset="2"/>
          </a:defRPr>
        </a:defPPr>
      </a:lstStyle>
    </a:lnDef>
  </a:objectDefaults>
  <a:extraClrSchemeLst>
    <a:extraClrScheme>
      <a:clrScheme name="Flyer (Standard) 1">
        <a:dk1>
          <a:srgbClr val="000000"/>
        </a:dk1>
        <a:lt1>
          <a:srgbClr val="CBCBCB"/>
        </a:lt1>
        <a:dk2>
          <a:srgbClr val="003366"/>
        </a:dk2>
        <a:lt2>
          <a:srgbClr val="CCECFF"/>
        </a:lt2>
        <a:accent1>
          <a:srgbClr val="8381B3"/>
        </a:accent1>
        <a:accent2>
          <a:srgbClr val="336699"/>
        </a:accent2>
        <a:accent3>
          <a:srgbClr val="AAADB8"/>
        </a:accent3>
        <a:accent4>
          <a:srgbClr val="ADADAD"/>
        </a:accent4>
        <a:accent5>
          <a:srgbClr val="C1C1D6"/>
        </a:accent5>
        <a:accent6>
          <a:srgbClr val="2D5C8A"/>
        </a:accent6>
        <a:hlink>
          <a:srgbClr val="5B6192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yer (Standard) 2">
        <a:dk1>
          <a:srgbClr val="000000"/>
        </a:dk1>
        <a:lt1>
          <a:srgbClr val="FFFFFF"/>
        </a:lt1>
        <a:dk2>
          <a:srgbClr val="003366"/>
        </a:dk2>
        <a:lt2>
          <a:srgbClr val="6F84A5"/>
        </a:lt2>
        <a:accent1>
          <a:srgbClr val="CCFFCC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E2FFE2"/>
        </a:accent5>
        <a:accent6>
          <a:srgbClr val="B9D6E7"/>
        </a:accent6>
        <a:hlink>
          <a:srgbClr val="0099CC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lyer (Standard)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868686"/>
        </a:accent1>
        <a:accent2>
          <a:srgbClr val="CBCBCB"/>
        </a:accent2>
        <a:accent3>
          <a:srgbClr val="FFFFFF"/>
        </a:accent3>
        <a:accent4>
          <a:srgbClr val="000000"/>
        </a:accent4>
        <a:accent5>
          <a:srgbClr val="C3C3C3"/>
        </a:accent5>
        <a:accent6>
          <a:srgbClr val="B8B8B8"/>
        </a:accent6>
        <a:hlink>
          <a:srgbClr val="EAEAEA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lyer (Standard) 4">
        <a:dk1>
          <a:srgbClr val="000000"/>
        </a:dk1>
        <a:lt1>
          <a:srgbClr val="FFFFFF"/>
        </a:lt1>
        <a:dk2>
          <a:srgbClr val="214121"/>
        </a:dk2>
        <a:lt2>
          <a:srgbClr val="5D6755"/>
        </a:lt2>
        <a:accent1>
          <a:srgbClr val="D8C68E"/>
        </a:accent1>
        <a:accent2>
          <a:srgbClr val="98B27D"/>
        </a:accent2>
        <a:accent3>
          <a:srgbClr val="FFFFFF"/>
        </a:accent3>
        <a:accent4>
          <a:srgbClr val="000000"/>
        </a:accent4>
        <a:accent5>
          <a:srgbClr val="E9DFC6"/>
        </a:accent5>
        <a:accent6>
          <a:srgbClr val="89A171"/>
        </a:accent6>
        <a:hlink>
          <a:srgbClr val="CC9900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lyer (Standard) 5">
        <a:dk1>
          <a:srgbClr val="000000"/>
        </a:dk1>
        <a:lt1>
          <a:srgbClr val="FFFFFF"/>
        </a:lt1>
        <a:dk2>
          <a:srgbClr val="800000"/>
        </a:dk2>
        <a:lt2>
          <a:srgbClr val="6F605E"/>
        </a:lt2>
        <a:accent1>
          <a:srgbClr val="FFCC66"/>
        </a:accent1>
        <a:accent2>
          <a:srgbClr val="FFCCCC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E7B9B9"/>
        </a:accent6>
        <a:hlink>
          <a:srgbClr val="B24E76"/>
        </a:hlink>
        <a:folHlink>
          <a:srgbClr val="C1A4A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lyer (Standard) 6">
        <a:dk1>
          <a:srgbClr val="000000"/>
        </a:dk1>
        <a:lt1>
          <a:srgbClr val="FFFFCC"/>
        </a:lt1>
        <a:dk2>
          <a:srgbClr val="660033"/>
        </a:dk2>
        <a:lt2>
          <a:srgbClr val="CC9900"/>
        </a:lt2>
        <a:accent1>
          <a:srgbClr val="FF9966"/>
        </a:accent1>
        <a:accent2>
          <a:srgbClr val="996633"/>
        </a:accent2>
        <a:accent3>
          <a:srgbClr val="FFFFE2"/>
        </a:accent3>
        <a:accent4>
          <a:srgbClr val="000000"/>
        </a:accent4>
        <a:accent5>
          <a:srgbClr val="FFCAB8"/>
        </a:accent5>
        <a:accent6>
          <a:srgbClr val="8A5C2D"/>
        </a:accent6>
        <a:hlink>
          <a:srgbClr val="D79EAB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lyer (Standard) 7">
        <a:dk1>
          <a:srgbClr val="000000"/>
        </a:dk1>
        <a:lt1>
          <a:srgbClr val="FFFFFF"/>
        </a:lt1>
        <a:dk2>
          <a:srgbClr val="990066"/>
        </a:dk2>
        <a:lt2>
          <a:srgbClr val="969696"/>
        </a:lt2>
        <a:accent1>
          <a:srgbClr val="CCCCFF"/>
        </a:accent1>
        <a:accent2>
          <a:srgbClr val="003399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2D8A"/>
        </a:accent6>
        <a:hlink>
          <a:srgbClr val="CE98CE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lyer (Standard) 8">
        <a:dk1>
          <a:srgbClr val="000000"/>
        </a:dk1>
        <a:lt1>
          <a:srgbClr val="DFE3F5"/>
        </a:lt1>
        <a:dk2>
          <a:srgbClr val="000099"/>
        </a:dk2>
        <a:lt2>
          <a:srgbClr val="FF0066"/>
        </a:lt2>
        <a:accent1>
          <a:srgbClr val="8381B3"/>
        </a:accent1>
        <a:accent2>
          <a:srgbClr val="336699"/>
        </a:accent2>
        <a:accent3>
          <a:srgbClr val="AAAACA"/>
        </a:accent3>
        <a:accent4>
          <a:srgbClr val="BEC2D1"/>
        </a:accent4>
        <a:accent5>
          <a:srgbClr val="C1C1D6"/>
        </a:accent5>
        <a:accent6>
          <a:srgbClr val="2D5C8A"/>
        </a:accent6>
        <a:hlink>
          <a:srgbClr val="5B6192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avl-PB:Applications:MS Office'98:Microsoft Office 98:Templates:Presentations:Flyer (Standard)</Template>
  <TotalTime>27450</TotalTime>
  <Words>4267</Words>
  <Application>Microsoft Office PowerPoint</Application>
  <PresentationFormat>On-screen Show (4:3)</PresentationFormat>
  <Paragraphs>959</Paragraphs>
  <Slides>72</Slides>
  <Notes>72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72</vt:i4>
      </vt:variant>
    </vt:vector>
  </HeadingPairs>
  <TitlesOfParts>
    <vt:vector size="86" baseType="lpstr">
      <vt:lpstr>Times New Roman</vt:lpstr>
      <vt:lpstr>Comic Sans MS</vt:lpstr>
      <vt:lpstr>Wingdings</vt:lpstr>
      <vt:lpstr>Arial Black</vt:lpstr>
      <vt:lpstr>Times</vt:lpstr>
      <vt:lpstr>MS Shell Dlg</vt:lpstr>
      <vt:lpstr>Symbol</vt:lpstr>
      <vt:lpstr>Arial</vt:lpstr>
      <vt:lpstr>Webdings</vt:lpstr>
      <vt:lpstr>Verdana</vt:lpstr>
      <vt:lpstr>Flyer (Standard)</vt:lpstr>
      <vt:lpstr>Microsoft Clip Gallery</vt:lpstr>
      <vt:lpstr>Microsoft Word Picture</vt:lpstr>
      <vt:lpstr>Microsoft Photo Editor 3.0 Photo</vt:lpstr>
      <vt:lpstr>Building System Models for RE</vt:lpstr>
      <vt:lpstr>Building models for RE</vt:lpstr>
      <vt:lpstr>The behavior model</vt:lpstr>
      <vt:lpstr>Modeling system behaviors:  outline</vt:lpstr>
      <vt:lpstr>Modeling instance behaviors through scenarios</vt:lpstr>
      <vt:lpstr>Scenarios as UML sequence diagrams</vt:lpstr>
      <vt:lpstr>Scenarios as UML sequence diagrams  (2)</vt:lpstr>
      <vt:lpstr>Scenarios as UML sequence diagrams  (3)</vt:lpstr>
      <vt:lpstr>UML sequence diagrams:  negative scenarios, optional interactions</vt:lpstr>
      <vt:lpstr>Scenario refinement:  episodes </vt:lpstr>
      <vt:lpstr>Scenario refinement:  agent decomposition </vt:lpstr>
      <vt:lpstr>Scenarios are concrete vehicles  for goal elicitation</vt:lpstr>
      <vt:lpstr>Scenarios are concrete vehicles  for goal elicitation  (2)</vt:lpstr>
      <vt:lpstr>Modeling system behaviors:  outline</vt:lpstr>
      <vt:lpstr>State machines</vt:lpstr>
      <vt:lpstr>SM states vs. snapshot states</vt:lpstr>
      <vt:lpstr>SM states</vt:lpstr>
      <vt:lpstr>SM states  (2)</vt:lpstr>
      <vt:lpstr>SM events</vt:lpstr>
      <vt:lpstr>Typology of SM events</vt:lpstr>
      <vt:lpstr>Events &amp; state transitions</vt:lpstr>
      <vt:lpstr>Guarded transitions</vt:lpstr>
      <vt:lpstr>Guarded transitions  (2)</vt:lpstr>
      <vt:lpstr>Auxiliary actions in a state diagram</vt:lpstr>
      <vt:lpstr>Avoiding irelevant states through actions:  example</vt:lpstr>
      <vt:lpstr>Event notification</vt:lpstr>
      <vt:lpstr>Entry/exit actions</vt:lpstr>
      <vt:lpstr>Entry/exit actions: example</vt:lpstr>
      <vt:lpstr>Nested states for SM structuring</vt:lpstr>
      <vt:lpstr>SM refinement:  sequential decomposition</vt:lpstr>
      <vt:lpstr>Sequential decomposition:  same example with include reference</vt:lpstr>
      <vt:lpstr>Sequential decomposition:  semantic rules</vt:lpstr>
      <vt:lpstr>Sequential decomposition:  vending machine example</vt:lpstr>
      <vt:lpstr>Sequential decomposition:  cash machine example</vt:lpstr>
      <vt:lpstr>Sequential decomposition:  thermostat controller</vt:lpstr>
      <vt:lpstr>Parallel decomposition:  concurrent behaviors</vt:lpstr>
      <vt:lpstr>Concurrent sub-states:  example</vt:lpstr>
      <vt:lpstr>Parallel decomposition:  semantic rules</vt:lpstr>
      <vt:lpstr>Fork / Join mechanisms:  example</vt:lpstr>
      <vt:lpstr>Initial and final substates  in concurrent diagrams</vt:lpstr>
      <vt:lpstr>Combining parallel &amp; sequential decomposition:  guidelines for manageable diagrams</vt:lpstr>
      <vt:lpstr>Parallel &amp; sequential decomposition:  example</vt:lpstr>
      <vt:lpstr>Combining parallel &amp; sequential decomposition:  guidelines for manageable diagrams  (2)</vt:lpstr>
      <vt:lpstr>PowerPoint Presentation</vt:lpstr>
      <vt:lpstr>Modeling system behaviors:  outline</vt:lpstr>
      <vt:lpstr>Goals, scenarios, state machines are complementary</vt:lpstr>
      <vt:lpstr>Elaborating relevant scenarios  for good coverage</vt:lpstr>
      <vt:lpstr>Elaborating relevant scenarios  for good coverage  (2)</vt:lpstr>
      <vt:lpstr>Looking for associated abnormal scenarios: example</vt:lpstr>
      <vt:lpstr>Looking for associated abnormal scenarios: example</vt:lpstr>
      <vt:lpstr>Looking for associated abnormal scenarios: example</vt:lpstr>
      <vt:lpstr>Looking for associated abnormal scenarios: example</vt:lpstr>
      <vt:lpstr>Looking for associated abnormal scenarios: example</vt:lpstr>
      <vt:lpstr>Modeling system behaviors:  outline</vt:lpstr>
      <vt:lpstr>Decorating scenarios with state conditions</vt:lpstr>
      <vt:lpstr>Decorating scenarios with state conditions  (2)</vt:lpstr>
      <vt:lpstr>Propagating condition lists:  example</vt:lpstr>
      <vt:lpstr>From scenarios to state machines</vt:lpstr>
      <vt:lpstr>Generalize scenarios into state machines</vt:lpstr>
      <vt:lpstr>SM path derivation</vt:lpstr>
      <vt:lpstr>SM path merge</vt:lpstr>
      <vt:lpstr>Check resulting concurrent SM</vt:lpstr>
      <vt:lpstr>Modeling system behaviors:  outline</vt:lpstr>
      <vt:lpstr>From scenarios to goals</vt:lpstr>
      <vt:lpstr>Identifying goals from scenario episodes:  WHY questions and milestones</vt:lpstr>
      <vt:lpstr>Identifying goals from scenario episodes:  WHY NOT questions</vt:lpstr>
      <vt:lpstr>Mining behavioral goals  from decorated scenarios</vt:lpstr>
      <vt:lpstr>Mining Achieve goals from  stimulus-response interactions</vt:lpstr>
      <vt:lpstr>Mining Maintain goals from  invariant conditions along interactions</vt:lpstr>
      <vt:lpstr>Modeling system behaviors:  outline</vt:lpstr>
      <vt:lpstr>Deriving state diagrams from operationalized goals</vt:lpstr>
      <vt:lpstr>Deriving state diagrams from operationalized goals:  example</vt:lpstr>
    </vt:vector>
  </TitlesOfParts>
  <Company>UCL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RE04 keynote</dc:title>
  <dc:creator>Axel</dc:creator>
  <cp:lastModifiedBy>Frank</cp:lastModifiedBy>
  <cp:revision>1101</cp:revision>
  <cp:lastPrinted>2006-06-19T13:43:37Z</cp:lastPrinted>
  <dcterms:created xsi:type="dcterms:W3CDTF">2000-05-26T10:39:43Z</dcterms:created>
  <dcterms:modified xsi:type="dcterms:W3CDTF">2013-11-19T14:54:54Z</dcterms:modified>
</cp:coreProperties>
</file>