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7"/>
  </p:notesMasterIdLst>
  <p:handoutMasterIdLst>
    <p:handoutMasterId r:id="rId28"/>
  </p:handoutMasterIdLst>
  <p:sldIdLst>
    <p:sldId id="256" r:id="rId2"/>
    <p:sldId id="327" r:id="rId3"/>
    <p:sldId id="329" r:id="rId4"/>
    <p:sldId id="267" r:id="rId5"/>
    <p:sldId id="268" r:id="rId6"/>
    <p:sldId id="332" r:id="rId7"/>
    <p:sldId id="331" r:id="rId8"/>
    <p:sldId id="333" r:id="rId9"/>
    <p:sldId id="335" r:id="rId10"/>
    <p:sldId id="334" r:id="rId11"/>
    <p:sldId id="257" r:id="rId12"/>
    <p:sldId id="296" r:id="rId13"/>
    <p:sldId id="258" r:id="rId14"/>
    <p:sldId id="328" r:id="rId15"/>
    <p:sldId id="299" r:id="rId16"/>
    <p:sldId id="303" r:id="rId17"/>
    <p:sldId id="304" r:id="rId18"/>
    <p:sldId id="305" r:id="rId19"/>
    <p:sldId id="300" r:id="rId20"/>
    <p:sldId id="330" r:id="rId21"/>
    <p:sldId id="309" r:id="rId22"/>
    <p:sldId id="301" r:id="rId23"/>
    <p:sldId id="310" r:id="rId24"/>
    <p:sldId id="312" r:id="rId25"/>
    <p:sldId id="313"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90"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9/6/2013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3390553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9/6/2013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1879610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2390341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10</a:t>
            </a:fld>
            <a:endParaRPr lang="en-US"/>
          </a:p>
        </p:txBody>
      </p:sp>
    </p:spTree>
    <p:extLst>
      <p:ext uri="{BB962C8B-B14F-4D97-AF65-F5344CB8AC3E}">
        <p14:creationId xmlns:p14="http://schemas.microsoft.com/office/powerpoint/2010/main" val="4186179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11</a:t>
            </a:fld>
            <a:endParaRPr lang="en-US"/>
          </a:p>
        </p:txBody>
      </p:sp>
    </p:spTree>
    <p:extLst>
      <p:ext uri="{BB962C8B-B14F-4D97-AF65-F5344CB8AC3E}">
        <p14:creationId xmlns:p14="http://schemas.microsoft.com/office/powerpoint/2010/main" val="2372444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12</a:t>
            </a:fld>
            <a:endParaRPr lang="en-US"/>
          </a:p>
        </p:txBody>
      </p:sp>
    </p:spTree>
    <p:extLst>
      <p:ext uri="{BB962C8B-B14F-4D97-AF65-F5344CB8AC3E}">
        <p14:creationId xmlns:p14="http://schemas.microsoft.com/office/powerpoint/2010/main" val="1313573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13</a:t>
            </a:fld>
            <a:endParaRPr lang="en-US"/>
          </a:p>
        </p:txBody>
      </p:sp>
    </p:spTree>
    <p:extLst>
      <p:ext uri="{BB962C8B-B14F-4D97-AF65-F5344CB8AC3E}">
        <p14:creationId xmlns:p14="http://schemas.microsoft.com/office/powerpoint/2010/main" val="762175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14</a:t>
            </a:fld>
            <a:endParaRPr lang="en-US"/>
          </a:p>
        </p:txBody>
      </p:sp>
    </p:spTree>
    <p:extLst>
      <p:ext uri="{BB962C8B-B14F-4D97-AF65-F5344CB8AC3E}">
        <p14:creationId xmlns:p14="http://schemas.microsoft.com/office/powerpoint/2010/main" val="160053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15</a:t>
            </a:fld>
            <a:endParaRPr lang="en-US"/>
          </a:p>
        </p:txBody>
      </p:sp>
    </p:spTree>
    <p:extLst>
      <p:ext uri="{BB962C8B-B14F-4D97-AF65-F5344CB8AC3E}">
        <p14:creationId xmlns:p14="http://schemas.microsoft.com/office/powerpoint/2010/main" val="2412237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16</a:t>
            </a:fld>
            <a:endParaRPr lang="en-US"/>
          </a:p>
        </p:txBody>
      </p:sp>
    </p:spTree>
    <p:extLst>
      <p:ext uri="{BB962C8B-B14F-4D97-AF65-F5344CB8AC3E}">
        <p14:creationId xmlns:p14="http://schemas.microsoft.com/office/powerpoint/2010/main" val="3129592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17</a:t>
            </a:fld>
            <a:endParaRPr lang="en-US"/>
          </a:p>
        </p:txBody>
      </p:sp>
    </p:spTree>
    <p:extLst>
      <p:ext uri="{BB962C8B-B14F-4D97-AF65-F5344CB8AC3E}">
        <p14:creationId xmlns:p14="http://schemas.microsoft.com/office/powerpoint/2010/main" val="1633921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18</a:t>
            </a:fld>
            <a:endParaRPr lang="en-US"/>
          </a:p>
        </p:txBody>
      </p:sp>
    </p:spTree>
    <p:extLst>
      <p:ext uri="{BB962C8B-B14F-4D97-AF65-F5344CB8AC3E}">
        <p14:creationId xmlns:p14="http://schemas.microsoft.com/office/powerpoint/2010/main" val="40010715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19</a:t>
            </a:fld>
            <a:endParaRPr lang="en-US"/>
          </a:p>
        </p:txBody>
      </p:sp>
    </p:spTree>
    <p:extLst>
      <p:ext uri="{BB962C8B-B14F-4D97-AF65-F5344CB8AC3E}">
        <p14:creationId xmlns:p14="http://schemas.microsoft.com/office/powerpoint/2010/main" val="1778919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a:t>
            </a:fld>
            <a:endParaRPr lang="en-US"/>
          </a:p>
        </p:txBody>
      </p:sp>
    </p:spTree>
    <p:extLst>
      <p:ext uri="{BB962C8B-B14F-4D97-AF65-F5344CB8AC3E}">
        <p14:creationId xmlns:p14="http://schemas.microsoft.com/office/powerpoint/2010/main" val="2463681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20</a:t>
            </a:fld>
            <a:endParaRPr lang="en-US"/>
          </a:p>
        </p:txBody>
      </p:sp>
    </p:spTree>
    <p:extLst>
      <p:ext uri="{BB962C8B-B14F-4D97-AF65-F5344CB8AC3E}">
        <p14:creationId xmlns:p14="http://schemas.microsoft.com/office/powerpoint/2010/main" val="2086803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21</a:t>
            </a:fld>
            <a:endParaRPr lang="en-US"/>
          </a:p>
        </p:txBody>
      </p:sp>
    </p:spTree>
    <p:extLst>
      <p:ext uri="{BB962C8B-B14F-4D97-AF65-F5344CB8AC3E}">
        <p14:creationId xmlns:p14="http://schemas.microsoft.com/office/powerpoint/2010/main" val="142968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22</a:t>
            </a:fld>
            <a:endParaRPr lang="en-US"/>
          </a:p>
        </p:txBody>
      </p:sp>
    </p:spTree>
    <p:extLst>
      <p:ext uri="{BB962C8B-B14F-4D97-AF65-F5344CB8AC3E}">
        <p14:creationId xmlns:p14="http://schemas.microsoft.com/office/powerpoint/2010/main" val="39853051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23</a:t>
            </a:fld>
            <a:endParaRPr lang="en-US"/>
          </a:p>
        </p:txBody>
      </p:sp>
    </p:spTree>
    <p:extLst>
      <p:ext uri="{BB962C8B-B14F-4D97-AF65-F5344CB8AC3E}">
        <p14:creationId xmlns:p14="http://schemas.microsoft.com/office/powerpoint/2010/main" val="1924815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24</a:t>
            </a:fld>
            <a:endParaRPr lang="en-US"/>
          </a:p>
        </p:txBody>
      </p:sp>
    </p:spTree>
    <p:extLst>
      <p:ext uri="{BB962C8B-B14F-4D97-AF65-F5344CB8AC3E}">
        <p14:creationId xmlns:p14="http://schemas.microsoft.com/office/powerpoint/2010/main" val="13687621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25</a:t>
            </a:fld>
            <a:endParaRPr lang="en-US"/>
          </a:p>
        </p:txBody>
      </p:sp>
    </p:spTree>
    <p:extLst>
      <p:ext uri="{BB962C8B-B14F-4D97-AF65-F5344CB8AC3E}">
        <p14:creationId xmlns:p14="http://schemas.microsoft.com/office/powerpoint/2010/main" val="894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3</a:t>
            </a:fld>
            <a:endParaRPr lang="en-US"/>
          </a:p>
        </p:txBody>
      </p:sp>
    </p:spTree>
    <p:extLst>
      <p:ext uri="{BB962C8B-B14F-4D97-AF65-F5344CB8AC3E}">
        <p14:creationId xmlns:p14="http://schemas.microsoft.com/office/powerpoint/2010/main" val="471381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6</a:t>
            </a:fld>
            <a:endParaRPr lang="en-US"/>
          </a:p>
        </p:txBody>
      </p:sp>
    </p:spTree>
    <p:extLst>
      <p:ext uri="{BB962C8B-B14F-4D97-AF65-F5344CB8AC3E}">
        <p14:creationId xmlns:p14="http://schemas.microsoft.com/office/powerpoint/2010/main" val="2924288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7</a:t>
            </a:fld>
            <a:endParaRPr lang="en-US"/>
          </a:p>
        </p:txBody>
      </p:sp>
    </p:spTree>
    <p:extLst>
      <p:ext uri="{BB962C8B-B14F-4D97-AF65-F5344CB8AC3E}">
        <p14:creationId xmlns:p14="http://schemas.microsoft.com/office/powerpoint/2010/main" val="15758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8</a:t>
            </a:fld>
            <a:endParaRPr lang="en-US"/>
          </a:p>
        </p:txBody>
      </p:sp>
    </p:spTree>
    <p:extLst>
      <p:ext uri="{BB962C8B-B14F-4D97-AF65-F5344CB8AC3E}">
        <p14:creationId xmlns:p14="http://schemas.microsoft.com/office/powerpoint/2010/main" val="142324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4F38C2-4548-F541-8261-4C1D96E7A166}" type="slidenum">
              <a:rPr lang="en-US" smtClean="0"/>
              <a:pPr/>
              <a:t>9</a:t>
            </a:fld>
            <a:endParaRPr lang="en-US"/>
          </a:p>
        </p:txBody>
      </p:sp>
    </p:spTree>
    <p:extLst>
      <p:ext uri="{BB962C8B-B14F-4D97-AF65-F5344CB8AC3E}">
        <p14:creationId xmlns:p14="http://schemas.microsoft.com/office/powerpoint/2010/main" val="142324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A7055C-8A82-1E43-AADF-396B26E07F2B}" type="datetime1">
              <a:rPr lang="en-US" smtClean="0"/>
              <a:pPr>
                <a:defRPr/>
              </a:pPr>
              <a:t>9/6/2013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8A6632A1-E96B-D240-A8CB-6EE7FCFAC9F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F71CA6-DDE3-BD41-A149-F9C0D24AC3A1}" type="datetime1">
              <a:rPr lang="en-US" smtClean="0"/>
              <a:pPr>
                <a:defRPr/>
              </a:pPr>
              <a:t>9/6/2013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3463E0A2-0798-9745-87DA-7E77F2F38D9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23FA63-2FD4-ED40-AA09-0FF67DD9B210}" type="datetime1">
              <a:rPr lang="en-US" smtClean="0"/>
              <a:pPr>
                <a:defRPr/>
              </a:pPr>
              <a:t>9/6/2013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5B7A154E-9DB1-494A-8AF2-8A9764AB27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6587C51-A7E8-E041-9BD1-9BCA697A5811}" type="datetime1">
              <a:rPr lang="en-US" smtClean="0"/>
              <a:pPr>
                <a:defRPr/>
              </a:pPr>
              <a:t>9/6/2013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6A4D3DC4-9E7F-1C47-B729-896D53019E3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BDDE94-1FC3-7840-BAE2-EB57978533F4}" type="datetime1">
              <a:rPr lang="en-US" smtClean="0"/>
              <a:pPr>
                <a:defRPr/>
              </a:pPr>
              <a:t>9/6/2013</a:t>
            </a:fld>
            <a:endParaRPr lang="en-US"/>
          </a:p>
        </p:txBody>
      </p:sp>
      <p:sp>
        <p:nvSpPr>
          <p:cNvPr id="6" name="Slide Number Placeholder 5"/>
          <p:cNvSpPr>
            <a:spLocks noGrp="1"/>
          </p:cNvSpPr>
          <p:nvPr>
            <p:ph type="sldNum" sz="quarter" idx="12"/>
          </p:nvPr>
        </p:nvSpPr>
        <p:spPr/>
        <p:txBody>
          <a:bodyPr/>
          <a:lstStyle>
            <a:lvl1pPr>
              <a:defRPr/>
            </a:lvl1pPr>
          </a:lstStyle>
          <a:p>
            <a:pPr>
              <a:defRPr/>
            </a:pPr>
            <a:fld id="{D7DFF1E1-6940-BA49-963A-85FADE0EAFB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A5A006-5C58-2B4C-917D-DC522223A38A}" type="datetime1">
              <a:rPr lang="en-US" smtClean="0"/>
              <a:pPr>
                <a:defRPr/>
              </a:pPr>
              <a:t>9/6/2013</a:t>
            </a:fld>
            <a:endParaRPr lang="en-US"/>
          </a:p>
        </p:txBody>
      </p:sp>
      <p:sp>
        <p:nvSpPr>
          <p:cNvPr id="7" name="Slide Number Placeholder 5"/>
          <p:cNvSpPr>
            <a:spLocks noGrp="1"/>
          </p:cNvSpPr>
          <p:nvPr>
            <p:ph type="sldNum" sz="quarter" idx="12"/>
          </p:nvPr>
        </p:nvSpPr>
        <p:spPr/>
        <p:txBody>
          <a:bodyPr/>
          <a:lstStyle>
            <a:lvl1pPr>
              <a:defRPr/>
            </a:lvl1pPr>
          </a:lstStyle>
          <a:p>
            <a:pPr>
              <a:defRPr/>
            </a:pPr>
            <a:fld id="{C2FAEA27-515E-094A-842B-7E18C3B5878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54EF3D-88D6-7744-A172-8368A7C6913D}" type="datetime1">
              <a:rPr lang="en-US" smtClean="0"/>
              <a:pPr>
                <a:defRPr/>
              </a:pPr>
              <a:t>9/6/2013</a:t>
            </a:fld>
            <a:endParaRPr lang="en-US"/>
          </a:p>
        </p:txBody>
      </p:sp>
      <p:sp>
        <p:nvSpPr>
          <p:cNvPr id="9" name="Slide Number Placeholder 5"/>
          <p:cNvSpPr>
            <a:spLocks noGrp="1"/>
          </p:cNvSpPr>
          <p:nvPr>
            <p:ph type="sldNum" sz="quarter" idx="12"/>
          </p:nvPr>
        </p:nvSpPr>
        <p:spPr/>
        <p:txBody>
          <a:bodyPr/>
          <a:lstStyle>
            <a:lvl1pPr>
              <a:defRPr/>
            </a:lvl1pPr>
          </a:lstStyle>
          <a:p>
            <a:pPr>
              <a:defRPr/>
            </a:pPr>
            <a:fld id="{1CB38100-995D-D845-AEB2-0A3B47AC4C3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C67EE4-B3D2-0E43-92EA-AF9BDEBF847C}" type="datetime1">
              <a:rPr lang="en-US" smtClean="0"/>
              <a:pPr>
                <a:defRPr/>
              </a:pPr>
              <a:t>9/6/2013</a:t>
            </a:fld>
            <a:endParaRPr lang="en-US"/>
          </a:p>
        </p:txBody>
      </p:sp>
      <p:sp>
        <p:nvSpPr>
          <p:cNvPr id="5" name="Slide Number Placeholder 5"/>
          <p:cNvSpPr>
            <a:spLocks noGrp="1"/>
          </p:cNvSpPr>
          <p:nvPr>
            <p:ph type="sldNum" sz="quarter" idx="12"/>
          </p:nvPr>
        </p:nvSpPr>
        <p:spPr/>
        <p:txBody>
          <a:bodyPr/>
          <a:lstStyle>
            <a:lvl1pPr>
              <a:defRPr/>
            </a:lvl1pPr>
          </a:lstStyle>
          <a:p>
            <a:pPr>
              <a:defRPr/>
            </a:pPr>
            <a:fld id="{5323AA34-E435-CB43-B1EC-D16A672B40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E8FE08-9159-5F4F-AA60-5E481B75A42B}" type="datetime1">
              <a:rPr lang="en-US" smtClean="0"/>
              <a:pPr>
                <a:defRPr/>
              </a:pPr>
              <a:t>9/6/2013</a:t>
            </a:fld>
            <a:endParaRPr lang="en-US"/>
          </a:p>
        </p:txBody>
      </p:sp>
      <p:sp>
        <p:nvSpPr>
          <p:cNvPr id="4" name="Slide Number Placeholder 5"/>
          <p:cNvSpPr>
            <a:spLocks noGrp="1"/>
          </p:cNvSpPr>
          <p:nvPr>
            <p:ph type="sldNum" sz="quarter" idx="12"/>
          </p:nvPr>
        </p:nvSpPr>
        <p:spPr/>
        <p:txBody>
          <a:bodyPr/>
          <a:lstStyle>
            <a:lvl1pPr>
              <a:defRPr/>
            </a:lvl1pPr>
          </a:lstStyle>
          <a:p>
            <a:pPr>
              <a:defRPr/>
            </a:pPr>
            <a:fld id="{483CC7AD-8559-7E43-A1EB-295EC20609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182ED7-CE03-0249-AD06-B17D70FBB114}" type="datetime1">
              <a:rPr lang="en-US" smtClean="0"/>
              <a:pPr>
                <a:defRPr/>
              </a:pPr>
              <a:t>9/6/2013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9CCF4E67-007C-EC49-A171-0CCACA5728A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D2171E-7F5B-1645-A3F1-E3F76AA76B1C}" type="datetime1">
              <a:rPr lang="en-US" smtClean="0"/>
              <a:pPr>
                <a:defRPr/>
              </a:pPr>
              <a:t>9/6/2013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6F498F28-1EFD-694F-A2AA-842B8894902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1272B022-BC72-0B43-A9D0-138C93EE97D0}" type="datetime1">
              <a:rPr lang="en-US" smtClean="0"/>
              <a:pPr>
                <a:defRPr/>
              </a:pPr>
              <a:t>9/6/2013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C0CE10A-1ABB-4B47-8A20-2A1E99C99C63}" type="slidenum">
              <a:rPr lang="en-US" smtClean="0"/>
              <a:pPr>
                <a:defRPr/>
              </a:pPr>
              <a:t>‹#›</a:t>
            </a:fld>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algn="ctr" eaLnBrk="1" hangingPunct="1"/>
            <a:r>
              <a:rPr lang="en-US" sz="3200" dirty="0" smtClean="0"/>
              <a:t>Software </a:t>
            </a:r>
            <a:r>
              <a:rPr lang="en-US" sz="3200" dirty="0" smtClean="0"/>
              <a:t>Engineering</a:t>
            </a:r>
          </a:p>
        </p:txBody>
      </p:sp>
      <p:sp>
        <p:nvSpPr>
          <p:cNvPr id="3" name="Subtitle 2"/>
          <p:cNvSpPr>
            <a:spLocks noGrp="1"/>
          </p:cNvSpPr>
          <p:nvPr>
            <p:ph type="subTitle" idx="1"/>
          </p:nvPr>
        </p:nvSpPr>
        <p:spPr>
          <a:xfrm>
            <a:off x="1371600" y="3886199"/>
            <a:ext cx="6400800" cy="2253343"/>
          </a:xfrm>
        </p:spPr>
        <p:txBody>
          <a:bodyPr/>
          <a:lstStyle/>
          <a:p>
            <a:pPr eaLnBrk="1" fontAlgn="auto" hangingPunct="1">
              <a:spcAft>
                <a:spcPts val="0"/>
              </a:spcAft>
              <a:buFont typeface="Arial"/>
              <a:buNone/>
              <a:defRPr/>
            </a:pPr>
            <a:r>
              <a:rPr lang="en-US" dirty="0" smtClean="0">
                <a:ea typeface="+mn-ea"/>
                <a:cs typeface="+mn-cs"/>
              </a:rPr>
              <a:t>Lecture 1</a:t>
            </a:r>
          </a:p>
          <a:p>
            <a:pPr eaLnBrk="1" fontAlgn="auto" hangingPunct="1">
              <a:spcAft>
                <a:spcPts val="0"/>
              </a:spcAft>
              <a:buFont typeface="Arial"/>
              <a:buNone/>
              <a:defRPr/>
            </a:pPr>
            <a:r>
              <a:rPr lang="en-US" dirty="0" smtClean="0">
                <a:ea typeface="+mn-ea"/>
                <a:cs typeface="+mn-cs"/>
              </a:rPr>
              <a:t>Introduction</a:t>
            </a:r>
            <a:endParaRPr lang="en-US" sz="2000" dirty="0" smtClean="0">
              <a:ea typeface="+mn-ea"/>
              <a:cs typeface="+mn-cs"/>
            </a:endParaRPr>
          </a:p>
          <a:p>
            <a:pPr eaLnBrk="1" fontAlgn="auto" hangingPunct="1">
              <a:spcAft>
                <a:spcPts val="0"/>
              </a:spcAft>
              <a:buFont typeface="Arial"/>
              <a:buNone/>
              <a:defRPr/>
            </a:pPr>
            <a:r>
              <a:rPr lang="en-US" sz="1800" dirty="0" smtClean="0">
                <a:ea typeface="+mn-ea"/>
                <a:cs typeface="+mn-cs"/>
              </a:rPr>
              <a:t>Adapted from: </a:t>
            </a:r>
          </a:p>
          <a:p>
            <a:pPr eaLnBrk="1" fontAlgn="auto" hangingPunct="1">
              <a:spcAft>
                <a:spcPts val="0"/>
              </a:spcAft>
              <a:buFont typeface="Arial"/>
              <a:buNone/>
              <a:defRPr/>
            </a:pPr>
            <a:r>
              <a:rPr lang="en-US" sz="1800" dirty="0" smtClean="0">
                <a:ea typeface="+mn-ea"/>
                <a:cs typeface="+mn-cs"/>
              </a:rPr>
              <a:t>Chap 1. </a:t>
            </a:r>
            <a:r>
              <a:rPr lang="en-US" sz="1800" dirty="0" err="1" smtClean="0">
                <a:ea typeface="+mn-ea"/>
                <a:cs typeface="+mn-cs"/>
              </a:rPr>
              <a:t>Sommerville</a:t>
            </a:r>
            <a:r>
              <a:rPr lang="en-US" sz="1800" dirty="0" smtClean="0">
                <a:ea typeface="+mn-ea"/>
                <a:cs typeface="+mn-cs"/>
              </a:rPr>
              <a:t> 9</a:t>
            </a:r>
            <a:r>
              <a:rPr lang="en-US" sz="1800" baseline="30000" dirty="0" smtClean="0">
                <a:ea typeface="+mn-ea"/>
                <a:cs typeface="+mn-cs"/>
              </a:rPr>
              <a:t>th</a:t>
            </a:r>
            <a:r>
              <a:rPr lang="en-US" sz="1800" dirty="0" smtClean="0">
                <a:ea typeface="+mn-ea"/>
                <a:cs typeface="+mn-cs"/>
              </a:rPr>
              <a:t> ed.</a:t>
            </a:r>
          </a:p>
          <a:p>
            <a:pPr eaLnBrk="1" fontAlgn="auto" hangingPunct="1">
              <a:spcAft>
                <a:spcPts val="0"/>
              </a:spcAft>
              <a:buFont typeface="Arial"/>
              <a:buNone/>
              <a:defRPr/>
            </a:pPr>
            <a:r>
              <a:rPr lang="en-US" sz="1800" dirty="0" smtClean="0">
                <a:ea typeface="+mn-ea"/>
                <a:cs typeface="+mn-cs"/>
              </a:rPr>
              <a:t>Chap 1. Pressman 6</a:t>
            </a:r>
            <a:r>
              <a:rPr lang="en-US" sz="1800" baseline="30000" dirty="0" smtClean="0">
                <a:ea typeface="+mn-ea"/>
                <a:cs typeface="+mn-cs"/>
              </a:rPr>
              <a:t>th</a:t>
            </a:r>
            <a:r>
              <a:rPr lang="en-US" sz="1800" dirty="0" smtClean="0">
                <a:ea typeface="+mn-ea"/>
                <a:cs typeface="+mn-cs"/>
              </a:rPr>
              <a:t> ed.</a:t>
            </a:r>
            <a:endParaRPr lang="en-US" sz="1800"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Does All This Mean</a:t>
            </a:r>
            <a:r>
              <a:rPr lang="en-US" dirty="0" smtClean="0"/>
              <a:t>?</a:t>
            </a:r>
            <a:endParaRPr lang="en-US" dirty="0"/>
          </a:p>
        </p:txBody>
      </p:sp>
      <p:sp>
        <p:nvSpPr>
          <p:cNvPr id="3" name="Content Placeholder 2"/>
          <p:cNvSpPr>
            <a:spLocks noGrp="1"/>
          </p:cNvSpPr>
          <p:nvPr>
            <p:ph idx="1"/>
          </p:nvPr>
        </p:nvSpPr>
        <p:spPr/>
        <p:txBody>
          <a:bodyPr/>
          <a:lstStyle/>
          <a:p>
            <a:r>
              <a:rPr lang="en-US" dirty="0" smtClean="0"/>
              <a:t>Seat </a:t>
            </a:r>
            <a:r>
              <a:rPr lang="en-US" dirty="0"/>
              <a:t>of your pants programming </a:t>
            </a:r>
            <a:r>
              <a:rPr lang="en-US" dirty="0" smtClean="0"/>
              <a:t>will not work!</a:t>
            </a:r>
            <a:endParaRPr lang="en-US" dirty="0"/>
          </a:p>
          <a:p>
            <a:r>
              <a:rPr lang="en-US" dirty="0" smtClean="0"/>
              <a:t>Urgent </a:t>
            </a:r>
            <a:r>
              <a:rPr lang="en-US" dirty="0"/>
              <a:t>need for techniques </a:t>
            </a:r>
            <a:r>
              <a:rPr lang="en-US" dirty="0" smtClean="0"/>
              <a:t>that can </a:t>
            </a:r>
            <a:r>
              <a:rPr lang="en-US" dirty="0"/>
              <a:t>be used to manage the development </a:t>
            </a:r>
            <a:r>
              <a:rPr lang="en-US" dirty="0" smtClean="0"/>
              <a:t>of large </a:t>
            </a:r>
            <a:r>
              <a:rPr lang="en-US" dirty="0"/>
              <a:t>software systems</a:t>
            </a:r>
          </a:p>
          <a:p>
            <a:r>
              <a:rPr lang="en-US" dirty="0" smtClean="0"/>
              <a:t>This </a:t>
            </a:r>
            <a:r>
              <a:rPr lang="en-US" dirty="0"/>
              <a:t>is part of what software </a:t>
            </a:r>
            <a:r>
              <a:rPr lang="en-US" dirty="0" smtClean="0"/>
              <a:t>engineering is all </a:t>
            </a:r>
            <a:r>
              <a:rPr lang="en-US" dirty="0"/>
              <a:t>about</a:t>
            </a:r>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10</a:t>
            </a:fld>
            <a:endParaRPr lang="en-US"/>
          </a:p>
        </p:txBody>
      </p:sp>
    </p:spTree>
    <p:extLst>
      <p:ext uri="{BB962C8B-B14F-4D97-AF65-F5344CB8AC3E}">
        <p14:creationId xmlns:p14="http://schemas.microsoft.com/office/powerpoint/2010/main" val="2876251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8089977" cy="1178486"/>
          </a:xfrm>
        </p:spPr>
        <p:txBody>
          <a:bodyPr/>
          <a:lstStyle/>
          <a:p>
            <a:pPr eaLnBrk="1" hangingPunct="1"/>
            <a:r>
              <a:rPr lang="en-GB" dirty="0" smtClean="0"/>
              <a:t>Frequently asked questions about software engineering</a:t>
            </a:r>
            <a:br>
              <a:rPr lang="en-GB" dirty="0" smtClean="0"/>
            </a:br>
            <a:endParaRPr lang="en-US" dirty="0" smtClean="0"/>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11</a:t>
            </a:fld>
            <a:endParaRPr lang="en-US"/>
          </a:p>
        </p:txBody>
      </p:sp>
      <p:graphicFrame>
        <p:nvGraphicFramePr>
          <p:cNvPr id="5" name="Table 4"/>
          <p:cNvGraphicFramePr>
            <a:graphicFrameLocks noGrp="1"/>
          </p:cNvGraphicFramePr>
          <p:nvPr/>
        </p:nvGraphicFramePr>
        <p:xfrm>
          <a:off x="457199" y="1636194"/>
          <a:ext cx="8089977" cy="4512450"/>
        </p:xfrm>
        <a:graphic>
          <a:graphicData uri="http://schemas.openxmlformats.org/drawingml/2006/table">
            <a:tbl>
              <a:tblPr firstRow="1" bandRow="1">
                <a:tableStyleId>{B301B821-A1FF-4177-AEE7-76D212191A09}</a:tableStyleId>
              </a:tblPr>
              <a:tblGrid>
                <a:gridCol w="3464288"/>
                <a:gridCol w="4625689"/>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programs and associated documentation.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deliver the required functionality and performance to the user and should be maintainable, dependable and usable.</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a:latin typeface="Arial"/>
                          <a:cs typeface="Arial"/>
                        </a:rPr>
                        <a:t>What are the fundamental software engineering activities?</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specification, software development, software validation and software evolution.</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tc>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System engineering is concerned with all aspects of computer-based systems development including hardware, software and process engineering. Software engineering is part of this more general process.</a:t>
                      </a:r>
                      <a:endParaRPr lang="en-GB" sz="1400" dirty="0">
                        <a:solidFill>
                          <a:srgbClr val="000000"/>
                        </a:solidFill>
                        <a:latin typeface="Arial"/>
                        <a:ea typeface="Times New Roman"/>
                        <a:cs typeface="Arial"/>
                      </a:endParaRPr>
                    </a:p>
                  </a:txBody>
                  <a:tcPr marL="73025" marR="73025" marT="0" marB="6858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 about software engineering</a:t>
            </a:r>
            <a:endParaRPr lang="en-US" dirty="0"/>
          </a:p>
        </p:txBody>
      </p:sp>
      <p:graphicFrame>
        <p:nvGraphicFramePr>
          <p:cNvPr id="6" name="Content Placeholder 5"/>
          <p:cNvGraphicFramePr>
            <a:graphicFrameLocks noGrp="1"/>
          </p:cNvGraphicFramePr>
          <p:nvPr>
            <p:ph idx="1"/>
          </p:nvPr>
        </p:nvGraphicFramePr>
        <p:xfrm>
          <a:off x="457200" y="1735300"/>
          <a:ext cx="8229600" cy="4485640"/>
        </p:xfrm>
        <a:graphic>
          <a:graphicData uri="http://schemas.openxmlformats.org/drawingml/2006/table">
            <a:tbl>
              <a:tblPr firstRow="1" bandRow="1">
                <a:tableStyleId>{5C22544A-7EE6-4342-B048-85BDC9FD1C3A}</a:tableStyleId>
              </a:tblPr>
              <a:tblGrid>
                <a:gridCol w="3488198"/>
                <a:gridCol w="4741402"/>
              </a:tblGrid>
              <a:tr h="370840">
                <a:tc>
                  <a:txBody>
                    <a:bodyPr/>
                    <a:lstStyle/>
                    <a:p>
                      <a:r>
                        <a:rPr lang="en-US" sz="1400" dirty="0" smtClean="0">
                          <a:latin typeface="Arial"/>
                          <a:cs typeface="Arial"/>
                        </a:rPr>
                        <a:t>Question</a:t>
                      </a:r>
                      <a:endParaRPr lang="en-US" sz="1400" dirty="0">
                        <a:latin typeface="Arial"/>
                        <a:cs typeface="Arial"/>
                      </a:endParaRPr>
                    </a:p>
                  </a:txBody>
                  <a:tcPr/>
                </a:tc>
                <a:tc>
                  <a:txBody>
                    <a:bodyPr/>
                    <a:lstStyle/>
                    <a:p>
                      <a:r>
                        <a:rPr lang="en-US" sz="1400" dirty="0" smtClean="0">
                          <a:latin typeface="Arial"/>
                          <a:cs typeface="Arial"/>
                        </a:rPr>
                        <a:t>Answer</a:t>
                      </a:r>
                      <a:endParaRPr lang="en-US" sz="1400" dirty="0">
                        <a:latin typeface="Arial"/>
                        <a:cs typeface="Arial"/>
                      </a:endParaRPr>
                    </a:p>
                  </a:txBody>
                  <a:tcPr/>
                </a:tc>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Coping with increasing diversity, demands for reduced delivery times and developing trustworthy software.</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Roughly 60% of software costs are development costs, 40% are testing costs. For custom software, evolution costs often exceed development costs.</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Web-based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Essential attributes of good software</a:t>
            </a:r>
            <a:endParaRPr lang="en-US" dirty="0" smtClean="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294734986"/>
              </p:ext>
            </p:extLst>
          </p:nvPr>
        </p:nvGraphicFramePr>
        <p:xfrm>
          <a:off x="711305" y="1782763"/>
          <a:ext cx="7485040" cy="4190531"/>
        </p:xfrm>
        <a:graphic>
          <a:graphicData uri="http://schemas.openxmlformats.org/drawingml/2006/table">
            <a:tbl>
              <a:tblPr firstRow="1" bandRow="1">
                <a:tableStyleId>{B301B821-A1FF-4177-AEE7-76D212191A09}</a:tableStyleId>
              </a:tblPr>
              <a:tblGrid>
                <a:gridCol w="2132105"/>
                <a:gridCol w="5352935"/>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should be written in such a way so that it can evolve to meet the changing needs of customers. This is a critical attribute because software change is an inevitable requirement of a changing business environment.</a:t>
                      </a:r>
                      <a:endParaRPr lang="en-GB" sz="1400">
                        <a:solidFill>
                          <a:srgbClr val="000000"/>
                        </a:solidFill>
                        <a:latin typeface="Arial"/>
                        <a:ea typeface="Times New Roman"/>
                        <a:cs typeface="Arial"/>
                      </a:endParaRPr>
                    </a:p>
                  </a:txBody>
                  <a:tcPr marL="54610" marR="54610" marT="0" marB="91440"/>
                </a:tc>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dependability includes a range of characteristics including reliability, security and safety. Dependable software should not cause physical or economic damage in the event of system failure. Malicious users should not be  able to access or damage the system.</a:t>
                      </a:r>
                      <a:endParaRPr lang="en-GB" sz="1400">
                        <a:solidFill>
                          <a:srgbClr val="000000"/>
                        </a:solidFill>
                        <a:latin typeface="Arial"/>
                        <a:ea typeface="Times New Roman"/>
                        <a:cs typeface="Arial"/>
                      </a:endParaRPr>
                    </a:p>
                  </a:txBody>
                  <a:tcPr marL="54610" marR="54610" marT="0" marB="91440"/>
                </a:tc>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not make wasteful use of system resources such as memory and processor cycles. Efficiency therefore includes responsiveness, processing time, memory utilisation, etc.</a:t>
                      </a:r>
                      <a:endParaRPr lang="en-GB" sz="1400" dirty="0">
                        <a:solidFill>
                          <a:srgbClr val="000000"/>
                        </a:solidFill>
                        <a:latin typeface="Arial"/>
                        <a:ea typeface="Times New Roman"/>
                        <a:cs typeface="Arial"/>
                      </a:endParaRPr>
                    </a:p>
                  </a:txBody>
                  <a:tcPr marL="54610" marR="54610" marT="0" marB="91440"/>
                </a:tc>
              </a:tr>
              <a:tr h="674539">
                <a:tc>
                  <a:txBody>
                    <a:bodyPr/>
                    <a:lstStyle/>
                    <a:p>
                      <a:pPr algn="just">
                        <a:spcAft>
                          <a:spcPts val="0"/>
                        </a:spcAft>
                      </a:pPr>
                      <a:r>
                        <a:rPr lang="en-GB" sz="1400">
                          <a:latin typeface="Arial"/>
                          <a:cs typeface="Arial"/>
                        </a:rPr>
                        <a:t>Acceptability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acceptable to the type of users for which it is designed. This means that it must be understandable, usable and compatible with other systems that they use. </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Asked of Software Engineers</a:t>
            </a:r>
          </a:p>
        </p:txBody>
      </p:sp>
      <p:sp>
        <p:nvSpPr>
          <p:cNvPr id="3" name="Content Placeholder 2"/>
          <p:cNvSpPr>
            <a:spLocks noGrp="1"/>
          </p:cNvSpPr>
          <p:nvPr>
            <p:ph idx="1"/>
          </p:nvPr>
        </p:nvSpPr>
        <p:spPr/>
        <p:txBody>
          <a:bodyPr/>
          <a:lstStyle/>
          <a:p>
            <a:r>
              <a:rPr lang="en-US" sz="1800" dirty="0" smtClean="0"/>
              <a:t>Why </a:t>
            </a:r>
            <a:r>
              <a:rPr lang="en-US" sz="1800" dirty="0"/>
              <a:t>does it take so long to finish software?</a:t>
            </a:r>
          </a:p>
          <a:p>
            <a:r>
              <a:rPr lang="en-US" sz="1800" dirty="0"/>
              <a:t>Why are development costs so high?</a:t>
            </a:r>
          </a:p>
          <a:p>
            <a:r>
              <a:rPr lang="en-US" sz="1800" dirty="0"/>
              <a:t>Why can’t we find all the bugs before delivery?</a:t>
            </a:r>
          </a:p>
          <a:p>
            <a:r>
              <a:rPr lang="en-US" sz="1800" dirty="0"/>
              <a:t>Why do we continue to have difficulties measuring progress in the software development process?</a:t>
            </a:r>
          </a:p>
          <a:p>
            <a:endParaRPr lang="en-US" sz="1800" dirty="0"/>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14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3631505"/>
            <a:ext cx="5014128" cy="3013956"/>
          </a:xfrm>
          <a:prstGeom prst="rect">
            <a:avLst/>
          </a:prstGeom>
        </p:spPr>
      </p:pic>
    </p:spTree>
    <p:extLst>
      <p:ext uri="{BB962C8B-B14F-4D97-AF65-F5344CB8AC3E}">
        <p14:creationId xmlns:p14="http://schemas.microsoft.com/office/powerpoint/2010/main" val="222439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pPr marL="0" indent="0">
              <a:buNone/>
            </a:pPr>
            <a:r>
              <a:rPr lang="en-US" sz="2000" b="1" dirty="0"/>
              <a:t>Software Engineering Definition:</a:t>
            </a:r>
            <a:r>
              <a:rPr lang="en-US" sz="2000" dirty="0"/>
              <a:t> </a:t>
            </a:r>
          </a:p>
          <a:p>
            <a:r>
              <a:rPr lang="en-US" sz="2000" dirty="0"/>
              <a:t>The establishment and use of sound engineering principles in order to economically obtain software that is reliable and works efficiently on real machines.</a:t>
            </a:r>
          </a:p>
          <a:p>
            <a:r>
              <a:rPr lang="en-US" sz="2000" dirty="0"/>
              <a:t>(1</a:t>
            </a:r>
            <a:r>
              <a:rPr lang="en-US" sz="2000" dirty="0" smtClean="0"/>
              <a:t>) The </a:t>
            </a:r>
            <a:r>
              <a:rPr lang="en-US" sz="2000" dirty="0"/>
              <a:t>application of a systematic, disciplined, quantifiable approach to the development, operation, and maintenance of software; that is, the application of engineering to software. </a:t>
            </a:r>
            <a:endParaRPr lang="en-US" sz="2000" dirty="0" smtClean="0"/>
          </a:p>
          <a:p>
            <a:r>
              <a:rPr lang="en-US" sz="2000" dirty="0" smtClean="0"/>
              <a:t>(2) The </a:t>
            </a:r>
            <a:r>
              <a:rPr lang="en-US" sz="2000" dirty="0"/>
              <a:t>study of approaches, as in (1</a:t>
            </a:r>
            <a:r>
              <a:rPr lang="en-US" sz="2000" dirty="0" smtClean="0"/>
              <a:t>).</a:t>
            </a:r>
            <a:endParaRPr lang="en-US" sz="2000"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software engineering</a:t>
            </a:r>
            <a:endParaRPr lang="en-US" dirty="0"/>
          </a:p>
        </p:txBody>
      </p:sp>
      <p:sp>
        <p:nvSpPr>
          <p:cNvPr id="3" name="Content Placeholder 2"/>
          <p:cNvSpPr>
            <a:spLocks noGrp="1"/>
          </p:cNvSpPr>
          <p:nvPr>
            <p:ph idx="1"/>
          </p:nvPr>
        </p:nvSpPr>
        <p:spPr/>
        <p:txBody>
          <a:bodyPr/>
          <a:lstStyle/>
          <a:p>
            <a:r>
              <a:rPr lang="en-GB" dirty="0" smtClean="0"/>
              <a:t>Individuals and society rely on advanced software systems. </a:t>
            </a:r>
          </a:p>
          <a:p>
            <a:pPr lvl="1"/>
            <a:r>
              <a:rPr lang="en-GB" dirty="0" smtClean="0"/>
              <a:t>We need to be able to produce reliable and trustworthy systems economically and quickly.</a:t>
            </a:r>
          </a:p>
          <a:p>
            <a:r>
              <a:rPr lang="en-GB" dirty="0" smtClean="0"/>
              <a:t>It is usually cheaper to use software engineering methods and techniques for software systems rather than just write the programs as if it was a personal programming project. </a:t>
            </a:r>
          </a:p>
          <a:p>
            <a:pPr lvl="1"/>
            <a:r>
              <a:rPr lang="en-GB" dirty="0" smtClean="0"/>
              <a:t>For most types of system, the majority of costs are the costs of changing the software after it has gone into use.</a:t>
            </a:r>
          </a:p>
          <a:p>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activities</a:t>
            </a:r>
            <a:endParaRPr lang="en-US" dirty="0"/>
          </a:p>
        </p:txBody>
      </p:sp>
      <p:sp>
        <p:nvSpPr>
          <p:cNvPr id="3" name="Content Placeholder 2"/>
          <p:cNvSpPr>
            <a:spLocks noGrp="1"/>
          </p:cNvSpPr>
          <p:nvPr>
            <p:ph idx="1"/>
          </p:nvPr>
        </p:nvSpPr>
        <p:spPr/>
        <p:txBody>
          <a:bodyPr/>
          <a:lstStyle/>
          <a:p>
            <a:r>
              <a:rPr lang="en-GB" i="1" dirty="0" smtClean="0"/>
              <a:t>Software</a:t>
            </a:r>
            <a:r>
              <a:rPr lang="en-GB" dirty="0" smtClean="0"/>
              <a:t> </a:t>
            </a:r>
            <a:r>
              <a:rPr lang="en-GB" i="1" dirty="0" smtClean="0"/>
              <a:t>specification</a:t>
            </a:r>
            <a:r>
              <a:rPr lang="en-GB" dirty="0" smtClean="0"/>
              <a:t>, where customers and engineers define the software that is to be produced and the constraints on its operation.</a:t>
            </a:r>
          </a:p>
          <a:p>
            <a:r>
              <a:rPr lang="en-GB" i="1" dirty="0" smtClean="0"/>
              <a:t>Software development</a:t>
            </a:r>
            <a:r>
              <a:rPr lang="en-GB" dirty="0" smtClean="0"/>
              <a:t>, where the software is designed and programmed.</a:t>
            </a:r>
          </a:p>
          <a:p>
            <a:r>
              <a:rPr lang="en-GB" i="1" dirty="0" smtClean="0"/>
              <a:t>Software validation</a:t>
            </a:r>
            <a:r>
              <a:rPr lang="en-GB" dirty="0" smtClean="0"/>
              <a:t>, where the software is checked to ensure that it is what the customer requires.</a:t>
            </a:r>
          </a:p>
          <a:p>
            <a:r>
              <a:rPr lang="en-GB" i="1" dirty="0" smtClean="0"/>
              <a:t>Software evolution</a:t>
            </a:r>
            <a:r>
              <a:rPr lang="en-GB" dirty="0" smtClean="0"/>
              <a:t>, where the software is modified to reflect changing customer and market requirements.</a:t>
            </a:r>
          </a:p>
          <a:p>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most software</a:t>
            </a:r>
            <a:endParaRPr lang="en-US" dirty="0"/>
          </a:p>
        </p:txBody>
      </p:sp>
      <p:sp>
        <p:nvSpPr>
          <p:cNvPr id="3" name="Content Placeholder 2"/>
          <p:cNvSpPr>
            <a:spLocks noGrp="1"/>
          </p:cNvSpPr>
          <p:nvPr>
            <p:ph idx="1"/>
          </p:nvPr>
        </p:nvSpPr>
        <p:spPr/>
        <p:txBody>
          <a:bodyPr/>
          <a:lstStyle/>
          <a:p>
            <a:r>
              <a:rPr lang="en-GB" dirty="0" smtClean="0"/>
              <a:t>Heterogeneity </a:t>
            </a:r>
          </a:p>
          <a:p>
            <a:pPr lvl="1"/>
            <a:r>
              <a:rPr lang="en-GB" dirty="0" smtClean="0"/>
              <a:t>Increasingly, systems are required to operate as distributed systems across networks that include different types of computer and mobile devices. </a:t>
            </a:r>
          </a:p>
          <a:p>
            <a:r>
              <a:rPr lang="en-GB" dirty="0" smtClean="0"/>
              <a:t>Business and social change </a:t>
            </a:r>
          </a:p>
          <a:p>
            <a:pPr lvl="1"/>
            <a:r>
              <a:rPr lang="en-GB" dirty="0" smtClean="0"/>
              <a:t>Business and society are changing incredibly quickly as emerging economies develop and new technologies become available. They need to be able to change their existing software and to rapidly develop new software. </a:t>
            </a:r>
          </a:p>
          <a:p>
            <a:r>
              <a:rPr lang="en-GB" dirty="0" smtClean="0"/>
              <a:t>Security and trust </a:t>
            </a:r>
          </a:p>
          <a:p>
            <a:pPr lvl="1"/>
            <a:r>
              <a:rPr lang="en-GB" dirty="0" smtClean="0"/>
              <a:t>As software is intertwined with all aspects of our lives, it is essential that we can trust that software. </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diversity</a:t>
            </a:r>
            <a:endParaRPr lang="en-US" dirty="0"/>
          </a:p>
        </p:txBody>
      </p:sp>
      <p:sp>
        <p:nvSpPr>
          <p:cNvPr id="3" name="Content Placeholder 2"/>
          <p:cNvSpPr>
            <a:spLocks noGrp="1"/>
          </p:cNvSpPr>
          <p:nvPr>
            <p:ph idx="1"/>
          </p:nvPr>
        </p:nvSpPr>
        <p:spPr/>
        <p:txBody>
          <a:bodyPr/>
          <a:lstStyle/>
          <a:p>
            <a:r>
              <a:rPr lang="en-US" dirty="0" smtClean="0"/>
              <a:t>There are many different types of software systems and there is no universal set of software techniques that is applicable to all of these.</a:t>
            </a:r>
          </a:p>
          <a:p>
            <a:r>
              <a:rPr lang="en-US" dirty="0" smtClean="0"/>
              <a:t>The software engineering methods and tools used depend on the type of application being developed, the requirements of the customer and the background of the development team.</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Software Product </a:t>
            </a:r>
          </a:p>
        </p:txBody>
      </p:sp>
      <p:sp>
        <p:nvSpPr>
          <p:cNvPr id="3" name="Content Placeholder 2"/>
          <p:cNvSpPr>
            <a:spLocks noGrp="1"/>
          </p:cNvSpPr>
          <p:nvPr>
            <p:ph idx="1"/>
          </p:nvPr>
        </p:nvSpPr>
        <p:spPr/>
        <p:txBody>
          <a:bodyPr/>
          <a:lstStyle/>
          <a:p>
            <a:r>
              <a:rPr lang="en-US" sz="2000" b="1" dirty="0" smtClean="0"/>
              <a:t>What </a:t>
            </a:r>
            <a:r>
              <a:rPr lang="en-US" sz="2000" b="1" dirty="0"/>
              <a:t>is Software?</a:t>
            </a:r>
            <a:r>
              <a:rPr lang="en-US" sz="2000" dirty="0"/>
              <a:t> </a:t>
            </a:r>
          </a:p>
          <a:p>
            <a:pPr lvl="1"/>
            <a:r>
              <a:rPr lang="en-US" sz="1600" dirty="0"/>
              <a:t>Software is a set of items or objects that form a "configuration" that </a:t>
            </a:r>
            <a:r>
              <a:rPr lang="en-US" sz="1600" dirty="0" smtClean="0"/>
              <a:t>includes: Programs, documents, data </a:t>
            </a:r>
            <a:r>
              <a:rPr lang="en-US" sz="1600" dirty="0"/>
              <a:t>...</a:t>
            </a:r>
          </a:p>
          <a:p>
            <a:r>
              <a:rPr lang="en-US" sz="2000" b="1" dirty="0"/>
              <a:t>Who Creates Software?</a:t>
            </a:r>
            <a:r>
              <a:rPr lang="en-US" sz="2000" dirty="0"/>
              <a:t> </a:t>
            </a:r>
            <a:r>
              <a:rPr lang="en-US" sz="1800" dirty="0" smtClean="0"/>
              <a:t>Software </a:t>
            </a:r>
            <a:r>
              <a:rPr lang="en-US" sz="1800" dirty="0"/>
              <a:t>Engineers</a:t>
            </a:r>
          </a:p>
          <a:p>
            <a:r>
              <a:rPr lang="en-US" sz="2000" b="1" dirty="0"/>
              <a:t>Why is Software Important?</a:t>
            </a:r>
            <a:r>
              <a:rPr lang="en-US" sz="2000" dirty="0"/>
              <a:t> </a:t>
            </a:r>
            <a:r>
              <a:rPr lang="en-US" sz="1800" dirty="0" smtClean="0"/>
              <a:t>Affects </a:t>
            </a:r>
            <a:r>
              <a:rPr lang="en-US" sz="1800" dirty="0"/>
              <a:t>nearly every aspect of life.</a:t>
            </a:r>
          </a:p>
          <a:p>
            <a:r>
              <a:rPr lang="en-US" sz="2000" b="1" dirty="0"/>
              <a:t>How is Software Built?</a:t>
            </a:r>
            <a:r>
              <a:rPr lang="en-US" sz="2000" dirty="0"/>
              <a:t> By applying a structured process. </a:t>
            </a:r>
          </a:p>
          <a:p>
            <a:r>
              <a:rPr lang="en-US" sz="2000" b="1" dirty="0"/>
              <a:t>What are the Work Products?</a:t>
            </a:r>
            <a:r>
              <a:rPr lang="en-US" sz="2000" dirty="0"/>
              <a:t> </a:t>
            </a:r>
            <a:r>
              <a:rPr lang="en-US" sz="1800" dirty="0" smtClean="0"/>
              <a:t>Programs, documents, data</a:t>
            </a:r>
            <a:endParaRPr lang="en-US" sz="1600" dirty="0"/>
          </a:p>
          <a:p>
            <a:r>
              <a:rPr lang="en-US" sz="2000" b="1" dirty="0"/>
              <a:t>Dual Role of Software</a:t>
            </a:r>
            <a:r>
              <a:rPr lang="en-US" sz="2000" dirty="0"/>
              <a:t> </a:t>
            </a:r>
            <a:endParaRPr lang="en-US" sz="2000" dirty="0" smtClean="0"/>
          </a:p>
          <a:p>
            <a:pPr lvl="1"/>
            <a:r>
              <a:rPr lang="en-US" sz="1800" dirty="0" smtClean="0"/>
              <a:t>Product</a:t>
            </a:r>
            <a:endParaRPr lang="en-US" sz="1800" dirty="0"/>
          </a:p>
          <a:p>
            <a:pPr lvl="1"/>
            <a:r>
              <a:rPr lang="en-US" sz="1800" dirty="0"/>
              <a:t>Process that delivers products</a:t>
            </a:r>
          </a:p>
          <a:p>
            <a:endParaRPr lang="en-US" sz="2000" dirty="0"/>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2</a:t>
            </a:fld>
            <a:endParaRPr lang="en-US"/>
          </a:p>
        </p:txBody>
      </p:sp>
    </p:spTree>
    <p:extLst>
      <p:ext uri="{BB962C8B-B14F-4D97-AF65-F5344CB8AC3E}">
        <p14:creationId xmlns:p14="http://schemas.microsoft.com/office/powerpoint/2010/main" val="673653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Applications </a:t>
            </a:r>
          </a:p>
        </p:txBody>
      </p:sp>
      <p:sp>
        <p:nvSpPr>
          <p:cNvPr id="3" name="Content Placeholder 2"/>
          <p:cNvSpPr>
            <a:spLocks noGrp="1"/>
          </p:cNvSpPr>
          <p:nvPr>
            <p:ph idx="1"/>
          </p:nvPr>
        </p:nvSpPr>
        <p:spPr/>
        <p:txBody>
          <a:bodyPr/>
          <a:lstStyle/>
          <a:p>
            <a:r>
              <a:rPr lang="en-US" dirty="0" smtClean="0"/>
              <a:t>system </a:t>
            </a:r>
            <a:r>
              <a:rPr lang="en-US" dirty="0"/>
              <a:t>software</a:t>
            </a:r>
          </a:p>
          <a:p>
            <a:r>
              <a:rPr lang="en-US" dirty="0"/>
              <a:t>real-time software</a:t>
            </a:r>
          </a:p>
          <a:p>
            <a:r>
              <a:rPr lang="en-US" dirty="0"/>
              <a:t>business software</a:t>
            </a:r>
          </a:p>
          <a:p>
            <a:r>
              <a:rPr lang="en-US" dirty="0"/>
              <a:t>engineering/scientific software</a:t>
            </a:r>
          </a:p>
          <a:p>
            <a:r>
              <a:rPr lang="en-US" dirty="0"/>
              <a:t>embedded software</a:t>
            </a:r>
          </a:p>
          <a:p>
            <a:r>
              <a:rPr lang="en-US" dirty="0"/>
              <a:t>PC software</a:t>
            </a:r>
          </a:p>
          <a:p>
            <a:r>
              <a:rPr lang="en-US" dirty="0" smtClean="0"/>
              <a:t>mobile software</a:t>
            </a:r>
          </a:p>
          <a:p>
            <a:r>
              <a:rPr lang="en-US" dirty="0" smtClean="0"/>
              <a:t>games and simulations</a:t>
            </a:r>
            <a:endParaRPr lang="en-US" dirty="0"/>
          </a:p>
          <a:p>
            <a:r>
              <a:rPr lang="en-US" dirty="0" err="1"/>
              <a:t>WebApps</a:t>
            </a:r>
            <a:r>
              <a:rPr lang="en-US" dirty="0"/>
              <a:t> (Web applications)</a:t>
            </a:r>
          </a:p>
          <a:p>
            <a:endParaRPr lang="en-US" dirty="0"/>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20</a:t>
            </a:fld>
            <a:endParaRPr lang="en-US"/>
          </a:p>
        </p:txBody>
      </p:sp>
    </p:spTree>
    <p:extLst>
      <p:ext uri="{BB962C8B-B14F-4D97-AF65-F5344CB8AC3E}">
        <p14:creationId xmlns:p14="http://schemas.microsoft.com/office/powerpoint/2010/main" val="558581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fundamentals</a:t>
            </a:r>
            <a:endParaRPr lang="en-US" dirty="0"/>
          </a:p>
        </p:txBody>
      </p:sp>
      <p:sp>
        <p:nvSpPr>
          <p:cNvPr id="3" name="Content Placeholder 2"/>
          <p:cNvSpPr>
            <a:spLocks noGrp="1"/>
          </p:cNvSpPr>
          <p:nvPr>
            <p:ph idx="1"/>
          </p:nvPr>
        </p:nvSpPr>
        <p:spPr/>
        <p:txBody>
          <a:bodyPr/>
          <a:lstStyle/>
          <a:p>
            <a:r>
              <a:rPr lang="en-US" dirty="0" smtClean="0"/>
              <a:t>Some fundamental principles apply to all types of software system, irrespective of the development techniques used:</a:t>
            </a:r>
          </a:p>
          <a:p>
            <a:pPr lvl="1"/>
            <a:r>
              <a:rPr lang="en-GB" dirty="0" smtClean="0"/>
              <a:t>Systems should be developed using a managed and understood development process. </a:t>
            </a:r>
          </a:p>
          <a:p>
            <a:pPr lvl="1"/>
            <a:r>
              <a:rPr lang="en-GB" dirty="0" smtClean="0"/>
              <a:t>Dependability and performance are important for all types of system. </a:t>
            </a:r>
          </a:p>
          <a:p>
            <a:pPr lvl="1"/>
            <a:r>
              <a:rPr lang="en-GB" dirty="0" smtClean="0"/>
              <a:t>Understanding and managing the software specification and requirements (what the software should do) are important. </a:t>
            </a:r>
          </a:p>
          <a:p>
            <a:pPr lvl="1"/>
            <a:r>
              <a:rPr lang="en-GB" dirty="0" smtClean="0"/>
              <a:t>Where appropriate, you should reuse software that has already been developed rather than write new software.</a:t>
            </a:r>
          </a:p>
          <a:p>
            <a:pPr lvl="1"/>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and the web</a:t>
            </a:r>
            <a:endParaRPr lang="en-US" dirty="0"/>
          </a:p>
        </p:txBody>
      </p:sp>
      <p:sp>
        <p:nvSpPr>
          <p:cNvPr id="3" name="Content Placeholder 2"/>
          <p:cNvSpPr>
            <a:spLocks noGrp="1"/>
          </p:cNvSpPr>
          <p:nvPr>
            <p:ph idx="1"/>
          </p:nvPr>
        </p:nvSpPr>
        <p:spPr/>
        <p:txBody>
          <a:bodyPr/>
          <a:lstStyle/>
          <a:p>
            <a:r>
              <a:rPr lang="en-US" dirty="0" smtClean="0"/>
              <a:t>The Web is now a platform for running application and organizations are increasingly developing web-based systems rather than local systems.</a:t>
            </a:r>
          </a:p>
          <a:p>
            <a:r>
              <a:rPr lang="en-US" dirty="0" smtClean="0"/>
              <a:t>Web services allow application functionality to be accessed over the web.</a:t>
            </a:r>
          </a:p>
          <a:p>
            <a:r>
              <a:rPr lang="en-US" dirty="0"/>
              <a:t>Web-based systems are complex distributed systems, but the fundamental principles of software engineering are as applicable to them as they are to any other types of systems.</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a:xfrm>
            <a:off x="256721" y="1559670"/>
            <a:ext cx="8660959" cy="4525963"/>
          </a:xfrm>
        </p:spPr>
        <p:txBody>
          <a:bodyPr/>
          <a:lstStyle/>
          <a:p>
            <a:r>
              <a:rPr lang="en-GB" dirty="0" smtClean="0"/>
              <a:t>Software reuse is the dominant approach for constructing web-based systems. 	</a:t>
            </a:r>
          </a:p>
          <a:p>
            <a:pPr lvl="1"/>
            <a:r>
              <a:rPr lang="en-GB" dirty="0" smtClean="0"/>
              <a:t>When building these systems, you think about how you can assemble them from pre-existing software components and systems.</a:t>
            </a:r>
          </a:p>
          <a:p>
            <a:r>
              <a:rPr lang="en-GB" dirty="0" smtClean="0"/>
              <a:t>Web-based systems should be developed and delivered incrementally.</a:t>
            </a:r>
          </a:p>
          <a:p>
            <a:pPr lvl="1"/>
            <a:r>
              <a:rPr lang="en-GB" dirty="0" smtClean="0"/>
              <a:t>It is now generally recognized that it is impractical to specify all the requirements for such systems in advance. </a:t>
            </a:r>
          </a:p>
          <a:p>
            <a:r>
              <a:rPr lang="en-GB" dirty="0" smtClean="0"/>
              <a:t>User interfaces are constrained by the capabilities of web browsers. </a:t>
            </a:r>
          </a:p>
          <a:p>
            <a:pPr lvl="1"/>
            <a:r>
              <a:rPr lang="en-GB" dirty="0" smtClean="0"/>
              <a:t>Technologies such as AJAX allow rich interfaces to be created within a web browser but are still difficult to use. Web forms with local scripting are more commonly used. </a:t>
            </a:r>
          </a:p>
          <a:p>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Software engineering is an engineering discipline that is concerned with all aspects of software production.</a:t>
            </a:r>
          </a:p>
          <a:p>
            <a:r>
              <a:rPr lang="en-GB" dirty="0" smtClean="0"/>
              <a:t>Essential software product attributes are maintainability, dependability and security, efficiency and acceptability.</a:t>
            </a:r>
          </a:p>
          <a:p>
            <a:r>
              <a:rPr lang="en-GB" dirty="0" smtClean="0"/>
              <a:t>The high-level activities of specification, development, validation and evolution are part of all software processes.</a:t>
            </a:r>
          </a:p>
          <a:p>
            <a:r>
              <a:rPr lang="en-GB" dirty="0" smtClean="0"/>
              <a:t>The fundamental notions of software engineering are universally applicable to all types of system development.  </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There are many different types of system and each requires appropriate software engineering tools and techniques for their development. </a:t>
            </a:r>
          </a:p>
          <a:p>
            <a:r>
              <a:rPr lang="en-GB" dirty="0" smtClean="0"/>
              <a:t>The fundamental ideas of software engineering are applicable to all types of software system. </a:t>
            </a: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Characteristics </a:t>
            </a:r>
            <a:br>
              <a:rPr lang="en-US" dirty="0"/>
            </a:br>
            <a:endParaRPr lang="en-US" dirty="0"/>
          </a:p>
        </p:txBody>
      </p:sp>
      <p:sp>
        <p:nvSpPr>
          <p:cNvPr id="3" name="Content Placeholder 2"/>
          <p:cNvSpPr>
            <a:spLocks noGrp="1"/>
          </p:cNvSpPr>
          <p:nvPr>
            <p:ph idx="1"/>
          </p:nvPr>
        </p:nvSpPr>
        <p:spPr/>
        <p:txBody>
          <a:bodyPr/>
          <a:lstStyle/>
          <a:p>
            <a:r>
              <a:rPr lang="en-US" dirty="0" smtClean="0"/>
              <a:t>software </a:t>
            </a:r>
            <a:r>
              <a:rPr lang="en-US" dirty="0"/>
              <a:t>is engineered</a:t>
            </a:r>
          </a:p>
          <a:p>
            <a:r>
              <a:rPr lang="en-US" dirty="0"/>
              <a:t>software doesn’t wear out</a:t>
            </a:r>
          </a:p>
          <a:p>
            <a:r>
              <a:rPr lang="en-US" dirty="0"/>
              <a:t>software is complex</a:t>
            </a:r>
          </a:p>
          <a:p>
            <a:r>
              <a:rPr lang="en-US" dirty="0"/>
              <a:t>software is like an ‘aging factory’</a:t>
            </a:r>
          </a:p>
          <a:p>
            <a:endParaRPr lang="en-US" dirty="0"/>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3</a:t>
            </a:fld>
            <a:endParaRPr lang="en-US"/>
          </a:p>
        </p:txBody>
      </p:sp>
    </p:spTree>
    <p:extLst>
      <p:ext uri="{BB962C8B-B14F-4D97-AF65-F5344CB8AC3E}">
        <p14:creationId xmlns:p14="http://schemas.microsoft.com/office/powerpoint/2010/main" val="2108158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smtClean="0"/>
              <a:t>Software economy</a:t>
            </a:r>
            <a:endParaRPr lang="en-GB" dirty="0"/>
          </a:p>
        </p:txBody>
      </p:sp>
      <p:sp>
        <p:nvSpPr>
          <p:cNvPr id="64517" name="Rectangle 5"/>
          <p:cNvSpPr>
            <a:spLocks noGrp="1" noChangeArrowheads="1"/>
          </p:cNvSpPr>
          <p:nvPr>
            <p:ph idx="1"/>
          </p:nvPr>
        </p:nvSpPr>
        <p:spPr/>
        <p:txBody>
          <a:bodyPr/>
          <a:lstStyle/>
          <a:p>
            <a:r>
              <a:rPr lang="en-GB" dirty="0"/>
              <a:t>More and more systems are software controlled</a:t>
            </a:r>
          </a:p>
          <a:p>
            <a:r>
              <a:rPr lang="en-GB" dirty="0" smtClean="0"/>
              <a:t>The economies of ALL developed nations are </a:t>
            </a:r>
            <a:br>
              <a:rPr lang="en-GB" dirty="0" smtClean="0"/>
            </a:br>
            <a:r>
              <a:rPr lang="en-GB" dirty="0" smtClean="0"/>
              <a:t>dependent on software.</a:t>
            </a:r>
          </a:p>
          <a:p>
            <a:r>
              <a:rPr lang="en-GB" dirty="0" smtClean="0"/>
              <a:t>Expenditure on software represents a significant fraction of the GNP in all developed countries.</a:t>
            </a:r>
          </a:p>
          <a:p>
            <a:pPr lvl="1"/>
            <a:r>
              <a:rPr lang="en-GB" sz="2400" dirty="0" smtClean="0"/>
              <a:t>Gartner Group Reports (2007): $3 Trillion on IT Worldwide (6% of GDP).</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sz="half" idx="1"/>
          </p:nvPr>
        </p:nvSpPr>
        <p:spPr/>
        <p:txBody>
          <a:bodyPr/>
          <a:lstStyle/>
          <a:p>
            <a:r>
              <a:rPr lang="en-US" sz="2000" dirty="0"/>
              <a:t>Software errors cost the U.S. economy $60 billion annually in rework, lost productivity, and actual damages. </a:t>
            </a:r>
          </a:p>
          <a:p>
            <a:r>
              <a:rPr lang="en-GB" sz="2000" dirty="0" smtClean="0"/>
              <a:t>Software </a:t>
            </a:r>
            <a:r>
              <a:rPr lang="en-GB" sz="2000" dirty="0"/>
              <a:t>costs often dominate computer system costs. </a:t>
            </a:r>
            <a:endParaRPr lang="en-GB" sz="2000" dirty="0" smtClean="0"/>
          </a:p>
          <a:p>
            <a:r>
              <a:rPr lang="en-GB" sz="2000" dirty="0" smtClean="0"/>
              <a:t>Software </a:t>
            </a:r>
            <a:r>
              <a:rPr lang="en-GB" sz="2000" dirty="0"/>
              <a:t>costs more to maintain than </a:t>
            </a:r>
            <a:r>
              <a:rPr lang="en-GB" sz="2000" dirty="0" smtClean="0"/>
              <a:t>to </a:t>
            </a:r>
            <a:r>
              <a:rPr lang="en-GB" sz="2000" dirty="0"/>
              <a:t>develop. </a:t>
            </a:r>
            <a:endParaRPr lang="en-GB" sz="2000" dirty="0" smtClean="0"/>
          </a:p>
          <a:p>
            <a:pPr lvl="1">
              <a:buFont typeface="Arial" pitchFamily="34" charset="0"/>
              <a:buChar char="•"/>
            </a:pPr>
            <a:r>
              <a:rPr lang="en-GB" sz="2000" dirty="0" smtClean="0"/>
              <a:t>For </a:t>
            </a:r>
            <a:r>
              <a:rPr lang="en-GB" sz="2000" dirty="0"/>
              <a:t>systems with a long life, maintenance costs may be several times development costs</a:t>
            </a:r>
            <a:r>
              <a:rPr lang="en-GB" sz="2000" dirty="0" smtClean="0"/>
              <a:t>.</a:t>
            </a:r>
            <a:endParaRPr lang="en-GB" sz="2000" dirty="0"/>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511419"/>
            <a:ext cx="4038600" cy="2703525"/>
          </a:xfrm>
        </p:spPr>
      </p:pic>
      <p:sp>
        <p:nvSpPr>
          <p:cNvPr id="4" name="Rectangle 3"/>
          <p:cNvSpPr/>
          <p:nvPr/>
        </p:nvSpPr>
        <p:spPr>
          <a:xfrm>
            <a:off x="5416810" y="1877758"/>
            <a:ext cx="2249334" cy="369332"/>
          </a:xfrm>
          <a:prstGeom prst="rect">
            <a:avLst/>
          </a:prstGeom>
        </p:spPr>
        <p:txBody>
          <a:bodyPr wrap="none">
            <a:spAutoFit/>
          </a:bodyPr>
          <a:lstStyle/>
          <a:p>
            <a:r>
              <a:rPr lang="en-US" dirty="0"/>
              <a:t>The Cost of Change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Size</a:t>
            </a:r>
            <a:endParaRPr lang="en-US" dirty="0"/>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6</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95066311"/>
              </p:ext>
            </p:extLst>
          </p:nvPr>
        </p:nvGraphicFramePr>
        <p:xfrm>
          <a:off x="813916" y="1657974"/>
          <a:ext cx="6434098" cy="4240408"/>
        </p:xfrm>
        <a:graphic>
          <a:graphicData uri="http://schemas.openxmlformats.org/drawingml/2006/table">
            <a:tbl>
              <a:tblPr firstRow="1" firstCol="1" bandRow="1">
                <a:tableStyleId>{5C22544A-7EE6-4342-B048-85BDC9FD1C3A}</a:tableStyleId>
              </a:tblPr>
              <a:tblGrid>
                <a:gridCol w="3572306"/>
                <a:gridCol w="2861792"/>
              </a:tblGrid>
              <a:tr h="530051">
                <a:tc>
                  <a:txBody>
                    <a:bodyPr/>
                    <a:lstStyle/>
                    <a:p>
                      <a:pPr marL="0" marR="0">
                        <a:lnSpc>
                          <a:spcPct val="115000"/>
                        </a:lnSpc>
                        <a:spcBef>
                          <a:spcPts val="0"/>
                        </a:spcBef>
                        <a:spcAft>
                          <a:spcPts val="0"/>
                        </a:spcAft>
                      </a:pPr>
                      <a:r>
                        <a:rPr lang="en-US" sz="2000">
                          <a:effectLst/>
                        </a:rPr>
                        <a:t>Program/Application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Lines of Code</a:t>
                      </a:r>
                      <a:endParaRPr lang="en-US" sz="1600">
                        <a:effectLst/>
                        <a:latin typeface="Calibri"/>
                        <a:ea typeface="Calibri"/>
                        <a:cs typeface="Times New Roman"/>
                      </a:endParaRPr>
                    </a:p>
                  </a:txBody>
                  <a:tcPr marL="68580" marR="68580" marT="0" marB="0"/>
                </a:tc>
              </a:tr>
              <a:tr h="530051">
                <a:tc>
                  <a:txBody>
                    <a:bodyPr/>
                    <a:lstStyle/>
                    <a:p>
                      <a:pPr marL="0" marR="0">
                        <a:lnSpc>
                          <a:spcPct val="115000"/>
                        </a:lnSpc>
                        <a:spcBef>
                          <a:spcPts val="0"/>
                        </a:spcBef>
                        <a:spcAft>
                          <a:spcPts val="0"/>
                        </a:spcAft>
                      </a:pPr>
                      <a:r>
                        <a:rPr lang="en-US" sz="2000">
                          <a:effectLst/>
                        </a:rPr>
                        <a:t>Solaris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smtClean="0">
                          <a:effectLst/>
                        </a:rPr>
                        <a:t>7,400,000</a:t>
                      </a:r>
                      <a:endParaRPr lang="en-US" sz="1600" dirty="0">
                        <a:effectLst/>
                        <a:latin typeface="Calibri"/>
                        <a:ea typeface="Calibri"/>
                        <a:cs typeface="Times New Roman"/>
                      </a:endParaRPr>
                    </a:p>
                  </a:txBody>
                  <a:tcPr marL="68580" marR="68580" marT="0" marB="0"/>
                </a:tc>
              </a:tr>
              <a:tr h="530051">
                <a:tc>
                  <a:txBody>
                    <a:bodyPr/>
                    <a:lstStyle/>
                    <a:p>
                      <a:pPr marL="0" marR="0">
                        <a:lnSpc>
                          <a:spcPct val="115000"/>
                        </a:lnSpc>
                        <a:spcBef>
                          <a:spcPts val="0"/>
                        </a:spcBef>
                        <a:spcAft>
                          <a:spcPts val="0"/>
                        </a:spcAft>
                      </a:pPr>
                      <a:r>
                        <a:rPr lang="en-US" sz="2000">
                          <a:effectLst/>
                        </a:rPr>
                        <a:t>Netscape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17 million</a:t>
                      </a:r>
                      <a:endParaRPr lang="en-US" sz="1600">
                        <a:effectLst/>
                        <a:latin typeface="Calibri"/>
                        <a:ea typeface="Calibri"/>
                        <a:cs typeface="Times New Roman"/>
                      </a:endParaRPr>
                    </a:p>
                  </a:txBody>
                  <a:tcPr marL="68580" marR="68580" marT="0" marB="0"/>
                </a:tc>
              </a:tr>
              <a:tr h="530051">
                <a:tc>
                  <a:txBody>
                    <a:bodyPr/>
                    <a:lstStyle/>
                    <a:p>
                      <a:pPr marL="0" marR="0">
                        <a:lnSpc>
                          <a:spcPct val="115000"/>
                        </a:lnSpc>
                        <a:spcBef>
                          <a:spcPts val="0"/>
                        </a:spcBef>
                        <a:spcAft>
                          <a:spcPts val="0"/>
                        </a:spcAft>
                      </a:pPr>
                      <a:r>
                        <a:rPr lang="en-US" sz="2000">
                          <a:effectLst/>
                        </a:rPr>
                        <a:t>Space Station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40 million</a:t>
                      </a:r>
                      <a:endParaRPr lang="en-US" sz="1600">
                        <a:effectLst/>
                        <a:latin typeface="Calibri"/>
                        <a:ea typeface="Calibri"/>
                        <a:cs typeface="Times New Roman"/>
                      </a:endParaRPr>
                    </a:p>
                  </a:txBody>
                  <a:tcPr marL="68580" marR="68580" marT="0" marB="0"/>
                </a:tc>
              </a:tr>
              <a:tr h="530051">
                <a:tc>
                  <a:txBody>
                    <a:bodyPr/>
                    <a:lstStyle/>
                    <a:p>
                      <a:pPr marL="0" marR="0">
                        <a:lnSpc>
                          <a:spcPct val="115000"/>
                        </a:lnSpc>
                        <a:spcBef>
                          <a:spcPts val="0"/>
                        </a:spcBef>
                        <a:spcAft>
                          <a:spcPts val="0"/>
                        </a:spcAft>
                      </a:pPr>
                      <a:r>
                        <a:rPr lang="en-US" sz="2000">
                          <a:effectLst/>
                        </a:rPr>
                        <a:t>Space Shuttle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10 million</a:t>
                      </a:r>
                      <a:endParaRPr lang="en-US" sz="1600">
                        <a:effectLst/>
                        <a:latin typeface="Calibri"/>
                        <a:ea typeface="Calibri"/>
                        <a:cs typeface="Times New Roman"/>
                      </a:endParaRPr>
                    </a:p>
                  </a:txBody>
                  <a:tcPr marL="68580" marR="68580" marT="0" marB="0"/>
                </a:tc>
              </a:tr>
              <a:tr h="530051">
                <a:tc>
                  <a:txBody>
                    <a:bodyPr/>
                    <a:lstStyle/>
                    <a:p>
                      <a:pPr marL="0" marR="0">
                        <a:lnSpc>
                          <a:spcPct val="115000"/>
                        </a:lnSpc>
                        <a:spcBef>
                          <a:spcPts val="0"/>
                        </a:spcBef>
                        <a:spcAft>
                          <a:spcPts val="0"/>
                        </a:spcAft>
                      </a:pPr>
                      <a:r>
                        <a:rPr lang="en-US" sz="2000">
                          <a:effectLst/>
                        </a:rPr>
                        <a:t>Boeing 777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7 million</a:t>
                      </a:r>
                      <a:endParaRPr lang="en-US" sz="1600">
                        <a:effectLst/>
                        <a:latin typeface="Calibri"/>
                        <a:ea typeface="Calibri"/>
                        <a:cs typeface="Times New Roman"/>
                      </a:endParaRPr>
                    </a:p>
                  </a:txBody>
                  <a:tcPr marL="68580" marR="68580" marT="0" marB="0"/>
                </a:tc>
              </a:tr>
              <a:tr h="530051">
                <a:tc>
                  <a:txBody>
                    <a:bodyPr/>
                    <a:lstStyle/>
                    <a:p>
                      <a:pPr marL="0" marR="0">
                        <a:lnSpc>
                          <a:spcPct val="115000"/>
                        </a:lnSpc>
                        <a:spcBef>
                          <a:spcPts val="0"/>
                        </a:spcBef>
                        <a:spcAft>
                          <a:spcPts val="0"/>
                        </a:spcAft>
                      </a:pPr>
                      <a:r>
                        <a:rPr lang="en-US" sz="2000">
                          <a:effectLst/>
                        </a:rPr>
                        <a:t>Windows 95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effectLst/>
                        </a:rPr>
                        <a:t>Under 5 million</a:t>
                      </a:r>
                      <a:endParaRPr lang="en-US" sz="1600">
                        <a:effectLst/>
                        <a:latin typeface="Calibri"/>
                        <a:ea typeface="Calibri"/>
                        <a:cs typeface="Times New Roman"/>
                      </a:endParaRPr>
                    </a:p>
                  </a:txBody>
                  <a:tcPr marL="68580" marR="68580" marT="0" marB="0"/>
                </a:tc>
              </a:tr>
              <a:tr h="530051">
                <a:tc>
                  <a:txBody>
                    <a:bodyPr/>
                    <a:lstStyle/>
                    <a:p>
                      <a:pPr marL="0" marR="0">
                        <a:lnSpc>
                          <a:spcPct val="115000"/>
                        </a:lnSpc>
                        <a:spcBef>
                          <a:spcPts val="0"/>
                        </a:spcBef>
                        <a:spcAft>
                          <a:spcPts val="0"/>
                        </a:spcAft>
                      </a:pPr>
                      <a:r>
                        <a:rPr lang="en-US" sz="2000">
                          <a:effectLst/>
                        </a:rPr>
                        <a:t>Linux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effectLst/>
                        </a:rPr>
                        <a:t>1.5 million</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16063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t>
            </a:r>
            <a:r>
              <a:rPr lang="en-US" dirty="0"/>
              <a:t>Size </a:t>
            </a:r>
            <a:r>
              <a:rPr lang="en-US" dirty="0" smtClean="0"/>
              <a:t>Categories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95829510"/>
              </p:ext>
            </p:extLst>
          </p:nvPr>
        </p:nvGraphicFramePr>
        <p:xfrm>
          <a:off x="592854" y="1768510"/>
          <a:ext cx="7586504" cy="3868613"/>
        </p:xfrm>
        <a:graphic>
          <a:graphicData uri="http://schemas.openxmlformats.org/drawingml/2006/table">
            <a:tbl>
              <a:tblPr firstRow="1" firstCol="1" bandRow="1">
                <a:tableStyleId>{5C22544A-7EE6-4342-B048-85BDC9FD1C3A}</a:tableStyleId>
              </a:tblPr>
              <a:tblGrid>
                <a:gridCol w="1808702"/>
                <a:gridCol w="1600962"/>
                <a:gridCol w="2131041"/>
                <a:gridCol w="2045799"/>
              </a:tblGrid>
              <a:tr h="552659">
                <a:tc>
                  <a:txBody>
                    <a:bodyPr/>
                    <a:lstStyle/>
                    <a:p>
                      <a:pPr marL="0" marR="0">
                        <a:lnSpc>
                          <a:spcPct val="115000"/>
                        </a:lnSpc>
                        <a:spcBef>
                          <a:spcPts val="0"/>
                        </a:spcBef>
                        <a:spcAft>
                          <a:spcPts val="0"/>
                        </a:spcAft>
                      </a:pPr>
                      <a:r>
                        <a:rPr lang="en-US" sz="1800" dirty="0">
                          <a:effectLst/>
                        </a:rPr>
                        <a:t>Category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Programmers</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 Duration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Size (Lines of Code)</a:t>
                      </a:r>
                      <a:endParaRPr lang="en-US" sz="1800">
                        <a:effectLst/>
                        <a:latin typeface="Calibri"/>
                        <a:ea typeface="Calibri"/>
                        <a:cs typeface="Times New Roman"/>
                      </a:endParaRPr>
                    </a:p>
                  </a:txBody>
                  <a:tcPr marL="68580" marR="68580" marT="0" marB="0"/>
                </a:tc>
              </a:tr>
              <a:tr h="552659">
                <a:tc>
                  <a:txBody>
                    <a:bodyPr/>
                    <a:lstStyle/>
                    <a:p>
                      <a:pPr marL="0" marR="0">
                        <a:lnSpc>
                          <a:spcPct val="115000"/>
                        </a:lnSpc>
                        <a:spcBef>
                          <a:spcPts val="0"/>
                        </a:spcBef>
                        <a:spcAft>
                          <a:spcPts val="0"/>
                        </a:spcAft>
                      </a:pPr>
                      <a:r>
                        <a:rPr lang="en-US" sz="1800">
                          <a:effectLst/>
                        </a:rPr>
                        <a:t>Extremely Large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&gt; 200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&gt; 6 </a:t>
                      </a:r>
                      <a:r>
                        <a:rPr lang="en-US" sz="1800" dirty="0">
                          <a:effectLst/>
                        </a:rPr>
                        <a:t>years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&gt; 1,000,000</a:t>
                      </a:r>
                      <a:endParaRPr lang="en-US" sz="1800">
                        <a:effectLst/>
                        <a:latin typeface="Calibri"/>
                        <a:ea typeface="Calibri"/>
                        <a:cs typeface="Times New Roman"/>
                      </a:endParaRPr>
                    </a:p>
                  </a:txBody>
                  <a:tcPr marL="68580" marR="68580" marT="0" marB="0"/>
                </a:tc>
              </a:tr>
              <a:tr h="552659">
                <a:tc>
                  <a:txBody>
                    <a:bodyPr/>
                    <a:lstStyle/>
                    <a:p>
                      <a:pPr marL="0" marR="0">
                        <a:lnSpc>
                          <a:spcPct val="115000"/>
                        </a:lnSpc>
                        <a:spcBef>
                          <a:spcPts val="0"/>
                        </a:spcBef>
                        <a:spcAft>
                          <a:spcPts val="0"/>
                        </a:spcAft>
                      </a:pPr>
                      <a:r>
                        <a:rPr lang="en-US" sz="1800">
                          <a:effectLst/>
                        </a:rPr>
                        <a:t>Very Large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20 - 200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3 - 6 </a:t>
                      </a:r>
                      <a:r>
                        <a:rPr lang="en-US" sz="1800" dirty="0">
                          <a:effectLst/>
                        </a:rPr>
                        <a:t>years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100,000 - 1,000,000</a:t>
                      </a:r>
                      <a:endParaRPr lang="en-US" sz="1800" dirty="0">
                        <a:effectLst/>
                        <a:latin typeface="Calibri"/>
                        <a:ea typeface="Calibri"/>
                        <a:cs typeface="Times New Roman"/>
                      </a:endParaRPr>
                    </a:p>
                  </a:txBody>
                  <a:tcPr marL="68580" marR="68580" marT="0" marB="0"/>
                </a:tc>
              </a:tr>
              <a:tr h="552659">
                <a:tc>
                  <a:txBody>
                    <a:bodyPr/>
                    <a:lstStyle/>
                    <a:p>
                      <a:pPr marL="0" marR="0">
                        <a:lnSpc>
                          <a:spcPct val="115000"/>
                        </a:lnSpc>
                        <a:spcBef>
                          <a:spcPts val="0"/>
                        </a:spcBef>
                        <a:spcAft>
                          <a:spcPts val="0"/>
                        </a:spcAft>
                      </a:pPr>
                      <a:r>
                        <a:rPr lang="en-US" sz="1800">
                          <a:effectLst/>
                        </a:rPr>
                        <a:t>Large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5 - 20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2 - 3 </a:t>
                      </a:r>
                      <a:r>
                        <a:rPr lang="en-US" sz="1800" dirty="0">
                          <a:effectLst/>
                        </a:rPr>
                        <a:t>years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20,000 - 100,000</a:t>
                      </a:r>
                      <a:endParaRPr lang="en-US" sz="1800" dirty="0">
                        <a:effectLst/>
                        <a:latin typeface="Calibri"/>
                        <a:ea typeface="Calibri"/>
                        <a:cs typeface="Times New Roman"/>
                      </a:endParaRPr>
                    </a:p>
                  </a:txBody>
                  <a:tcPr marL="68580" marR="68580" marT="0" marB="0"/>
                </a:tc>
              </a:tr>
              <a:tr h="552659">
                <a:tc>
                  <a:txBody>
                    <a:bodyPr/>
                    <a:lstStyle/>
                    <a:p>
                      <a:pPr marL="0" marR="0">
                        <a:lnSpc>
                          <a:spcPct val="115000"/>
                        </a:lnSpc>
                        <a:spcBef>
                          <a:spcPts val="0"/>
                        </a:spcBef>
                        <a:spcAft>
                          <a:spcPts val="0"/>
                        </a:spcAft>
                      </a:pPr>
                      <a:r>
                        <a:rPr lang="en-US" sz="1800">
                          <a:effectLst/>
                        </a:rPr>
                        <a:t>Medium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2 - 5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6 months – 2 </a:t>
                      </a:r>
                      <a:r>
                        <a:rPr lang="en-US" sz="1800" dirty="0" smtClean="0">
                          <a:effectLst/>
                        </a:rPr>
                        <a:t>years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3,000 – 20,000</a:t>
                      </a:r>
                      <a:endParaRPr lang="en-US" sz="1800">
                        <a:effectLst/>
                        <a:latin typeface="Calibri"/>
                        <a:ea typeface="Calibri"/>
                        <a:cs typeface="Times New Roman"/>
                      </a:endParaRPr>
                    </a:p>
                  </a:txBody>
                  <a:tcPr marL="68580" marR="68580" marT="0" marB="0"/>
                </a:tc>
              </a:tr>
              <a:tr h="552659">
                <a:tc>
                  <a:txBody>
                    <a:bodyPr/>
                    <a:lstStyle/>
                    <a:p>
                      <a:pPr marL="0" marR="0">
                        <a:lnSpc>
                          <a:spcPct val="115000"/>
                        </a:lnSpc>
                        <a:spcBef>
                          <a:spcPts val="0"/>
                        </a:spcBef>
                        <a:spcAft>
                          <a:spcPts val="0"/>
                        </a:spcAft>
                      </a:pPr>
                      <a:r>
                        <a:rPr lang="en-US" sz="1800">
                          <a:effectLst/>
                        </a:rPr>
                        <a:t>Small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1 - 2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1 - 6 </a:t>
                      </a:r>
                      <a:r>
                        <a:rPr lang="en-US" sz="1800" dirty="0">
                          <a:effectLst/>
                        </a:rPr>
                        <a:t>months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500 - 3,000</a:t>
                      </a:r>
                      <a:endParaRPr lang="en-US" sz="1800" dirty="0">
                        <a:effectLst/>
                        <a:latin typeface="Calibri"/>
                        <a:ea typeface="Calibri"/>
                        <a:cs typeface="Times New Roman"/>
                      </a:endParaRPr>
                    </a:p>
                  </a:txBody>
                  <a:tcPr marL="68580" marR="68580" marT="0" marB="0"/>
                </a:tc>
              </a:tr>
              <a:tr h="552659">
                <a:tc>
                  <a:txBody>
                    <a:bodyPr/>
                    <a:lstStyle/>
                    <a:p>
                      <a:pPr marL="0" marR="0">
                        <a:lnSpc>
                          <a:spcPct val="115000"/>
                        </a:lnSpc>
                        <a:spcBef>
                          <a:spcPts val="0"/>
                        </a:spcBef>
                        <a:spcAft>
                          <a:spcPts val="0"/>
                        </a:spcAft>
                      </a:pPr>
                      <a:r>
                        <a:rPr lang="en-US" sz="1800">
                          <a:effectLst/>
                        </a:rPr>
                        <a:t>Trivial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1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1 - 4 </a:t>
                      </a:r>
                      <a:r>
                        <a:rPr lang="en-US" sz="1800" dirty="0">
                          <a:effectLst/>
                        </a:rPr>
                        <a:t>weeks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rPr>
                        <a:t>&lt; 500</a:t>
                      </a:r>
                      <a:endParaRPr lang="en-US" sz="1800" dirty="0">
                        <a:effectLst/>
                        <a:latin typeface="Calibri"/>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7</a:t>
            </a:fld>
            <a:endParaRPr lang="en-US"/>
          </a:p>
        </p:txBody>
      </p:sp>
    </p:spTree>
    <p:extLst>
      <p:ext uri="{BB962C8B-B14F-4D97-AF65-F5344CB8AC3E}">
        <p14:creationId xmlns:p14="http://schemas.microsoft.com/office/powerpoint/2010/main" val="1561540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Software Disasters (1)</a:t>
            </a:r>
            <a:endParaRPr lang="en-US" dirty="0"/>
          </a:p>
        </p:txBody>
      </p:sp>
      <p:sp>
        <p:nvSpPr>
          <p:cNvPr id="7" name="Content Placeholder 6"/>
          <p:cNvSpPr>
            <a:spLocks noGrp="1"/>
          </p:cNvSpPr>
          <p:nvPr>
            <p:ph idx="1"/>
          </p:nvPr>
        </p:nvSpPr>
        <p:spPr/>
        <p:txBody>
          <a:bodyPr/>
          <a:lstStyle/>
          <a:p>
            <a:r>
              <a:rPr lang="en-US" sz="1800" b="1" dirty="0"/>
              <a:t>Medical Machine Kills </a:t>
            </a:r>
            <a:r>
              <a:rPr lang="en-US" sz="1800" dirty="0"/>
              <a:t>(1985), Cost: Three people dead, three people critically injured</a:t>
            </a:r>
          </a:p>
          <a:p>
            <a:pPr lvl="1"/>
            <a:r>
              <a:rPr lang="en-US" sz="1400" i="1" dirty="0" smtClean="0"/>
              <a:t>Disaster</a:t>
            </a:r>
            <a:r>
              <a:rPr lang="en-US" sz="1400" i="1" dirty="0"/>
              <a:t>:</a:t>
            </a:r>
            <a:r>
              <a:rPr lang="en-US" sz="1400" dirty="0"/>
              <a:t> Canada’s Therac-25 radiation therapy machine malfunctioned and delivered lethal radiation doses to patients.</a:t>
            </a:r>
          </a:p>
          <a:p>
            <a:pPr lvl="1"/>
            <a:r>
              <a:rPr lang="en-US" sz="1400" i="1" dirty="0" smtClean="0"/>
              <a:t>Cause</a:t>
            </a:r>
            <a:r>
              <a:rPr lang="en-US" sz="1400" i="1" dirty="0"/>
              <a:t>:</a:t>
            </a:r>
            <a:r>
              <a:rPr lang="en-US" sz="1400" dirty="0"/>
              <a:t> Because of a subtle bug called a race condition, a technician could accidentally configure Therac-25 so the electron beam would fire in high-power mode without the proper patient shielding</a:t>
            </a:r>
            <a:r>
              <a:rPr lang="en-US" sz="1400" dirty="0" smtClean="0"/>
              <a:t>. </a:t>
            </a:r>
          </a:p>
          <a:p>
            <a:pPr marL="457200" lvl="1" indent="0">
              <a:buNone/>
            </a:pPr>
            <a:endParaRPr lang="en-US" sz="1400" dirty="0" smtClean="0"/>
          </a:p>
          <a:p>
            <a:r>
              <a:rPr lang="en-US" sz="1800" b="1" dirty="0" smtClean="0"/>
              <a:t>Patriot </a:t>
            </a:r>
            <a:r>
              <a:rPr lang="en-US" sz="1800" b="1" dirty="0"/>
              <a:t>Fails Soldiers </a:t>
            </a:r>
            <a:r>
              <a:rPr lang="en-US" sz="1800" dirty="0"/>
              <a:t>(1991</a:t>
            </a:r>
            <a:r>
              <a:rPr lang="en-US" sz="1800" dirty="0" smtClean="0"/>
              <a:t>), Cost</a:t>
            </a:r>
            <a:r>
              <a:rPr lang="en-US" sz="1800" dirty="0"/>
              <a:t>: 28 soldiers dead, 100 injured</a:t>
            </a:r>
          </a:p>
          <a:p>
            <a:pPr lvl="1"/>
            <a:r>
              <a:rPr lang="en-US" sz="1400" i="1" dirty="0" smtClean="0"/>
              <a:t>Disaster</a:t>
            </a:r>
            <a:r>
              <a:rPr lang="en-US" sz="1400" dirty="0"/>
              <a:t>: During the first Gulf War, an American Patriot Missile system in Saudi Arabia failed to intercept an incoming Iraqi Scud missile. The missile destroyed an American Army barracks.</a:t>
            </a:r>
          </a:p>
          <a:p>
            <a:pPr lvl="1"/>
            <a:r>
              <a:rPr lang="en-US" sz="1400" i="1" dirty="0" smtClean="0"/>
              <a:t>Cause</a:t>
            </a:r>
            <a:r>
              <a:rPr lang="en-US" sz="1400" dirty="0"/>
              <a:t>: A software rounding error incorrectly calculated the time, causing the Patriot system to ignore the incoming Scud missile. </a:t>
            </a:r>
            <a:endParaRPr lang="en-US" sz="1400" dirty="0" smtClean="0"/>
          </a:p>
        </p:txBody>
      </p:sp>
      <p:sp>
        <p:nvSpPr>
          <p:cNvPr id="5" name="Slide Number Placeholder 4"/>
          <p:cNvSpPr>
            <a:spLocks noGrp="1"/>
          </p:cNvSpPr>
          <p:nvPr>
            <p:ph type="sldNum" sz="quarter" idx="12"/>
          </p:nvPr>
        </p:nvSpPr>
        <p:spPr/>
        <p:txBody>
          <a:bodyPr/>
          <a:lstStyle/>
          <a:p>
            <a:pPr>
              <a:defRPr/>
            </a:pPr>
            <a:fld id="{C2FAEA27-515E-094A-842B-7E18C3B58789}" type="slidenum">
              <a:rPr lang="en-US" smtClean="0"/>
              <a:pPr>
                <a:defRPr/>
              </a:pPr>
              <a:t>8</a:t>
            </a:fld>
            <a:endParaRPr lang="en-US"/>
          </a:p>
        </p:txBody>
      </p:sp>
    </p:spTree>
    <p:extLst>
      <p:ext uri="{BB962C8B-B14F-4D97-AF65-F5344CB8AC3E}">
        <p14:creationId xmlns:p14="http://schemas.microsoft.com/office/powerpoint/2010/main" val="306298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Software Disasters (2)</a:t>
            </a:r>
            <a:endParaRPr lang="en-US" dirty="0"/>
          </a:p>
        </p:txBody>
      </p:sp>
      <p:sp>
        <p:nvSpPr>
          <p:cNvPr id="7" name="Content Placeholder 6"/>
          <p:cNvSpPr>
            <a:spLocks noGrp="1"/>
          </p:cNvSpPr>
          <p:nvPr>
            <p:ph idx="1"/>
          </p:nvPr>
        </p:nvSpPr>
        <p:spPr/>
        <p:txBody>
          <a:bodyPr/>
          <a:lstStyle/>
          <a:p>
            <a:r>
              <a:rPr lang="en-US" sz="1800" b="1" dirty="0" err="1" smtClean="0"/>
              <a:t>Ariane</a:t>
            </a:r>
            <a:r>
              <a:rPr lang="en-US" sz="1800" b="1" dirty="0" smtClean="0"/>
              <a:t> </a:t>
            </a:r>
            <a:r>
              <a:rPr lang="en-US" sz="1800" b="1" dirty="0"/>
              <a:t>Rocket Goes Boom </a:t>
            </a:r>
            <a:r>
              <a:rPr lang="en-US" sz="1800" dirty="0"/>
              <a:t>(1996</a:t>
            </a:r>
            <a:r>
              <a:rPr lang="en-US" sz="1800" dirty="0" smtClean="0"/>
              <a:t>), Cost</a:t>
            </a:r>
            <a:r>
              <a:rPr lang="en-US" sz="1800" dirty="0"/>
              <a:t>: $500 million</a:t>
            </a:r>
          </a:p>
          <a:p>
            <a:pPr lvl="1"/>
            <a:r>
              <a:rPr lang="en-US" sz="1400" i="1" dirty="0" smtClean="0"/>
              <a:t>Disaster</a:t>
            </a:r>
            <a:r>
              <a:rPr lang="en-US" sz="1400" dirty="0"/>
              <a:t>: </a:t>
            </a:r>
            <a:r>
              <a:rPr lang="en-US" sz="1400" dirty="0" err="1"/>
              <a:t>Ariane</a:t>
            </a:r>
            <a:r>
              <a:rPr lang="en-US" sz="1400" dirty="0"/>
              <a:t> 5, Europe’s newest unmanned rocket, was intentionally destroyed seconds after launch on its maiden flight.  Also destroyed was its cargo of four scientific satellites to study how the Earth’s magnetic field interacts with solar winds.</a:t>
            </a:r>
          </a:p>
          <a:p>
            <a:pPr lvl="1"/>
            <a:r>
              <a:rPr lang="en-US" sz="1400" i="1" dirty="0" smtClean="0"/>
              <a:t>Cause</a:t>
            </a:r>
            <a:r>
              <a:rPr lang="en-US" sz="1400" dirty="0"/>
              <a:t>: Shutdown occurred when the guidance computer tried to convert the sideways rocket velocity from 64-bits to a 16-bit format.  The number was too big, and an overflow error resulted.  When the guidance system shut down, control passed to an identical redundant unit, which also failed because it was running the same algorithm</a:t>
            </a:r>
            <a:r>
              <a:rPr lang="en-US" sz="1400" dirty="0" smtClean="0"/>
              <a:t>.</a:t>
            </a:r>
          </a:p>
          <a:p>
            <a:pPr lvl="1"/>
            <a:endParaRPr lang="en-US" sz="1400" dirty="0"/>
          </a:p>
          <a:p>
            <a:r>
              <a:rPr lang="en-US" sz="1800" b="1" dirty="0"/>
              <a:t>Mars Climate Crasher </a:t>
            </a:r>
            <a:r>
              <a:rPr lang="en-US" sz="1800" dirty="0"/>
              <a:t>(1998), Cost: $125 million</a:t>
            </a:r>
          </a:p>
          <a:p>
            <a:pPr lvl="1"/>
            <a:r>
              <a:rPr lang="en-US" sz="1400" i="1" dirty="0"/>
              <a:t>Disaster</a:t>
            </a:r>
            <a:r>
              <a:rPr lang="en-US" sz="1400" dirty="0"/>
              <a:t>: After a 286-day journey from Earth, the Mars Climate Orbiter fired its engines to push into orbit around Mars.  The engines fired, but the spacecraft fell too far into the planet’s atmosphere, likely causing it to crash on Mars.</a:t>
            </a:r>
          </a:p>
          <a:p>
            <a:pPr lvl="1"/>
            <a:r>
              <a:rPr lang="en-US" sz="1400" i="1" dirty="0" smtClean="0"/>
              <a:t>Cause</a:t>
            </a:r>
            <a:r>
              <a:rPr lang="en-US" sz="1400" dirty="0"/>
              <a:t>: The  software that controlled the Orbiter thrusters used imperial units (pounds of force), rather than metric units (</a:t>
            </a:r>
            <a:r>
              <a:rPr lang="en-US" sz="1400" dirty="0" err="1"/>
              <a:t>Newtons</a:t>
            </a:r>
            <a:r>
              <a:rPr lang="en-US" sz="1400" dirty="0"/>
              <a:t>) as specified by NASA. </a:t>
            </a:r>
          </a:p>
        </p:txBody>
      </p:sp>
      <p:sp>
        <p:nvSpPr>
          <p:cNvPr id="5" name="Slide Number Placeholder 4"/>
          <p:cNvSpPr>
            <a:spLocks noGrp="1"/>
          </p:cNvSpPr>
          <p:nvPr>
            <p:ph type="sldNum" sz="quarter" idx="12"/>
          </p:nvPr>
        </p:nvSpPr>
        <p:spPr/>
        <p:txBody>
          <a:bodyPr/>
          <a:lstStyle/>
          <a:p>
            <a:pPr>
              <a:defRPr/>
            </a:pPr>
            <a:fld id="{C2FAEA27-515E-094A-842B-7E18C3B58789}" type="slidenum">
              <a:rPr lang="en-US" smtClean="0"/>
              <a:pPr>
                <a:defRPr/>
              </a:pPr>
              <a:t>9</a:t>
            </a:fld>
            <a:endParaRPr lang="en-US"/>
          </a:p>
        </p:txBody>
      </p:sp>
    </p:spTree>
    <p:extLst>
      <p:ext uri="{BB962C8B-B14F-4D97-AF65-F5344CB8AC3E}">
        <p14:creationId xmlns:p14="http://schemas.microsoft.com/office/powerpoint/2010/main" val="2195314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2125</TotalTime>
  <Words>1937</Words>
  <Application>Microsoft Office PowerPoint</Application>
  <PresentationFormat>On-screen Show (4:3)</PresentationFormat>
  <Paragraphs>245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SE9</vt:lpstr>
      <vt:lpstr>Software Engineering</vt:lpstr>
      <vt:lpstr>The Software Product </vt:lpstr>
      <vt:lpstr>Software Characteristics  </vt:lpstr>
      <vt:lpstr>Software economy</vt:lpstr>
      <vt:lpstr>Software costs</vt:lpstr>
      <vt:lpstr>Software Size</vt:lpstr>
      <vt:lpstr>Software Size Categories</vt:lpstr>
      <vt:lpstr>Software Disasters (1)</vt:lpstr>
      <vt:lpstr>Software Disasters (2)</vt:lpstr>
      <vt:lpstr>So What Does All This Mean?</vt:lpstr>
      <vt:lpstr>Frequently asked questions about software engineering </vt:lpstr>
      <vt:lpstr>Frequently asked questions about software engineering</vt:lpstr>
      <vt:lpstr>Essential attributes of good software</vt:lpstr>
      <vt:lpstr>Questions Asked of Software Engineers</vt:lpstr>
      <vt:lpstr>Software engineering</vt:lpstr>
      <vt:lpstr>Importance of software engineering</vt:lpstr>
      <vt:lpstr>Software process activities</vt:lpstr>
      <vt:lpstr>General issues that affect most software</vt:lpstr>
      <vt:lpstr>Software engineering diversity</vt:lpstr>
      <vt:lpstr>Software Applications </vt:lpstr>
      <vt:lpstr>Software engineering fundamentals</vt:lpstr>
      <vt:lpstr>Software engineering and the web</vt:lpstr>
      <vt:lpstr>Web software engineering</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Frank</cp:lastModifiedBy>
  <cp:revision>45</cp:revision>
  <dcterms:created xsi:type="dcterms:W3CDTF">2009-12-29T10:39:27Z</dcterms:created>
  <dcterms:modified xsi:type="dcterms:W3CDTF">2013-09-06T21:48:23Z</dcterms:modified>
</cp:coreProperties>
</file>