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28"/>
  </p:notesMasterIdLst>
  <p:handoutMasterIdLst>
    <p:handoutMasterId r:id="rId29"/>
  </p:handoutMasterIdLst>
  <p:sldIdLst>
    <p:sldId id="256" r:id="rId2"/>
    <p:sldId id="327" r:id="rId3"/>
    <p:sldId id="284" r:id="rId4"/>
    <p:sldId id="285" r:id="rId5"/>
    <p:sldId id="286" r:id="rId6"/>
    <p:sldId id="287" r:id="rId7"/>
    <p:sldId id="315" r:id="rId8"/>
    <p:sldId id="259" r:id="rId9"/>
    <p:sldId id="316" r:id="rId10"/>
    <p:sldId id="292" r:id="rId11"/>
    <p:sldId id="302" r:id="rId12"/>
    <p:sldId id="317" r:id="rId13"/>
    <p:sldId id="260" r:id="rId14"/>
    <p:sldId id="261" r:id="rId15"/>
    <p:sldId id="318" r:id="rId16"/>
    <p:sldId id="319" r:id="rId17"/>
    <p:sldId id="320" r:id="rId18"/>
    <p:sldId id="321" r:id="rId19"/>
    <p:sldId id="262" r:id="rId20"/>
    <p:sldId id="323" r:id="rId21"/>
    <p:sldId id="324" r:id="rId22"/>
    <p:sldId id="322" r:id="rId23"/>
    <p:sldId id="263" r:id="rId24"/>
    <p:sldId id="325" r:id="rId25"/>
    <p:sldId id="326" r:id="rId26"/>
    <p:sldId id="294" r:id="rId2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4" d="100"/>
          <a:sy n="94" d="100"/>
        </p:scale>
        <p:origin x="-90"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9/6/2013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33905539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9/6/2013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18796102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1</a:t>
            </a:fld>
            <a:endParaRPr lang="en-US"/>
          </a:p>
        </p:txBody>
      </p:sp>
    </p:spTree>
    <p:extLst>
      <p:ext uri="{BB962C8B-B14F-4D97-AF65-F5344CB8AC3E}">
        <p14:creationId xmlns:p14="http://schemas.microsoft.com/office/powerpoint/2010/main" val="2390341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10</a:t>
            </a:fld>
            <a:endParaRPr lang="en-US"/>
          </a:p>
        </p:txBody>
      </p:sp>
    </p:spTree>
    <p:extLst>
      <p:ext uri="{BB962C8B-B14F-4D97-AF65-F5344CB8AC3E}">
        <p14:creationId xmlns:p14="http://schemas.microsoft.com/office/powerpoint/2010/main" val="2963598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11</a:t>
            </a:fld>
            <a:endParaRPr lang="en-US"/>
          </a:p>
        </p:txBody>
      </p:sp>
    </p:spTree>
    <p:extLst>
      <p:ext uri="{BB962C8B-B14F-4D97-AF65-F5344CB8AC3E}">
        <p14:creationId xmlns:p14="http://schemas.microsoft.com/office/powerpoint/2010/main" val="3194494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12</a:t>
            </a:fld>
            <a:endParaRPr lang="en-US"/>
          </a:p>
        </p:txBody>
      </p:sp>
    </p:spTree>
    <p:extLst>
      <p:ext uri="{BB962C8B-B14F-4D97-AF65-F5344CB8AC3E}">
        <p14:creationId xmlns:p14="http://schemas.microsoft.com/office/powerpoint/2010/main" val="3946039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13</a:t>
            </a:fld>
            <a:endParaRPr lang="en-US"/>
          </a:p>
        </p:txBody>
      </p:sp>
    </p:spTree>
    <p:extLst>
      <p:ext uri="{BB962C8B-B14F-4D97-AF65-F5344CB8AC3E}">
        <p14:creationId xmlns:p14="http://schemas.microsoft.com/office/powerpoint/2010/main" val="36787167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14</a:t>
            </a:fld>
            <a:endParaRPr lang="en-US"/>
          </a:p>
        </p:txBody>
      </p:sp>
    </p:spTree>
    <p:extLst>
      <p:ext uri="{BB962C8B-B14F-4D97-AF65-F5344CB8AC3E}">
        <p14:creationId xmlns:p14="http://schemas.microsoft.com/office/powerpoint/2010/main" val="3572133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15</a:t>
            </a:fld>
            <a:endParaRPr lang="en-US"/>
          </a:p>
        </p:txBody>
      </p:sp>
    </p:spTree>
    <p:extLst>
      <p:ext uri="{BB962C8B-B14F-4D97-AF65-F5344CB8AC3E}">
        <p14:creationId xmlns:p14="http://schemas.microsoft.com/office/powerpoint/2010/main" val="5350122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16</a:t>
            </a:fld>
            <a:endParaRPr lang="en-US"/>
          </a:p>
        </p:txBody>
      </p:sp>
    </p:spTree>
    <p:extLst>
      <p:ext uri="{BB962C8B-B14F-4D97-AF65-F5344CB8AC3E}">
        <p14:creationId xmlns:p14="http://schemas.microsoft.com/office/powerpoint/2010/main" val="38548495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17</a:t>
            </a:fld>
            <a:endParaRPr lang="en-US"/>
          </a:p>
        </p:txBody>
      </p:sp>
    </p:spTree>
    <p:extLst>
      <p:ext uri="{BB962C8B-B14F-4D97-AF65-F5344CB8AC3E}">
        <p14:creationId xmlns:p14="http://schemas.microsoft.com/office/powerpoint/2010/main" val="18054003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18</a:t>
            </a:fld>
            <a:endParaRPr lang="en-US"/>
          </a:p>
        </p:txBody>
      </p:sp>
    </p:spTree>
    <p:extLst>
      <p:ext uri="{BB962C8B-B14F-4D97-AF65-F5344CB8AC3E}">
        <p14:creationId xmlns:p14="http://schemas.microsoft.com/office/powerpoint/2010/main" val="1127174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19</a:t>
            </a:fld>
            <a:endParaRPr lang="en-US"/>
          </a:p>
        </p:txBody>
      </p:sp>
    </p:spTree>
    <p:extLst>
      <p:ext uri="{BB962C8B-B14F-4D97-AF65-F5344CB8AC3E}">
        <p14:creationId xmlns:p14="http://schemas.microsoft.com/office/powerpoint/2010/main" val="2940221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2</a:t>
            </a:fld>
            <a:endParaRPr lang="en-US"/>
          </a:p>
        </p:txBody>
      </p:sp>
    </p:spTree>
    <p:extLst>
      <p:ext uri="{BB962C8B-B14F-4D97-AF65-F5344CB8AC3E}">
        <p14:creationId xmlns:p14="http://schemas.microsoft.com/office/powerpoint/2010/main" val="39256200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20</a:t>
            </a:fld>
            <a:endParaRPr lang="en-US"/>
          </a:p>
        </p:txBody>
      </p:sp>
    </p:spTree>
    <p:extLst>
      <p:ext uri="{BB962C8B-B14F-4D97-AF65-F5344CB8AC3E}">
        <p14:creationId xmlns:p14="http://schemas.microsoft.com/office/powerpoint/2010/main" val="25680955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21</a:t>
            </a:fld>
            <a:endParaRPr lang="en-US"/>
          </a:p>
        </p:txBody>
      </p:sp>
    </p:spTree>
    <p:extLst>
      <p:ext uri="{BB962C8B-B14F-4D97-AF65-F5344CB8AC3E}">
        <p14:creationId xmlns:p14="http://schemas.microsoft.com/office/powerpoint/2010/main" val="25969077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22</a:t>
            </a:fld>
            <a:endParaRPr lang="en-US"/>
          </a:p>
        </p:txBody>
      </p:sp>
    </p:spTree>
    <p:extLst>
      <p:ext uri="{BB962C8B-B14F-4D97-AF65-F5344CB8AC3E}">
        <p14:creationId xmlns:p14="http://schemas.microsoft.com/office/powerpoint/2010/main" val="36919967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23</a:t>
            </a:fld>
            <a:endParaRPr lang="en-US"/>
          </a:p>
        </p:txBody>
      </p:sp>
    </p:spTree>
    <p:extLst>
      <p:ext uri="{BB962C8B-B14F-4D97-AF65-F5344CB8AC3E}">
        <p14:creationId xmlns:p14="http://schemas.microsoft.com/office/powerpoint/2010/main" val="29422769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24</a:t>
            </a:fld>
            <a:endParaRPr lang="en-US"/>
          </a:p>
        </p:txBody>
      </p:sp>
    </p:spTree>
    <p:extLst>
      <p:ext uri="{BB962C8B-B14F-4D97-AF65-F5344CB8AC3E}">
        <p14:creationId xmlns:p14="http://schemas.microsoft.com/office/powerpoint/2010/main" val="36374803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25</a:t>
            </a:fld>
            <a:endParaRPr lang="en-US"/>
          </a:p>
        </p:txBody>
      </p:sp>
    </p:spTree>
    <p:extLst>
      <p:ext uri="{BB962C8B-B14F-4D97-AF65-F5344CB8AC3E}">
        <p14:creationId xmlns:p14="http://schemas.microsoft.com/office/powerpoint/2010/main" val="34857336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26</a:t>
            </a:fld>
            <a:endParaRPr lang="en-US"/>
          </a:p>
        </p:txBody>
      </p:sp>
    </p:spTree>
    <p:extLst>
      <p:ext uri="{BB962C8B-B14F-4D97-AF65-F5344CB8AC3E}">
        <p14:creationId xmlns:p14="http://schemas.microsoft.com/office/powerpoint/2010/main" val="3632637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3</a:t>
            </a:fld>
            <a:endParaRPr lang="en-US"/>
          </a:p>
        </p:txBody>
      </p:sp>
    </p:spTree>
    <p:extLst>
      <p:ext uri="{BB962C8B-B14F-4D97-AF65-F5344CB8AC3E}">
        <p14:creationId xmlns:p14="http://schemas.microsoft.com/office/powerpoint/2010/main" val="714161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4</a:t>
            </a:fld>
            <a:endParaRPr lang="en-US"/>
          </a:p>
        </p:txBody>
      </p:sp>
    </p:spTree>
    <p:extLst>
      <p:ext uri="{BB962C8B-B14F-4D97-AF65-F5344CB8AC3E}">
        <p14:creationId xmlns:p14="http://schemas.microsoft.com/office/powerpoint/2010/main" val="542878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5</a:t>
            </a:fld>
            <a:endParaRPr lang="en-US"/>
          </a:p>
        </p:txBody>
      </p:sp>
    </p:spTree>
    <p:extLst>
      <p:ext uri="{BB962C8B-B14F-4D97-AF65-F5344CB8AC3E}">
        <p14:creationId xmlns:p14="http://schemas.microsoft.com/office/powerpoint/2010/main" val="1733915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6</a:t>
            </a:fld>
            <a:endParaRPr lang="en-US"/>
          </a:p>
        </p:txBody>
      </p:sp>
    </p:spTree>
    <p:extLst>
      <p:ext uri="{BB962C8B-B14F-4D97-AF65-F5344CB8AC3E}">
        <p14:creationId xmlns:p14="http://schemas.microsoft.com/office/powerpoint/2010/main" val="4014423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7</a:t>
            </a:fld>
            <a:endParaRPr lang="en-US"/>
          </a:p>
        </p:txBody>
      </p:sp>
    </p:spTree>
    <p:extLst>
      <p:ext uri="{BB962C8B-B14F-4D97-AF65-F5344CB8AC3E}">
        <p14:creationId xmlns:p14="http://schemas.microsoft.com/office/powerpoint/2010/main" val="2692225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8</a:t>
            </a:fld>
            <a:endParaRPr lang="en-US"/>
          </a:p>
        </p:txBody>
      </p:sp>
    </p:spTree>
    <p:extLst>
      <p:ext uri="{BB962C8B-B14F-4D97-AF65-F5344CB8AC3E}">
        <p14:creationId xmlns:p14="http://schemas.microsoft.com/office/powerpoint/2010/main" val="12417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9</a:t>
            </a:fld>
            <a:endParaRPr lang="en-US"/>
          </a:p>
        </p:txBody>
      </p:sp>
    </p:spTree>
    <p:extLst>
      <p:ext uri="{BB962C8B-B14F-4D97-AF65-F5344CB8AC3E}">
        <p14:creationId xmlns:p14="http://schemas.microsoft.com/office/powerpoint/2010/main" val="1487686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0A7055C-8A82-1E43-AADF-396B26E07F2B}" type="datetime1">
              <a:rPr lang="en-US" smtClean="0"/>
              <a:pPr>
                <a:defRPr/>
              </a:pPr>
              <a:t>9/6/2013</a:t>
            </a:fld>
            <a:endParaRPr lang="en-US"/>
          </a:p>
        </p:txBody>
      </p:sp>
      <p:sp>
        <p:nvSpPr>
          <p:cNvPr id="6" name="Slide Number Placeholder 5"/>
          <p:cNvSpPr>
            <a:spLocks noGrp="1"/>
          </p:cNvSpPr>
          <p:nvPr>
            <p:ph type="sldNum" sz="quarter" idx="12"/>
          </p:nvPr>
        </p:nvSpPr>
        <p:spPr/>
        <p:txBody>
          <a:bodyPr/>
          <a:lstStyle>
            <a:lvl1pPr>
              <a:defRPr/>
            </a:lvl1pPr>
          </a:lstStyle>
          <a:p>
            <a:pPr>
              <a:defRPr/>
            </a:pPr>
            <a:fld id="{8A6632A1-E96B-D240-A8CB-6EE7FCFAC9F9}"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2F71CA6-DDE3-BD41-A149-F9C0D24AC3A1}" type="datetime1">
              <a:rPr lang="en-US" smtClean="0"/>
              <a:pPr>
                <a:defRPr/>
              </a:pPr>
              <a:t>9/6/2013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3463E0A2-0798-9745-87DA-7E77F2F38D9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23FA63-2FD4-ED40-AA09-0FF67DD9B210}" type="datetime1">
              <a:rPr lang="en-US" smtClean="0"/>
              <a:pPr>
                <a:defRPr/>
              </a:pPr>
              <a:t>9/6/2013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5B7A154E-9DB1-494A-8AF2-8A9764AB271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6587C51-A7E8-E041-9BD1-9BCA697A5811}" type="datetime1">
              <a:rPr lang="en-US" smtClean="0"/>
              <a:pPr>
                <a:defRPr/>
              </a:pPr>
              <a:t>9/6/2013</a:t>
            </a:fld>
            <a:endParaRPr lang="en-US"/>
          </a:p>
        </p:txBody>
      </p:sp>
      <p:sp>
        <p:nvSpPr>
          <p:cNvPr id="6" name="Slide Number Placeholder 5"/>
          <p:cNvSpPr>
            <a:spLocks noGrp="1"/>
          </p:cNvSpPr>
          <p:nvPr>
            <p:ph type="sldNum" sz="quarter" idx="12"/>
          </p:nvPr>
        </p:nvSpPr>
        <p:spPr/>
        <p:txBody>
          <a:bodyPr/>
          <a:lstStyle>
            <a:lvl1pPr>
              <a:defRPr/>
            </a:lvl1pPr>
          </a:lstStyle>
          <a:p>
            <a:pPr>
              <a:defRPr/>
            </a:pPr>
            <a:fld id="{6A4D3DC4-9E7F-1C47-B729-896D53019E3D}"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2BDDE94-1FC3-7840-BAE2-EB57978533F4}" type="datetime1">
              <a:rPr lang="en-US" smtClean="0"/>
              <a:pPr>
                <a:defRPr/>
              </a:pPr>
              <a:t>9/6/2013</a:t>
            </a:fld>
            <a:endParaRPr lang="en-US"/>
          </a:p>
        </p:txBody>
      </p:sp>
      <p:sp>
        <p:nvSpPr>
          <p:cNvPr id="6" name="Slide Number Placeholder 5"/>
          <p:cNvSpPr>
            <a:spLocks noGrp="1"/>
          </p:cNvSpPr>
          <p:nvPr>
            <p:ph type="sldNum" sz="quarter" idx="12"/>
          </p:nvPr>
        </p:nvSpPr>
        <p:spPr/>
        <p:txBody>
          <a:bodyPr/>
          <a:lstStyle>
            <a:lvl1pPr>
              <a:defRPr/>
            </a:lvl1pPr>
          </a:lstStyle>
          <a:p>
            <a:pPr>
              <a:defRPr/>
            </a:pPr>
            <a:fld id="{D7DFF1E1-6940-BA49-963A-85FADE0EAFB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4A5A006-5C58-2B4C-917D-DC522223A38A}" type="datetime1">
              <a:rPr lang="en-US" smtClean="0"/>
              <a:pPr>
                <a:defRPr/>
              </a:pPr>
              <a:t>9/6/2013</a:t>
            </a:fld>
            <a:endParaRPr lang="en-US"/>
          </a:p>
        </p:txBody>
      </p:sp>
      <p:sp>
        <p:nvSpPr>
          <p:cNvPr id="7" name="Slide Number Placeholder 5"/>
          <p:cNvSpPr>
            <a:spLocks noGrp="1"/>
          </p:cNvSpPr>
          <p:nvPr>
            <p:ph type="sldNum" sz="quarter" idx="12"/>
          </p:nvPr>
        </p:nvSpPr>
        <p:spPr/>
        <p:txBody>
          <a:bodyPr/>
          <a:lstStyle>
            <a:lvl1pPr>
              <a:defRPr/>
            </a:lvl1pPr>
          </a:lstStyle>
          <a:p>
            <a:pPr>
              <a:defRPr/>
            </a:pPr>
            <a:fld id="{C2FAEA27-515E-094A-842B-7E18C3B58789}"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254EF3D-88D6-7744-A172-8368A7C6913D}" type="datetime1">
              <a:rPr lang="en-US" smtClean="0"/>
              <a:pPr>
                <a:defRPr/>
              </a:pPr>
              <a:t>9/6/2013</a:t>
            </a:fld>
            <a:endParaRPr lang="en-US"/>
          </a:p>
        </p:txBody>
      </p:sp>
      <p:sp>
        <p:nvSpPr>
          <p:cNvPr id="9" name="Slide Number Placeholder 5"/>
          <p:cNvSpPr>
            <a:spLocks noGrp="1"/>
          </p:cNvSpPr>
          <p:nvPr>
            <p:ph type="sldNum" sz="quarter" idx="12"/>
          </p:nvPr>
        </p:nvSpPr>
        <p:spPr/>
        <p:txBody>
          <a:bodyPr/>
          <a:lstStyle>
            <a:lvl1pPr>
              <a:defRPr/>
            </a:lvl1pPr>
          </a:lstStyle>
          <a:p>
            <a:pPr>
              <a:defRPr/>
            </a:pPr>
            <a:fld id="{1CB38100-995D-D845-AEB2-0A3B47AC4C3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2C67EE4-B3D2-0E43-92EA-AF9BDEBF847C}" type="datetime1">
              <a:rPr lang="en-US" smtClean="0"/>
              <a:pPr>
                <a:defRPr/>
              </a:pPr>
              <a:t>9/6/2013</a:t>
            </a:fld>
            <a:endParaRPr lang="en-US"/>
          </a:p>
        </p:txBody>
      </p:sp>
      <p:sp>
        <p:nvSpPr>
          <p:cNvPr id="5" name="Slide Number Placeholder 5"/>
          <p:cNvSpPr>
            <a:spLocks noGrp="1"/>
          </p:cNvSpPr>
          <p:nvPr>
            <p:ph type="sldNum" sz="quarter" idx="12"/>
          </p:nvPr>
        </p:nvSpPr>
        <p:spPr/>
        <p:txBody>
          <a:bodyPr/>
          <a:lstStyle>
            <a:lvl1pPr>
              <a:defRPr/>
            </a:lvl1pPr>
          </a:lstStyle>
          <a:p>
            <a:pPr>
              <a:defRPr/>
            </a:pPr>
            <a:fld id="{5323AA34-E435-CB43-B1EC-D16A672B404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E8FE08-9159-5F4F-AA60-5E481B75A42B}" type="datetime1">
              <a:rPr lang="en-US" smtClean="0"/>
              <a:pPr>
                <a:defRPr/>
              </a:pPr>
              <a:t>9/6/2013</a:t>
            </a:fld>
            <a:endParaRPr lang="en-US"/>
          </a:p>
        </p:txBody>
      </p:sp>
      <p:sp>
        <p:nvSpPr>
          <p:cNvPr id="4" name="Slide Number Placeholder 5"/>
          <p:cNvSpPr>
            <a:spLocks noGrp="1"/>
          </p:cNvSpPr>
          <p:nvPr>
            <p:ph type="sldNum" sz="quarter" idx="12"/>
          </p:nvPr>
        </p:nvSpPr>
        <p:spPr/>
        <p:txBody>
          <a:bodyPr/>
          <a:lstStyle>
            <a:lvl1pPr>
              <a:defRPr/>
            </a:lvl1pPr>
          </a:lstStyle>
          <a:p>
            <a:pPr>
              <a:defRPr/>
            </a:pPr>
            <a:fld id="{483CC7AD-8559-7E43-A1EB-295EC20609A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182ED7-CE03-0249-AD06-B17D70FBB114}" type="datetime1">
              <a:rPr lang="en-US" smtClean="0"/>
              <a:pPr>
                <a:defRPr/>
              </a:pPr>
              <a:t>9/6/2013</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7" name="Slide Number Placeholder 5"/>
          <p:cNvSpPr>
            <a:spLocks noGrp="1"/>
          </p:cNvSpPr>
          <p:nvPr>
            <p:ph type="sldNum" sz="quarter" idx="12"/>
          </p:nvPr>
        </p:nvSpPr>
        <p:spPr/>
        <p:txBody>
          <a:bodyPr/>
          <a:lstStyle>
            <a:lvl1pPr>
              <a:defRPr/>
            </a:lvl1pPr>
          </a:lstStyle>
          <a:p>
            <a:pPr>
              <a:defRPr/>
            </a:pPr>
            <a:fld id="{9CCF4E67-007C-EC49-A171-0CCACA5728AA}"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D2171E-7F5B-1645-A3F1-E3F76AA76B1C}" type="datetime1">
              <a:rPr lang="en-US" smtClean="0"/>
              <a:pPr>
                <a:defRPr/>
              </a:pPr>
              <a:t>9/6/2013</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7" name="Slide Number Placeholder 5"/>
          <p:cNvSpPr>
            <a:spLocks noGrp="1"/>
          </p:cNvSpPr>
          <p:nvPr>
            <p:ph type="sldNum" sz="quarter" idx="12"/>
          </p:nvPr>
        </p:nvSpPr>
        <p:spPr/>
        <p:txBody>
          <a:bodyPr/>
          <a:lstStyle>
            <a:lvl1pPr>
              <a:defRPr/>
            </a:lvl1pPr>
          </a:lstStyle>
          <a:p>
            <a:pPr>
              <a:defRPr/>
            </a:pPr>
            <a:fld id="{6F498F28-1EFD-694F-A2AA-842B8894902D}"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1272B022-BC72-0B43-A9D0-138C93EE97D0}" type="datetime1">
              <a:rPr lang="en-US" smtClean="0"/>
              <a:pPr>
                <a:defRPr/>
              </a:pPr>
              <a:t>9/6/2013</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FC0CE10A-1ABB-4B47-8A20-2A1E99C99C63}" type="slidenum">
              <a:rPr lang="en-US" smtClean="0"/>
              <a:pPr>
                <a:defRPr/>
              </a:pPr>
              <a:t>‹#›</a:t>
            </a:fld>
            <a:endParaRPr lang="en-US" dirty="0"/>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d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df"/><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df"/><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algn="ctr" eaLnBrk="1" hangingPunct="1"/>
            <a:r>
              <a:rPr lang="en-US" sz="3200" smtClean="0"/>
              <a:t>Software </a:t>
            </a:r>
            <a:r>
              <a:rPr lang="en-US" sz="3200" dirty="0" smtClean="0"/>
              <a:t>Engineering</a:t>
            </a:r>
          </a:p>
        </p:txBody>
      </p:sp>
      <p:sp>
        <p:nvSpPr>
          <p:cNvPr id="3" name="Subtitle 2"/>
          <p:cNvSpPr>
            <a:spLocks noGrp="1"/>
          </p:cNvSpPr>
          <p:nvPr>
            <p:ph type="subTitle" idx="1"/>
          </p:nvPr>
        </p:nvSpPr>
        <p:spPr>
          <a:xfrm>
            <a:off x="1371600" y="3886199"/>
            <a:ext cx="6400800" cy="2253343"/>
          </a:xfrm>
        </p:spPr>
        <p:txBody>
          <a:bodyPr/>
          <a:lstStyle/>
          <a:p>
            <a:pPr eaLnBrk="1" fontAlgn="auto" hangingPunct="1">
              <a:spcAft>
                <a:spcPts val="0"/>
              </a:spcAft>
              <a:buFont typeface="Arial"/>
              <a:buNone/>
              <a:defRPr/>
            </a:pPr>
            <a:r>
              <a:rPr lang="en-US" dirty="0" smtClean="0">
                <a:ea typeface="+mn-ea"/>
                <a:cs typeface="+mn-cs"/>
              </a:rPr>
              <a:t>Lecture 1b</a:t>
            </a:r>
          </a:p>
          <a:p>
            <a:pPr eaLnBrk="1" fontAlgn="auto" hangingPunct="1">
              <a:spcAft>
                <a:spcPts val="0"/>
              </a:spcAft>
              <a:buFont typeface="Arial"/>
              <a:buNone/>
              <a:defRPr/>
            </a:pPr>
            <a:r>
              <a:rPr lang="en-US" dirty="0" smtClean="0">
                <a:ea typeface="+mn-ea"/>
                <a:cs typeface="+mn-cs"/>
              </a:rPr>
              <a:t>Introduction</a:t>
            </a:r>
            <a:endParaRPr lang="en-US" sz="2000" dirty="0" smtClean="0">
              <a:ea typeface="+mn-ea"/>
              <a:cs typeface="+mn-cs"/>
            </a:endParaRPr>
          </a:p>
          <a:p>
            <a:pPr eaLnBrk="1" fontAlgn="auto" hangingPunct="1">
              <a:spcAft>
                <a:spcPts val="0"/>
              </a:spcAft>
              <a:buFont typeface="Arial"/>
              <a:buNone/>
              <a:defRPr/>
            </a:pPr>
            <a:r>
              <a:rPr lang="en-US" sz="1800" dirty="0" smtClean="0">
                <a:ea typeface="+mn-ea"/>
                <a:cs typeface="+mn-cs"/>
              </a:rPr>
              <a:t>Adapted from: </a:t>
            </a:r>
          </a:p>
          <a:p>
            <a:pPr eaLnBrk="1" fontAlgn="auto" hangingPunct="1">
              <a:spcAft>
                <a:spcPts val="0"/>
              </a:spcAft>
              <a:buFont typeface="Arial"/>
              <a:buNone/>
              <a:defRPr/>
            </a:pPr>
            <a:r>
              <a:rPr lang="en-US" sz="1800" dirty="0" smtClean="0">
                <a:ea typeface="+mn-ea"/>
                <a:cs typeface="+mn-cs"/>
              </a:rPr>
              <a:t>Chap 1. </a:t>
            </a:r>
            <a:r>
              <a:rPr lang="en-US" sz="1800" dirty="0" err="1" smtClean="0">
                <a:ea typeface="+mn-ea"/>
                <a:cs typeface="+mn-cs"/>
              </a:rPr>
              <a:t>Sommerville</a:t>
            </a:r>
            <a:r>
              <a:rPr lang="en-US" sz="1800" dirty="0" smtClean="0">
                <a:ea typeface="+mn-ea"/>
                <a:cs typeface="+mn-cs"/>
              </a:rPr>
              <a:t> 9</a:t>
            </a:r>
            <a:r>
              <a:rPr lang="en-US" sz="1800" baseline="30000" dirty="0" smtClean="0">
                <a:ea typeface="+mn-ea"/>
                <a:cs typeface="+mn-cs"/>
              </a:rPr>
              <a:t>th</a:t>
            </a:r>
            <a:r>
              <a:rPr lang="en-US" sz="1800" dirty="0" smtClean="0">
                <a:ea typeface="+mn-ea"/>
                <a:cs typeface="+mn-cs"/>
              </a:rPr>
              <a:t> ed.</a:t>
            </a:r>
          </a:p>
          <a:p>
            <a:pPr eaLnBrk="1" fontAlgn="auto" hangingPunct="1">
              <a:spcAft>
                <a:spcPts val="0"/>
              </a:spcAft>
              <a:buFont typeface="Arial"/>
              <a:buNone/>
              <a:defRPr/>
            </a:pPr>
            <a:r>
              <a:rPr lang="en-US" sz="1800" dirty="0" smtClean="0">
                <a:ea typeface="+mn-ea"/>
                <a:cs typeface="+mn-cs"/>
              </a:rPr>
              <a:t>Chap 1. Pressman 6</a:t>
            </a:r>
            <a:r>
              <a:rPr lang="en-US" sz="1800" baseline="30000" dirty="0" smtClean="0">
                <a:ea typeface="+mn-ea"/>
                <a:cs typeface="+mn-cs"/>
              </a:rPr>
              <a:t>th</a:t>
            </a:r>
            <a:r>
              <a:rPr lang="en-US" sz="1800" dirty="0" smtClean="0">
                <a:ea typeface="+mn-ea"/>
                <a:cs typeface="+mn-cs"/>
              </a:rPr>
              <a:t> ed.</a:t>
            </a:r>
            <a:endParaRPr lang="en-US" sz="1800" dirty="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Grp="1" noChangeArrowheads="1"/>
          </p:cNvSpPr>
          <p:nvPr>
            <p:ph type="title"/>
          </p:nvPr>
        </p:nvSpPr>
        <p:spPr/>
        <p:txBody>
          <a:bodyPr/>
          <a:lstStyle/>
          <a:p>
            <a:r>
              <a:rPr lang="en-GB"/>
              <a:t>Ethical dilemmas</a:t>
            </a:r>
          </a:p>
        </p:txBody>
      </p:sp>
      <p:sp>
        <p:nvSpPr>
          <p:cNvPr id="89093" name="Rectangle 5"/>
          <p:cNvSpPr>
            <a:spLocks noGrp="1" noChangeArrowheads="1"/>
          </p:cNvSpPr>
          <p:nvPr>
            <p:ph idx="1"/>
          </p:nvPr>
        </p:nvSpPr>
        <p:spPr/>
        <p:txBody>
          <a:bodyPr/>
          <a:lstStyle/>
          <a:p>
            <a:r>
              <a:rPr lang="en-GB" dirty="0"/>
              <a:t>Disagreement in principle with the policies of senior management</a:t>
            </a:r>
            <a:r>
              <a:rPr lang="en-GB" dirty="0" smtClean="0"/>
              <a:t>.</a:t>
            </a:r>
          </a:p>
          <a:p>
            <a:r>
              <a:rPr lang="en-GB" dirty="0"/>
              <a:t>Your employer acts in an unethical way and releases a safety-critical system without finishing the testing of the system.</a:t>
            </a:r>
          </a:p>
          <a:p>
            <a:r>
              <a:rPr lang="en-GB" dirty="0"/>
              <a:t>Participation in the development of military weapons systems or nuclear systems.</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3" name="Content Placeholder 2"/>
          <p:cNvSpPr>
            <a:spLocks noGrp="1"/>
          </p:cNvSpPr>
          <p:nvPr>
            <p:ph idx="1"/>
          </p:nvPr>
        </p:nvSpPr>
        <p:spPr/>
        <p:txBody>
          <a:bodyPr/>
          <a:lstStyle/>
          <a:p>
            <a:r>
              <a:rPr lang="en-US" dirty="0" smtClean="0"/>
              <a:t>A personal insulin pump</a:t>
            </a:r>
          </a:p>
          <a:p>
            <a:pPr lvl="1"/>
            <a:r>
              <a:rPr lang="en-US" dirty="0" smtClean="0"/>
              <a:t>An embedded system in an insulin pump used by diabetics to maintain blood glucose control.</a:t>
            </a:r>
          </a:p>
          <a:p>
            <a:r>
              <a:rPr lang="en-US" dirty="0" smtClean="0"/>
              <a:t>A mental health case patient management system</a:t>
            </a:r>
          </a:p>
          <a:p>
            <a:pPr lvl="1"/>
            <a:r>
              <a:rPr lang="en-US" dirty="0" smtClean="0"/>
              <a:t>A system used to maintain records of people receiving care for mental health problems.</a:t>
            </a:r>
          </a:p>
          <a:p>
            <a:r>
              <a:rPr lang="en-US" dirty="0" smtClean="0"/>
              <a:t>A wilderness weather station</a:t>
            </a:r>
          </a:p>
          <a:p>
            <a:pPr lvl="1"/>
            <a:r>
              <a:rPr lang="en-US" dirty="0" smtClean="0"/>
              <a:t>A data collection system that collects data about weather conditions in remote areas.</a:t>
            </a:r>
            <a:endParaRPr lang="en-US" dirty="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Insulin pump control system</a:t>
            </a:r>
            <a:endParaRPr lang="en-US" dirty="0"/>
          </a:p>
        </p:txBody>
      </p:sp>
      <p:sp>
        <p:nvSpPr>
          <p:cNvPr id="3" name="Content Placeholder 2"/>
          <p:cNvSpPr>
            <a:spLocks noGrp="1"/>
          </p:cNvSpPr>
          <p:nvPr>
            <p:ph idx="1"/>
          </p:nvPr>
        </p:nvSpPr>
        <p:spPr/>
        <p:txBody>
          <a:bodyPr/>
          <a:lstStyle/>
          <a:p>
            <a:r>
              <a:rPr lang="en-US" dirty="0" smtClean="0"/>
              <a:t>Collects data from a blood sugar sensor and calculates the amount of insulin required to be injected.</a:t>
            </a:r>
          </a:p>
          <a:p>
            <a:r>
              <a:rPr lang="en-US" dirty="0" smtClean="0"/>
              <a:t>Calculation based on the rate of change of blood sugar levels.</a:t>
            </a:r>
          </a:p>
          <a:p>
            <a:r>
              <a:rPr lang="en-US" dirty="0" smtClean="0"/>
              <a:t>Sends signals to a micro-pump to deliver the correct dose of insulin.</a:t>
            </a:r>
          </a:p>
          <a:p>
            <a:r>
              <a:rPr lang="en-US" dirty="0" smtClean="0"/>
              <a:t>Safety-critical system as low blood sugars can lead to brain malfunctioning, coma and death; high-blood sugar levels have long-term consequences such as eye and kidney damage.</a:t>
            </a:r>
            <a:endParaRPr lang="en-US" dirty="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13</a:t>
            </a:fld>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532" y="195037"/>
            <a:ext cx="8322268" cy="62417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dirty="0" smtClean="0"/>
              <a:t>Activity model of the insulin pump</a:t>
            </a:r>
            <a:endParaRPr lang="en-US" dirty="0" smtClean="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14</a:t>
            </a:fld>
            <a:endParaRPr lang="en-US"/>
          </a:p>
        </p:txBody>
      </p:sp>
      <p:pic>
        <p:nvPicPr>
          <p:cNvPr id="4" name="Picture 3" descr="1.5 InsulinPumpActDiag.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1522043" y="2497946"/>
            <a:ext cx="6537900" cy="2239007"/>
          </a:xfrm>
          <a:prstGeom prst="rect">
            <a:avLst/>
          </a:prstGeom>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29"/>
            <a:ext cx="8992704" cy="6744528"/>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high-level requirements</a:t>
            </a:r>
            <a:endParaRPr lang="en-US" dirty="0"/>
          </a:p>
        </p:txBody>
      </p:sp>
      <p:sp>
        <p:nvSpPr>
          <p:cNvPr id="3" name="Content Placeholder 2"/>
          <p:cNvSpPr>
            <a:spLocks noGrp="1"/>
          </p:cNvSpPr>
          <p:nvPr>
            <p:ph idx="1"/>
          </p:nvPr>
        </p:nvSpPr>
        <p:spPr/>
        <p:txBody>
          <a:bodyPr/>
          <a:lstStyle/>
          <a:p>
            <a:r>
              <a:rPr lang="en-GB" dirty="0" smtClean="0"/>
              <a:t>The system shall be available to deliver insulin when required. </a:t>
            </a:r>
          </a:p>
          <a:p>
            <a:r>
              <a:rPr lang="en-GB" dirty="0" smtClean="0"/>
              <a:t>The system shall perform reliably and deliver the correct amount of insulin to counteract the current level of blood sugar.</a:t>
            </a:r>
          </a:p>
          <a:p>
            <a:r>
              <a:rPr lang="en-GB" dirty="0" smtClean="0"/>
              <a:t>The system must therefore be designed and implemented to ensure that the system always meets these requirements. </a:t>
            </a:r>
            <a:endParaRPr lang="en-US" dirty="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patient information system for mental health care</a:t>
            </a:r>
            <a:endParaRPr lang="en-US" dirty="0"/>
          </a:p>
        </p:txBody>
      </p:sp>
      <p:sp>
        <p:nvSpPr>
          <p:cNvPr id="3" name="Content Placeholder 2"/>
          <p:cNvSpPr>
            <a:spLocks noGrp="1"/>
          </p:cNvSpPr>
          <p:nvPr>
            <p:ph idx="1"/>
          </p:nvPr>
        </p:nvSpPr>
        <p:spPr/>
        <p:txBody>
          <a:bodyPr/>
          <a:lstStyle/>
          <a:p>
            <a:r>
              <a:rPr lang="en-GB" dirty="0" smtClean="0"/>
              <a:t>A patient information system to support mental health care is a medical information system that maintains information about patients suffering from mental health problems and the treatments that they have received.</a:t>
            </a:r>
          </a:p>
          <a:p>
            <a:r>
              <a:rPr lang="en-GB" dirty="0" smtClean="0"/>
              <a:t>Most mental health patients do not require dedicated hospital treatment but need to attend specialist clinics regularly where they can meet a doctor who has detailed knowledge of their problems. </a:t>
            </a:r>
          </a:p>
          <a:p>
            <a:r>
              <a:rPr lang="en-GB" dirty="0" smtClean="0"/>
              <a:t>To make it easier for patients to attend, these clinics are not just run in hospitals. They may also be held in local medical practices or community centres. </a:t>
            </a:r>
            <a:endParaRPr lang="en-US" dirty="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MHC-PMS</a:t>
            </a:r>
            <a:endParaRPr lang="en-US" dirty="0"/>
          </a:p>
        </p:txBody>
      </p:sp>
      <p:sp>
        <p:nvSpPr>
          <p:cNvPr id="3" name="Content Placeholder 2"/>
          <p:cNvSpPr>
            <a:spLocks noGrp="1"/>
          </p:cNvSpPr>
          <p:nvPr>
            <p:ph idx="1"/>
          </p:nvPr>
        </p:nvSpPr>
        <p:spPr/>
        <p:txBody>
          <a:bodyPr/>
          <a:lstStyle/>
          <a:p>
            <a:r>
              <a:rPr lang="en-GB" dirty="0" smtClean="0"/>
              <a:t>The MHC-PMS (Mental Health Care-Patient Management System) is an information system that is intended for use in clinics. </a:t>
            </a:r>
          </a:p>
          <a:p>
            <a:r>
              <a:rPr lang="en-GB" dirty="0" smtClean="0"/>
              <a:t>It makes use of a centralized database of patient information but has also been designed to run on a PC, so that it may be accessed and used from sites that do not have secure network connectivity. </a:t>
            </a:r>
          </a:p>
          <a:p>
            <a:r>
              <a:rPr lang="en-GB" dirty="0" smtClean="0"/>
              <a:t>When the local systems have secure network access, they use patient information in the database but they can download and use local copies of patient records when they are disconnected. </a:t>
            </a:r>
            <a:endParaRPr lang="en-US" dirty="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MHC-PMS goals</a:t>
            </a:r>
            <a:endParaRPr lang="en-US" dirty="0"/>
          </a:p>
        </p:txBody>
      </p:sp>
      <p:sp>
        <p:nvSpPr>
          <p:cNvPr id="3" name="Content Placeholder 2"/>
          <p:cNvSpPr>
            <a:spLocks noGrp="1"/>
          </p:cNvSpPr>
          <p:nvPr>
            <p:ph idx="1"/>
          </p:nvPr>
        </p:nvSpPr>
        <p:spPr/>
        <p:txBody>
          <a:bodyPr/>
          <a:lstStyle/>
          <a:p>
            <a:r>
              <a:rPr lang="en-GB" dirty="0" smtClean="0"/>
              <a:t>To generate management information that allows health service managers to assess performance against local and government targets.</a:t>
            </a:r>
          </a:p>
          <a:p>
            <a:r>
              <a:rPr lang="en-GB" dirty="0" smtClean="0"/>
              <a:t>To provide medical staff with timely information to support the treatment of patients.</a:t>
            </a:r>
          </a:p>
          <a:p>
            <a:endParaRPr lang="en-US" dirty="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GB" dirty="0" smtClean="0"/>
              <a:t>The organization of the MHC-PMS </a:t>
            </a:r>
            <a:endParaRPr lang="en-US" dirty="0" smtClean="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19</a:t>
            </a:fld>
            <a:endParaRPr lang="en-US"/>
          </a:p>
        </p:txBody>
      </p:sp>
      <p:pic>
        <p:nvPicPr>
          <p:cNvPr id="4" name="Picture 3" descr="1.6 MHC-PM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2203904" y="1899312"/>
            <a:ext cx="5289771" cy="3339728"/>
          </a:xfrm>
          <a:prstGeom prst="rect">
            <a:avLst/>
          </a:prstGeom>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386" y="128115"/>
            <a:ext cx="8972607" cy="672945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Software engineering ethics</a:t>
            </a:r>
          </a:p>
          <a:p>
            <a:pPr lvl="1"/>
            <a:r>
              <a:rPr lang="en-US" dirty="0" smtClean="0"/>
              <a:t>A brief introduction to ethical issues that affect software engineering.</a:t>
            </a:r>
          </a:p>
          <a:p>
            <a:r>
              <a:rPr lang="en-US" dirty="0" smtClean="0"/>
              <a:t>Case studies</a:t>
            </a:r>
          </a:p>
          <a:p>
            <a:pPr lvl="1"/>
            <a:r>
              <a:rPr lang="en-US" dirty="0" smtClean="0"/>
              <a:t>An introduction to three examples that are used in later chapters in the book.</a:t>
            </a:r>
            <a:endParaRPr lang="en-US" dirty="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a:t>
            </a:fld>
            <a:endParaRPr lang="en-US"/>
          </a:p>
        </p:txBody>
      </p:sp>
    </p:spTree>
    <p:extLst>
      <p:ext uri="{BB962C8B-B14F-4D97-AF65-F5344CB8AC3E}">
        <p14:creationId xmlns:p14="http://schemas.microsoft.com/office/powerpoint/2010/main" val="15336047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MHC-PMS key features</a:t>
            </a:r>
            <a:endParaRPr lang="en-US" dirty="0"/>
          </a:p>
        </p:txBody>
      </p:sp>
      <p:sp>
        <p:nvSpPr>
          <p:cNvPr id="3" name="Content Placeholder 2"/>
          <p:cNvSpPr>
            <a:spLocks noGrp="1"/>
          </p:cNvSpPr>
          <p:nvPr>
            <p:ph idx="1"/>
          </p:nvPr>
        </p:nvSpPr>
        <p:spPr>
          <a:xfrm>
            <a:off x="457200" y="1600200"/>
            <a:ext cx="8473992" cy="4525963"/>
          </a:xfrm>
        </p:spPr>
        <p:txBody>
          <a:bodyPr/>
          <a:lstStyle/>
          <a:p>
            <a:r>
              <a:rPr lang="en-GB" dirty="0" smtClean="0"/>
              <a:t>Individual care management </a:t>
            </a:r>
          </a:p>
          <a:p>
            <a:pPr lvl="1"/>
            <a:r>
              <a:rPr lang="en-GB" dirty="0" smtClean="0"/>
              <a:t>Clinicians can create records for patients, edit the information in the system, view patient history, etc. The system supports data summaries so that doctors can quickly learn about the key problems and treatments that have been prescribed.</a:t>
            </a:r>
          </a:p>
          <a:p>
            <a:r>
              <a:rPr lang="en-GB" dirty="0" smtClean="0"/>
              <a:t>Patient monitoring </a:t>
            </a:r>
          </a:p>
          <a:p>
            <a:pPr lvl="1"/>
            <a:r>
              <a:rPr lang="en-GB" dirty="0" smtClean="0"/>
              <a:t>The system monitors the records of patients that are involved in treatment and issues warnings if possible problems are detected. </a:t>
            </a:r>
          </a:p>
          <a:p>
            <a:r>
              <a:rPr lang="en-GB" dirty="0" smtClean="0"/>
              <a:t>Administrative reporting </a:t>
            </a:r>
          </a:p>
          <a:p>
            <a:pPr lvl="1"/>
            <a:r>
              <a:rPr lang="en-GB" dirty="0" smtClean="0"/>
              <a:t>The system generates monthly management reports showing the number of patients treated at each clinic, the number of patients who have entered and left the care system, number of patients sectioned, the drugs prescribed and their costs, etc. </a:t>
            </a:r>
            <a:endParaRPr lang="en-US" dirty="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MHC-PMS concerns</a:t>
            </a:r>
            <a:endParaRPr lang="en-US" dirty="0"/>
          </a:p>
        </p:txBody>
      </p:sp>
      <p:sp>
        <p:nvSpPr>
          <p:cNvPr id="3" name="Content Placeholder 2"/>
          <p:cNvSpPr>
            <a:spLocks noGrp="1"/>
          </p:cNvSpPr>
          <p:nvPr>
            <p:ph idx="1"/>
          </p:nvPr>
        </p:nvSpPr>
        <p:spPr/>
        <p:txBody>
          <a:bodyPr/>
          <a:lstStyle/>
          <a:p>
            <a:r>
              <a:rPr lang="en-US" dirty="0" smtClean="0"/>
              <a:t>Privacy</a:t>
            </a:r>
          </a:p>
          <a:p>
            <a:pPr lvl="1"/>
            <a:r>
              <a:rPr lang="en-GB" dirty="0" smtClean="0"/>
              <a:t>It is essential that patient information is confidential and is never disclosed to anyone apart from authorised medical staff and the patient themselves. </a:t>
            </a:r>
            <a:endParaRPr lang="en-US" dirty="0" smtClean="0"/>
          </a:p>
          <a:p>
            <a:r>
              <a:rPr lang="en-US" dirty="0" smtClean="0"/>
              <a:t>Safety</a:t>
            </a:r>
          </a:p>
          <a:p>
            <a:pPr lvl="1"/>
            <a:r>
              <a:rPr lang="en-GB" dirty="0" smtClean="0"/>
              <a:t>Some mental illnesses cause patients to become suicidal or a danger to other people. Wherever possible, the system should warn medical staff about potentially suicidal or dangerous patients. </a:t>
            </a:r>
          </a:p>
          <a:p>
            <a:pPr lvl="1"/>
            <a:r>
              <a:rPr lang="en-GB" dirty="0" smtClean="0"/>
              <a:t>The system must be available when needed otherwise safety may be compromised and it may be impossible to prescribe the correct medication to patients. </a:t>
            </a:r>
            <a:endParaRPr lang="en-US" dirty="0" smtClean="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Wilderness weather station</a:t>
            </a:r>
            <a:endParaRPr lang="en-US" dirty="0"/>
          </a:p>
        </p:txBody>
      </p:sp>
      <p:sp>
        <p:nvSpPr>
          <p:cNvPr id="3" name="Content Placeholder 2"/>
          <p:cNvSpPr>
            <a:spLocks noGrp="1"/>
          </p:cNvSpPr>
          <p:nvPr>
            <p:ph idx="1"/>
          </p:nvPr>
        </p:nvSpPr>
        <p:spPr/>
        <p:txBody>
          <a:bodyPr/>
          <a:lstStyle/>
          <a:p>
            <a:r>
              <a:rPr lang="en-GB" dirty="0" smtClean="0"/>
              <a:t>The government of a country with large areas of wilderness decides to deploy several hundred weather stations in remote areas. </a:t>
            </a:r>
          </a:p>
          <a:p>
            <a:r>
              <a:rPr lang="en-GB" dirty="0" smtClean="0"/>
              <a:t>Weather stations collect data from a set of instruments that measure temperature and pressure, sunshine, rainfall, wind speed and wind direction.</a:t>
            </a:r>
          </a:p>
          <a:p>
            <a:pPr lvl="1"/>
            <a:r>
              <a:rPr lang="en-GB" dirty="0" smtClean="0"/>
              <a:t>The weather station includes a number of instruments that measure weather parameters such as the wind speed and direction, the ground and air temperatures, the barometric pressure and the rainfall over a 24-hour period. </a:t>
            </a:r>
          </a:p>
          <a:p>
            <a:pPr lvl="1"/>
            <a:r>
              <a:rPr lang="en-GB" dirty="0" smtClean="0"/>
              <a:t>Each of these instruments is controlled by a software system that takes parameter readings periodically and manages the data collected from the instruments.   </a:t>
            </a:r>
          </a:p>
          <a:p>
            <a:endParaRPr lang="en-US" dirty="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GB" dirty="0" smtClean="0"/>
              <a:t>The weather station’s environment </a:t>
            </a:r>
            <a:endParaRPr lang="en-US" dirty="0" smtClean="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23</a:t>
            </a:fld>
            <a:endParaRPr lang="en-US"/>
          </a:p>
        </p:txBody>
      </p:sp>
      <p:pic>
        <p:nvPicPr>
          <p:cNvPr id="4" name="Picture 3" descr="1.7 WeatherStationEnv.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1932944" y="2314698"/>
            <a:ext cx="5159738" cy="2490908"/>
          </a:xfrm>
          <a:prstGeom prst="rect">
            <a:avLst/>
          </a:prstGeom>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6589" y="232139"/>
            <a:ext cx="8652448" cy="6489336"/>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information system</a:t>
            </a:r>
            <a:endParaRPr lang="en-US" dirty="0"/>
          </a:p>
        </p:txBody>
      </p:sp>
      <p:sp>
        <p:nvSpPr>
          <p:cNvPr id="3" name="Content Placeholder 2"/>
          <p:cNvSpPr>
            <a:spLocks noGrp="1"/>
          </p:cNvSpPr>
          <p:nvPr>
            <p:ph idx="1"/>
          </p:nvPr>
        </p:nvSpPr>
        <p:spPr>
          <a:xfrm>
            <a:off x="283745" y="1600200"/>
            <a:ext cx="8606912" cy="4525963"/>
          </a:xfrm>
        </p:spPr>
        <p:txBody>
          <a:bodyPr/>
          <a:lstStyle/>
          <a:p>
            <a:r>
              <a:rPr lang="en-GB" dirty="0" smtClean="0"/>
              <a:t>	The weather station system </a:t>
            </a:r>
          </a:p>
          <a:p>
            <a:pPr lvl="1"/>
            <a:r>
              <a:rPr lang="en-GB" dirty="0" smtClean="0"/>
              <a:t>This is responsible for collecting weather data, carrying out some initial data processing and transmitting it to the data management system.</a:t>
            </a:r>
          </a:p>
          <a:p>
            <a:r>
              <a:rPr lang="en-GB" dirty="0" smtClean="0"/>
              <a:t>The data management and archiving system </a:t>
            </a:r>
          </a:p>
          <a:p>
            <a:pPr lvl="1"/>
            <a:r>
              <a:rPr lang="en-GB" dirty="0" smtClean="0"/>
              <a:t>This system collects the data from all of the wilderness weather stations, carries out data processing and analysis and archives the data.</a:t>
            </a:r>
          </a:p>
          <a:p>
            <a:r>
              <a:rPr lang="en-GB" dirty="0" smtClean="0"/>
              <a:t>The station maintenance system </a:t>
            </a:r>
          </a:p>
          <a:p>
            <a:pPr lvl="1"/>
            <a:r>
              <a:rPr lang="en-GB" dirty="0" smtClean="0"/>
              <a:t>This system can communicate by satellite with all wilderness weather stations to monitor the health of these systems and provide reports of problems. </a:t>
            </a:r>
            <a:endParaRPr lang="en-US" dirty="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software functionality</a:t>
            </a:r>
            <a:endParaRPr lang="en-US" dirty="0"/>
          </a:p>
        </p:txBody>
      </p:sp>
      <p:sp>
        <p:nvSpPr>
          <p:cNvPr id="3" name="Content Placeholder 2"/>
          <p:cNvSpPr>
            <a:spLocks noGrp="1"/>
          </p:cNvSpPr>
          <p:nvPr>
            <p:ph idx="1"/>
          </p:nvPr>
        </p:nvSpPr>
        <p:spPr/>
        <p:txBody>
          <a:bodyPr/>
          <a:lstStyle/>
          <a:p>
            <a:r>
              <a:rPr lang="en-GB" dirty="0" smtClean="0"/>
              <a:t>Monitor the instruments, power and communication hardware and report faults to the management system.</a:t>
            </a:r>
          </a:p>
          <a:p>
            <a:r>
              <a:rPr lang="en-GB" dirty="0" smtClean="0"/>
              <a:t>Manage the system power, ensuring that batteries are charged whenever the environmental conditions permit but also that generators are shut down in potentially damaging weather conditions, such as high wind.</a:t>
            </a:r>
          </a:p>
          <a:p>
            <a:r>
              <a:rPr lang="en-GB" dirty="0" smtClean="0"/>
              <a:t>Support dynamic reconfiguration where parts of the software are replaced with new versions and where backup instruments are switched into the system in the event of system failure.</a:t>
            </a:r>
          </a:p>
          <a:p>
            <a:endParaRPr lang="en-US" dirty="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4"/>
          <p:cNvSpPr>
            <a:spLocks noGrp="1" noChangeArrowheads="1"/>
          </p:cNvSpPr>
          <p:nvPr>
            <p:ph type="title"/>
          </p:nvPr>
        </p:nvSpPr>
        <p:spPr/>
        <p:txBody>
          <a:bodyPr/>
          <a:lstStyle/>
          <a:p>
            <a:r>
              <a:rPr lang="en-GB" dirty="0"/>
              <a:t>Key points</a:t>
            </a:r>
          </a:p>
        </p:txBody>
      </p:sp>
      <p:sp>
        <p:nvSpPr>
          <p:cNvPr id="90117" name="Rectangle 5"/>
          <p:cNvSpPr>
            <a:spLocks noGrp="1" noChangeArrowheads="1"/>
          </p:cNvSpPr>
          <p:nvPr>
            <p:ph idx="1"/>
          </p:nvPr>
        </p:nvSpPr>
        <p:spPr/>
        <p:txBody>
          <a:bodyPr/>
          <a:lstStyle/>
          <a:p>
            <a:r>
              <a:rPr lang="en-GB" sz="2400" dirty="0" smtClean="0"/>
              <a:t>Software </a:t>
            </a:r>
            <a:r>
              <a:rPr lang="en-GB" sz="2400" dirty="0"/>
              <a:t>engineers have responsibilities to the engineering profession and society. They should not simply be concerned with technical issues.</a:t>
            </a:r>
          </a:p>
          <a:p>
            <a:r>
              <a:rPr lang="en-GB" sz="2400" dirty="0"/>
              <a:t>Professional societies publish codes of conduct which set out the standards of behaviour expected of their members</a:t>
            </a:r>
            <a:r>
              <a:rPr lang="en-GB" sz="2400" dirty="0" smtClean="0"/>
              <a:t>.</a:t>
            </a:r>
          </a:p>
          <a:p>
            <a:r>
              <a:rPr lang="en-GB" dirty="0" smtClean="0"/>
              <a:t>Three case studies are used in the book:</a:t>
            </a:r>
          </a:p>
          <a:p>
            <a:pPr lvl="1"/>
            <a:r>
              <a:rPr lang="en-GB" sz="2000" dirty="0" smtClean="0"/>
              <a:t>An embedded insulin pump control system</a:t>
            </a:r>
          </a:p>
          <a:p>
            <a:pPr lvl="1"/>
            <a:r>
              <a:rPr lang="en-GB" dirty="0" smtClean="0"/>
              <a:t>A system for mental health care patient management</a:t>
            </a:r>
          </a:p>
          <a:p>
            <a:pPr lvl="1"/>
            <a:r>
              <a:rPr lang="en-GB" sz="2000" dirty="0" smtClean="0"/>
              <a:t>A wilderness weather station</a:t>
            </a:r>
            <a:endParaRPr lang="en-GB"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ChangeArrowheads="1"/>
          </p:cNvSpPr>
          <p:nvPr>
            <p:ph type="title"/>
          </p:nvPr>
        </p:nvSpPr>
        <p:spPr>
          <a:xfrm>
            <a:off x="474785" y="304801"/>
            <a:ext cx="8192966" cy="917575"/>
          </a:xfrm>
          <a:noFill/>
        </p:spPr>
        <p:txBody>
          <a:bodyPr anchor="ctr"/>
          <a:lstStyle/>
          <a:p>
            <a:r>
              <a:rPr lang="en-GB" dirty="0" smtClean="0"/>
              <a:t>Software engineering ethics</a:t>
            </a:r>
            <a:endParaRPr lang="en-GB" dirty="0"/>
          </a:p>
        </p:txBody>
      </p:sp>
      <p:sp>
        <p:nvSpPr>
          <p:cNvPr id="80901" name="Rectangle 5"/>
          <p:cNvSpPr>
            <a:spLocks noGrp="1" noChangeArrowheads="1"/>
          </p:cNvSpPr>
          <p:nvPr>
            <p:ph idx="1"/>
          </p:nvPr>
        </p:nvSpPr>
        <p:spPr/>
        <p:txBody>
          <a:bodyPr/>
          <a:lstStyle/>
          <a:p>
            <a:r>
              <a:rPr lang="en-GB" dirty="0"/>
              <a:t>Software engineering involves wider responsibilities than simply the application of technical skills.</a:t>
            </a:r>
          </a:p>
          <a:p>
            <a:r>
              <a:rPr lang="en-GB" dirty="0"/>
              <a:t>Software engineers must behave in an honest and ethically responsible way if they are to be respected as professionals.</a:t>
            </a:r>
          </a:p>
          <a:p>
            <a:r>
              <a:rPr lang="en-GB" dirty="0"/>
              <a:t>Ethical behaviour is more than simply upholding the </a:t>
            </a:r>
            <a:r>
              <a:rPr lang="en-GB" dirty="0" smtClean="0"/>
              <a:t>law but involves following a set of principles that are morally correct.</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p:cNvSpPr>
            <a:spLocks noGrp="1" noChangeArrowheads="1"/>
          </p:cNvSpPr>
          <p:nvPr>
            <p:ph type="title"/>
          </p:nvPr>
        </p:nvSpPr>
        <p:spPr>
          <a:noFill/>
        </p:spPr>
        <p:txBody>
          <a:bodyPr anchor="ctr"/>
          <a:lstStyle/>
          <a:p>
            <a:r>
              <a:rPr lang="en-GB"/>
              <a:t>Issues of professional responsibility</a:t>
            </a:r>
          </a:p>
        </p:txBody>
      </p:sp>
      <p:sp>
        <p:nvSpPr>
          <p:cNvPr id="81925" name="Rectangle 5"/>
          <p:cNvSpPr>
            <a:spLocks noGrp="1" noChangeArrowheads="1"/>
          </p:cNvSpPr>
          <p:nvPr>
            <p:ph idx="1"/>
          </p:nvPr>
        </p:nvSpPr>
        <p:spPr/>
        <p:txBody>
          <a:bodyPr/>
          <a:lstStyle/>
          <a:p>
            <a:pPr>
              <a:lnSpc>
                <a:spcPct val="90000"/>
              </a:lnSpc>
            </a:pPr>
            <a:r>
              <a:rPr lang="en-GB"/>
              <a:t>Confidentiality </a:t>
            </a:r>
          </a:p>
          <a:p>
            <a:pPr lvl="1">
              <a:lnSpc>
                <a:spcPct val="90000"/>
              </a:lnSpc>
            </a:pPr>
            <a:r>
              <a:rPr lang="en-GB"/>
              <a:t>Engineers should normally respect the confidentiality of their employers or clients irrespective of whether or not a formal confidentiality agreement has been signed.</a:t>
            </a:r>
          </a:p>
          <a:p>
            <a:pPr>
              <a:lnSpc>
                <a:spcPct val="90000"/>
              </a:lnSpc>
            </a:pPr>
            <a:r>
              <a:rPr lang="en-GB"/>
              <a:t>Competence </a:t>
            </a:r>
          </a:p>
          <a:p>
            <a:pPr lvl="1">
              <a:lnSpc>
                <a:spcPct val="90000"/>
              </a:lnSpc>
            </a:pPr>
            <a:r>
              <a:rPr lang="en-GB"/>
              <a:t>Engineers should not misrepresent their level of competence. They should not knowingly accept work which is outwith their competence.</a:t>
            </a:r>
          </a:p>
          <a:p>
            <a:pPr>
              <a:lnSpc>
                <a:spcPct val="90000"/>
              </a:lnSpc>
            </a:pPr>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Grp="1" noChangeArrowheads="1"/>
          </p:cNvSpPr>
          <p:nvPr>
            <p:ph type="title"/>
          </p:nvPr>
        </p:nvSpPr>
        <p:spPr/>
        <p:txBody>
          <a:bodyPr/>
          <a:lstStyle/>
          <a:p>
            <a:r>
              <a:rPr lang="en-GB"/>
              <a:t>Issues of professional responsibility</a:t>
            </a:r>
          </a:p>
        </p:txBody>
      </p:sp>
      <p:sp>
        <p:nvSpPr>
          <p:cNvPr id="83973" name="Rectangle 5"/>
          <p:cNvSpPr>
            <a:spLocks noGrp="1" noChangeArrowheads="1"/>
          </p:cNvSpPr>
          <p:nvPr>
            <p:ph idx="1"/>
          </p:nvPr>
        </p:nvSpPr>
        <p:spPr/>
        <p:txBody>
          <a:bodyPr/>
          <a:lstStyle/>
          <a:p>
            <a:r>
              <a:rPr lang="en-GB" sz="2400" dirty="0"/>
              <a:t>Intellectual property rights </a:t>
            </a:r>
          </a:p>
          <a:p>
            <a:pPr lvl="1"/>
            <a:r>
              <a:rPr lang="en-GB" sz="2000" dirty="0"/>
              <a:t>Engineers should be aware of local laws governing the use of intellectual property such as patents, copyright, etc. </a:t>
            </a:r>
            <a:endParaRPr lang="en-GB" sz="2000" dirty="0" smtClean="0"/>
          </a:p>
          <a:p>
            <a:pPr lvl="1"/>
            <a:r>
              <a:rPr lang="en-GB" sz="2000" dirty="0" smtClean="0"/>
              <a:t>They </a:t>
            </a:r>
            <a:r>
              <a:rPr lang="en-GB" sz="2000" dirty="0"/>
              <a:t>should be careful to ensure that the intellectual property of employers and clients is protected.</a:t>
            </a:r>
          </a:p>
          <a:p>
            <a:r>
              <a:rPr lang="en-GB" sz="2400" dirty="0"/>
              <a:t>Computer misuse </a:t>
            </a:r>
          </a:p>
          <a:p>
            <a:pPr lvl="1"/>
            <a:r>
              <a:rPr lang="en-GB" sz="2000" dirty="0"/>
              <a:t>Software engineers should not use their technical skills to misuse other people’s computers. </a:t>
            </a:r>
            <a:endParaRPr lang="en-GB" sz="2000" dirty="0" smtClean="0"/>
          </a:p>
          <a:p>
            <a:pPr lvl="1"/>
            <a:r>
              <a:rPr lang="en-GB" sz="2000" dirty="0" smtClean="0"/>
              <a:t>Computer </a:t>
            </a:r>
            <a:r>
              <a:rPr lang="en-GB" sz="2000" dirty="0"/>
              <a:t>misuse ranges from relatively trivial (game playing on an employer’s machine, say) to extremely serious (dissemination of viruses).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p:cNvSpPr>
            <a:spLocks noGrp="1" noChangeArrowheads="1"/>
          </p:cNvSpPr>
          <p:nvPr>
            <p:ph type="title"/>
          </p:nvPr>
        </p:nvSpPr>
        <p:spPr/>
        <p:txBody>
          <a:bodyPr/>
          <a:lstStyle/>
          <a:p>
            <a:r>
              <a:rPr lang="en-GB" dirty="0"/>
              <a:t>ACM/IEEE Code of Ethics</a:t>
            </a:r>
          </a:p>
        </p:txBody>
      </p:sp>
      <p:sp>
        <p:nvSpPr>
          <p:cNvPr id="82949" name="Rectangle 5"/>
          <p:cNvSpPr>
            <a:spLocks noGrp="1" noChangeArrowheads="1"/>
          </p:cNvSpPr>
          <p:nvPr>
            <p:ph idx="1"/>
          </p:nvPr>
        </p:nvSpPr>
        <p:spPr/>
        <p:txBody>
          <a:bodyPr/>
          <a:lstStyle/>
          <a:p>
            <a:pPr>
              <a:lnSpc>
                <a:spcPct val="90000"/>
              </a:lnSpc>
            </a:pPr>
            <a:r>
              <a:rPr lang="en-GB" dirty="0"/>
              <a:t>The professional societies in the US have cooperated to produce a code of ethical practice.</a:t>
            </a:r>
          </a:p>
          <a:p>
            <a:pPr>
              <a:lnSpc>
                <a:spcPct val="90000"/>
              </a:lnSpc>
            </a:pPr>
            <a:r>
              <a:rPr lang="en-GB" dirty="0"/>
              <a:t>Members of these </a:t>
            </a:r>
            <a:r>
              <a:rPr lang="en-GB" dirty="0" smtClean="0"/>
              <a:t>organizations </a:t>
            </a:r>
            <a:r>
              <a:rPr lang="en-GB" dirty="0"/>
              <a:t>sign up to the code of practice when they join.</a:t>
            </a:r>
          </a:p>
          <a:p>
            <a:pPr>
              <a:lnSpc>
                <a:spcPct val="90000"/>
              </a:lnSpc>
            </a:pPr>
            <a:r>
              <a:rPr lang="en-GB" dirty="0"/>
              <a:t>The Code contains eight </a:t>
            </a:r>
            <a:r>
              <a:rPr lang="en-GB" dirty="0" smtClean="0"/>
              <a:t>principles </a:t>
            </a:r>
            <a:r>
              <a:rPr lang="en-GB" dirty="0"/>
              <a:t>related to the behaviour of and decisions made by professional software engineers, including practitioners, educators, managers, supervisors and policy makers, as well as trainees and students of the profession.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for the code of ethics</a:t>
            </a:r>
            <a:endParaRPr lang="en-US" dirty="0"/>
          </a:p>
        </p:txBody>
      </p:sp>
      <p:sp>
        <p:nvSpPr>
          <p:cNvPr id="3" name="Content Placeholder 2"/>
          <p:cNvSpPr>
            <a:spLocks noGrp="1"/>
          </p:cNvSpPr>
          <p:nvPr>
            <p:ph idx="1"/>
          </p:nvPr>
        </p:nvSpPr>
        <p:spPr/>
        <p:txBody>
          <a:bodyPr/>
          <a:lstStyle/>
          <a:p>
            <a:pPr lvl="1"/>
            <a:r>
              <a:rPr lang="en-GB" i="1" dirty="0" smtClean="0"/>
              <a:t>Computers have a central and growing role in commerce, industry, government, medicine, education, entertainment and society at large. </a:t>
            </a:r>
          </a:p>
          <a:p>
            <a:pPr lvl="1"/>
            <a:r>
              <a:rPr lang="en-GB" i="1" dirty="0" smtClean="0"/>
              <a:t>Software engineers are those who contribute by direct participation or by teaching, to the analysis, specification, design, development, certification, maintenance and testing of software systems. </a:t>
            </a:r>
          </a:p>
          <a:p>
            <a:pPr lvl="1"/>
            <a:r>
              <a:rPr lang="en-GB" i="1" dirty="0" smtClean="0"/>
              <a:t>Because of their roles in developing software systems, software engineers have significant</a:t>
            </a:r>
            <a:r>
              <a:rPr lang="en-GB" dirty="0" smtClean="0"/>
              <a:t> </a:t>
            </a:r>
            <a:r>
              <a:rPr lang="en-GB" i="1" dirty="0" smtClean="0"/>
              <a:t>opportunities to do good or cause harm, to enable others to do good or cause harm, or to influence others to do good or cause harm. </a:t>
            </a:r>
          </a:p>
          <a:p>
            <a:pPr lvl="1"/>
            <a:r>
              <a:rPr lang="en-GB" i="1" dirty="0" smtClean="0"/>
              <a:t>To ensure, as much as possible, that their efforts will be used for good, software engineers must commit themselves to making software engineering a beneficial and respected profession. </a:t>
            </a:r>
            <a:endParaRPr lang="en-US" dirty="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31897"/>
            <a:ext cx="6873874" cy="836957"/>
          </a:xfrm>
        </p:spPr>
        <p:txBody>
          <a:bodyPr/>
          <a:lstStyle/>
          <a:p>
            <a:pPr eaLnBrk="1" hangingPunct="1"/>
            <a:r>
              <a:rPr lang="en-GB" dirty="0" smtClean="0"/>
              <a:t>The ACM/IEEE Code of Ethics </a:t>
            </a:r>
            <a:endParaRPr lang="en-US" dirty="0" smtClean="0"/>
          </a:p>
        </p:txBody>
      </p:sp>
      <p:sp>
        <p:nvSpPr>
          <p:cNvPr id="4" name="Slide Number Placeholder 3"/>
          <p:cNvSpPr>
            <a:spLocks noGrp="1"/>
          </p:cNvSpPr>
          <p:nvPr>
            <p:ph type="sldNum" sz="quarter" idx="12"/>
          </p:nvPr>
        </p:nvSpPr>
        <p:spPr/>
        <p:txBody>
          <a:bodyPr/>
          <a:lstStyle/>
          <a:p>
            <a:pPr>
              <a:defRPr/>
            </a:pPr>
            <a:fld id="{6A4D3DC4-9E7F-1C47-B729-896D53019E3D}" type="slidenum">
              <a:rPr lang="en-US" smtClean="0"/>
              <a:pPr>
                <a:defRPr/>
              </a:pPr>
              <a:t>8</a:t>
            </a:fld>
            <a:endParaRPr lang="en-US"/>
          </a:p>
        </p:txBody>
      </p:sp>
      <p:sp>
        <p:nvSpPr>
          <p:cNvPr id="6" name="TextBox 5"/>
          <p:cNvSpPr txBox="1"/>
          <p:nvPr/>
        </p:nvSpPr>
        <p:spPr>
          <a:xfrm>
            <a:off x="366765" y="1616194"/>
            <a:ext cx="8461312" cy="4231927"/>
          </a:xfrm>
          <a:prstGeom prst="rect">
            <a:avLst/>
          </a:prstGeom>
          <a:solidFill>
            <a:srgbClr val="FFFF00">
              <a:alpha val="34000"/>
            </a:srgbClr>
          </a:solidFill>
        </p:spPr>
        <p:txBody>
          <a:bodyPr wrap="square" rtlCol="0">
            <a:spAutoFit/>
          </a:bodyPr>
          <a:lstStyle/>
          <a:p>
            <a:r>
              <a:rPr lang="en-US" sz="1600" b="1" dirty="0" smtClean="0"/>
              <a:t>Software Engineering Code of Ethics and Professional Practice</a:t>
            </a:r>
          </a:p>
          <a:p>
            <a:endParaRPr lang="en-GB" sz="1600" dirty="0" smtClean="0"/>
          </a:p>
          <a:p>
            <a:r>
              <a:rPr lang="en-US" sz="1600" dirty="0" smtClean="0"/>
              <a:t>ACM/IEEE-CS Joint Task Force on Software Engineering Ethics and Professional Practices</a:t>
            </a:r>
          </a:p>
          <a:p>
            <a:r>
              <a:rPr lang="en-US" sz="1600" b="1" dirty="0" smtClean="0"/>
              <a:t> </a:t>
            </a:r>
            <a:endParaRPr lang="en-GB" sz="1600" dirty="0" smtClean="0"/>
          </a:p>
          <a:p>
            <a:r>
              <a:rPr lang="en-US" sz="1600" b="1" dirty="0" smtClean="0"/>
              <a:t>PREAMBLE</a:t>
            </a:r>
            <a:endParaRPr lang="en-GB" sz="1600" dirty="0" smtClean="0"/>
          </a:p>
          <a:p>
            <a:pPr>
              <a:spcAft>
                <a:spcPts val="600"/>
              </a:spcAft>
            </a:pPr>
            <a:r>
              <a:rPr lang="en-US" sz="1600" dirty="0" smtClean="0"/>
              <a:t>The short version of the code summarizes aspirations at a high level of the abstraction; the clauses that are included in the full version give examples and details of how these aspirations change the way we act as software engineering professionals. Without the aspirations, the details can become legalistic and tedious; without the details, the aspirations can become high sounding but empty; together, the aspirations and the details form a cohesive code.</a:t>
            </a:r>
            <a:endParaRPr lang="en-GB" sz="1600" dirty="0" smtClean="0"/>
          </a:p>
          <a:p>
            <a:r>
              <a:rPr lang="en-US" sz="1600" dirty="0" smtClean="0"/>
              <a:t>Software engineers shall commit themselves to making the analysis, specification, design, development, testing and maintenance of software a beneficial and respected profession. In accordance with their commitment to the health, safety and welfare of the public, software engineers shall adhere to the following Eight Principles:</a:t>
            </a:r>
            <a:endParaRPr lang="en-GB" sz="1600" dirty="0" smtClean="0"/>
          </a:p>
          <a:p>
            <a:r>
              <a:rPr lang="en-US" sz="1200" dirty="0" smtClean="0"/>
              <a:t> </a:t>
            </a:r>
            <a:endParaRPr lang="en-GB" sz="1200" dirty="0" smtClean="0"/>
          </a:p>
          <a:p>
            <a:endParaRPr 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31897"/>
            <a:ext cx="6873874" cy="836957"/>
          </a:xfrm>
        </p:spPr>
        <p:txBody>
          <a:bodyPr/>
          <a:lstStyle/>
          <a:p>
            <a:pPr eaLnBrk="1" hangingPunct="1"/>
            <a:r>
              <a:rPr lang="en-GB" dirty="0" smtClean="0"/>
              <a:t>Ethical principles</a:t>
            </a:r>
            <a:endParaRPr lang="en-US" dirty="0" smtClean="0"/>
          </a:p>
        </p:txBody>
      </p:sp>
      <p:sp>
        <p:nvSpPr>
          <p:cNvPr id="4" name="Slide Number Placeholder 3"/>
          <p:cNvSpPr>
            <a:spLocks noGrp="1"/>
          </p:cNvSpPr>
          <p:nvPr>
            <p:ph type="sldNum" sz="quarter" idx="12"/>
          </p:nvPr>
        </p:nvSpPr>
        <p:spPr/>
        <p:txBody>
          <a:bodyPr/>
          <a:lstStyle/>
          <a:p>
            <a:pPr>
              <a:defRPr/>
            </a:pPr>
            <a:fld id="{6A4D3DC4-9E7F-1C47-B729-896D53019E3D}" type="slidenum">
              <a:rPr lang="en-US" smtClean="0"/>
              <a:pPr>
                <a:defRPr/>
              </a:pPr>
              <a:t>9</a:t>
            </a:fld>
            <a:endParaRPr lang="en-US"/>
          </a:p>
        </p:txBody>
      </p:sp>
      <p:sp>
        <p:nvSpPr>
          <p:cNvPr id="6" name="TextBox 5"/>
          <p:cNvSpPr txBox="1"/>
          <p:nvPr/>
        </p:nvSpPr>
        <p:spPr>
          <a:xfrm>
            <a:off x="225488" y="1624652"/>
            <a:ext cx="8461312" cy="4770537"/>
          </a:xfrm>
          <a:prstGeom prst="rect">
            <a:avLst/>
          </a:prstGeom>
          <a:solidFill>
            <a:srgbClr val="FFFF00">
              <a:alpha val="34000"/>
            </a:srgbClr>
          </a:solidFill>
        </p:spPr>
        <p:txBody>
          <a:bodyPr wrap="square" rtlCol="0">
            <a:spAutoFit/>
          </a:bodyPr>
          <a:lstStyle/>
          <a:p>
            <a:r>
              <a:rPr lang="en-US" sz="1200" dirty="0" smtClean="0"/>
              <a:t> </a:t>
            </a:r>
            <a:endParaRPr lang="en-GB" sz="1200" dirty="0" smtClean="0"/>
          </a:p>
          <a:p>
            <a:pPr>
              <a:spcAft>
                <a:spcPts val="600"/>
              </a:spcAft>
            </a:pPr>
            <a:r>
              <a:rPr lang="en-US" sz="1600" dirty="0" smtClean="0"/>
              <a:t>1. PUBLIC - Software engineers shall act consistently with the public interest.</a:t>
            </a:r>
            <a:endParaRPr lang="en-GB" sz="1600" dirty="0" smtClean="0"/>
          </a:p>
          <a:p>
            <a:pPr>
              <a:spcAft>
                <a:spcPts val="600"/>
              </a:spcAft>
            </a:pPr>
            <a:r>
              <a:rPr lang="en-GB" sz="1600" dirty="0" smtClean="0"/>
              <a:t>2. CLIENT AND EMPLOYER - Software engineers shall act in a manner that is in the best interests of their client and employer consistent with the public interest.</a:t>
            </a:r>
          </a:p>
          <a:p>
            <a:pPr>
              <a:spcAft>
                <a:spcPts val="600"/>
              </a:spcAft>
            </a:pPr>
            <a:r>
              <a:rPr lang="en-US" sz="1600" dirty="0" smtClean="0"/>
              <a:t>3. PRODUCT - Software engineers shall ensure that their products and related modifications meet the highest professional standards possible.</a:t>
            </a:r>
            <a:endParaRPr lang="en-GB" sz="1600" dirty="0" smtClean="0"/>
          </a:p>
          <a:p>
            <a:pPr>
              <a:spcAft>
                <a:spcPts val="600"/>
              </a:spcAft>
            </a:pPr>
            <a:r>
              <a:rPr lang="en-US" sz="1600" dirty="0" smtClean="0"/>
              <a:t>4. JUDGMENT - Software engineers shall maintain integrity and independence in their professional judgment.</a:t>
            </a:r>
            <a:endParaRPr lang="en-GB" sz="1600" dirty="0" smtClean="0"/>
          </a:p>
          <a:p>
            <a:pPr>
              <a:spcAft>
                <a:spcPts val="600"/>
              </a:spcAft>
            </a:pPr>
            <a:r>
              <a:rPr lang="en-US" sz="1600" dirty="0" smtClean="0"/>
              <a:t>5. MANAGEMENT - Software engineering managers and leaders shall subscribe to and promote an ethical approach to the management of software development and maintenance.</a:t>
            </a:r>
            <a:endParaRPr lang="en-GB" sz="1600" dirty="0" smtClean="0"/>
          </a:p>
          <a:p>
            <a:pPr>
              <a:spcAft>
                <a:spcPts val="600"/>
              </a:spcAft>
            </a:pPr>
            <a:r>
              <a:rPr lang="en-US" sz="1600" dirty="0" smtClean="0"/>
              <a:t>6. PROFESSION - Software engineers shall advance the integrity and reputation of the profession consistent with the public interest.</a:t>
            </a:r>
            <a:endParaRPr lang="en-GB" sz="1600" dirty="0" smtClean="0"/>
          </a:p>
          <a:p>
            <a:pPr>
              <a:spcAft>
                <a:spcPts val="600"/>
              </a:spcAft>
            </a:pPr>
            <a:r>
              <a:rPr lang="en-US" sz="1600" dirty="0" smtClean="0"/>
              <a:t>7. COLLEAGUES - Software engineers shall be fair to and supportive of their colleagues.</a:t>
            </a:r>
            <a:endParaRPr lang="en-GB" sz="1600" dirty="0" smtClean="0"/>
          </a:p>
          <a:p>
            <a:pPr>
              <a:spcAft>
                <a:spcPts val="600"/>
              </a:spcAft>
            </a:pPr>
            <a:r>
              <a:rPr lang="en-US" sz="1600" dirty="0" smtClean="0"/>
              <a:t>8. SELF - Software engineers shall participate in lifelong learning regarding the practice of their profession and shall promote an ethical approach to the practice of the profession.</a:t>
            </a:r>
          </a:p>
          <a:p>
            <a:endParaRPr lang="en-US"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2007</TotalTime>
  <Words>1606</Words>
  <Application>Microsoft Office PowerPoint</Application>
  <PresentationFormat>On-screen Show (4:3)</PresentationFormat>
  <Paragraphs>170</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SE9</vt:lpstr>
      <vt:lpstr>Software Engineering</vt:lpstr>
      <vt:lpstr>Topics covered</vt:lpstr>
      <vt:lpstr>Software engineering ethics</vt:lpstr>
      <vt:lpstr>Issues of professional responsibility</vt:lpstr>
      <vt:lpstr>Issues of professional responsibility</vt:lpstr>
      <vt:lpstr>ACM/IEEE Code of Ethics</vt:lpstr>
      <vt:lpstr>Rationale for the code of ethics</vt:lpstr>
      <vt:lpstr>The ACM/IEEE Code of Ethics </vt:lpstr>
      <vt:lpstr>Ethical principles</vt:lpstr>
      <vt:lpstr>Ethical dilemmas</vt:lpstr>
      <vt:lpstr>Case studies</vt:lpstr>
      <vt:lpstr>Insulin pump control system</vt:lpstr>
      <vt:lpstr>PowerPoint Presentation</vt:lpstr>
      <vt:lpstr>Activity model of the insulin pump</vt:lpstr>
      <vt:lpstr>Essential high-level requirements</vt:lpstr>
      <vt:lpstr>A patient information system for mental health care</vt:lpstr>
      <vt:lpstr>MHC-PMS</vt:lpstr>
      <vt:lpstr>MHC-PMS goals</vt:lpstr>
      <vt:lpstr>The organization of the MHC-PMS </vt:lpstr>
      <vt:lpstr>MHC-PMS key features</vt:lpstr>
      <vt:lpstr>MHC-PMS concerns</vt:lpstr>
      <vt:lpstr>Wilderness weather station</vt:lpstr>
      <vt:lpstr>The weather station’s environment </vt:lpstr>
      <vt:lpstr>Weather information system</vt:lpstr>
      <vt:lpstr>Additional software functionality</vt:lpstr>
      <vt:lpstr>Key points</vt:lpstr>
    </vt:vector>
  </TitlesOfParts>
  <Company>St 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dc:title>
  <dc:creator>Ian Sommerville</dc:creator>
  <cp:lastModifiedBy>Frank</cp:lastModifiedBy>
  <cp:revision>43</cp:revision>
  <dcterms:created xsi:type="dcterms:W3CDTF">2009-12-29T10:39:27Z</dcterms:created>
  <dcterms:modified xsi:type="dcterms:W3CDTF">2013-09-06T21:46:48Z</dcterms:modified>
</cp:coreProperties>
</file>