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312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53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41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92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08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24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12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5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1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97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9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37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6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17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29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189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23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87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625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92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09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4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47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9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99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17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86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5A050-7306-7B4E-867E-A3663FBCD5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6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055C-8A82-1E43-AADF-396B26E07F2B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632A1-E96B-D240-A8CB-6EE7FCFAC9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1CA6-DDE3-BD41-A149-F9C0D24AC3A1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 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E0A2-0798-9745-87DA-7E77F2F38D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FA63-2FD4-ED40-AA09-0FF67DD9B210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 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A154E-9DB1-494A-8AF2-8A9764AB27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C51-A7E8-E041-9BD1-9BCA697A5811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D3DC4-9E7F-1C47-B729-896D53019E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DDE94-1FC3-7840-BAE2-EB57978533F4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F1E1-6940-BA49-963A-85FADE0EA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5A006-5C58-2B4C-917D-DC522223A38A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AEA27-515E-094A-842B-7E18C3B587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EF3D-88D6-7744-A172-8368A7C6913D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8100-995D-D845-AEB2-0A3B47AC4C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7EE4-B3D2-0E43-92EA-AF9BDEBF847C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AA34-E435-CB43-B1EC-D16A672B40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8FE08-9159-5F4F-AA60-5E481B75A42B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C7AD-8559-7E43-A1EB-295EC20609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82ED7-CE03-0249-AD06-B17D70FBB114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  Introduction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F4E67-007C-EC49-A171-0CCACA5728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171E-7F5B-1645-A3F1-E3F76AA76B1C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  Introduction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98F28-1EFD-694F-A2AA-842B88949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72B022-BC72-0B43-A9D0-138C93EE97D0}" type="datetime1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C0CE10A-1ABB-4B47-8A20-2A1E99C99C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/>
              <a:t>Software </a:t>
            </a:r>
            <a:r>
              <a:rPr lang="en-US" sz="3200" dirty="0" smtClean="0"/>
              <a:t>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5334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Lecture 2 – Part 2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Chapter 2 – Software </a:t>
            </a:r>
            <a:r>
              <a:rPr lang="en-US" dirty="0" smtClean="0"/>
              <a:t>Processes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>
                <a:ea typeface="+mn-ea"/>
                <a:cs typeface="+mn-cs"/>
              </a:rPr>
              <a:t>Adapted from: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Chap 1. </a:t>
            </a:r>
            <a:r>
              <a:rPr lang="en-US" sz="1800" dirty="0" err="1" smtClean="0">
                <a:ea typeface="+mn-ea"/>
                <a:cs typeface="+mn-cs"/>
              </a:rPr>
              <a:t>Sommerville</a:t>
            </a:r>
            <a:r>
              <a:rPr lang="en-US" sz="1800" dirty="0" smtClean="0">
                <a:ea typeface="+mn-ea"/>
                <a:cs typeface="+mn-cs"/>
              </a:rPr>
              <a:t> 9</a:t>
            </a:r>
            <a:r>
              <a:rPr lang="en-US" sz="1800" baseline="30000" dirty="0" smtClean="0">
                <a:ea typeface="+mn-ea"/>
                <a:cs typeface="+mn-cs"/>
              </a:rPr>
              <a:t>th</a:t>
            </a:r>
            <a:r>
              <a:rPr lang="en-US" sz="1800" dirty="0" smtClean="0">
                <a:ea typeface="+mn-ea"/>
                <a:cs typeface="+mn-cs"/>
              </a:rPr>
              <a:t> ed.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Chap 1. Pressman 6</a:t>
            </a:r>
            <a:r>
              <a:rPr lang="en-US" sz="1800" baseline="30000" dirty="0" smtClean="0">
                <a:ea typeface="+mn-ea"/>
                <a:cs typeface="+mn-cs"/>
              </a:rPr>
              <a:t>th</a:t>
            </a:r>
            <a:r>
              <a:rPr lang="en-US" sz="1800" dirty="0" smtClean="0">
                <a:ea typeface="+mn-ea"/>
                <a:cs typeface="+mn-cs"/>
              </a:rPr>
              <a:t> ed.</a:t>
            </a:r>
            <a:endParaRPr lang="en-US" sz="1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0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development and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</a:t>
            </a:r>
          </a:p>
          <a:p>
            <a:pPr lvl="1"/>
            <a:r>
              <a:rPr lang="en-US" dirty="0" smtClean="0"/>
              <a:t>Develop the system in increments and evaluate each increment before proceeding to the development of the next increment;</a:t>
            </a:r>
          </a:p>
          <a:p>
            <a:pPr lvl="1"/>
            <a:r>
              <a:rPr lang="en-US" dirty="0" smtClean="0"/>
              <a:t>Normal approach used in agile methods;</a:t>
            </a:r>
          </a:p>
          <a:p>
            <a:pPr lvl="1"/>
            <a:r>
              <a:rPr lang="en-US" dirty="0" smtClean="0"/>
              <a:t>Evaluation done by user/customer proxy.</a:t>
            </a:r>
          </a:p>
          <a:p>
            <a:r>
              <a:rPr lang="en-US" dirty="0" smtClean="0"/>
              <a:t>Incremental delivery</a:t>
            </a:r>
          </a:p>
          <a:p>
            <a:pPr lvl="1"/>
            <a:r>
              <a:rPr lang="en-US" dirty="0" smtClean="0"/>
              <a:t>Deploy an increment for use by end-users;</a:t>
            </a:r>
          </a:p>
          <a:p>
            <a:pPr lvl="1"/>
            <a:r>
              <a:rPr lang="en-US" dirty="0" smtClean="0"/>
              <a:t>More realistic evaluation about practical use of software;</a:t>
            </a:r>
          </a:p>
          <a:p>
            <a:pPr lvl="1"/>
            <a:r>
              <a:rPr lang="en-US" dirty="0" smtClean="0"/>
              <a:t>Difficult to implement for replacement systems as increments have less functionality than the system being replaced.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7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04" y="1882886"/>
            <a:ext cx="7834921" cy="345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advantages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Customer value can be delivered with each increment so system functionality is available earlier.</a:t>
            </a:r>
          </a:p>
          <a:p>
            <a:r>
              <a:rPr lang="en-GB" smtClean="0"/>
              <a:t>Early increments act as a prototype to help elicit requirements for later increments.</a:t>
            </a:r>
          </a:p>
          <a:p>
            <a:r>
              <a:rPr lang="en-GB" smtClean="0"/>
              <a:t>Lower risk of overall project failure.</a:t>
            </a:r>
          </a:p>
          <a:p>
            <a:r>
              <a:rPr lang="en-GB" smtClean="0"/>
              <a:t>The highest priority system services tend to receive the most testing.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delivery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Most systems require a set of basic facilities that are used by different parts of the system. </a:t>
            </a:r>
          </a:p>
          <a:p>
            <a:pPr lvl="1"/>
            <a:r>
              <a:rPr lang="en-GB" dirty="0" smtClean="0"/>
              <a:t>As requirements are not defined in detail until an increment is to be implemented, it can be hard to identify common facilities that are needed by all increments. </a:t>
            </a:r>
          </a:p>
          <a:p>
            <a:r>
              <a:rPr lang="en-GB" dirty="0" smtClean="0"/>
              <a:t>The essence of iterative processes is that the specification is developed in conjunction with the software. </a:t>
            </a:r>
          </a:p>
          <a:p>
            <a:pPr lvl="1"/>
            <a:r>
              <a:rPr lang="en-GB" dirty="0" smtClean="0"/>
              <a:t>However, this conflicts with the procurement model of many organizations, where the complete system specification is part of the system development contract.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1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Boehm’s spiral model</a:t>
            </a:r>
            <a:endParaRPr lang="en-GB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Process is represented as a spiral rather than as a sequence of activities with backtracking.</a:t>
            </a:r>
          </a:p>
          <a:p>
            <a:r>
              <a:rPr lang="en-GB" smtClean="0"/>
              <a:t>Each loop in the spiral represents a phase in the process. </a:t>
            </a:r>
          </a:p>
          <a:p>
            <a:r>
              <a:rPr lang="en-GB" smtClean="0"/>
              <a:t>No fixed phases such as specification or design - loops in the spiral are chosen depending on what is required.</a:t>
            </a:r>
          </a:p>
          <a:p>
            <a:r>
              <a:rPr lang="en-GB" smtClean="0"/>
              <a:t>Risks are explicitly assessed and resolved throughout the process.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51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Boehm’s spiral model of the software process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97" y="1632540"/>
            <a:ext cx="6920635" cy="47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Spiral model sectors</a:t>
            </a:r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Objective setting</a:t>
            </a:r>
          </a:p>
          <a:p>
            <a:pPr lvl="1"/>
            <a:r>
              <a:rPr lang="en-GB" smtClean="0"/>
              <a:t>Specific objectives for the phase are identified.</a:t>
            </a:r>
          </a:p>
          <a:p>
            <a:r>
              <a:rPr lang="en-GB" smtClean="0"/>
              <a:t>Risk assessment and reduction</a:t>
            </a:r>
          </a:p>
          <a:p>
            <a:pPr lvl="1"/>
            <a:r>
              <a:rPr lang="en-GB" smtClean="0"/>
              <a:t>Risks are assessed and activities put in place to reduce the key risks.</a:t>
            </a:r>
          </a:p>
          <a:p>
            <a:r>
              <a:rPr lang="en-GB" smtClean="0"/>
              <a:t>Development and validation</a:t>
            </a:r>
          </a:p>
          <a:p>
            <a:pPr lvl="1"/>
            <a:r>
              <a:rPr lang="en-GB" smtClean="0"/>
              <a:t>A development model for the system is chosen  which can be any of the generic models.</a:t>
            </a:r>
          </a:p>
          <a:p>
            <a:r>
              <a:rPr lang="en-GB" smtClean="0"/>
              <a:t>Planning</a:t>
            </a:r>
          </a:p>
          <a:p>
            <a:pPr lvl="1"/>
            <a:r>
              <a:rPr lang="en-GB" smtClean="0"/>
              <a:t>The project is reviewed and the next phase of the spiral is planned.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95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Spiral model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Spiral model has been very influential in helping people think about iteration in software processes and introducing the risk-driven approach to development.</a:t>
            </a:r>
          </a:p>
          <a:p>
            <a:r>
              <a:rPr lang="en-US" dirty="0" smtClean="0"/>
              <a:t>In practice, however, the model is rarely used as published for practical software development.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3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Rational Unified Process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modern generic process derived from the work on the UML and associated process.</a:t>
            </a:r>
          </a:p>
          <a:p>
            <a:r>
              <a:rPr lang="en-US" dirty="0" smtClean="0"/>
              <a:t>Brings together aspects of the 3 generic process models discussed previously.</a:t>
            </a:r>
          </a:p>
          <a:p>
            <a:r>
              <a:rPr lang="en-US" dirty="0" smtClean="0"/>
              <a:t>Normally described from 3 perspectives</a:t>
            </a:r>
          </a:p>
          <a:p>
            <a:pPr lvl="1"/>
            <a:r>
              <a:rPr lang="en-US" dirty="0" smtClean="0"/>
              <a:t>A dynamic perspective that shows phases over time;</a:t>
            </a:r>
          </a:p>
          <a:p>
            <a:pPr lvl="1"/>
            <a:r>
              <a:rPr lang="en-US" dirty="0" smtClean="0"/>
              <a:t>A static perspective that shows process activities;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practive</a:t>
            </a:r>
            <a:r>
              <a:rPr lang="en-US" dirty="0" smtClean="0"/>
              <a:t> perspective that suggests good practice.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Phases in the Rational Unified Process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08" y="2184998"/>
            <a:ext cx="7631747" cy="28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Coping with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is inevitable in all large software projects.</a:t>
            </a:r>
          </a:p>
          <a:p>
            <a:pPr lvl="1"/>
            <a:r>
              <a:rPr lang="en-US" dirty="0" smtClean="0"/>
              <a:t>Business changes lead to new and changed system requirements</a:t>
            </a:r>
          </a:p>
          <a:p>
            <a:pPr lvl="1"/>
            <a:r>
              <a:rPr lang="en-US" dirty="0" smtClean="0"/>
              <a:t>New technologies open up new possibilities for improving implementations</a:t>
            </a:r>
          </a:p>
          <a:p>
            <a:pPr lvl="1"/>
            <a:r>
              <a:rPr lang="en-US" dirty="0" smtClean="0"/>
              <a:t>Changing platforms require application changes</a:t>
            </a:r>
          </a:p>
          <a:p>
            <a:r>
              <a:rPr lang="en-US" dirty="0" smtClean="0"/>
              <a:t>Change leads to rework so the costs of change include both rework (e.g. re-</a:t>
            </a:r>
            <a:r>
              <a:rPr lang="en-US" dirty="0" err="1" smtClean="0"/>
              <a:t>analysing</a:t>
            </a:r>
            <a:r>
              <a:rPr lang="en-US" dirty="0" smtClean="0"/>
              <a:t> requirements) as well as the costs of implementing new functionality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2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RUP phases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Inception</a:t>
            </a:r>
          </a:p>
          <a:p>
            <a:pPr lvl="1"/>
            <a:r>
              <a:rPr lang="en-US" smtClean="0"/>
              <a:t>Establish the business case for the system.</a:t>
            </a:r>
          </a:p>
          <a:p>
            <a:r>
              <a:rPr lang="en-US" smtClean="0"/>
              <a:t>Elaboration</a:t>
            </a:r>
          </a:p>
          <a:p>
            <a:pPr lvl="1"/>
            <a:r>
              <a:rPr lang="en-US" smtClean="0"/>
              <a:t>Develop an understanding of the problem domain and the system architecture.</a:t>
            </a:r>
          </a:p>
          <a:p>
            <a:r>
              <a:rPr lang="en-US" smtClean="0"/>
              <a:t>Construction</a:t>
            </a:r>
          </a:p>
          <a:p>
            <a:pPr lvl="1"/>
            <a:r>
              <a:rPr lang="en-US" smtClean="0"/>
              <a:t>System design, programming and testing.</a:t>
            </a:r>
          </a:p>
          <a:p>
            <a:r>
              <a:rPr lang="en-US" smtClean="0"/>
              <a:t>Transition</a:t>
            </a:r>
          </a:p>
          <a:p>
            <a:pPr lvl="1"/>
            <a:r>
              <a:rPr lang="en-US" smtClean="0"/>
              <a:t>Deploy the system in its operating environment.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In-phase iteration</a:t>
            </a:r>
          </a:p>
          <a:p>
            <a:pPr lvl="1"/>
            <a:r>
              <a:rPr lang="en-US" dirty="0" smtClean="0"/>
              <a:t>Each phase is iterative with results developed incrementally.</a:t>
            </a:r>
          </a:p>
          <a:p>
            <a:r>
              <a:rPr lang="en-US" dirty="0" smtClean="0"/>
              <a:t>Cross-phase iteration</a:t>
            </a:r>
          </a:p>
          <a:p>
            <a:pPr lvl="1"/>
            <a:r>
              <a:rPr lang="en-US" dirty="0" smtClean="0"/>
              <a:t>As shown by the loop in the RUP model, the whole set of phases may be enacted incrementally.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06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Static workflows in the Rational Unified Process</a:t>
            </a:r>
            <a:endParaRPr lang="en-US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61369" y="1837356"/>
          <a:ext cx="7367218" cy="421511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27377"/>
                <a:gridCol w="5039841"/>
              </a:tblGrid>
              <a:tr h="465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Workflow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Description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</a:tr>
              <a:tr h="614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Business modelling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The business processes are modelled using business use cases.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872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Requirements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Actors who interact with the system are identified and use cases are developed to model the system requirements.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872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cs typeface="Arial"/>
                        </a:rPr>
                        <a:t>Analysis and design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 design model is created and documented using architectural models, component models, object models and sequence models.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1389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Implementation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The components in the system are implemented and structured into implementation sub-systems. Automatic code generation from design models helps accelerate this process.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Static workflows in the Rational Unified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138319"/>
              </p:ext>
            </p:extLst>
          </p:nvPr>
        </p:nvGraphicFramePr>
        <p:xfrm>
          <a:off x="457200" y="2005500"/>
          <a:ext cx="8229600" cy="3510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31616"/>
                <a:gridCol w="59979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Workflow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Description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Testing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Testing is an iterative process that is carried out in conjunction with implementation. System testing follows the completion of the implementation.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Deployment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 product release is created, distributed to users and installed in their workplace.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/>
                          <a:cs typeface="Arial"/>
                        </a:rPr>
                        <a:t>Configuration</a:t>
                      </a:r>
                      <a:r>
                        <a:rPr lang="en-GB" sz="16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latin typeface="Arial"/>
                          <a:cs typeface="Arial"/>
                        </a:rPr>
                        <a:t>and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change management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supporting workflow managed changes to the system (see Chapter 25).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cs typeface="Arial"/>
                        </a:rPr>
                        <a:t>Project management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supporting workflow manages the system development (see Chapters 22 and 23).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cs typeface="Arial"/>
                        </a:rPr>
                        <a:t>Environment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workflow is concerned with making appropriate software tools available to the software development team.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21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RUP good practice</a:t>
            </a: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 software iteratively</a:t>
            </a:r>
          </a:p>
          <a:p>
            <a:pPr lvl="1"/>
            <a:r>
              <a:rPr lang="en-US" dirty="0" smtClean="0"/>
              <a:t>Plan increments based on customer priorities and deliver highest priority increments first.</a:t>
            </a:r>
          </a:p>
          <a:p>
            <a:r>
              <a:rPr lang="en-US" dirty="0" smtClean="0"/>
              <a:t>Manage requirements</a:t>
            </a:r>
          </a:p>
          <a:p>
            <a:pPr lvl="1"/>
            <a:r>
              <a:rPr lang="en-US" dirty="0" smtClean="0"/>
              <a:t>Explicitly document customer requirements and keep track of changes to these requirements.</a:t>
            </a:r>
          </a:p>
          <a:p>
            <a:r>
              <a:rPr lang="en-US" dirty="0" smtClean="0"/>
              <a:t>Use component-based architectures</a:t>
            </a:r>
          </a:p>
          <a:p>
            <a:pPr lvl="1"/>
            <a:r>
              <a:rPr lang="en-US" dirty="0" smtClean="0"/>
              <a:t>Organize the system architecture as a set of reusable components.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91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 good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Visually model software</a:t>
            </a:r>
          </a:p>
          <a:p>
            <a:pPr lvl="1"/>
            <a:r>
              <a:rPr lang="en-US" dirty="0" smtClean="0"/>
              <a:t>Use graphical UML models to present static and dynamic views of the software.</a:t>
            </a:r>
          </a:p>
          <a:p>
            <a:r>
              <a:rPr lang="en-US" dirty="0" smtClean="0"/>
              <a:t>Verify software quality</a:t>
            </a:r>
          </a:p>
          <a:p>
            <a:pPr lvl="1"/>
            <a:r>
              <a:rPr lang="en-US" dirty="0" smtClean="0"/>
              <a:t>Ensure that the software meet’s organizational quality standards.</a:t>
            </a:r>
          </a:p>
          <a:p>
            <a:r>
              <a:rPr lang="en-US" dirty="0" smtClean="0"/>
              <a:t>Control changes to software</a:t>
            </a:r>
          </a:p>
          <a:p>
            <a:pPr lvl="1"/>
            <a:r>
              <a:rPr lang="en-US" dirty="0" smtClean="0"/>
              <a:t>Manage software changes using a change management system and configuration management tools.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82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Processes should include activities to cope with change. This may involve a prototyping phase that helps avoid poor decisions on requirements and design. </a:t>
            </a:r>
          </a:p>
          <a:p>
            <a:r>
              <a:rPr lang="en-GB" dirty="0" smtClean="0"/>
              <a:t>Processes may be structured for iterative development and delivery so that changes may be made without disrupting the system as a whole.</a:t>
            </a:r>
          </a:p>
          <a:p>
            <a:r>
              <a:rPr lang="en-GB" dirty="0" smtClean="0"/>
              <a:t>The Rational Unified Process is a modern generic process model that is organized into phases (inception, elaboration, construction and transition) but separates activities (requirements, analysis and design, etc.) from these phases.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1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costs of rework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avoidance, where the software process includes activities that can anticipate possible changes before significant rework is required. </a:t>
            </a:r>
          </a:p>
          <a:p>
            <a:pPr lvl="1"/>
            <a:r>
              <a:rPr lang="en-GB" dirty="0" smtClean="0"/>
              <a:t>For example, a prototype system may be developed to show some key features of the system to customers. </a:t>
            </a:r>
          </a:p>
          <a:p>
            <a:r>
              <a:rPr lang="en-GB" dirty="0" smtClean="0"/>
              <a:t>Change tolerance, where the process is designed so that changes can be accommodated at relatively low cost.</a:t>
            </a:r>
          </a:p>
          <a:p>
            <a:pPr lvl="1"/>
            <a:r>
              <a:rPr lang="en-GB" dirty="0" smtClean="0"/>
              <a:t>This normally involves some form of incremental development. Proposed changes may be implemented in increments that have not yet been developed. If this is impossible, then only a single increment (a small part of the system) may have be altered to incorporate the change.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9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prototyping</a:t>
            </a:r>
            <a:endParaRPr lang="en-US"/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prototype is an initial version of a system used to demonstrate concepts and try out design options.</a:t>
            </a:r>
          </a:p>
          <a:p>
            <a:r>
              <a:rPr lang="en-US" smtClean="0"/>
              <a:t>A prototype can be used in:</a:t>
            </a:r>
          </a:p>
          <a:p>
            <a:pPr lvl="1"/>
            <a:r>
              <a:rPr lang="en-US" smtClean="0"/>
              <a:t>The requirements engineering process to help with requirements elicitation and validation;</a:t>
            </a:r>
          </a:p>
          <a:p>
            <a:pPr lvl="1"/>
            <a:r>
              <a:rPr lang="en-US" smtClean="0"/>
              <a:t>In design processes to explore options and develop a UI design;</a:t>
            </a:r>
          </a:p>
          <a:p>
            <a:pPr lvl="1"/>
            <a:r>
              <a:rPr lang="en-US" smtClean="0"/>
              <a:t>In the testing process to run back-to-back tests.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2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prototyping</a:t>
            </a:r>
            <a:endParaRPr lang="en-US"/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Improved system usability.</a:t>
            </a:r>
          </a:p>
          <a:p>
            <a:r>
              <a:rPr lang="en-US" smtClean="0"/>
              <a:t>A closer match to users’ real needs.</a:t>
            </a:r>
          </a:p>
          <a:p>
            <a:r>
              <a:rPr lang="en-US" smtClean="0"/>
              <a:t>Improved design quality.</a:t>
            </a:r>
          </a:p>
          <a:p>
            <a:r>
              <a:rPr lang="en-US" smtClean="0"/>
              <a:t>Improved maintainability.</a:t>
            </a:r>
          </a:p>
          <a:p>
            <a:r>
              <a:rPr lang="en-US" smtClean="0"/>
              <a:t>Reduced development effort.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8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 of prototype development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68" y="2092410"/>
            <a:ext cx="7288889" cy="303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based on rapid prototyping languages or tools</a:t>
            </a:r>
          </a:p>
          <a:p>
            <a:r>
              <a:rPr lang="en-US" dirty="0" smtClean="0"/>
              <a:t>May involve leaving out functionality</a:t>
            </a:r>
          </a:p>
          <a:p>
            <a:pPr lvl="1"/>
            <a:r>
              <a:rPr lang="en-US" dirty="0" smtClean="0"/>
              <a:t>Prototype should focus on areas of the product that are not well-understood;</a:t>
            </a:r>
          </a:p>
          <a:p>
            <a:pPr lvl="1"/>
            <a:r>
              <a:rPr lang="en-US" dirty="0" smtClean="0"/>
              <a:t>Error checking and recovery may not be included in the prototype;</a:t>
            </a:r>
          </a:p>
          <a:p>
            <a:pPr lvl="1"/>
            <a:r>
              <a:rPr lang="en-US" dirty="0" smtClean="0"/>
              <a:t>Focus on functional rather than non-functional requirements such as reliability and security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8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Throw-away prototypes</a:t>
            </a:r>
            <a:endParaRPr lang="en-US"/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Prototypes should be discarded after development as they are not a good basis for a production system:</a:t>
            </a:r>
          </a:p>
          <a:p>
            <a:pPr lvl="1"/>
            <a:r>
              <a:rPr lang="en-US" smtClean="0"/>
              <a:t>It may be impossible to tune the system to meet non-functional requirements;</a:t>
            </a:r>
          </a:p>
          <a:p>
            <a:pPr lvl="1"/>
            <a:r>
              <a:rPr lang="en-US" smtClean="0"/>
              <a:t>Prototypes are normally undocumented;</a:t>
            </a:r>
          </a:p>
          <a:p>
            <a:pPr lvl="1"/>
            <a:r>
              <a:rPr lang="en-US" smtClean="0"/>
              <a:t>The prototype structure is usually degraded through rapid change;</a:t>
            </a:r>
          </a:p>
          <a:p>
            <a:pPr lvl="1"/>
            <a:r>
              <a:rPr lang="en-US" smtClean="0"/>
              <a:t>The prototype probably will not meet normal organisational quality standards.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5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Incremental delivery</a:t>
            </a: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Rather than deliver the system as a single delivery, the development and delivery is broken down into increments with each increment delivering part of the required functionality.</a:t>
            </a:r>
          </a:p>
          <a:p>
            <a:r>
              <a:rPr lang="en-GB" smtClean="0"/>
              <a:t>User requirements are prioritised and the highest priority requirements are included in early increments.</a:t>
            </a:r>
          </a:p>
          <a:p>
            <a:r>
              <a:rPr lang="en-GB" smtClean="0"/>
              <a:t>Once the development of an increment is started, the requirements are frozen though requirements for later increments can continue to evolve.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8292"/>
      </p:ext>
    </p:extLst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2166</TotalTime>
  <Words>1446</Words>
  <Application>Microsoft Office PowerPoint</Application>
  <PresentationFormat>On-screen Show (4:3)</PresentationFormat>
  <Paragraphs>199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SE9</vt:lpstr>
      <vt:lpstr>Software Engineering</vt:lpstr>
      <vt:lpstr>Coping with change</vt:lpstr>
      <vt:lpstr>Reducing the costs of rework</vt:lpstr>
      <vt:lpstr>Software prototyping</vt:lpstr>
      <vt:lpstr>Benefits of prototyping</vt:lpstr>
      <vt:lpstr>The process of prototype development </vt:lpstr>
      <vt:lpstr>Prototype development</vt:lpstr>
      <vt:lpstr>Throw-away prototypes</vt:lpstr>
      <vt:lpstr>Incremental delivery</vt:lpstr>
      <vt:lpstr>Incremental development and delivery</vt:lpstr>
      <vt:lpstr>Incremental delivery </vt:lpstr>
      <vt:lpstr>Incremental delivery advantages</vt:lpstr>
      <vt:lpstr>Incremental delivery problems</vt:lpstr>
      <vt:lpstr>Boehm’s spiral model</vt:lpstr>
      <vt:lpstr>Boehm’s spiral model of the software process </vt:lpstr>
      <vt:lpstr>Spiral model sectors</vt:lpstr>
      <vt:lpstr>Spiral model usage</vt:lpstr>
      <vt:lpstr>The Rational Unified Process</vt:lpstr>
      <vt:lpstr>Phases in the Rational Unified Process </vt:lpstr>
      <vt:lpstr>RUP phases</vt:lpstr>
      <vt:lpstr>RUP iteration</vt:lpstr>
      <vt:lpstr>Static workflows in the Rational Unified Process</vt:lpstr>
      <vt:lpstr>Static workflows in the Rational Unified Process</vt:lpstr>
      <vt:lpstr>RUP good practice</vt:lpstr>
      <vt:lpstr>RUP good practice</vt:lpstr>
      <vt:lpstr>Key points</vt:lpstr>
    </vt:vector>
  </TitlesOfParts>
  <Company>St Andrews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</dc:title>
  <dc:creator>Ian Sommerville</dc:creator>
  <cp:lastModifiedBy>Frank</cp:lastModifiedBy>
  <cp:revision>51</cp:revision>
  <dcterms:created xsi:type="dcterms:W3CDTF">2009-12-29T10:39:27Z</dcterms:created>
  <dcterms:modified xsi:type="dcterms:W3CDTF">2013-09-06T21:48:59Z</dcterms:modified>
</cp:coreProperties>
</file>