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6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DB840-9C48-40A2-BEC5-9735E04FB04E}" type="datetimeFigureOut">
              <a:rPr lang="en-US" smtClean="0"/>
              <a:t>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C869E-9904-4B2A-A316-26890BA23D9C}" type="slidenum">
              <a:rPr lang="en-US" smtClean="0"/>
              <a:t>‹#›</a:t>
            </a:fld>
            <a:endParaRPr lang="en-US"/>
          </a:p>
        </p:txBody>
      </p:sp>
    </p:spTree>
    <p:extLst>
      <p:ext uri="{BB962C8B-B14F-4D97-AF65-F5344CB8AC3E}">
        <p14:creationId xmlns:p14="http://schemas.microsoft.com/office/powerpoint/2010/main" val="357171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a:t>
            </a:fld>
            <a:endParaRPr lang="en-US"/>
          </a:p>
        </p:txBody>
      </p:sp>
    </p:spTree>
    <p:extLst>
      <p:ext uri="{BB962C8B-B14F-4D97-AF65-F5344CB8AC3E}">
        <p14:creationId xmlns:p14="http://schemas.microsoft.com/office/powerpoint/2010/main" val="1553052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10</a:t>
            </a:fld>
            <a:endParaRPr lang="en-US"/>
          </a:p>
        </p:txBody>
      </p:sp>
    </p:spTree>
    <p:extLst>
      <p:ext uri="{BB962C8B-B14F-4D97-AF65-F5344CB8AC3E}">
        <p14:creationId xmlns:p14="http://schemas.microsoft.com/office/powerpoint/2010/main" val="1805952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11</a:t>
            </a:fld>
            <a:endParaRPr lang="en-US"/>
          </a:p>
        </p:txBody>
      </p:sp>
    </p:spTree>
    <p:extLst>
      <p:ext uri="{BB962C8B-B14F-4D97-AF65-F5344CB8AC3E}">
        <p14:creationId xmlns:p14="http://schemas.microsoft.com/office/powerpoint/2010/main" val="261841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12</a:t>
            </a:fld>
            <a:endParaRPr lang="en-US"/>
          </a:p>
        </p:txBody>
      </p:sp>
    </p:spTree>
    <p:extLst>
      <p:ext uri="{BB962C8B-B14F-4D97-AF65-F5344CB8AC3E}">
        <p14:creationId xmlns:p14="http://schemas.microsoft.com/office/powerpoint/2010/main" val="3433100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13</a:t>
            </a:fld>
            <a:endParaRPr lang="en-US"/>
          </a:p>
        </p:txBody>
      </p:sp>
    </p:spTree>
    <p:extLst>
      <p:ext uri="{BB962C8B-B14F-4D97-AF65-F5344CB8AC3E}">
        <p14:creationId xmlns:p14="http://schemas.microsoft.com/office/powerpoint/2010/main" val="2264354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14</a:t>
            </a:fld>
            <a:endParaRPr lang="en-US"/>
          </a:p>
        </p:txBody>
      </p:sp>
    </p:spTree>
    <p:extLst>
      <p:ext uri="{BB962C8B-B14F-4D97-AF65-F5344CB8AC3E}">
        <p14:creationId xmlns:p14="http://schemas.microsoft.com/office/powerpoint/2010/main" val="3675274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15</a:t>
            </a:fld>
            <a:endParaRPr lang="en-US"/>
          </a:p>
        </p:txBody>
      </p:sp>
    </p:spTree>
    <p:extLst>
      <p:ext uri="{BB962C8B-B14F-4D97-AF65-F5344CB8AC3E}">
        <p14:creationId xmlns:p14="http://schemas.microsoft.com/office/powerpoint/2010/main" val="651178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16</a:t>
            </a:fld>
            <a:endParaRPr lang="en-US"/>
          </a:p>
        </p:txBody>
      </p:sp>
    </p:spTree>
    <p:extLst>
      <p:ext uri="{BB962C8B-B14F-4D97-AF65-F5344CB8AC3E}">
        <p14:creationId xmlns:p14="http://schemas.microsoft.com/office/powerpoint/2010/main" val="1744949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17</a:t>
            </a:fld>
            <a:endParaRPr lang="en-US"/>
          </a:p>
        </p:txBody>
      </p:sp>
    </p:spTree>
    <p:extLst>
      <p:ext uri="{BB962C8B-B14F-4D97-AF65-F5344CB8AC3E}">
        <p14:creationId xmlns:p14="http://schemas.microsoft.com/office/powerpoint/2010/main" val="3473037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18</a:t>
            </a:fld>
            <a:endParaRPr lang="en-US"/>
          </a:p>
        </p:txBody>
      </p:sp>
    </p:spTree>
    <p:extLst>
      <p:ext uri="{BB962C8B-B14F-4D97-AF65-F5344CB8AC3E}">
        <p14:creationId xmlns:p14="http://schemas.microsoft.com/office/powerpoint/2010/main" val="2690706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19</a:t>
            </a:fld>
            <a:endParaRPr lang="en-US"/>
          </a:p>
        </p:txBody>
      </p:sp>
    </p:spTree>
    <p:extLst>
      <p:ext uri="{BB962C8B-B14F-4D97-AF65-F5344CB8AC3E}">
        <p14:creationId xmlns:p14="http://schemas.microsoft.com/office/powerpoint/2010/main" val="102096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a:t>
            </a:fld>
            <a:endParaRPr lang="en-US"/>
          </a:p>
        </p:txBody>
      </p:sp>
    </p:spTree>
    <p:extLst>
      <p:ext uri="{BB962C8B-B14F-4D97-AF65-F5344CB8AC3E}">
        <p14:creationId xmlns:p14="http://schemas.microsoft.com/office/powerpoint/2010/main" val="1948117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20</a:t>
            </a:fld>
            <a:endParaRPr lang="en-US"/>
          </a:p>
        </p:txBody>
      </p:sp>
    </p:spTree>
    <p:extLst>
      <p:ext uri="{BB962C8B-B14F-4D97-AF65-F5344CB8AC3E}">
        <p14:creationId xmlns:p14="http://schemas.microsoft.com/office/powerpoint/2010/main" val="1974158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21</a:t>
            </a:fld>
            <a:endParaRPr lang="en-US"/>
          </a:p>
        </p:txBody>
      </p:sp>
    </p:spTree>
    <p:extLst>
      <p:ext uri="{BB962C8B-B14F-4D97-AF65-F5344CB8AC3E}">
        <p14:creationId xmlns:p14="http://schemas.microsoft.com/office/powerpoint/2010/main" val="3867934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22</a:t>
            </a:fld>
            <a:endParaRPr lang="en-US"/>
          </a:p>
        </p:txBody>
      </p:sp>
    </p:spTree>
    <p:extLst>
      <p:ext uri="{BB962C8B-B14F-4D97-AF65-F5344CB8AC3E}">
        <p14:creationId xmlns:p14="http://schemas.microsoft.com/office/powerpoint/2010/main" val="2854985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23</a:t>
            </a:fld>
            <a:endParaRPr lang="en-US"/>
          </a:p>
        </p:txBody>
      </p:sp>
    </p:spTree>
    <p:extLst>
      <p:ext uri="{BB962C8B-B14F-4D97-AF65-F5344CB8AC3E}">
        <p14:creationId xmlns:p14="http://schemas.microsoft.com/office/powerpoint/2010/main" val="274242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24</a:t>
            </a:fld>
            <a:endParaRPr lang="en-US"/>
          </a:p>
        </p:txBody>
      </p:sp>
    </p:spTree>
    <p:extLst>
      <p:ext uri="{BB962C8B-B14F-4D97-AF65-F5344CB8AC3E}">
        <p14:creationId xmlns:p14="http://schemas.microsoft.com/office/powerpoint/2010/main" val="1272572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3</a:t>
            </a:fld>
            <a:endParaRPr lang="en-US"/>
          </a:p>
        </p:txBody>
      </p:sp>
    </p:spTree>
    <p:extLst>
      <p:ext uri="{BB962C8B-B14F-4D97-AF65-F5344CB8AC3E}">
        <p14:creationId xmlns:p14="http://schemas.microsoft.com/office/powerpoint/2010/main" val="3169846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4</a:t>
            </a:fld>
            <a:endParaRPr lang="en-US"/>
          </a:p>
        </p:txBody>
      </p:sp>
    </p:spTree>
    <p:extLst>
      <p:ext uri="{BB962C8B-B14F-4D97-AF65-F5344CB8AC3E}">
        <p14:creationId xmlns:p14="http://schemas.microsoft.com/office/powerpoint/2010/main" val="105391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5</a:t>
            </a:fld>
            <a:endParaRPr lang="en-US"/>
          </a:p>
        </p:txBody>
      </p:sp>
    </p:spTree>
    <p:extLst>
      <p:ext uri="{BB962C8B-B14F-4D97-AF65-F5344CB8AC3E}">
        <p14:creationId xmlns:p14="http://schemas.microsoft.com/office/powerpoint/2010/main" val="3553532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6</a:t>
            </a:fld>
            <a:endParaRPr lang="en-US"/>
          </a:p>
        </p:txBody>
      </p:sp>
    </p:spTree>
    <p:extLst>
      <p:ext uri="{BB962C8B-B14F-4D97-AF65-F5344CB8AC3E}">
        <p14:creationId xmlns:p14="http://schemas.microsoft.com/office/powerpoint/2010/main" val="96093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7</a:t>
            </a:fld>
            <a:endParaRPr lang="en-US"/>
          </a:p>
        </p:txBody>
      </p:sp>
    </p:spTree>
    <p:extLst>
      <p:ext uri="{BB962C8B-B14F-4D97-AF65-F5344CB8AC3E}">
        <p14:creationId xmlns:p14="http://schemas.microsoft.com/office/powerpoint/2010/main" val="2901027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8</a:t>
            </a:fld>
            <a:endParaRPr lang="en-US"/>
          </a:p>
        </p:txBody>
      </p:sp>
    </p:spTree>
    <p:extLst>
      <p:ext uri="{BB962C8B-B14F-4D97-AF65-F5344CB8AC3E}">
        <p14:creationId xmlns:p14="http://schemas.microsoft.com/office/powerpoint/2010/main" val="1049369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D926C-2523-DB4E-AA42-7803F6FA2B59}" type="slidenum">
              <a:rPr lang="en-US" smtClean="0"/>
              <a:t>9</a:t>
            </a:fld>
            <a:endParaRPr lang="en-US"/>
          </a:p>
        </p:txBody>
      </p:sp>
    </p:spTree>
    <p:extLst>
      <p:ext uri="{BB962C8B-B14F-4D97-AF65-F5344CB8AC3E}">
        <p14:creationId xmlns:p14="http://schemas.microsoft.com/office/powerpoint/2010/main" val="109162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911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31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2680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B8AE7D60-7521-45D3-A310-6A2EDD0FDC3F}" type="slidenum">
              <a:rPr lang="en-US" smtClean="0"/>
              <a:t>‹#›</a:t>
            </a:fld>
            <a:endParaRPr lang="en-US"/>
          </a:p>
        </p:txBody>
      </p:sp>
    </p:spTree>
    <p:extLst>
      <p:ext uri="{BB962C8B-B14F-4D97-AF65-F5344CB8AC3E}">
        <p14:creationId xmlns:p14="http://schemas.microsoft.com/office/powerpoint/2010/main" val="167023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40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5566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180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343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760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96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792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60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E7D60-7521-45D3-A310-6A2EDD0FDC3F}" type="slidenum">
              <a:rPr lang="en-US" smtClean="0"/>
              <a:t>‹#›</a:t>
            </a:fld>
            <a:endParaRPr lang="en-US"/>
          </a:p>
        </p:txBody>
      </p:sp>
    </p:spTree>
    <p:extLst>
      <p:ext uri="{BB962C8B-B14F-4D97-AF65-F5344CB8AC3E}">
        <p14:creationId xmlns:p14="http://schemas.microsoft.com/office/powerpoint/2010/main" val="27318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normAutofit fontScale="90000"/>
          </a:bodyPr>
          <a:lstStyle/>
          <a:p>
            <a:r>
              <a:rPr lang="en-US" dirty="0" smtClean="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endParaRPr lang="en-US" dirty="0" smtClean="0">
              <a:ea typeface="+mn-ea"/>
              <a:cs typeface="+mn-cs"/>
            </a:endParaRPr>
          </a:p>
          <a:p>
            <a:pPr fontAlgn="auto">
              <a:spcAft>
                <a:spcPts val="0"/>
              </a:spcAft>
              <a:buFont typeface="Arial"/>
              <a:buNone/>
              <a:defRPr/>
            </a:pPr>
            <a:r>
              <a:rPr lang="en-US" dirty="0" smtClean="0">
                <a:ea typeface="+mn-ea"/>
                <a:cs typeface="+mn-cs"/>
              </a:rPr>
              <a:t>Part  1b</a:t>
            </a:r>
            <a:endParaRPr lang="en-US" dirty="0">
              <a:ea typeface="+mn-ea"/>
              <a:cs typeface="+mn-cs"/>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973D278-956A-2946-9CE2-9D3773855556}" type="slidenum">
              <a:rPr lang="en-US" smtClean="0"/>
              <a:pPr>
                <a:defRPr/>
              </a:pPr>
              <a:t>1</a:t>
            </a:fld>
            <a:endParaRPr lang="en-US"/>
          </a:p>
        </p:txBody>
      </p:sp>
    </p:spTree>
    <p:extLst>
      <p:ext uri="{BB962C8B-B14F-4D97-AF65-F5344CB8AC3E}">
        <p14:creationId xmlns:p14="http://schemas.microsoft.com/office/powerpoint/2010/main" val="2871227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pair programming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It supports the idea of collective ownership and responsibility for the system. </a:t>
            </a:r>
          </a:p>
          <a:p>
            <a:pPr lvl="1"/>
            <a:r>
              <a:rPr lang="en-GB" dirty="0" smtClean="0"/>
              <a:t>Individuals are not held responsible for problems with the code. Instead, the team has collective responsibility for resolving these problems.</a:t>
            </a:r>
          </a:p>
          <a:p>
            <a:r>
              <a:rPr lang="en-GB" dirty="0" smtClean="0"/>
              <a:t>It acts as an informal review process because each line of code is looked at by at least two people. </a:t>
            </a:r>
          </a:p>
          <a:p>
            <a:r>
              <a:rPr lang="en-GB" dirty="0" smtClean="0"/>
              <a:t>It helps support refactoring, which is a process of software improvement. </a:t>
            </a:r>
          </a:p>
          <a:p>
            <a:pPr lvl="1"/>
            <a:r>
              <a:rPr lang="en-GB" dirty="0" smtClean="0"/>
              <a:t>Where pair programming and collective ownership are used, others benefit immediately from the refactoring so they are likely to support the process. </a:t>
            </a:r>
          </a:p>
          <a:p>
            <a:pPr lvl="1"/>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10</a:t>
            </a:fld>
            <a:endParaRPr lang="en-US"/>
          </a:p>
        </p:txBody>
      </p:sp>
    </p:spTree>
    <p:extLst>
      <p:ext uri="{BB962C8B-B14F-4D97-AF65-F5344CB8AC3E}">
        <p14:creationId xmlns:p14="http://schemas.microsoft.com/office/powerpoint/2010/main" val="258864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principal responsibility of software project managers is to manage the project so that the software is delivered on time and within the planned budget for the project. </a:t>
            </a:r>
          </a:p>
          <a:p>
            <a:r>
              <a:rPr lang="en-GB" dirty="0" smtClean="0"/>
              <a:t>The standard approach to project management is plan-driven.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particular strengths of agile methods. </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11</a:t>
            </a:fld>
            <a:endParaRPr lang="en-US"/>
          </a:p>
        </p:txBody>
      </p:sp>
    </p:spTree>
    <p:extLst>
      <p:ext uri="{BB962C8B-B14F-4D97-AF65-F5344CB8AC3E}">
        <p14:creationId xmlns:p14="http://schemas.microsoft.com/office/powerpoint/2010/main" val="3977999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Scrum approach is a general agile method but its focus is on managing iterative development rather than specific agile practices.</a:t>
            </a:r>
          </a:p>
          <a:p>
            <a:r>
              <a:rPr lang="en-GB" dirty="0" smtClean="0"/>
              <a:t>There are three phases in Scrum. </a:t>
            </a:r>
          </a:p>
          <a:p>
            <a:pPr lvl="1"/>
            <a:r>
              <a:rPr lang="en-GB" dirty="0" smtClean="0"/>
              <a:t>The initial phase is an outline planning phase where you establish the general objectives for the project and design the software architecture. </a:t>
            </a:r>
          </a:p>
          <a:p>
            <a:pPr lvl="1"/>
            <a:r>
              <a:rPr lang="en-GB" dirty="0" smtClean="0"/>
              <a:t>This is followed by a series of sprint cycles, where each cycle develops an increment of the system. </a:t>
            </a:r>
          </a:p>
          <a:p>
            <a:pPr lvl="1"/>
            <a:r>
              <a:rPr lang="en-GB" dirty="0" smtClean="0"/>
              <a:t>The project closure phase wraps up the project, completes required documentation such as system help frames and user manuals and assesses the lessons learned from the project.</a:t>
            </a:r>
          </a:p>
          <a:p>
            <a:r>
              <a:rPr lang="en-GB" dirty="0" smtClean="0"/>
              <a:t> </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12</a:t>
            </a:fld>
            <a:endParaRPr lang="en-US"/>
          </a:p>
        </p:txBody>
      </p:sp>
    </p:spTree>
    <p:extLst>
      <p:ext uri="{BB962C8B-B14F-4D97-AF65-F5344CB8AC3E}">
        <p14:creationId xmlns:p14="http://schemas.microsoft.com/office/powerpoint/2010/main" val="375323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The Scrum process</a:t>
            </a:r>
            <a:r>
              <a:rPr lang="en-GB" dirty="0" smtClean="0"/>
              <a:t> </a:t>
            </a:r>
            <a:endParaRPr lang="en-US"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13</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747" y="1752600"/>
            <a:ext cx="7376087" cy="3276599"/>
          </a:xfrm>
          <a:prstGeom prst="rect">
            <a:avLst/>
          </a:prstGeom>
        </p:spPr>
      </p:pic>
    </p:spTree>
    <p:extLst>
      <p:ext uri="{BB962C8B-B14F-4D97-AF65-F5344CB8AC3E}">
        <p14:creationId xmlns:p14="http://schemas.microsoft.com/office/powerpoint/2010/main" val="308542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Sprints are fixed length, normally 2–4 weeks. They correspond to the development of a release of the system in XP.</a:t>
            </a:r>
          </a:p>
          <a:p>
            <a:r>
              <a:rPr lang="en-GB" dirty="0" smtClean="0"/>
              <a:t>The starting point for planning is the product backlog, which is the list of work to be done on the project.</a:t>
            </a:r>
          </a:p>
          <a:p>
            <a:r>
              <a:rPr lang="en-GB" dirty="0" smtClean="0"/>
              <a:t>The selection phase involves all of the project team who work with the customer to select the features and functionality to be developed during the sprint. </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14</a:t>
            </a:fld>
            <a:endParaRPr lang="en-US"/>
          </a:p>
        </p:txBody>
      </p:sp>
    </p:spTree>
    <p:extLst>
      <p:ext uri="{BB962C8B-B14F-4D97-AF65-F5344CB8AC3E}">
        <p14:creationId xmlns:p14="http://schemas.microsoft.com/office/powerpoint/2010/main" val="1345573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Once these are agreed, the team organize themselves to develop the software. During this stage the team is isolated from the customer and the organization, with all communications channelled through the so-called ‘Scrum master’. </a:t>
            </a:r>
          </a:p>
          <a:p>
            <a:r>
              <a:rPr lang="en-GB" dirty="0" smtClean="0"/>
              <a:t>The role of the Scrum master is to protect the development team from external distractions. </a:t>
            </a:r>
          </a:p>
          <a:p>
            <a:r>
              <a:rPr lang="en-GB" dirty="0" smtClean="0"/>
              <a:t> At the end of the sprint, the work done is reviewed and presented to stakeholders. The next sprint cycle then begins.</a:t>
            </a:r>
            <a:endParaRPr lang="en-US" dirty="0" smtClean="0"/>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15</a:t>
            </a:fld>
            <a:endParaRPr lang="en-US"/>
          </a:p>
        </p:txBody>
      </p:sp>
    </p:spTree>
    <p:extLst>
      <p:ext uri="{BB962C8B-B14F-4D97-AF65-F5344CB8AC3E}">
        <p14:creationId xmlns:p14="http://schemas.microsoft.com/office/powerpoint/2010/main" val="388971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‘Scrum master’ is a facilitator who arranges daily meetings, tracks the backlog of work to be done, records decisions, measures progress against the backlog and communicates with customers and management outside of the team.</a:t>
            </a:r>
          </a:p>
          <a:p>
            <a:r>
              <a:rPr lang="en-GB" dirty="0" smtClean="0"/>
              <a:t>The whole team attends short daily meetings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 </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16</a:t>
            </a:fld>
            <a:endParaRPr lang="en-US"/>
          </a:p>
        </p:txBody>
      </p:sp>
    </p:spTree>
    <p:extLst>
      <p:ext uri="{BB962C8B-B14F-4D97-AF65-F5344CB8AC3E}">
        <p14:creationId xmlns:p14="http://schemas.microsoft.com/office/powerpoint/2010/main" val="211581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product is broken down into a set of manageable and understandable chunks.</a:t>
            </a:r>
          </a:p>
          <a:p>
            <a:r>
              <a:rPr lang="en-GB" dirty="0" smtClean="0"/>
              <a:t>Unstable requirements do not hold up progress.</a:t>
            </a:r>
          </a:p>
          <a:p>
            <a:r>
              <a:rPr lang="en-GB" dirty="0" smtClean="0"/>
              <a:t>The whole team have visibility of everything and consequently team communication is improved.</a:t>
            </a:r>
          </a:p>
          <a:p>
            <a:r>
              <a:rPr lang="en-GB" dirty="0" smtClean="0"/>
              <a:t>Customers see on-time delivery of increments and gain feedback on how the product works.</a:t>
            </a:r>
          </a:p>
          <a:p>
            <a:r>
              <a:rPr lang="en-GB" dirty="0" smtClean="0"/>
              <a:t>Trust between customers and developers is established and a positive culture is created in which everyone expects the project to succeed.</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17</a:t>
            </a:fld>
            <a:endParaRPr lang="en-US"/>
          </a:p>
        </p:txBody>
      </p:sp>
    </p:spTree>
    <p:extLst>
      <p:ext uri="{BB962C8B-B14F-4D97-AF65-F5344CB8AC3E}">
        <p14:creationId xmlns:p14="http://schemas.microsoft.com/office/powerpoint/2010/main" val="126481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improved communications which is possible when everyone is working together.</a:t>
            </a:r>
          </a:p>
          <a:p>
            <a:r>
              <a:rPr lang="en-US"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18</a:t>
            </a:fld>
            <a:endParaRPr lang="en-US"/>
          </a:p>
        </p:txBody>
      </p:sp>
    </p:spTree>
    <p:extLst>
      <p:ext uri="{BB962C8B-B14F-4D97-AF65-F5344CB8AC3E}">
        <p14:creationId xmlns:p14="http://schemas.microsoft.com/office/powerpoint/2010/main" val="120600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systems development</a:t>
            </a:r>
            <a:endParaRPr lang="en-US"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t>brownfield</a:t>
            </a:r>
            <a:r>
              <a:rPr lang="en-GB" sz="2200" dirty="0" smtClean="0"/>
              <a:t> systems’, that is they include and interact with a number of existing systems. Many of the system requirements are concerned with this interaction and so don’t really lend themselves to flexibility and incremental development. </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19</a:t>
            </a:fld>
            <a:endParaRPr lang="en-US"/>
          </a:p>
        </p:txBody>
      </p:sp>
    </p:spTree>
    <p:extLst>
      <p:ext uri="{BB962C8B-B14F-4D97-AF65-F5344CB8AC3E}">
        <p14:creationId xmlns:p14="http://schemas.microsoft.com/office/powerpoint/2010/main" val="42445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type="body" idx="1"/>
          </p:nvPr>
        </p:nvSpPr>
        <p:spPr/>
        <p:txBody>
          <a:bodyPr>
            <a:normAutofit fontScale="92500"/>
          </a:bodyPr>
          <a:lstStyle/>
          <a:p>
            <a:r>
              <a:rPr lang="en-US" dirty="0" smtClean="0"/>
              <a:t>Testing is central to XP and XP has developed an approach where the program is tested after every change has been made.</a:t>
            </a:r>
          </a:p>
          <a:p>
            <a:r>
              <a:rPr lang="en-US" dirty="0" smtClean="0"/>
              <a:t>XP testing features:</a:t>
            </a:r>
          </a:p>
          <a:p>
            <a:pPr lvl="1"/>
            <a:r>
              <a:rPr lang="en-US" dirty="0" smtClean="0"/>
              <a:t>Test</a:t>
            </a:r>
            <a:r>
              <a:rPr lang="en-US" dirty="0"/>
              <a: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a:t>
            </a:fld>
            <a:endParaRPr lang="en-US"/>
          </a:p>
        </p:txBody>
      </p:sp>
    </p:spTree>
    <p:extLst>
      <p:ext uri="{BB962C8B-B14F-4D97-AF65-F5344CB8AC3E}">
        <p14:creationId xmlns:p14="http://schemas.microsoft.com/office/powerpoint/2010/main" val="3329303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Large systems and their development processes are often constrained by external rules and regulations limiting the way that they can be developed.</a:t>
            </a:r>
          </a:p>
          <a:p>
            <a:r>
              <a:rPr lang="en-GB" dirty="0" smtClean="0"/>
              <a:t>Large systems have a long procurement and development time. It is difficult to maintain coherent teams who know about the system over that period as, inevitably, people move on to other jobs and projects. </a:t>
            </a:r>
          </a:p>
          <a:p>
            <a:r>
              <a:rPr lang="en-GB" dirty="0" smtClean="0"/>
              <a:t>Large systems usually have a diverse set of stakeholders. It is practically impossible to involve all of these different stakeholders in the development process. </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20</a:t>
            </a:fld>
            <a:endParaRPr lang="en-US"/>
          </a:p>
        </p:txBody>
      </p:sp>
    </p:spTree>
    <p:extLst>
      <p:ext uri="{BB962C8B-B14F-4D97-AF65-F5344CB8AC3E}">
        <p14:creationId xmlns:p14="http://schemas.microsoft.com/office/powerpoint/2010/main" val="278610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‘Scaling up’ is concerned with using agile methods for developing large software systems that cannot be developed by a small team.</a:t>
            </a:r>
          </a:p>
          <a:p>
            <a:r>
              <a:rPr lang="en-GB" dirty="0" smtClean="0"/>
              <a:t>‘Scaling out’ is concerned with how agile methods can be introduced across a large organization with many years of software development experience.</a:t>
            </a:r>
          </a:p>
          <a:p>
            <a:r>
              <a:rPr lang="en-GB" dirty="0" smtClean="0"/>
              <a:t>When scaling agile methods it is essential to maintain agile fundamentals</a:t>
            </a:r>
          </a:p>
          <a:p>
            <a:pPr lvl="1"/>
            <a:r>
              <a:rPr lang="en-GB" dirty="0" smtClean="0"/>
              <a:t>Flexible planning, frequent system releases, continuous integration, test-driven development and good team communications. </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21</a:t>
            </a:fld>
            <a:endParaRPr lang="en-US"/>
          </a:p>
        </p:txBody>
      </p:sp>
    </p:spTree>
    <p:extLst>
      <p:ext uri="{BB962C8B-B14F-4D97-AF65-F5344CB8AC3E}">
        <p14:creationId xmlns:p14="http://schemas.microsoft.com/office/powerpoint/2010/main" val="2570167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For large systems development, it is not possible to focus only on the code of the system. You need to do more up-front design and system documentation</a:t>
            </a:r>
          </a:p>
          <a:p>
            <a:r>
              <a:rPr lang="en-GB" sz="2200" dirty="0" smtClean="0"/>
              <a:t>Cross-team communication mechanisms have to be designed and used. This should involve regular phone and video conferences between team members and frequent, short electronic meetings where teams update each other on progress. </a:t>
            </a:r>
          </a:p>
          <a:p>
            <a:r>
              <a:rPr lang="en-GB" sz="2200" dirty="0" smtClean="0"/>
              <a:t>Continuous integration, where the whole system is built every time any developer checks in a change, is practically impossible. However, it is essential to maintain frequent system builds and regular releases of the system. </a:t>
            </a:r>
            <a:endParaRPr lang="en-US" sz="22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22</a:t>
            </a:fld>
            <a:endParaRPr lang="en-US"/>
          </a:p>
        </p:txBody>
      </p:sp>
    </p:spTree>
    <p:extLst>
      <p:ext uri="{BB962C8B-B14F-4D97-AF65-F5344CB8AC3E}">
        <p14:creationId xmlns:p14="http://schemas.microsoft.com/office/powerpoint/2010/main" val="2708100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to large companies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t>Project managers who do not have experience of agile methods may be reluctant to accept the risk of a new approach.</a:t>
            </a:r>
          </a:p>
          <a:p>
            <a:r>
              <a:rPr lang="en-GB" sz="2200" dirty="0" smtClean="0"/>
              <a:t>Large organizations often have quality procedures and standards that all projects are expected to follow and, because of their bureaucratic nature, these are likely to be incompatible with agile methods. </a:t>
            </a:r>
          </a:p>
          <a:p>
            <a:r>
              <a:rPr lang="en-GB" sz="2200" dirty="0" smtClean="0"/>
              <a:t>Agile methods seem to work best when team members have a relatively high skill level. However, within large organizations, there are likely to be a wide range of skills and abilities. </a:t>
            </a:r>
          </a:p>
          <a:p>
            <a:r>
              <a:rPr lang="en-GB" sz="2200" dirty="0" smtClean="0"/>
              <a:t>There 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23</a:t>
            </a:fld>
            <a:endParaRPr lang="en-US"/>
          </a:p>
        </p:txBody>
      </p:sp>
    </p:spTree>
    <p:extLst>
      <p:ext uri="{BB962C8B-B14F-4D97-AF65-F5344CB8AC3E}">
        <p14:creationId xmlns:p14="http://schemas.microsoft.com/office/powerpoint/2010/main" val="330576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A particular strength of extreme programming is the development of automated tests before a program feature is created. All tests must successfully execute when an increment is integrated into a system.</a:t>
            </a:r>
          </a:p>
          <a:p>
            <a:r>
              <a:rPr lang="en-GB" dirty="0" smtClean="0"/>
              <a:t>The Scrum method is an agile method that provides a project management framework. It is centred round a set of sprints, which are fixed time periods when a system increment is developed. </a:t>
            </a:r>
          </a:p>
          <a:p>
            <a:r>
              <a:rPr lang="en-GB" dirty="0" smtClean="0"/>
              <a:t>Scaling agile methods for large systems is difficult. Large systems need up-front design and some documentation.</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24</a:t>
            </a:fld>
            <a:endParaRPr lang="en-US"/>
          </a:p>
        </p:txBody>
      </p:sp>
    </p:spTree>
    <p:extLst>
      <p:ext uri="{BB962C8B-B14F-4D97-AF65-F5344CB8AC3E}">
        <p14:creationId xmlns:p14="http://schemas.microsoft.com/office/powerpoint/2010/main" val="181819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normAutofit fontScale="92500"/>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r>
              <a:rPr lang="en-US" dirty="0" smtClean="0"/>
              <a:t>.</a:t>
            </a:r>
          </a:p>
          <a:p>
            <a:pPr lvl="1">
              <a:lnSpc>
                <a:spcPct val="90000"/>
              </a:lnSpc>
            </a:pPr>
            <a:r>
              <a:rPr lang="en-US" dirty="0" smtClean="0"/>
              <a:t>Usually relies on a testing framework such as </a:t>
            </a:r>
            <a:r>
              <a:rPr lang="en-US" dirty="0" err="1" smtClean="0"/>
              <a:t>Junit</a:t>
            </a:r>
            <a:r>
              <a:rPr lang="en-US" dirty="0" smtClean="0"/>
              <a:t>.</a:t>
            </a:r>
          </a:p>
          <a:p>
            <a:pPr>
              <a:lnSpc>
                <a:spcPct val="90000"/>
              </a:lnSpc>
            </a:pPr>
            <a:r>
              <a:rPr lang="en-US" dirty="0"/>
              <a:t>All 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errors.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3</a:t>
            </a:fld>
            <a:endParaRPr lang="en-US"/>
          </a:p>
        </p:txBody>
      </p:sp>
    </p:spTree>
    <p:extLst>
      <p:ext uri="{BB962C8B-B14F-4D97-AF65-F5344CB8AC3E}">
        <p14:creationId xmlns:p14="http://schemas.microsoft.com/office/powerpoint/2010/main" val="138421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role of the customer in the testing process is to help develop acceptance tests for the stories that are to be implemented in the next release of the system. </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4</a:t>
            </a:fld>
            <a:endParaRPr lang="en-US"/>
          </a:p>
        </p:txBody>
      </p:sp>
    </p:spTree>
    <p:extLst>
      <p:ext uri="{BB962C8B-B14F-4D97-AF65-F5344CB8AC3E}">
        <p14:creationId xmlns:p14="http://schemas.microsoft.com/office/powerpoint/2010/main" val="1648582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dirty="0" smtClean="0"/>
              <a:t>Test case description for dose checking</a:t>
            </a:r>
            <a:r>
              <a:rPr lang="en-GB" dirty="0" smtClean="0"/>
              <a:t> </a:t>
            </a:r>
            <a:endParaRPr lang="en-US"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5</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549635"/>
            <a:ext cx="6990943" cy="4033760"/>
          </a:xfrm>
          <a:prstGeom prst="rect">
            <a:avLst/>
          </a:prstGeom>
        </p:spPr>
      </p:pic>
    </p:spTree>
    <p:extLst>
      <p:ext uri="{BB962C8B-B14F-4D97-AF65-F5344CB8AC3E}">
        <p14:creationId xmlns:p14="http://schemas.microsoft.com/office/powerpoint/2010/main" val="4026196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(e.g. </a:t>
            </a:r>
            <a:r>
              <a:rPr lang="en-GB" dirty="0" err="1" smtClean="0"/>
              <a:t>Junit</a:t>
            </a:r>
            <a:r>
              <a:rPr lang="en-GB" dirty="0" smtClean="0"/>
              <a:t>) is a system that makes it easy to write executable tests and submit a set of tests for execution. </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6</a:t>
            </a:fld>
            <a:endParaRPr lang="en-US"/>
          </a:p>
        </p:txBody>
      </p:sp>
    </p:spTree>
    <p:extLst>
      <p:ext uri="{BB962C8B-B14F-4D97-AF65-F5344CB8AC3E}">
        <p14:creationId xmlns:p14="http://schemas.microsoft.com/office/powerpoint/2010/main" val="401493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testing difficulties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Programmers prefer programming to testing and sometimes they take short cuts when writing tests. For example, they may write incomplete tests that do not check for all possible exceptions that may occur. </a:t>
            </a:r>
          </a:p>
          <a:p>
            <a:r>
              <a:rPr lang="en-GB" dirty="0" smtClean="0"/>
              <a:t>Some tests can be very difficult to write incrementally. For example, in a complex user interface, it is often difficult to write unit tests for the code that implements the ‘display logic’ and workflow between screens. </a:t>
            </a:r>
          </a:p>
          <a:p>
            <a:r>
              <a:rPr lang="en-GB" dirty="0" smtClean="0"/>
              <a:t>It difficult to judge the completeness of a set of tests. Although you may have a lot of system tests, your test set may not provide complete coverage.  </a:t>
            </a:r>
          </a:p>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7</a:t>
            </a:fld>
            <a:endParaRPr lang="en-US"/>
          </a:p>
        </p:txBody>
      </p:sp>
    </p:spTree>
    <p:extLst>
      <p:ext uri="{BB962C8B-B14F-4D97-AF65-F5344CB8AC3E}">
        <p14:creationId xmlns:p14="http://schemas.microsoft.com/office/powerpoint/2010/main" val="240789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type="body" idx="1"/>
          </p:nvPr>
        </p:nvSpPr>
        <p:spPr/>
        <p:txBody>
          <a:bodyPr/>
          <a:lstStyle/>
          <a:p>
            <a:pPr>
              <a:lnSpc>
                <a:spcPct val="90000"/>
              </a:lnSpc>
            </a:pPr>
            <a:r>
              <a:rPr lang="en-US" sz="2400"/>
              <a:t>In XP, programmers work in pairs, sitting together to develop code.</a:t>
            </a:r>
          </a:p>
          <a:p>
            <a:pPr>
              <a:lnSpc>
                <a:spcPct val="90000"/>
              </a:lnSpc>
            </a:pPr>
            <a:r>
              <a:rPr lang="en-US" sz="2400"/>
              <a:t>This helps develop common ownership of code and spreads knowledge across the team.</a:t>
            </a:r>
          </a:p>
          <a:p>
            <a:pPr>
              <a:lnSpc>
                <a:spcPct val="90000"/>
              </a:lnSpc>
            </a:pPr>
            <a:r>
              <a:rPr lang="en-US" sz="2400"/>
              <a:t>It serves as an informal review process as each line of code is looked at by more than 1 person.</a:t>
            </a:r>
          </a:p>
          <a:p>
            <a:pPr>
              <a:lnSpc>
                <a:spcPct val="90000"/>
              </a:lnSpc>
            </a:pPr>
            <a:r>
              <a:rPr lang="en-US" sz="2400"/>
              <a:t>It encourages refactoring as the whole team can benefit from this.</a:t>
            </a:r>
          </a:p>
          <a:p>
            <a:pPr>
              <a:lnSpc>
                <a:spcPct val="90000"/>
              </a:lnSpc>
            </a:pPr>
            <a:r>
              <a:rPr lang="en-US" sz="2400"/>
              <a:t>Measurements suggest that development productivity with pair programming is similar to that of two people working independently.</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8</a:t>
            </a:fld>
            <a:endParaRPr lang="en-US"/>
          </a:p>
        </p:txBody>
      </p:sp>
    </p:spTree>
    <p:extLst>
      <p:ext uri="{BB962C8B-B14F-4D97-AF65-F5344CB8AC3E}">
        <p14:creationId xmlns:p14="http://schemas.microsoft.com/office/powerpoint/2010/main" val="1548135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In pair programming, programmers sit together at the same workstation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evidence that a pair working together is more efficient than 2 programmers working separately. </a:t>
            </a:r>
            <a:endParaRPr lang="en-US" dirty="0" smtClean="0"/>
          </a:p>
          <a:p>
            <a:endParaRPr lang="en-GB" dirty="0" smtClean="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EAB5BBF0-B782-3644-AFE1-10103AC25370}" type="slidenum">
              <a:rPr lang="en-US" smtClean="0"/>
              <a:pPr>
                <a:defRPr/>
              </a:pPr>
              <a:t>9</a:t>
            </a:fld>
            <a:endParaRPr lang="en-US"/>
          </a:p>
        </p:txBody>
      </p:sp>
    </p:spTree>
    <p:extLst>
      <p:ext uri="{BB962C8B-B14F-4D97-AF65-F5344CB8AC3E}">
        <p14:creationId xmlns:p14="http://schemas.microsoft.com/office/powerpoint/2010/main" val="227572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2018</Words>
  <Application>Microsoft Office PowerPoint</Application>
  <PresentationFormat>On-screen Show (4:3)</PresentationFormat>
  <Paragraphs>154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Chapter 3 – Agile Software Development</vt:lpstr>
      <vt:lpstr>Testing in XP</vt:lpstr>
      <vt:lpstr>Test-first development</vt:lpstr>
      <vt:lpstr>Customer involvement</vt:lpstr>
      <vt:lpstr>Test case description for dose checking </vt:lpstr>
      <vt:lpstr>Test automation</vt:lpstr>
      <vt:lpstr>XP testing difficulties</vt:lpstr>
      <vt:lpstr>Pair programming</vt:lpstr>
      <vt:lpstr>Pair programming</vt:lpstr>
      <vt:lpstr>Advantages of pair programming</vt:lpstr>
      <vt:lpstr>Agile project management</vt:lpstr>
      <vt:lpstr>Scrum</vt:lpstr>
      <vt:lpstr>The Scrum process </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Pace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 Agile Software Development</dc:title>
  <dc:creator>Frank</dc:creator>
  <cp:lastModifiedBy>Frank</cp:lastModifiedBy>
  <cp:revision>4</cp:revision>
  <dcterms:created xsi:type="dcterms:W3CDTF">2013-02-07T16:15:23Z</dcterms:created>
  <dcterms:modified xsi:type="dcterms:W3CDTF">2013-02-07T17:09:28Z</dcterms:modified>
</cp:coreProperties>
</file>