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notesSlides/notesSlide1.xml" ContentType="application/vnd.openxmlformats-officedocument.presentationml.notesSlide+xml"/>
  <Override PartName="/ppt/media/image4.jpe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D51ADE6A-740E-44AE-83CC-AE7238B6C88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5" name="Shape 17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2.xml.rels><?xml version="1.0" encoding="UTF-8" standalone="yes"?>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3.xml.rels><?xml version="1.0" encoding="UTF-8" standalone="yes"?>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_rels/notesSlide4.xml.rels><?xml version="1.0" encoding="UTF-8" standalone="yes"?>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7" name="Shape 38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Used to compute the time of the collection phase </a:t>
            </a:r>
          </a:p>
          <a:p>
            <a:pPr defTabSz="457200"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« </a:t>
            </a:r>
            <a:r>
              <a:t>Using that k/(k</a:t>
            </a:r>
            <a:r>
              <a:rPr baseline="30000"/>
              <a:t>c</a:t>
            </a:r>
            <a:r>
              <a:t> − 1) &lt; 1/k for any c &gt; log 5 and k ≥ 2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Shape 88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2" name="Shape 88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Used to compute the time of the collection phase </a:t>
            </a:r>
          </a:p>
          <a:p>
            <a:pPr defTabSz="457200"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« </a:t>
            </a:r>
            <a:r>
              <a:t>Using that k/(k</a:t>
            </a:r>
            <a:r>
              <a:rPr baseline="30000"/>
              <a:t>c</a:t>
            </a:r>
            <a:r>
              <a:t> − 1) &lt; 1/k for any c &gt; log 5 and k ≥ 2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Shape 111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16" name="Shape 111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Used to compute the time of the collection phase </a:t>
            </a:r>
          </a:p>
          <a:p>
            <a:pPr defTabSz="457200"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« </a:t>
            </a:r>
            <a:r>
              <a:t>Using that k/(k</a:t>
            </a:r>
            <a:r>
              <a:rPr baseline="30000"/>
              <a:t>c</a:t>
            </a:r>
            <a:r>
              <a:t> − 1) &lt; 1/k for any c &gt; log 5 and k ≥ 2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Shape 135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2" name="Shape 135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Used to compute the time of the collection phase </a:t>
            </a:r>
          </a:p>
          <a:p>
            <a:pPr defTabSz="457200"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« </a:t>
            </a:r>
            <a:r>
              <a:t>Using that k/(k</a:t>
            </a:r>
            <a:r>
              <a:rPr baseline="30000"/>
              <a:t>c</a:t>
            </a:r>
            <a:r>
              <a:t> − 1) &lt; 1/k for any c &gt; log 5 and k ≥ 2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88" name="Shape 88"/>
          <p:cNvSpPr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89" name="Shape 89"/>
          <p:cNvSpPr/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hape 9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  <a:ln w="25400"/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98" name="Shape 98"/>
          <p:cNvSpPr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99" name="Shape 99"/>
          <p:cNvSpPr/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hape 10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type="pic" sz="quarter" idx="13"/>
          </p:nvPr>
        </p:nvSpPr>
        <p:spPr>
          <a:xfrm>
            <a:off x="7175500" y="2882900"/>
            <a:ext cx="4102100" cy="54737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08" name="Shape 10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9" name="Shape 109"/>
          <p:cNvSpPr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8" name="Shape 118"/>
          <p:cNvSpPr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7" name="Shape 127"/>
          <p:cNvSpPr/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hape 12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/>
        </p:nvSpPr>
        <p:spPr>
          <a:xfrm rot="16200000">
            <a:off x="-1562100" y="5611424"/>
            <a:ext cx="4102100" cy="9906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1295400">
              <a:buClr>
                <a:srgbClr val="FFFFFF"/>
              </a:buClr>
              <a:def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r>
              <a:t>Reputation-based Mechanisms for Evolutionary Master-Worker Computing</a:t>
            </a:r>
          </a:p>
        </p:txBody>
      </p:sp>
      <p:sp>
        <p:nvSpPr>
          <p:cNvPr id="136" name="Shape 136"/>
          <p:cNvSpPr/>
          <p:nvPr/>
        </p:nvSpPr>
        <p:spPr>
          <a:xfrm rot="16200000">
            <a:off x="-924589" y="2412307"/>
            <a:ext cx="2857501" cy="2413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1295400">
              <a:buClr>
                <a:srgbClr val="FFFFFF"/>
              </a:buClr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r>
              <a:t>10-12-2013</a:t>
            </a:r>
          </a:p>
        </p:txBody>
      </p:sp>
      <p:sp>
        <p:nvSpPr>
          <p:cNvPr id="137" name="Shape 137"/>
          <p:cNvSpPr/>
          <p:nvPr>
            <p:ph type="title"/>
          </p:nvPr>
        </p:nvSpPr>
        <p:spPr>
          <a:xfrm>
            <a:off x="1229493" y="268287"/>
            <a:ext cx="11520002" cy="1126402"/>
          </a:xfrm>
          <a:prstGeom prst="rect">
            <a:avLst/>
          </a:prstGeom>
          <a:ln w="9525">
            <a:round/>
          </a:ln>
        </p:spPr>
        <p:txBody>
          <a:bodyPr lIns="0" tIns="0" rIns="0" bIns="0"/>
          <a:lstStyle>
            <a:lvl1pPr algn="r" defTabSz="1295400">
              <a:defRPr sz="4400">
                <a:solidFill>
                  <a:srgbClr val="3D96B2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3D96B2"/>
                  </a:solidFill>
                </a:uFill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8" name="Shape 138"/>
          <p:cNvSpPr/>
          <p:nvPr>
            <p:ph type="body" idx="1"/>
          </p:nvPr>
        </p:nvSpPr>
        <p:spPr>
          <a:xfrm>
            <a:off x="1231900" y="1548430"/>
            <a:ext cx="11520001" cy="7936001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t"/>
          <a:lstStyle>
            <a:lvl1pPr marL="274320" indent="-274320" defTabSz="1295400">
              <a:lnSpc>
                <a:spcPct val="110000"/>
              </a:lnSpc>
              <a:spcBef>
                <a:spcPts val="1400"/>
              </a:spcBef>
              <a:buClr>
                <a:srgbClr val="275D90"/>
              </a:buClr>
              <a:buSzPct val="100000"/>
              <a:buFont typeface="Arial"/>
              <a:defRPr sz="3600">
                <a:solidFill>
                  <a:srgbClr val="003B65"/>
                </a:solidFill>
                <a:uFill>
                  <a:solidFill>
                    <a:srgbClr val="003B65"/>
                  </a:solidFill>
                </a:uFill>
                <a:latin typeface="+mn-lt"/>
                <a:ea typeface="+mn-ea"/>
                <a:cs typeface="+mn-cs"/>
                <a:sym typeface="Trebuchet MS"/>
              </a:defRPr>
            </a:lvl1pPr>
            <a:lvl2pPr marL="521208" indent="-228600" defTabSz="1295400">
              <a:lnSpc>
                <a:spcPct val="110000"/>
              </a:lnSpc>
              <a:spcBef>
                <a:spcPts val="1400"/>
              </a:spcBef>
              <a:buClr>
                <a:srgbClr val="275D90"/>
              </a:buClr>
              <a:buSzPct val="100000"/>
              <a:buFont typeface="Symbol"/>
              <a:defRPr sz="3200">
                <a:solidFill>
                  <a:srgbClr val="003B65"/>
                </a:solidFill>
                <a:uFill>
                  <a:solidFill>
                    <a:srgbClr val="003B65"/>
                  </a:solidFill>
                </a:uFill>
                <a:latin typeface="+mn-lt"/>
                <a:ea typeface="+mn-ea"/>
                <a:cs typeface="+mn-cs"/>
                <a:sym typeface="Trebuchet MS"/>
              </a:defRPr>
            </a:lvl2pPr>
            <a:lvl3pPr marL="758951" indent="-228600" defTabSz="1295400">
              <a:lnSpc>
                <a:spcPct val="110000"/>
              </a:lnSpc>
              <a:spcBef>
                <a:spcPts val="1400"/>
              </a:spcBef>
              <a:buClr>
                <a:srgbClr val="275D90"/>
              </a:buClr>
              <a:buSzPct val="100000"/>
              <a:buFont typeface="Arial"/>
              <a:defRPr sz="2800">
                <a:solidFill>
                  <a:srgbClr val="003B65"/>
                </a:solidFill>
                <a:uFill>
                  <a:solidFill>
                    <a:srgbClr val="003B65"/>
                  </a:solidFill>
                </a:uFill>
                <a:latin typeface="+mn-lt"/>
                <a:ea typeface="+mn-ea"/>
                <a:cs typeface="+mn-cs"/>
                <a:sym typeface="Trebuchet MS"/>
              </a:defRPr>
            </a:lvl3pPr>
            <a:lvl4pPr marL="1005839" indent="-228599" defTabSz="1295400">
              <a:lnSpc>
                <a:spcPct val="110000"/>
              </a:lnSpc>
              <a:spcBef>
                <a:spcPts val="1400"/>
              </a:spcBef>
              <a:buClr>
                <a:srgbClr val="275D90"/>
              </a:buClr>
              <a:buSzPct val="80000"/>
              <a:buFont typeface="Symbol"/>
              <a:buChar char="−"/>
              <a:defRPr sz="2800">
                <a:solidFill>
                  <a:srgbClr val="003B65"/>
                </a:solidFill>
                <a:uFill>
                  <a:solidFill>
                    <a:srgbClr val="003B65"/>
                  </a:solidFill>
                </a:uFill>
                <a:latin typeface="+mn-lt"/>
                <a:ea typeface="+mn-ea"/>
                <a:cs typeface="+mn-cs"/>
                <a:sym typeface="Trebuchet MS"/>
              </a:defRPr>
            </a:lvl4pPr>
            <a:lvl5pPr marL="1280160" indent="-228600" defTabSz="1295400">
              <a:lnSpc>
                <a:spcPct val="110000"/>
              </a:lnSpc>
              <a:spcBef>
                <a:spcPts val="1400"/>
              </a:spcBef>
              <a:buClr>
                <a:srgbClr val="275D90"/>
              </a:buClr>
              <a:buSzPct val="100000"/>
              <a:buFont typeface="Arial"/>
              <a:buChar char="»"/>
              <a:defRPr sz="2400">
                <a:solidFill>
                  <a:srgbClr val="003B65"/>
                </a:solidFill>
                <a:uFill>
                  <a:solidFill>
                    <a:srgbClr val="003B65"/>
                  </a:solidFill>
                </a:uFill>
                <a:latin typeface="+mn-lt"/>
                <a:ea typeface="+mn-ea"/>
                <a:cs typeface="+mn-c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hape 139"/>
          <p:cNvSpPr/>
          <p:nvPr>
            <p:ph type="sldNum" sz="quarter" idx="2"/>
          </p:nvPr>
        </p:nvSpPr>
        <p:spPr>
          <a:xfrm>
            <a:off x="529485" y="603479"/>
            <a:ext cx="305744" cy="330201"/>
          </a:xfrm>
          <a:prstGeom prst="rect">
            <a:avLst/>
          </a:prstGeom>
          <a:ln>
            <a:round/>
          </a:ln>
        </p:spPr>
        <p:txBody>
          <a:bodyPr lIns="0" tIns="0" rIns="0" bIns="0" anchor="ctr"/>
          <a:lstStyle>
            <a:lvl1pPr algn="r" defTabSz="1295400">
              <a:buClr>
                <a:srgbClr val="FFFFFF"/>
              </a:buClr>
              <a:def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 - Title and Conten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/>
        </p:nvSpPr>
        <p:spPr>
          <a:xfrm rot="16200000">
            <a:off x="-1562100" y="5611424"/>
            <a:ext cx="4102100" cy="9906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1295400">
              <a:buClr>
                <a:srgbClr val="FFFFFF"/>
              </a:buClr>
              <a:def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r>
              <a:t>Reputation-based Mechanisms for Evolutionary Master-Worker Computing</a:t>
            </a:r>
          </a:p>
        </p:txBody>
      </p:sp>
      <p:sp>
        <p:nvSpPr>
          <p:cNvPr id="147" name="Shape 147"/>
          <p:cNvSpPr/>
          <p:nvPr/>
        </p:nvSpPr>
        <p:spPr>
          <a:xfrm rot="16200000">
            <a:off x="-924589" y="2412307"/>
            <a:ext cx="2857501" cy="2413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1295400">
              <a:buClr>
                <a:srgbClr val="FFFFFF"/>
              </a:buClr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r>
              <a:t>10-12-2013</a:t>
            </a:r>
          </a:p>
        </p:txBody>
      </p:sp>
      <p:sp>
        <p:nvSpPr>
          <p:cNvPr id="148" name="Shape 148"/>
          <p:cNvSpPr/>
          <p:nvPr>
            <p:ph type="title"/>
          </p:nvPr>
        </p:nvSpPr>
        <p:spPr>
          <a:xfrm>
            <a:off x="1229493" y="268287"/>
            <a:ext cx="11520002" cy="1126402"/>
          </a:xfrm>
          <a:prstGeom prst="rect">
            <a:avLst/>
          </a:prstGeom>
          <a:ln w="9525">
            <a:round/>
          </a:ln>
        </p:spPr>
        <p:txBody>
          <a:bodyPr lIns="0" tIns="0" rIns="0" bIns="0"/>
          <a:lstStyle>
            <a:lvl1pPr algn="r" defTabSz="1295400">
              <a:defRPr sz="4400">
                <a:solidFill>
                  <a:srgbClr val="3D96B2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3D96B2"/>
                  </a:solidFill>
                </a:uFill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9" name="Shape 149"/>
          <p:cNvSpPr/>
          <p:nvPr>
            <p:ph type="body" idx="1"/>
          </p:nvPr>
        </p:nvSpPr>
        <p:spPr>
          <a:xfrm>
            <a:off x="1231900" y="1548430"/>
            <a:ext cx="11520001" cy="7936001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t"/>
          <a:lstStyle>
            <a:lvl1pPr marL="274320" indent="-274320" defTabSz="1295400">
              <a:lnSpc>
                <a:spcPct val="110000"/>
              </a:lnSpc>
              <a:spcBef>
                <a:spcPts val="1400"/>
              </a:spcBef>
              <a:buClr>
                <a:srgbClr val="275D90"/>
              </a:buClr>
              <a:buSzPct val="100000"/>
              <a:buFont typeface="Arial"/>
              <a:defRPr sz="3600">
                <a:solidFill>
                  <a:srgbClr val="003B65"/>
                </a:solidFill>
                <a:uFill>
                  <a:solidFill>
                    <a:srgbClr val="003B65"/>
                  </a:solidFill>
                </a:uFill>
                <a:latin typeface="+mn-lt"/>
                <a:ea typeface="+mn-ea"/>
                <a:cs typeface="+mn-cs"/>
                <a:sym typeface="Trebuchet MS"/>
              </a:defRPr>
            </a:lvl1pPr>
            <a:lvl2pPr marL="521208" indent="-228600" defTabSz="1295400">
              <a:lnSpc>
                <a:spcPct val="110000"/>
              </a:lnSpc>
              <a:spcBef>
                <a:spcPts val="1400"/>
              </a:spcBef>
              <a:buClr>
                <a:srgbClr val="275D90"/>
              </a:buClr>
              <a:buSzPct val="100000"/>
              <a:buFont typeface="Symbol"/>
              <a:defRPr sz="3200">
                <a:solidFill>
                  <a:srgbClr val="003B65"/>
                </a:solidFill>
                <a:uFill>
                  <a:solidFill>
                    <a:srgbClr val="003B65"/>
                  </a:solidFill>
                </a:uFill>
                <a:latin typeface="+mn-lt"/>
                <a:ea typeface="+mn-ea"/>
                <a:cs typeface="+mn-cs"/>
                <a:sym typeface="Trebuchet MS"/>
              </a:defRPr>
            </a:lvl2pPr>
            <a:lvl3pPr marL="758951" indent="-228600" defTabSz="1295400">
              <a:lnSpc>
                <a:spcPct val="110000"/>
              </a:lnSpc>
              <a:spcBef>
                <a:spcPts val="1400"/>
              </a:spcBef>
              <a:buClr>
                <a:srgbClr val="275D90"/>
              </a:buClr>
              <a:buSzPct val="100000"/>
              <a:buFont typeface="Arial"/>
              <a:defRPr sz="2800">
                <a:solidFill>
                  <a:srgbClr val="003B65"/>
                </a:solidFill>
                <a:uFill>
                  <a:solidFill>
                    <a:srgbClr val="003B65"/>
                  </a:solidFill>
                </a:uFill>
                <a:latin typeface="+mn-lt"/>
                <a:ea typeface="+mn-ea"/>
                <a:cs typeface="+mn-cs"/>
                <a:sym typeface="Trebuchet MS"/>
              </a:defRPr>
            </a:lvl3pPr>
            <a:lvl4pPr marL="1005839" indent="-228599" defTabSz="1295400">
              <a:lnSpc>
                <a:spcPct val="110000"/>
              </a:lnSpc>
              <a:spcBef>
                <a:spcPts val="1400"/>
              </a:spcBef>
              <a:buClr>
                <a:srgbClr val="275D90"/>
              </a:buClr>
              <a:buSzPct val="80000"/>
              <a:buFont typeface="Symbol"/>
              <a:buChar char="−"/>
              <a:defRPr sz="2800">
                <a:solidFill>
                  <a:srgbClr val="003B65"/>
                </a:solidFill>
                <a:uFill>
                  <a:solidFill>
                    <a:srgbClr val="003B65"/>
                  </a:solidFill>
                </a:uFill>
                <a:latin typeface="+mn-lt"/>
                <a:ea typeface="+mn-ea"/>
                <a:cs typeface="+mn-cs"/>
                <a:sym typeface="Trebuchet MS"/>
              </a:defRPr>
            </a:lvl4pPr>
            <a:lvl5pPr marL="1280160" indent="-228600" defTabSz="1295400">
              <a:lnSpc>
                <a:spcPct val="110000"/>
              </a:lnSpc>
              <a:spcBef>
                <a:spcPts val="1400"/>
              </a:spcBef>
              <a:buClr>
                <a:srgbClr val="275D90"/>
              </a:buClr>
              <a:buSzPct val="100000"/>
              <a:buFont typeface="Arial"/>
              <a:buChar char="»"/>
              <a:defRPr sz="2400">
                <a:solidFill>
                  <a:srgbClr val="003B65"/>
                </a:solidFill>
                <a:uFill>
                  <a:solidFill>
                    <a:srgbClr val="003B65"/>
                  </a:solidFill>
                </a:uFill>
                <a:latin typeface="+mn-lt"/>
                <a:ea typeface="+mn-ea"/>
                <a:cs typeface="+mn-c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0" name="Shape 150"/>
          <p:cNvSpPr/>
          <p:nvPr>
            <p:ph type="sldNum" sz="quarter" idx="2"/>
          </p:nvPr>
        </p:nvSpPr>
        <p:spPr>
          <a:xfrm>
            <a:off x="529485" y="603479"/>
            <a:ext cx="305744" cy="330201"/>
          </a:xfrm>
          <a:prstGeom prst="rect">
            <a:avLst/>
          </a:prstGeom>
          <a:ln>
            <a:round/>
          </a:ln>
        </p:spPr>
        <p:txBody>
          <a:bodyPr lIns="0" tIns="0" rIns="0" bIns="0" anchor="ctr"/>
          <a:lstStyle>
            <a:lvl1pPr algn="r" defTabSz="1295400">
              <a:buClr>
                <a:srgbClr val="FFFFFF"/>
              </a:buClr>
              <a:def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type="title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>
            <a:normAutofit fontScale="100000" lnSpcReduction="0"/>
          </a:bodyPr>
          <a:lstStyle>
            <a:lvl1pPr defTabSz="650240">
              <a:buClr>
                <a:srgbClr val="FFFFFF"/>
              </a:buClr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8" name="Shape 158"/>
          <p:cNvSpPr/>
          <p:nvPr>
            <p:ph type="body" idx="1"/>
          </p:nvPr>
        </p:nvSpPr>
        <p:spPr>
          <a:xfrm>
            <a:off x="650239" y="2275839"/>
            <a:ext cx="11704322" cy="6436927"/>
          </a:xfrm>
          <a:prstGeom prst="rect">
            <a:avLst/>
          </a:prstGeom>
        </p:spPr>
        <p:txBody>
          <a:bodyPr lIns="65023" tIns="65023" rIns="65023" bIns="65023" anchor="t">
            <a:normAutofit fontScale="100000" lnSpcReduction="0"/>
          </a:bodyPr>
          <a:lstStyle>
            <a:lvl1pPr marL="471487" indent="-471487" defTabSz="65024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marL="906235" indent="-449035" defTabSz="65024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marL="1333500" indent="-419100" defTabSz="65024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marL="1874520" indent="-502920" defTabSz="65024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marL="2331720" indent="-502920" defTabSz="650240">
              <a:spcBef>
                <a:spcPts val="1000"/>
              </a:spcBef>
              <a:buSzPct val="100000"/>
              <a:buFont typeface="Arial"/>
              <a:buChar char="»"/>
              <a:defRPr sz="4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9" name="Shape 159"/>
          <p:cNvSpPr/>
          <p:nvPr>
            <p:ph type="sldNum" sz="quarter" idx="2"/>
          </p:nvPr>
        </p:nvSpPr>
        <p:spPr>
          <a:xfrm>
            <a:off x="12005833" y="9114112"/>
            <a:ext cx="348727" cy="3713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50240">
              <a:buClr>
                <a:srgbClr val="FFFFFF"/>
              </a:buClr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type="title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>
            <a:normAutofit fontScale="100000" lnSpcReduction="0"/>
          </a:bodyPr>
          <a:lstStyle>
            <a:lvl1pPr defTabSz="65024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7" name="Shape 167"/>
          <p:cNvSpPr/>
          <p:nvPr>
            <p:ph type="body" idx="1"/>
          </p:nvPr>
        </p:nvSpPr>
        <p:spPr>
          <a:xfrm>
            <a:off x="650239" y="2275839"/>
            <a:ext cx="11704322" cy="6436927"/>
          </a:xfrm>
          <a:prstGeom prst="rect">
            <a:avLst/>
          </a:prstGeom>
        </p:spPr>
        <p:txBody>
          <a:bodyPr lIns="65023" tIns="65023" rIns="65023" bIns="65023" anchor="t">
            <a:normAutofit fontScale="100000" lnSpcReduction="0"/>
          </a:bodyPr>
          <a:lstStyle>
            <a:lvl1pPr marL="471487" indent="-471487" defTabSz="65024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marL="906235" indent="-449035" defTabSz="65024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marL="1333500" indent="-419100" defTabSz="65024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marL="1874520" indent="-502920" defTabSz="65024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marL="2331720" indent="-502920" defTabSz="650240">
              <a:spcBef>
                <a:spcPts val="1000"/>
              </a:spcBef>
              <a:buSzPct val="100000"/>
              <a:buFont typeface="Arial"/>
              <a:buChar char="»"/>
              <a:defRPr sz="4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8" name="Shape 168"/>
          <p:cNvSpPr/>
          <p:nvPr>
            <p:ph type="sldNum" sz="quarter" idx="2"/>
          </p:nvPr>
        </p:nvSpPr>
        <p:spPr>
          <a:xfrm>
            <a:off x="12005833" y="9114112"/>
            <a:ext cx="348727" cy="3713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Shape 21"/>
          <p:cNvSpPr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" name="Shape 30"/>
          <p:cNvSpPr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hape 3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4" name="Shape 5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2" name="Shape 6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0" name="Shape 70"/>
          <p:cNvSpPr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1" name="Shape 7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  <a:ln w="25400"/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9" name="Shape 79"/>
          <p:cNvSpPr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0" name="Shape 8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Shape 3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584200">
              <a:defRPr sz="180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9pPr>
    </p:titleStyle>
    <p:bodyStyle>
      <a:lvl1pPr marL="889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1pPr>
      <a:lvl2pPr marL="1333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2pPr>
      <a:lvl3pPr marL="1778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3pPr>
      <a:lvl4pPr marL="2222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4pPr>
      <a:lvl5pPr marL="2667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5pPr>
      <a:lvl6pPr marL="30226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6pPr>
      <a:lvl7pPr marL="33782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7pPr>
      <a:lvl8pPr marL="37338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8pPr>
      <a:lvl9pPr marL="40894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mosteiro@cs.rutgers.edu?subject=" TargetMode="External"/><Relationship Id="rId3" Type="http://schemas.openxmlformats.org/officeDocument/2006/relationships/hyperlink" Target="http://www.kean.edu/~mmosteir/" TargetMode="Externa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tif"/><Relationship Id="rId4" Type="http://schemas.openxmlformats.org/officeDocument/2006/relationships/image" Target="../media/image1.png"/><Relationship Id="rId5" Type="http://schemas.openxmlformats.org/officeDocument/2006/relationships/image" Target="../media/image4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.tif"/><Relationship Id="rId3" Type="http://schemas.openxmlformats.org/officeDocument/2006/relationships/image" Target="../media/image1.png"/><Relationship Id="rId4" Type="http://schemas.openxmlformats.org/officeDocument/2006/relationships/image" Target="../media/image4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tif"/><Relationship Id="rId4" Type="http://schemas.openxmlformats.org/officeDocument/2006/relationships/image" Target="../media/image1.png"/><Relationship Id="rId5" Type="http://schemas.openxmlformats.org/officeDocument/2006/relationships/image" Target="../media/image4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.tif"/><Relationship Id="rId3" Type="http://schemas.openxmlformats.org/officeDocument/2006/relationships/image" Target="../media/image1.png"/><Relationship Id="rId4" Type="http://schemas.openxmlformats.org/officeDocument/2006/relationships/image" Target="../media/image4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tif"/><Relationship Id="rId4" Type="http://schemas.openxmlformats.org/officeDocument/2006/relationships/image" Target="../media/image1.png"/><Relationship Id="rId5" Type="http://schemas.openxmlformats.org/officeDocument/2006/relationships/image" Target="../media/image4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tif"/><Relationship Id="rId4" Type="http://schemas.openxmlformats.org/officeDocument/2006/relationships/image" Target="../media/image1.png"/><Relationship Id="rId5" Type="http://schemas.openxmlformats.org/officeDocument/2006/relationships/image" Target="../media/image4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9.jpeg"/><Relationship Id="rId11" Type="http://schemas.openxmlformats.org/officeDocument/2006/relationships/image" Target="../media/image10.jpeg"/><Relationship Id="rId12" Type="http://schemas.openxmlformats.org/officeDocument/2006/relationships/image" Target="../media/image21.png"/><Relationship Id="rId13" Type="http://schemas.openxmlformats.org/officeDocument/2006/relationships/image" Target="../media/image22.png"/><Relationship Id="rId14" Type="http://schemas.openxmlformats.org/officeDocument/2006/relationships/image" Target="../media/image11.jpeg"/><Relationship Id="rId15" Type="http://schemas.openxmlformats.org/officeDocument/2006/relationships/image" Target="../media/image3.tif"/><Relationship Id="rId16" Type="http://schemas.openxmlformats.org/officeDocument/2006/relationships/image" Target="../media/image12.jpeg"/><Relationship Id="rId17" Type="http://schemas.openxmlformats.org/officeDocument/2006/relationships/image" Target="../media/image23.png"/><Relationship Id="rId18" Type="http://schemas.openxmlformats.org/officeDocument/2006/relationships/image" Target="../media/image24.png"/><Relationship Id="rId19" Type="http://schemas.openxmlformats.org/officeDocument/2006/relationships/image" Target="../media/image13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mosteiro@cs.rutgers.edu?subject=" TargetMode="External"/><Relationship Id="rId3" Type="http://schemas.openxmlformats.org/officeDocument/2006/relationships/hyperlink" Target="http://www.kean.edu/~mmosteir/" TargetMode="Externa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Relationship Id="rId3" Type="http://schemas.openxmlformats.org/officeDocument/2006/relationships/image" Target="../media/image2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type="ctrTitle"/>
          </p:nvPr>
        </p:nvSpPr>
        <p:spPr>
          <a:xfrm>
            <a:off x="1270000" y="1612900"/>
            <a:ext cx="10464800" cy="2692400"/>
          </a:xfrm>
          <a:prstGeom prst="rect">
            <a:avLst/>
          </a:prstGeom>
        </p:spPr>
        <p:txBody>
          <a:bodyPr/>
          <a:lstStyle>
            <a:lvl1pPr>
              <a:defRPr sz="4600">
                <a:solidFill>
                  <a:srgbClr val="0433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Algorithms for Restricted Networks in the Internet of Things </a:t>
            </a:r>
            <a:endParaRPr sz="1200"/>
          </a:p>
        </p:txBody>
      </p:sp>
      <p:sp>
        <p:nvSpPr>
          <p:cNvPr id="178" name="Shape 178"/>
          <p:cNvSpPr/>
          <p:nvPr>
            <p:ph type="subTitle" sz="quarter" idx="1"/>
          </p:nvPr>
        </p:nvSpPr>
        <p:spPr>
          <a:xfrm>
            <a:off x="1270000" y="5638800"/>
            <a:ext cx="10464800" cy="2273300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</a:p>
          <a:p>
            <a:pPr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Miguel A. Mosteiro</a:t>
            </a:r>
          </a:p>
          <a:p>
            <a:pPr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400">
                <a:hlinkClick r:id="rId2" invalidUrl="" action="" tgtFrame="" tooltip="" history="1" highlightClick="0" endSnd="0"/>
              </a:rPr>
              <a:t>mmosteir@kean.edu</a:t>
            </a:r>
            <a:endParaRPr sz="2400"/>
          </a:p>
          <a:p>
            <a:pPr>
              <a:defRPr u="sng">
                <a:solidFill>
                  <a:srgbClr val="0433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400" u="none">
                <a:hlinkClick r:id="rId3" invalidUrl="" action="" tgtFrame="" tooltip="" history="1" highlightClick="0" endSnd="0"/>
              </a:rPr>
              <a:t>http://www.kean.edu/~mmosteir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/>
          <p:nvPr/>
        </p:nvSpPr>
        <p:spPr>
          <a:xfrm>
            <a:off x="120650" y="4063906"/>
            <a:ext cx="6640116" cy="1270001"/>
          </a:xfrm>
          <a:prstGeom prst="roundRect">
            <a:avLst>
              <a:gd name="adj" fmla="val 15000"/>
            </a:avLst>
          </a:prstGeom>
          <a:solidFill>
            <a:srgbClr val="0096FF">
              <a:alpha val="35189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79" name="Shape 279"/>
          <p:cNvSpPr/>
          <p:nvPr/>
        </p:nvSpPr>
        <p:spPr>
          <a:xfrm>
            <a:off x="129539" y="4117339"/>
            <a:ext cx="6447808" cy="11021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normAutofit fontScale="100000" lnSpcReduction="0"/>
          </a:bodyPr>
          <a:lstStyle/>
          <a:p>
            <a:pPr defTabSz="650240">
              <a:spcBef>
                <a:spcPts val="600"/>
              </a:spcBef>
              <a:defRPr sz="2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2. </a:t>
            </a:r>
            <a:r>
              <a:rPr b="1"/>
              <a:t>Collection</a:t>
            </a:r>
            <a:r>
              <a:t> phase:</a:t>
            </a:r>
          </a:p>
          <a:p>
            <a:pPr lvl="1" marL="901700" indent="-366712" defTabSz="650240">
              <a:spcBef>
                <a:spcPts val="500"/>
              </a:spcBef>
              <a:buSzPct val="100000"/>
              <a:buFont typeface="Arial"/>
              <a:buChar char="–"/>
              <a:defRPr sz="22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to let the leader collect “enough” energy</a:t>
            </a:r>
          </a:p>
        </p:txBody>
      </p:sp>
      <p:sp>
        <p:nvSpPr>
          <p:cNvPr id="280" name="Shape 280"/>
          <p:cNvSpPr/>
          <p:nvPr/>
        </p:nvSpPr>
        <p:spPr>
          <a:xfrm>
            <a:off x="120650" y="2755652"/>
            <a:ext cx="6640116" cy="1270001"/>
          </a:xfrm>
          <a:prstGeom prst="roundRect">
            <a:avLst>
              <a:gd name="adj" fmla="val 15000"/>
            </a:avLst>
          </a:prstGeom>
          <a:solidFill>
            <a:srgbClr val="0096FF">
              <a:alpha val="35189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81" name="Shape 281"/>
          <p:cNvSpPr/>
          <p:nvPr>
            <p:ph type="title"/>
          </p:nvPr>
        </p:nvSpPr>
        <p:spPr>
          <a:xfrm>
            <a:off x="66039" y="1330396"/>
            <a:ext cx="8042803" cy="770782"/>
          </a:xfrm>
          <a:prstGeom prst="rect">
            <a:avLst/>
          </a:prstGeom>
        </p:spPr>
        <p:txBody>
          <a:bodyPr/>
          <a:lstStyle/>
          <a:p>
            <a:pPr algn="l">
              <a:defRPr sz="3500">
                <a:solidFill>
                  <a:srgbClr val="0433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u="sng"/>
              <a:t>Incremental Counting</a:t>
            </a:r>
            <a:r>
              <a:t>: </a:t>
            </a:r>
          </a:p>
        </p:txBody>
      </p:sp>
      <p:sp>
        <p:nvSpPr>
          <p:cNvPr id="282" name="Shape 282"/>
          <p:cNvSpPr/>
          <p:nvPr>
            <p:ph type="body" sz="quarter" idx="1"/>
          </p:nvPr>
        </p:nvSpPr>
        <p:spPr>
          <a:xfrm>
            <a:off x="129539" y="2161539"/>
            <a:ext cx="7346382" cy="770782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600"/>
              </a:spcBef>
              <a:buSzTx/>
              <a:buFontTx/>
              <a:buNone/>
              <a:defRPr sz="22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Initially, each non-leader has “energy” </a:t>
            </a:r>
            <a:r>
              <a:rPr>
                <a:solidFill>
                  <a:srgbClr val="0433FF"/>
                </a:solidFill>
              </a:rPr>
              <a:t>1</a:t>
            </a:r>
          </a:p>
        </p:txBody>
      </p:sp>
      <p:sp>
        <p:nvSpPr>
          <p:cNvPr id="283" name="Shape 283"/>
          <p:cNvSpPr/>
          <p:nvPr>
            <p:ph type="sldNum" sz="quarter" idx="2"/>
          </p:nvPr>
        </p:nvSpPr>
        <p:spPr>
          <a:xfrm>
            <a:off x="12005833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84" name="Shape 284"/>
          <p:cNvSpPr/>
          <p:nvPr/>
        </p:nvSpPr>
        <p:spPr>
          <a:xfrm>
            <a:off x="1270000" y="254000"/>
            <a:ext cx="10464800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>
              <a:defRPr sz="4800">
                <a:solidFill>
                  <a:srgbClr val="0433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0433FF"/>
                </a:solidFill>
              </a:rPr>
              <a:t>Our protocol</a:t>
            </a:r>
          </a:p>
        </p:txBody>
      </p:sp>
      <p:sp>
        <p:nvSpPr>
          <p:cNvPr id="285" name="Shape 285"/>
          <p:cNvSpPr/>
          <p:nvPr/>
        </p:nvSpPr>
        <p:spPr>
          <a:xfrm>
            <a:off x="120636" y="2833386"/>
            <a:ext cx="5878143" cy="1114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normAutofit fontScale="100000" lnSpcReduction="0"/>
          </a:bodyPr>
          <a:lstStyle/>
          <a:p>
            <a:pPr defTabSz="650240">
              <a:spcBef>
                <a:spcPts val="600"/>
              </a:spcBef>
              <a:defRPr sz="2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1. Guess a size </a:t>
            </a:r>
            <a:r>
              <a:rPr>
                <a:solidFill>
                  <a:srgbClr val="0433FF"/>
                </a:solidFill>
              </a:rPr>
              <a:t>k</a:t>
            </a:r>
            <a:r>
              <a:t> of the system</a:t>
            </a:r>
          </a:p>
          <a:p>
            <a:pPr lvl="1" marL="901700" indent="-366712" defTabSz="650240">
              <a:spcBef>
                <a:spcPts val="500"/>
              </a:spcBef>
              <a:buSzPct val="100000"/>
              <a:buFont typeface="Arial"/>
              <a:buChar char="–"/>
              <a:defRPr sz="22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start from </a:t>
            </a:r>
            <a:r>
              <a:rPr>
                <a:solidFill>
                  <a:srgbClr val="0433FF"/>
                </a:solidFill>
              </a:rPr>
              <a:t>k=2</a:t>
            </a:r>
          </a:p>
        </p:txBody>
      </p:sp>
      <p:grpSp>
        <p:nvGrpSpPr>
          <p:cNvPr id="385" name="Group 385"/>
          <p:cNvGrpSpPr/>
          <p:nvPr/>
        </p:nvGrpSpPr>
        <p:grpSpPr>
          <a:xfrm>
            <a:off x="7451862" y="2967773"/>
            <a:ext cx="4947668" cy="4567353"/>
            <a:chOff x="0" y="0"/>
            <a:chExt cx="4947667" cy="4567351"/>
          </a:xfrm>
        </p:grpSpPr>
        <p:grpSp>
          <p:nvGrpSpPr>
            <p:cNvPr id="297" name="Group 297"/>
            <p:cNvGrpSpPr/>
            <p:nvPr/>
          </p:nvGrpSpPr>
          <p:grpSpPr>
            <a:xfrm>
              <a:off x="1968255" y="3492500"/>
              <a:ext cx="444800" cy="1074852"/>
              <a:chOff x="0" y="0"/>
              <a:chExt cx="444799" cy="1074851"/>
            </a:xfrm>
          </p:grpSpPr>
          <p:pic>
            <p:nvPicPr>
              <p:cNvPr id="286" name="pasted-image.tiff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444800" cy="1074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87" name="Shape 287"/>
              <p:cNvSpPr/>
              <p:nvPr/>
            </p:nvSpPr>
            <p:spPr>
              <a:xfrm>
                <a:off x="83690" y="898770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288" name="Shape 288"/>
              <p:cNvSpPr/>
              <p:nvPr/>
            </p:nvSpPr>
            <p:spPr>
              <a:xfrm>
                <a:off x="83690" y="81317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289" name="Shape 289"/>
              <p:cNvSpPr/>
              <p:nvPr/>
            </p:nvSpPr>
            <p:spPr>
              <a:xfrm>
                <a:off x="83690" y="727588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290" name="Shape 290"/>
              <p:cNvSpPr/>
              <p:nvPr/>
            </p:nvSpPr>
            <p:spPr>
              <a:xfrm>
                <a:off x="83690" y="64665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291" name="Shape 291"/>
              <p:cNvSpPr/>
              <p:nvPr/>
            </p:nvSpPr>
            <p:spPr>
              <a:xfrm>
                <a:off x="83690" y="57313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292" name="Shape 292"/>
              <p:cNvSpPr/>
              <p:nvPr/>
            </p:nvSpPr>
            <p:spPr>
              <a:xfrm>
                <a:off x="83690" y="492840"/>
                <a:ext cx="277419" cy="70706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293" name="Shape 293"/>
              <p:cNvSpPr/>
              <p:nvPr/>
            </p:nvSpPr>
            <p:spPr>
              <a:xfrm>
                <a:off x="83690" y="40661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294" name="Shape 294"/>
              <p:cNvSpPr/>
              <p:nvPr/>
            </p:nvSpPr>
            <p:spPr>
              <a:xfrm>
                <a:off x="83690" y="32102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295" name="Shape 295"/>
              <p:cNvSpPr/>
              <p:nvPr/>
            </p:nvSpPr>
            <p:spPr>
              <a:xfrm>
                <a:off x="83690" y="239462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296" name="Shape 296"/>
              <p:cNvSpPr/>
              <p:nvPr/>
            </p:nvSpPr>
            <p:spPr>
              <a:xfrm>
                <a:off x="83690" y="16720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</p:grpSp>
        <p:grpSp>
          <p:nvGrpSpPr>
            <p:cNvPr id="309" name="Group 309"/>
            <p:cNvGrpSpPr/>
            <p:nvPr/>
          </p:nvGrpSpPr>
          <p:grpSpPr>
            <a:xfrm>
              <a:off x="2908055" y="1371600"/>
              <a:ext cx="444800" cy="1074852"/>
              <a:chOff x="0" y="0"/>
              <a:chExt cx="444799" cy="1074851"/>
            </a:xfrm>
          </p:grpSpPr>
          <p:pic>
            <p:nvPicPr>
              <p:cNvPr id="298" name="pasted-image.tiff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444800" cy="1074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99" name="Shape 299"/>
              <p:cNvSpPr/>
              <p:nvPr/>
            </p:nvSpPr>
            <p:spPr>
              <a:xfrm>
                <a:off x="83690" y="898770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300" name="Shape 300"/>
              <p:cNvSpPr/>
              <p:nvPr/>
            </p:nvSpPr>
            <p:spPr>
              <a:xfrm>
                <a:off x="83690" y="81317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301" name="Shape 301"/>
              <p:cNvSpPr/>
              <p:nvPr/>
            </p:nvSpPr>
            <p:spPr>
              <a:xfrm>
                <a:off x="83690" y="727588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302" name="Shape 302"/>
              <p:cNvSpPr/>
              <p:nvPr/>
            </p:nvSpPr>
            <p:spPr>
              <a:xfrm>
                <a:off x="83690" y="64665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303" name="Shape 303"/>
              <p:cNvSpPr/>
              <p:nvPr/>
            </p:nvSpPr>
            <p:spPr>
              <a:xfrm>
                <a:off x="83690" y="57313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304" name="Shape 304"/>
              <p:cNvSpPr/>
              <p:nvPr/>
            </p:nvSpPr>
            <p:spPr>
              <a:xfrm>
                <a:off x="83690" y="492840"/>
                <a:ext cx="277419" cy="70706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305" name="Shape 305"/>
              <p:cNvSpPr/>
              <p:nvPr/>
            </p:nvSpPr>
            <p:spPr>
              <a:xfrm>
                <a:off x="83690" y="40661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306" name="Shape 306"/>
              <p:cNvSpPr/>
              <p:nvPr/>
            </p:nvSpPr>
            <p:spPr>
              <a:xfrm>
                <a:off x="83690" y="32102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307" name="Shape 307"/>
              <p:cNvSpPr/>
              <p:nvPr/>
            </p:nvSpPr>
            <p:spPr>
              <a:xfrm>
                <a:off x="83690" y="239462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308" name="Shape 308"/>
              <p:cNvSpPr/>
              <p:nvPr/>
            </p:nvSpPr>
            <p:spPr>
              <a:xfrm>
                <a:off x="83690" y="16720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</p:grpSp>
        <p:grpSp>
          <p:nvGrpSpPr>
            <p:cNvPr id="321" name="Group 321"/>
            <p:cNvGrpSpPr/>
            <p:nvPr/>
          </p:nvGrpSpPr>
          <p:grpSpPr>
            <a:xfrm>
              <a:off x="1968255" y="0"/>
              <a:ext cx="444800" cy="1074852"/>
              <a:chOff x="0" y="0"/>
              <a:chExt cx="444799" cy="1074851"/>
            </a:xfrm>
          </p:grpSpPr>
          <p:pic>
            <p:nvPicPr>
              <p:cNvPr id="310" name="pasted-image.tiff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444800" cy="1074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11" name="Shape 311"/>
              <p:cNvSpPr/>
              <p:nvPr/>
            </p:nvSpPr>
            <p:spPr>
              <a:xfrm>
                <a:off x="83690" y="898770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312" name="Shape 312"/>
              <p:cNvSpPr/>
              <p:nvPr/>
            </p:nvSpPr>
            <p:spPr>
              <a:xfrm>
                <a:off x="83690" y="81317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313" name="Shape 313"/>
              <p:cNvSpPr/>
              <p:nvPr/>
            </p:nvSpPr>
            <p:spPr>
              <a:xfrm>
                <a:off x="83690" y="727588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314" name="Shape 314"/>
              <p:cNvSpPr/>
              <p:nvPr/>
            </p:nvSpPr>
            <p:spPr>
              <a:xfrm>
                <a:off x="83690" y="64665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315" name="Shape 315"/>
              <p:cNvSpPr/>
              <p:nvPr/>
            </p:nvSpPr>
            <p:spPr>
              <a:xfrm>
                <a:off x="83690" y="57313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316" name="Shape 316"/>
              <p:cNvSpPr/>
              <p:nvPr/>
            </p:nvSpPr>
            <p:spPr>
              <a:xfrm>
                <a:off x="83690" y="492840"/>
                <a:ext cx="277419" cy="70706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317" name="Shape 317"/>
              <p:cNvSpPr/>
              <p:nvPr/>
            </p:nvSpPr>
            <p:spPr>
              <a:xfrm>
                <a:off x="83690" y="40661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318" name="Shape 318"/>
              <p:cNvSpPr/>
              <p:nvPr/>
            </p:nvSpPr>
            <p:spPr>
              <a:xfrm>
                <a:off x="83690" y="32102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319" name="Shape 319"/>
              <p:cNvSpPr/>
              <p:nvPr/>
            </p:nvSpPr>
            <p:spPr>
              <a:xfrm>
                <a:off x="83690" y="239462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320" name="Shape 320"/>
              <p:cNvSpPr/>
              <p:nvPr/>
            </p:nvSpPr>
            <p:spPr>
              <a:xfrm>
                <a:off x="83690" y="16720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</p:grpSp>
        <p:grpSp>
          <p:nvGrpSpPr>
            <p:cNvPr id="333" name="Group 333"/>
            <p:cNvGrpSpPr/>
            <p:nvPr/>
          </p:nvGrpSpPr>
          <p:grpSpPr>
            <a:xfrm>
              <a:off x="4502867" y="1193706"/>
              <a:ext cx="444801" cy="1074853"/>
              <a:chOff x="0" y="0"/>
              <a:chExt cx="444799" cy="1074851"/>
            </a:xfrm>
          </p:grpSpPr>
          <p:pic>
            <p:nvPicPr>
              <p:cNvPr id="322" name="pasted-image.tiff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444800" cy="1074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23" name="Shape 323"/>
              <p:cNvSpPr/>
              <p:nvPr/>
            </p:nvSpPr>
            <p:spPr>
              <a:xfrm>
                <a:off x="83690" y="898770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324" name="Shape 324"/>
              <p:cNvSpPr/>
              <p:nvPr/>
            </p:nvSpPr>
            <p:spPr>
              <a:xfrm>
                <a:off x="83690" y="81317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325" name="Shape 325"/>
              <p:cNvSpPr/>
              <p:nvPr/>
            </p:nvSpPr>
            <p:spPr>
              <a:xfrm>
                <a:off x="83690" y="727588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326" name="Shape 326"/>
              <p:cNvSpPr/>
              <p:nvPr/>
            </p:nvSpPr>
            <p:spPr>
              <a:xfrm>
                <a:off x="83690" y="64665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327" name="Shape 327"/>
              <p:cNvSpPr/>
              <p:nvPr/>
            </p:nvSpPr>
            <p:spPr>
              <a:xfrm>
                <a:off x="83690" y="57313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328" name="Shape 328"/>
              <p:cNvSpPr/>
              <p:nvPr/>
            </p:nvSpPr>
            <p:spPr>
              <a:xfrm>
                <a:off x="83690" y="492840"/>
                <a:ext cx="277419" cy="70706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329" name="Shape 329"/>
              <p:cNvSpPr/>
              <p:nvPr/>
            </p:nvSpPr>
            <p:spPr>
              <a:xfrm>
                <a:off x="83690" y="40661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330" name="Shape 330"/>
              <p:cNvSpPr/>
              <p:nvPr/>
            </p:nvSpPr>
            <p:spPr>
              <a:xfrm>
                <a:off x="83690" y="32102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331" name="Shape 331"/>
              <p:cNvSpPr/>
              <p:nvPr/>
            </p:nvSpPr>
            <p:spPr>
              <a:xfrm>
                <a:off x="83690" y="239462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332" name="Shape 332"/>
              <p:cNvSpPr/>
              <p:nvPr/>
            </p:nvSpPr>
            <p:spPr>
              <a:xfrm>
                <a:off x="83690" y="16720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</p:grpSp>
        <p:grpSp>
          <p:nvGrpSpPr>
            <p:cNvPr id="345" name="Group 345"/>
            <p:cNvGrpSpPr/>
            <p:nvPr/>
          </p:nvGrpSpPr>
          <p:grpSpPr>
            <a:xfrm>
              <a:off x="0" y="2755900"/>
              <a:ext cx="444800" cy="1074852"/>
              <a:chOff x="0" y="0"/>
              <a:chExt cx="444799" cy="1074851"/>
            </a:xfrm>
          </p:grpSpPr>
          <p:pic>
            <p:nvPicPr>
              <p:cNvPr id="334" name="pasted-image.tiff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444800" cy="1074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35" name="Shape 335"/>
              <p:cNvSpPr/>
              <p:nvPr/>
            </p:nvSpPr>
            <p:spPr>
              <a:xfrm>
                <a:off x="83690" y="898770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336" name="Shape 336"/>
              <p:cNvSpPr/>
              <p:nvPr/>
            </p:nvSpPr>
            <p:spPr>
              <a:xfrm>
                <a:off x="83690" y="81317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337" name="Shape 337"/>
              <p:cNvSpPr/>
              <p:nvPr/>
            </p:nvSpPr>
            <p:spPr>
              <a:xfrm>
                <a:off x="83690" y="727588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338" name="Shape 338"/>
              <p:cNvSpPr/>
              <p:nvPr/>
            </p:nvSpPr>
            <p:spPr>
              <a:xfrm>
                <a:off x="83690" y="64665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339" name="Shape 339"/>
              <p:cNvSpPr/>
              <p:nvPr/>
            </p:nvSpPr>
            <p:spPr>
              <a:xfrm>
                <a:off x="83690" y="57313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340" name="Shape 340"/>
              <p:cNvSpPr/>
              <p:nvPr/>
            </p:nvSpPr>
            <p:spPr>
              <a:xfrm>
                <a:off x="83690" y="492840"/>
                <a:ext cx="277419" cy="70706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341" name="Shape 341"/>
              <p:cNvSpPr/>
              <p:nvPr/>
            </p:nvSpPr>
            <p:spPr>
              <a:xfrm>
                <a:off x="83690" y="40661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342" name="Shape 342"/>
              <p:cNvSpPr/>
              <p:nvPr/>
            </p:nvSpPr>
            <p:spPr>
              <a:xfrm>
                <a:off x="83690" y="32102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343" name="Shape 343"/>
              <p:cNvSpPr/>
              <p:nvPr/>
            </p:nvSpPr>
            <p:spPr>
              <a:xfrm>
                <a:off x="83690" y="239462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344" name="Shape 344"/>
              <p:cNvSpPr/>
              <p:nvPr/>
            </p:nvSpPr>
            <p:spPr>
              <a:xfrm>
                <a:off x="83690" y="16720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</p:grpSp>
        <p:sp>
          <p:nvSpPr>
            <p:cNvPr id="346" name="Shape 346"/>
            <p:cNvSpPr/>
            <p:nvPr/>
          </p:nvSpPr>
          <p:spPr>
            <a:xfrm flipV="1">
              <a:off x="827318" y="2335136"/>
              <a:ext cx="722072" cy="176755"/>
            </a:xfrm>
            <a:prstGeom prst="line">
              <a:avLst/>
            </a:prstGeom>
            <a:noFill/>
            <a:ln w="25400" cap="flat">
              <a:solidFill>
                <a:srgbClr val="53548A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buClr>
                  <a:srgbClr val="FFFFFF"/>
                </a:buClr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7" name="Shape 347"/>
            <p:cNvSpPr/>
            <p:nvPr/>
          </p:nvSpPr>
          <p:spPr>
            <a:xfrm flipH="1">
              <a:off x="3253324" y="2084430"/>
              <a:ext cx="813260" cy="480944"/>
            </a:xfrm>
            <a:prstGeom prst="line">
              <a:avLst/>
            </a:prstGeom>
            <a:noFill/>
            <a:ln w="25400" cap="flat">
              <a:solidFill>
                <a:srgbClr val="53548A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buClr>
                  <a:srgbClr val="FFFFFF"/>
                </a:buClr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8" name="Shape 348"/>
            <p:cNvSpPr/>
            <p:nvPr/>
          </p:nvSpPr>
          <p:spPr>
            <a:xfrm>
              <a:off x="834992" y="2751753"/>
              <a:ext cx="706724" cy="572219"/>
            </a:xfrm>
            <a:prstGeom prst="line">
              <a:avLst/>
            </a:prstGeom>
            <a:noFill/>
            <a:ln w="25400" cap="flat">
              <a:solidFill>
                <a:srgbClr val="53548A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buClr>
                  <a:srgbClr val="FFFFFF"/>
                </a:buClr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9" name="Shape 349"/>
            <p:cNvSpPr/>
            <p:nvPr/>
          </p:nvSpPr>
          <p:spPr>
            <a:xfrm flipH="1">
              <a:off x="1933505" y="2843958"/>
              <a:ext cx="901959" cy="610462"/>
            </a:xfrm>
            <a:prstGeom prst="line">
              <a:avLst/>
            </a:prstGeom>
            <a:noFill/>
            <a:ln w="25400" cap="flat">
              <a:solidFill>
                <a:srgbClr val="53548A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buClr>
                  <a:srgbClr val="FFFFFF"/>
                </a:buClr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350" name="image1.jpg" descr="images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580695" y="1801771"/>
              <a:ext cx="650381" cy="5928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1" name="Shape 351"/>
            <p:cNvSpPr/>
            <p:nvPr/>
          </p:nvSpPr>
          <p:spPr>
            <a:xfrm>
              <a:off x="1859813" y="894092"/>
              <a:ext cx="1025195" cy="1623074"/>
            </a:xfrm>
            <a:prstGeom prst="line">
              <a:avLst/>
            </a:prstGeom>
            <a:noFill/>
            <a:ln w="25400" cap="flat">
              <a:solidFill>
                <a:srgbClr val="53548A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buClr>
                  <a:srgbClr val="FFFFFF"/>
                </a:buClr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2" name="Shape 352"/>
            <p:cNvSpPr/>
            <p:nvPr/>
          </p:nvSpPr>
          <p:spPr>
            <a:xfrm>
              <a:off x="3283544" y="2802338"/>
              <a:ext cx="752821" cy="752821"/>
            </a:xfrm>
            <a:prstGeom prst="line">
              <a:avLst/>
            </a:prstGeom>
            <a:noFill/>
            <a:ln w="25400" cap="flat">
              <a:solidFill>
                <a:srgbClr val="53548A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buClr>
                  <a:srgbClr val="FFFFFF"/>
                </a:buClr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3" name="Shape 353"/>
            <p:cNvSpPr/>
            <p:nvPr/>
          </p:nvSpPr>
          <p:spPr>
            <a:xfrm>
              <a:off x="986376" y="1433692"/>
              <a:ext cx="454157" cy="353241"/>
            </a:xfrm>
            <a:prstGeom prst="wedgeEllipseCallout">
              <a:avLst>
                <a:gd name="adj1" fmla="val 88800"/>
                <a:gd name="adj2" fmla="val 53901"/>
              </a:avLst>
            </a:prstGeom>
            <a:solidFill>
              <a:srgbClr val="FFFFFF"/>
            </a:solidFill>
            <a:ln w="12700" cap="flat">
              <a:solidFill>
                <a:srgbClr val="505188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650240">
                <a:buClr>
                  <a:srgbClr val="FFFFFF"/>
                </a:buClr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4" name="Shape 354"/>
            <p:cNvSpPr/>
            <p:nvPr/>
          </p:nvSpPr>
          <p:spPr>
            <a:xfrm>
              <a:off x="1074514" y="1431589"/>
              <a:ext cx="329280" cy="371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650240">
                <a:buClr>
                  <a:srgbClr val="FFFFFF"/>
                </a:buClr>
                <a:defRPr sz="16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k?</a:t>
              </a:r>
            </a:p>
          </p:txBody>
        </p:sp>
        <p:grpSp>
          <p:nvGrpSpPr>
            <p:cNvPr id="357" name="Group 357"/>
            <p:cNvGrpSpPr/>
            <p:nvPr/>
          </p:nvGrpSpPr>
          <p:grpSpPr>
            <a:xfrm>
              <a:off x="1489834" y="442871"/>
              <a:ext cx="466726" cy="465826"/>
              <a:chOff x="0" y="0"/>
              <a:chExt cx="466725" cy="465824"/>
            </a:xfrm>
          </p:grpSpPr>
          <p:sp>
            <p:nvSpPr>
              <p:cNvPr id="355" name="Shape 355"/>
              <p:cNvSpPr/>
              <p:nvPr/>
            </p:nvSpPr>
            <p:spPr>
              <a:xfrm>
                <a:off x="0" y="0"/>
                <a:ext cx="466725" cy="465825"/>
              </a:xfrm>
              <a:prstGeom prst="ellipse">
                <a:avLst/>
              </a:prstGeom>
              <a:noFill/>
              <a:ln w="25400" cap="flat">
                <a:solidFill>
                  <a:srgbClr val="505188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356" name="Shape 356"/>
              <p:cNvSpPr/>
              <p:nvPr/>
            </p:nvSpPr>
            <p:spPr>
              <a:xfrm>
                <a:off x="68722" y="47238"/>
                <a:ext cx="329281" cy="371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defTabSz="650240">
                  <a:buClr>
                    <a:srgbClr val="FFFFFF"/>
                  </a:buClr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k?</a:t>
                </a:r>
              </a:p>
            </p:txBody>
          </p:sp>
        </p:grpSp>
        <p:grpSp>
          <p:nvGrpSpPr>
            <p:cNvPr id="360" name="Group 360"/>
            <p:cNvGrpSpPr/>
            <p:nvPr/>
          </p:nvGrpSpPr>
          <p:grpSpPr>
            <a:xfrm>
              <a:off x="2836034" y="2474871"/>
              <a:ext cx="466726" cy="465826"/>
              <a:chOff x="0" y="0"/>
              <a:chExt cx="466725" cy="465824"/>
            </a:xfrm>
          </p:grpSpPr>
          <p:sp>
            <p:nvSpPr>
              <p:cNvPr id="358" name="Shape 358"/>
              <p:cNvSpPr/>
              <p:nvPr/>
            </p:nvSpPr>
            <p:spPr>
              <a:xfrm>
                <a:off x="0" y="0"/>
                <a:ext cx="466725" cy="465825"/>
              </a:xfrm>
              <a:prstGeom prst="ellipse">
                <a:avLst/>
              </a:prstGeom>
              <a:noFill/>
              <a:ln w="25400" cap="flat">
                <a:solidFill>
                  <a:srgbClr val="505188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359" name="Shape 359"/>
              <p:cNvSpPr/>
              <p:nvPr/>
            </p:nvSpPr>
            <p:spPr>
              <a:xfrm>
                <a:off x="68722" y="47238"/>
                <a:ext cx="329281" cy="371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defTabSz="650240">
                  <a:buClr>
                    <a:srgbClr val="FFFFFF"/>
                  </a:buClr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k?</a:t>
                </a:r>
              </a:p>
            </p:txBody>
          </p:sp>
        </p:grpSp>
        <p:grpSp>
          <p:nvGrpSpPr>
            <p:cNvPr id="363" name="Group 363"/>
            <p:cNvGrpSpPr/>
            <p:nvPr/>
          </p:nvGrpSpPr>
          <p:grpSpPr>
            <a:xfrm>
              <a:off x="4029834" y="1676113"/>
              <a:ext cx="466726" cy="465826"/>
              <a:chOff x="0" y="0"/>
              <a:chExt cx="466725" cy="465824"/>
            </a:xfrm>
          </p:grpSpPr>
          <p:sp>
            <p:nvSpPr>
              <p:cNvPr id="361" name="Shape 361"/>
              <p:cNvSpPr/>
              <p:nvPr/>
            </p:nvSpPr>
            <p:spPr>
              <a:xfrm>
                <a:off x="0" y="0"/>
                <a:ext cx="466725" cy="465825"/>
              </a:xfrm>
              <a:prstGeom prst="ellipse">
                <a:avLst/>
              </a:prstGeom>
              <a:noFill/>
              <a:ln w="25400" cap="flat">
                <a:solidFill>
                  <a:srgbClr val="505188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362" name="Shape 362"/>
              <p:cNvSpPr/>
              <p:nvPr/>
            </p:nvSpPr>
            <p:spPr>
              <a:xfrm>
                <a:off x="68722" y="47238"/>
                <a:ext cx="329281" cy="371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defTabSz="650240">
                  <a:buClr>
                    <a:srgbClr val="FFFFFF"/>
                  </a:buClr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k?</a:t>
                </a:r>
              </a:p>
            </p:txBody>
          </p:sp>
        </p:grpSp>
        <p:grpSp>
          <p:nvGrpSpPr>
            <p:cNvPr id="366" name="Group 366"/>
            <p:cNvGrpSpPr/>
            <p:nvPr/>
          </p:nvGrpSpPr>
          <p:grpSpPr>
            <a:xfrm>
              <a:off x="359534" y="2373271"/>
              <a:ext cx="466726" cy="465826"/>
              <a:chOff x="0" y="0"/>
              <a:chExt cx="466725" cy="465824"/>
            </a:xfrm>
          </p:grpSpPr>
          <p:sp>
            <p:nvSpPr>
              <p:cNvPr id="364" name="Shape 364"/>
              <p:cNvSpPr/>
              <p:nvPr/>
            </p:nvSpPr>
            <p:spPr>
              <a:xfrm>
                <a:off x="0" y="0"/>
                <a:ext cx="466725" cy="465825"/>
              </a:xfrm>
              <a:prstGeom prst="ellipse">
                <a:avLst/>
              </a:prstGeom>
              <a:noFill/>
              <a:ln w="25400" cap="flat">
                <a:solidFill>
                  <a:srgbClr val="505188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365" name="Shape 365"/>
              <p:cNvSpPr/>
              <p:nvPr/>
            </p:nvSpPr>
            <p:spPr>
              <a:xfrm>
                <a:off x="68722" y="47238"/>
                <a:ext cx="329281" cy="371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defTabSz="650240">
                  <a:buClr>
                    <a:srgbClr val="FFFFFF"/>
                  </a:buClr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k?</a:t>
                </a:r>
              </a:p>
            </p:txBody>
          </p:sp>
        </p:grpSp>
        <p:grpSp>
          <p:nvGrpSpPr>
            <p:cNvPr id="369" name="Group 369"/>
            <p:cNvGrpSpPr/>
            <p:nvPr/>
          </p:nvGrpSpPr>
          <p:grpSpPr>
            <a:xfrm>
              <a:off x="3940934" y="3490871"/>
              <a:ext cx="466726" cy="465826"/>
              <a:chOff x="0" y="0"/>
              <a:chExt cx="466725" cy="465824"/>
            </a:xfrm>
          </p:grpSpPr>
          <p:sp>
            <p:nvSpPr>
              <p:cNvPr id="367" name="Shape 367"/>
              <p:cNvSpPr/>
              <p:nvPr/>
            </p:nvSpPr>
            <p:spPr>
              <a:xfrm>
                <a:off x="0" y="0"/>
                <a:ext cx="466725" cy="465825"/>
              </a:xfrm>
              <a:prstGeom prst="ellipse">
                <a:avLst/>
              </a:prstGeom>
              <a:noFill/>
              <a:ln w="25400" cap="flat">
                <a:solidFill>
                  <a:srgbClr val="505188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368" name="Shape 368"/>
              <p:cNvSpPr/>
              <p:nvPr/>
            </p:nvSpPr>
            <p:spPr>
              <a:xfrm>
                <a:off x="68722" y="47238"/>
                <a:ext cx="329281" cy="371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defTabSz="650240">
                  <a:buClr>
                    <a:srgbClr val="FFFFFF"/>
                  </a:buClr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k?</a:t>
                </a:r>
              </a:p>
            </p:txBody>
          </p:sp>
        </p:grpSp>
        <p:grpSp>
          <p:nvGrpSpPr>
            <p:cNvPr id="372" name="Group 372"/>
            <p:cNvGrpSpPr/>
            <p:nvPr/>
          </p:nvGrpSpPr>
          <p:grpSpPr>
            <a:xfrm>
              <a:off x="1489834" y="3287671"/>
              <a:ext cx="466726" cy="465826"/>
              <a:chOff x="0" y="0"/>
              <a:chExt cx="466725" cy="465824"/>
            </a:xfrm>
          </p:grpSpPr>
          <p:sp>
            <p:nvSpPr>
              <p:cNvPr id="370" name="Shape 370"/>
              <p:cNvSpPr/>
              <p:nvPr/>
            </p:nvSpPr>
            <p:spPr>
              <a:xfrm>
                <a:off x="0" y="0"/>
                <a:ext cx="466725" cy="465825"/>
              </a:xfrm>
              <a:prstGeom prst="ellipse">
                <a:avLst/>
              </a:prstGeom>
              <a:noFill/>
              <a:ln w="25400" cap="flat">
                <a:solidFill>
                  <a:srgbClr val="505188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371" name="Shape 371"/>
              <p:cNvSpPr/>
              <p:nvPr/>
            </p:nvSpPr>
            <p:spPr>
              <a:xfrm>
                <a:off x="68722" y="47238"/>
                <a:ext cx="329281" cy="371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defTabSz="650240">
                  <a:buClr>
                    <a:srgbClr val="FFFFFF"/>
                  </a:buClr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k?</a:t>
                </a:r>
              </a:p>
            </p:txBody>
          </p:sp>
        </p:grpSp>
        <p:grpSp>
          <p:nvGrpSpPr>
            <p:cNvPr id="384" name="Group 384"/>
            <p:cNvGrpSpPr/>
            <p:nvPr/>
          </p:nvGrpSpPr>
          <p:grpSpPr>
            <a:xfrm>
              <a:off x="4477327" y="3492500"/>
              <a:ext cx="444800" cy="1074852"/>
              <a:chOff x="0" y="0"/>
              <a:chExt cx="444799" cy="1074851"/>
            </a:xfrm>
          </p:grpSpPr>
          <p:pic>
            <p:nvPicPr>
              <p:cNvPr id="373" name="pasted-image.tiff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444800" cy="1074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74" name="Shape 374"/>
              <p:cNvSpPr/>
              <p:nvPr/>
            </p:nvSpPr>
            <p:spPr>
              <a:xfrm>
                <a:off x="83690" y="898770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375" name="Shape 375"/>
              <p:cNvSpPr/>
              <p:nvPr/>
            </p:nvSpPr>
            <p:spPr>
              <a:xfrm>
                <a:off x="83690" y="81317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376" name="Shape 376"/>
              <p:cNvSpPr/>
              <p:nvPr/>
            </p:nvSpPr>
            <p:spPr>
              <a:xfrm>
                <a:off x="83690" y="727588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377" name="Shape 377"/>
              <p:cNvSpPr/>
              <p:nvPr/>
            </p:nvSpPr>
            <p:spPr>
              <a:xfrm>
                <a:off x="83690" y="64665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378" name="Shape 378"/>
              <p:cNvSpPr/>
              <p:nvPr/>
            </p:nvSpPr>
            <p:spPr>
              <a:xfrm>
                <a:off x="83690" y="57313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379" name="Shape 379"/>
              <p:cNvSpPr/>
              <p:nvPr/>
            </p:nvSpPr>
            <p:spPr>
              <a:xfrm>
                <a:off x="83690" y="492840"/>
                <a:ext cx="277419" cy="70706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380" name="Shape 380"/>
              <p:cNvSpPr/>
              <p:nvPr/>
            </p:nvSpPr>
            <p:spPr>
              <a:xfrm>
                <a:off x="83690" y="40661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381" name="Shape 381"/>
              <p:cNvSpPr/>
              <p:nvPr/>
            </p:nvSpPr>
            <p:spPr>
              <a:xfrm>
                <a:off x="83690" y="32102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382" name="Shape 382"/>
              <p:cNvSpPr/>
              <p:nvPr/>
            </p:nvSpPr>
            <p:spPr>
              <a:xfrm>
                <a:off x="83690" y="239462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383" name="Shape 383"/>
              <p:cNvSpPr/>
              <p:nvPr/>
            </p:nvSpPr>
            <p:spPr>
              <a:xfrm>
                <a:off x="83690" y="16720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8" grpId="1"/>
      <p:bldP build="whole" bldLvl="1" animBg="1" rev="0" advAuto="0" spid="279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/>
          <p:nvPr>
            <p:ph type="body" sz="half" idx="1"/>
          </p:nvPr>
        </p:nvSpPr>
        <p:spPr>
          <a:xfrm>
            <a:off x="650239" y="2384213"/>
            <a:ext cx="11704322" cy="3359574"/>
          </a:xfrm>
          <a:prstGeom prst="rect">
            <a:avLst/>
          </a:prstGeom>
        </p:spPr>
        <p:txBody>
          <a:bodyPr/>
          <a:lstStyle/>
          <a:p>
            <a:pPr marL="457200" indent="-457200">
              <a:spcBef>
                <a:spcPts val="600"/>
              </a:spcBef>
              <a:defRPr sz="24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Initially, each non leader node has energy </a:t>
            </a:r>
            <a:r>
              <a:rPr>
                <a:solidFill>
                  <a:srgbClr val="0433FF"/>
                </a:solidFill>
              </a:rPr>
              <a:t>1</a:t>
            </a:r>
            <a:r>
              <a:t>, the leader has no energy </a:t>
            </a:r>
          </a:p>
          <a:p>
            <a:pPr marL="457200" indent="-457200">
              <a:spcBef>
                <a:spcPts val="600"/>
              </a:spcBef>
              <a:defRPr sz="24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The total energy is </a:t>
            </a:r>
            <a:r>
              <a:rPr>
                <a:solidFill>
                  <a:srgbClr val="0433FF"/>
                </a:solidFill>
              </a:rPr>
              <a:t>n-1</a:t>
            </a:r>
            <a:r>
              <a:t> during all the execution.</a:t>
            </a:r>
          </a:p>
        </p:txBody>
      </p:sp>
      <p:pic>
        <p:nvPicPr>
          <p:cNvPr id="390" name="image2.png" descr="collectio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2713" y="7454053"/>
            <a:ext cx="10999894" cy="1425024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Shape 391"/>
          <p:cNvSpPr/>
          <p:nvPr/>
        </p:nvSpPr>
        <p:spPr>
          <a:xfrm>
            <a:off x="657013" y="6738560"/>
            <a:ext cx="4270050" cy="549149"/>
          </a:xfrm>
          <a:prstGeom prst="rect">
            <a:avLst/>
          </a:prstGeom>
          <a:solidFill>
            <a:srgbClr val="9394B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650240">
              <a:defRPr sz="24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Collection at non-leader node</a:t>
            </a:r>
          </a:p>
        </p:txBody>
      </p:sp>
      <p:grpSp>
        <p:nvGrpSpPr>
          <p:cNvPr id="394" name="Group 394"/>
          <p:cNvGrpSpPr/>
          <p:nvPr/>
        </p:nvGrpSpPr>
        <p:grpSpPr>
          <a:xfrm>
            <a:off x="657013" y="4064000"/>
            <a:ext cx="8561494" cy="2273471"/>
            <a:chOff x="0" y="0"/>
            <a:chExt cx="8561493" cy="2273470"/>
          </a:xfrm>
        </p:grpSpPr>
        <p:sp>
          <p:nvSpPr>
            <p:cNvPr id="392" name="Shape 392"/>
            <p:cNvSpPr/>
            <p:nvPr/>
          </p:nvSpPr>
          <p:spPr>
            <a:xfrm>
              <a:off x="-1" y="-1"/>
              <a:ext cx="4241476" cy="549149"/>
            </a:xfrm>
            <a:prstGeom prst="rect">
              <a:avLst/>
            </a:prstGeom>
            <a:solidFill>
              <a:srgbClr val="FFF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650240">
                <a:defRPr sz="24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Collection at the leader node</a:t>
              </a:r>
            </a:p>
          </p:txBody>
        </p:sp>
        <p:pic>
          <p:nvPicPr>
            <p:cNvPr id="393" name="image3.png" descr="collection-Leader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58613"/>
              <a:ext cx="8561494" cy="15148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95" name="Shape 395"/>
          <p:cNvSpPr/>
          <p:nvPr/>
        </p:nvSpPr>
        <p:spPr>
          <a:xfrm flipH="1" rot="10800000">
            <a:off x="6424609" y="6575442"/>
            <a:ext cx="3689109" cy="875383"/>
          </a:xfrm>
          <a:prstGeom prst="wedgeEllipseCallout">
            <a:avLst>
              <a:gd name="adj1" fmla="val 14418"/>
              <a:gd name="adj2" fmla="val 158197"/>
            </a:avLst>
          </a:prstGeom>
          <a:solidFill>
            <a:srgbClr val="00FDFF"/>
          </a:solidFill>
          <a:ln w="12700">
            <a:solidFill>
              <a:srgbClr val="66FF66"/>
            </a:solidFill>
          </a:ln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algn="ctr" defTabSz="650240">
              <a:defRPr sz="1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96" name="Shape 396"/>
          <p:cNvSpPr/>
          <p:nvPr/>
        </p:nvSpPr>
        <p:spPr>
          <a:xfrm>
            <a:off x="6268214" y="6597072"/>
            <a:ext cx="4001745" cy="824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/>
          <a:lstStyle/>
          <a:p>
            <a:pPr algn="ctr" defTabSz="650240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Upper bound on the </a:t>
            </a:r>
          </a:p>
          <a:p>
            <a:pPr algn="ctr" defTabSz="650240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maximum dynamic degree</a:t>
            </a:r>
          </a:p>
        </p:txBody>
      </p:sp>
      <p:sp>
        <p:nvSpPr>
          <p:cNvPr id="397" name="Shape 397"/>
          <p:cNvSpPr/>
          <p:nvPr>
            <p:ph type="sldNum" sz="quarter" idx="2"/>
          </p:nvPr>
        </p:nvSpPr>
        <p:spPr>
          <a:xfrm>
            <a:off x="12106342" y="9114112"/>
            <a:ext cx="248218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98" name="Shape 398"/>
          <p:cNvSpPr/>
          <p:nvPr/>
        </p:nvSpPr>
        <p:spPr>
          <a:xfrm>
            <a:off x="5695718" y="3534136"/>
            <a:ext cx="3689108" cy="1125492"/>
          </a:xfrm>
          <a:prstGeom prst="wedgeEllipseCallout">
            <a:avLst>
              <a:gd name="adj1" fmla="val -116921"/>
              <a:gd name="adj2" fmla="val 68857"/>
            </a:avLst>
          </a:prstGeom>
          <a:solidFill>
            <a:srgbClr val="00FDFF"/>
          </a:solidFill>
          <a:ln w="12700">
            <a:solidFill>
              <a:srgbClr val="66FF66"/>
            </a:solidFill>
          </a:ln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algn="ctr" defTabSz="650240">
              <a:defRPr sz="1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99" name="Shape 399"/>
          <p:cNvSpPr/>
          <p:nvPr/>
        </p:nvSpPr>
        <p:spPr>
          <a:xfrm>
            <a:off x="5475569" y="3750906"/>
            <a:ext cx="4001745" cy="1161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/>
          <a:lstStyle/>
          <a:p>
            <a:pPr algn="ctr" defTabSz="650240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 # rounds for the leader to collect </a:t>
            </a:r>
          </a:p>
          <a:p>
            <a:pPr algn="ctr" defTabSz="650240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at least k-1-1/k</a:t>
            </a:r>
            <a:r>
              <a:rPr baseline="30500"/>
              <a:t>c</a:t>
            </a:r>
            <a:r>
              <a:t>  energy</a:t>
            </a:r>
          </a:p>
        </p:txBody>
      </p:sp>
      <p:sp>
        <p:nvSpPr>
          <p:cNvPr id="400" name="Shape 400"/>
          <p:cNvSpPr/>
          <p:nvPr/>
        </p:nvSpPr>
        <p:spPr>
          <a:xfrm>
            <a:off x="1270000" y="254000"/>
            <a:ext cx="10464800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>
              <a:defRPr sz="4800">
                <a:solidFill>
                  <a:srgbClr val="0433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0433FF"/>
                </a:solidFill>
              </a:rPr>
              <a:t>Protocol Details</a:t>
            </a:r>
          </a:p>
        </p:txBody>
      </p:sp>
      <p:sp>
        <p:nvSpPr>
          <p:cNvPr id="401" name="Shape 401"/>
          <p:cNvSpPr/>
          <p:nvPr>
            <p:ph type="title"/>
          </p:nvPr>
        </p:nvSpPr>
        <p:spPr>
          <a:xfrm>
            <a:off x="53339" y="1549666"/>
            <a:ext cx="8042803" cy="770782"/>
          </a:xfrm>
          <a:prstGeom prst="rect">
            <a:avLst/>
          </a:prstGeom>
        </p:spPr>
        <p:txBody>
          <a:bodyPr/>
          <a:lstStyle/>
          <a:p>
            <a:pPr algn="l" defTabSz="429158">
              <a:defRPr sz="3564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u="sng"/>
              <a:t>IC Collection Phase</a:t>
            </a:r>
            <a:r>
              <a:t>: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1" grpId="3"/>
      <p:bldP build="whole" bldLvl="1" animBg="1" rev="0" advAuto="0" spid="394" grpId="1"/>
      <p:bldP build="whole" bldLvl="1" animBg="1" rev="0" advAuto="0" spid="390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/>
          <p:nvPr>
            <p:ph type="sldNum" sz="quarter" idx="2"/>
          </p:nvPr>
        </p:nvSpPr>
        <p:spPr>
          <a:xfrm>
            <a:off x="12005833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04" name="Shape 404"/>
          <p:cNvSpPr/>
          <p:nvPr/>
        </p:nvSpPr>
        <p:spPr>
          <a:xfrm>
            <a:off x="1270000" y="254000"/>
            <a:ext cx="10464800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>
              <a:defRPr sz="4500">
                <a:solidFill>
                  <a:srgbClr val="0433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0433FF"/>
                </a:solidFill>
              </a:rPr>
              <a:t>IC Collection Phase example </a:t>
            </a:r>
          </a:p>
        </p:txBody>
      </p:sp>
      <p:grpSp>
        <p:nvGrpSpPr>
          <p:cNvPr id="407" name="Group 407"/>
          <p:cNvGrpSpPr/>
          <p:nvPr/>
        </p:nvGrpSpPr>
        <p:grpSpPr>
          <a:xfrm>
            <a:off x="6228080" y="1521883"/>
            <a:ext cx="2029654" cy="1144598"/>
            <a:chOff x="0" y="0"/>
            <a:chExt cx="2029653" cy="1144597"/>
          </a:xfrm>
        </p:grpSpPr>
        <p:sp>
          <p:nvSpPr>
            <p:cNvPr id="405" name="Shape 405"/>
            <p:cNvSpPr/>
            <p:nvPr/>
          </p:nvSpPr>
          <p:spPr>
            <a:xfrm>
              <a:off x="216746" y="455343"/>
              <a:ext cx="1625601" cy="689255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6600"/>
            </a:solidFill>
            <a:ln w="12700" cap="flat">
              <a:solidFill>
                <a:srgbClr val="505188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65024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06" name="Shape 406"/>
            <p:cNvSpPr/>
            <p:nvPr/>
          </p:nvSpPr>
          <p:spPr>
            <a:xfrm>
              <a:off x="0" y="0"/>
              <a:ext cx="2029653" cy="5110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650240">
                <a:defRPr sz="22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End of round 1</a:t>
              </a:r>
            </a:p>
          </p:txBody>
        </p:sp>
      </p:grpSp>
      <p:grpSp>
        <p:nvGrpSpPr>
          <p:cNvPr id="500" name="Group 500"/>
          <p:cNvGrpSpPr/>
          <p:nvPr/>
        </p:nvGrpSpPr>
        <p:grpSpPr>
          <a:xfrm>
            <a:off x="808691" y="5139473"/>
            <a:ext cx="5101139" cy="4567353"/>
            <a:chOff x="0" y="0"/>
            <a:chExt cx="5101138" cy="4567351"/>
          </a:xfrm>
        </p:grpSpPr>
        <p:sp>
          <p:nvSpPr>
            <p:cNvPr id="408" name="Shape 408"/>
            <p:cNvSpPr/>
            <p:nvPr/>
          </p:nvSpPr>
          <p:spPr>
            <a:xfrm>
              <a:off x="0" y="1140676"/>
              <a:ext cx="1174946" cy="5110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650240">
                <a:defRPr sz="22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Round 2</a:t>
              </a:r>
            </a:p>
          </p:txBody>
        </p:sp>
        <p:grpSp>
          <p:nvGrpSpPr>
            <p:cNvPr id="499" name="Group 499"/>
            <p:cNvGrpSpPr/>
            <p:nvPr/>
          </p:nvGrpSpPr>
          <p:grpSpPr>
            <a:xfrm>
              <a:off x="153470" y="0"/>
              <a:ext cx="4947669" cy="4567352"/>
              <a:chOff x="0" y="0"/>
              <a:chExt cx="4947667" cy="4567351"/>
            </a:xfrm>
          </p:grpSpPr>
          <p:pic>
            <p:nvPicPr>
              <p:cNvPr id="409" name="pasted-image.tiff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968255" y="3492500"/>
                <a:ext cx="444800" cy="1074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10" name="Shape 410"/>
              <p:cNvSpPr/>
              <p:nvPr/>
            </p:nvSpPr>
            <p:spPr>
              <a:xfrm>
                <a:off x="2051945" y="4391269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11" name="Shape 411"/>
              <p:cNvSpPr/>
              <p:nvPr/>
            </p:nvSpPr>
            <p:spPr>
              <a:xfrm>
                <a:off x="2051945" y="4305679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12" name="Shape 412"/>
              <p:cNvSpPr/>
              <p:nvPr/>
            </p:nvSpPr>
            <p:spPr>
              <a:xfrm>
                <a:off x="2051945" y="4220088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13" name="Shape 413"/>
              <p:cNvSpPr/>
              <p:nvPr/>
            </p:nvSpPr>
            <p:spPr>
              <a:xfrm>
                <a:off x="2051945" y="4139159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14" name="Shape 414"/>
              <p:cNvSpPr/>
              <p:nvPr/>
            </p:nvSpPr>
            <p:spPr>
              <a:xfrm>
                <a:off x="2051945" y="4065635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15" name="Shape 415"/>
              <p:cNvSpPr/>
              <p:nvPr/>
            </p:nvSpPr>
            <p:spPr>
              <a:xfrm>
                <a:off x="2051945" y="3985339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16" name="Shape 416"/>
              <p:cNvSpPr/>
              <p:nvPr/>
            </p:nvSpPr>
            <p:spPr>
              <a:xfrm>
                <a:off x="2051945" y="3899115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17" name="Shape 417"/>
              <p:cNvSpPr/>
              <p:nvPr/>
            </p:nvSpPr>
            <p:spPr>
              <a:xfrm>
                <a:off x="2051945" y="3813524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pic>
            <p:nvPicPr>
              <p:cNvPr id="418" name="pasted-image.tiff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2908055" y="1371600"/>
                <a:ext cx="444800" cy="1074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19" name="Shape 419"/>
              <p:cNvSpPr/>
              <p:nvPr/>
            </p:nvSpPr>
            <p:spPr>
              <a:xfrm>
                <a:off x="2991745" y="2270369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20" name="Shape 420"/>
              <p:cNvSpPr/>
              <p:nvPr/>
            </p:nvSpPr>
            <p:spPr>
              <a:xfrm>
                <a:off x="2991745" y="2184779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21" name="Shape 421"/>
              <p:cNvSpPr/>
              <p:nvPr/>
            </p:nvSpPr>
            <p:spPr>
              <a:xfrm>
                <a:off x="2991745" y="2099188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22" name="Shape 422"/>
              <p:cNvSpPr/>
              <p:nvPr/>
            </p:nvSpPr>
            <p:spPr>
              <a:xfrm>
                <a:off x="2991745" y="2018259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23" name="Shape 423"/>
              <p:cNvSpPr/>
              <p:nvPr/>
            </p:nvSpPr>
            <p:spPr>
              <a:xfrm>
                <a:off x="2991745" y="1944735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24" name="Shape 424"/>
              <p:cNvSpPr/>
              <p:nvPr/>
            </p:nvSpPr>
            <p:spPr>
              <a:xfrm>
                <a:off x="2991745" y="1864439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25" name="Shape 425"/>
              <p:cNvSpPr/>
              <p:nvPr/>
            </p:nvSpPr>
            <p:spPr>
              <a:xfrm>
                <a:off x="676046" y="2885860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pic>
            <p:nvPicPr>
              <p:cNvPr id="426" name="pasted-image.tiff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968255" y="0"/>
                <a:ext cx="444800" cy="1074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27" name="Shape 427"/>
              <p:cNvSpPr/>
              <p:nvPr/>
            </p:nvSpPr>
            <p:spPr>
              <a:xfrm>
                <a:off x="2051945" y="898770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28" name="Shape 428"/>
              <p:cNvSpPr/>
              <p:nvPr/>
            </p:nvSpPr>
            <p:spPr>
              <a:xfrm>
                <a:off x="2051945" y="813179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29" name="Shape 429"/>
              <p:cNvSpPr/>
              <p:nvPr/>
            </p:nvSpPr>
            <p:spPr>
              <a:xfrm>
                <a:off x="2051945" y="727588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30" name="Shape 430"/>
              <p:cNvSpPr/>
              <p:nvPr/>
            </p:nvSpPr>
            <p:spPr>
              <a:xfrm>
                <a:off x="2051945" y="646659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31" name="Shape 431"/>
              <p:cNvSpPr/>
              <p:nvPr/>
            </p:nvSpPr>
            <p:spPr>
              <a:xfrm>
                <a:off x="2051945" y="573135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32" name="Shape 432"/>
              <p:cNvSpPr/>
              <p:nvPr/>
            </p:nvSpPr>
            <p:spPr>
              <a:xfrm>
                <a:off x="2051945" y="492840"/>
                <a:ext cx="277419" cy="70706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33" name="Shape 433"/>
              <p:cNvSpPr/>
              <p:nvPr/>
            </p:nvSpPr>
            <p:spPr>
              <a:xfrm>
                <a:off x="2051945" y="406615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34" name="Shape 434"/>
              <p:cNvSpPr/>
              <p:nvPr/>
            </p:nvSpPr>
            <p:spPr>
              <a:xfrm>
                <a:off x="2051945" y="321024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35" name="Shape 435"/>
              <p:cNvSpPr/>
              <p:nvPr/>
            </p:nvSpPr>
            <p:spPr>
              <a:xfrm>
                <a:off x="2051945" y="239462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pic>
            <p:nvPicPr>
              <p:cNvPr id="436" name="pasted-image.tiff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4502867" y="1193706"/>
                <a:ext cx="444801" cy="10748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37" name="Shape 437"/>
              <p:cNvSpPr/>
              <p:nvPr/>
            </p:nvSpPr>
            <p:spPr>
              <a:xfrm>
                <a:off x="4586558" y="2092476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38" name="Shape 438"/>
              <p:cNvSpPr/>
              <p:nvPr/>
            </p:nvSpPr>
            <p:spPr>
              <a:xfrm>
                <a:off x="4586558" y="2006886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39" name="Shape 439"/>
              <p:cNvSpPr/>
              <p:nvPr/>
            </p:nvSpPr>
            <p:spPr>
              <a:xfrm>
                <a:off x="4586558" y="1921295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40" name="Shape 440"/>
              <p:cNvSpPr/>
              <p:nvPr/>
            </p:nvSpPr>
            <p:spPr>
              <a:xfrm>
                <a:off x="4586558" y="1840366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41" name="Shape 441"/>
              <p:cNvSpPr/>
              <p:nvPr/>
            </p:nvSpPr>
            <p:spPr>
              <a:xfrm>
                <a:off x="4586558" y="1766842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42" name="Shape 442"/>
              <p:cNvSpPr/>
              <p:nvPr/>
            </p:nvSpPr>
            <p:spPr>
              <a:xfrm>
                <a:off x="4586558" y="1686546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43" name="Shape 443"/>
              <p:cNvSpPr/>
              <p:nvPr/>
            </p:nvSpPr>
            <p:spPr>
              <a:xfrm>
                <a:off x="4586558" y="1600322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44" name="Shape 444"/>
              <p:cNvSpPr/>
              <p:nvPr/>
            </p:nvSpPr>
            <p:spPr>
              <a:xfrm>
                <a:off x="4586558" y="1514731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45" name="Shape 445"/>
              <p:cNvSpPr/>
              <p:nvPr/>
            </p:nvSpPr>
            <p:spPr>
              <a:xfrm>
                <a:off x="4586558" y="1433169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pic>
            <p:nvPicPr>
              <p:cNvPr id="446" name="pasted-image.tiff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2755900"/>
                <a:ext cx="444800" cy="1074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47" name="Shape 447"/>
              <p:cNvSpPr/>
              <p:nvPr/>
            </p:nvSpPr>
            <p:spPr>
              <a:xfrm>
                <a:off x="83690" y="3654669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48" name="Shape 448"/>
              <p:cNvSpPr/>
              <p:nvPr/>
            </p:nvSpPr>
            <p:spPr>
              <a:xfrm>
                <a:off x="83690" y="3569079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49" name="Shape 449"/>
              <p:cNvSpPr/>
              <p:nvPr/>
            </p:nvSpPr>
            <p:spPr>
              <a:xfrm>
                <a:off x="83690" y="3483488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50" name="Shape 450"/>
              <p:cNvSpPr/>
              <p:nvPr/>
            </p:nvSpPr>
            <p:spPr>
              <a:xfrm>
                <a:off x="83690" y="3402559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51" name="Shape 451"/>
              <p:cNvSpPr/>
              <p:nvPr/>
            </p:nvSpPr>
            <p:spPr>
              <a:xfrm>
                <a:off x="83690" y="3329035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52" name="Shape 452"/>
              <p:cNvSpPr/>
              <p:nvPr/>
            </p:nvSpPr>
            <p:spPr>
              <a:xfrm>
                <a:off x="83690" y="3248739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53" name="Shape 453"/>
              <p:cNvSpPr/>
              <p:nvPr/>
            </p:nvSpPr>
            <p:spPr>
              <a:xfrm>
                <a:off x="83690" y="3162515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54" name="Shape 454"/>
              <p:cNvSpPr/>
              <p:nvPr/>
            </p:nvSpPr>
            <p:spPr>
              <a:xfrm>
                <a:off x="1767176" y="2440816"/>
                <a:ext cx="277420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55" name="Shape 455"/>
              <p:cNvSpPr/>
              <p:nvPr/>
            </p:nvSpPr>
            <p:spPr>
              <a:xfrm flipV="1">
                <a:off x="827318" y="2335136"/>
                <a:ext cx="722072" cy="176755"/>
              </a:xfrm>
              <a:prstGeom prst="line">
                <a:avLst/>
              </a:prstGeom>
              <a:noFill/>
              <a:ln w="25400" cap="flat">
                <a:solidFill>
                  <a:srgbClr val="53548A"/>
                </a:solidFill>
                <a:prstDash val="solid"/>
                <a:round/>
              </a:ln>
              <a:effectLst>
                <a:outerShdw sx="100000" sy="100000" kx="0" ky="0" algn="b" rotWithShape="0" blurRad="50800" dist="254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650240">
                  <a:buClr>
                    <a:srgbClr val="FFFFFF"/>
                  </a:buClr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56" name="Shape 456"/>
              <p:cNvSpPr/>
              <p:nvPr/>
            </p:nvSpPr>
            <p:spPr>
              <a:xfrm flipH="1">
                <a:off x="3253324" y="2084429"/>
                <a:ext cx="813260" cy="480945"/>
              </a:xfrm>
              <a:prstGeom prst="line">
                <a:avLst/>
              </a:prstGeom>
              <a:noFill/>
              <a:ln w="25400" cap="flat">
                <a:solidFill>
                  <a:srgbClr val="53548A"/>
                </a:solidFill>
                <a:prstDash val="solid"/>
                <a:round/>
              </a:ln>
              <a:effectLst>
                <a:outerShdw sx="100000" sy="100000" kx="0" ky="0" algn="b" rotWithShape="0" blurRad="50800" dist="254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650240">
                  <a:buClr>
                    <a:srgbClr val="FFFFFF"/>
                  </a:buClr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57" name="Shape 457"/>
              <p:cNvSpPr/>
              <p:nvPr/>
            </p:nvSpPr>
            <p:spPr>
              <a:xfrm>
                <a:off x="834992" y="2751753"/>
                <a:ext cx="706724" cy="572219"/>
              </a:xfrm>
              <a:prstGeom prst="line">
                <a:avLst/>
              </a:prstGeom>
              <a:noFill/>
              <a:ln w="25400" cap="flat">
                <a:solidFill>
                  <a:srgbClr val="53548A"/>
                </a:solidFill>
                <a:prstDash val="solid"/>
                <a:round/>
              </a:ln>
              <a:effectLst>
                <a:outerShdw sx="100000" sy="100000" kx="0" ky="0" algn="b" rotWithShape="0" blurRad="50800" dist="254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650240">
                  <a:buClr>
                    <a:srgbClr val="FFFFFF"/>
                  </a:buClr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58" name="Shape 458"/>
              <p:cNvSpPr/>
              <p:nvPr/>
            </p:nvSpPr>
            <p:spPr>
              <a:xfrm flipH="1">
                <a:off x="1933505" y="2843958"/>
                <a:ext cx="901959" cy="610462"/>
              </a:xfrm>
              <a:prstGeom prst="line">
                <a:avLst/>
              </a:prstGeom>
              <a:noFill/>
              <a:ln w="25400" cap="flat">
                <a:solidFill>
                  <a:srgbClr val="53548A"/>
                </a:solidFill>
                <a:prstDash val="solid"/>
                <a:round/>
              </a:ln>
              <a:effectLst>
                <a:outerShdw sx="100000" sy="100000" kx="0" ky="0" algn="b" rotWithShape="0" blurRad="50800" dist="254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650240">
                  <a:buClr>
                    <a:srgbClr val="FFFFFF"/>
                  </a:buClr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pic>
            <p:nvPicPr>
              <p:cNvPr id="459" name="image1.jpg" descr="images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580695" y="1801771"/>
                <a:ext cx="650381" cy="5928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60" name="Shape 460"/>
              <p:cNvSpPr/>
              <p:nvPr/>
            </p:nvSpPr>
            <p:spPr>
              <a:xfrm>
                <a:off x="1859813" y="894092"/>
                <a:ext cx="1025195" cy="1623074"/>
              </a:xfrm>
              <a:prstGeom prst="line">
                <a:avLst/>
              </a:prstGeom>
              <a:noFill/>
              <a:ln w="25400" cap="flat">
                <a:solidFill>
                  <a:srgbClr val="53548A"/>
                </a:solidFill>
                <a:prstDash val="solid"/>
                <a:round/>
              </a:ln>
              <a:effectLst>
                <a:outerShdw sx="100000" sy="100000" kx="0" ky="0" algn="b" rotWithShape="0" blurRad="50800" dist="254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650240">
                  <a:buClr>
                    <a:srgbClr val="FFFFFF"/>
                  </a:buClr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61" name="Shape 461"/>
              <p:cNvSpPr/>
              <p:nvPr/>
            </p:nvSpPr>
            <p:spPr>
              <a:xfrm>
                <a:off x="3283544" y="2802338"/>
                <a:ext cx="752821" cy="752821"/>
              </a:xfrm>
              <a:prstGeom prst="line">
                <a:avLst/>
              </a:prstGeom>
              <a:noFill/>
              <a:ln w="25400" cap="flat">
                <a:solidFill>
                  <a:srgbClr val="53548A"/>
                </a:solidFill>
                <a:prstDash val="solid"/>
                <a:round/>
              </a:ln>
              <a:effectLst>
                <a:outerShdw sx="100000" sy="100000" kx="0" ky="0" algn="b" rotWithShape="0" blurRad="50800" dist="254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650240">
                  <a:buClr>
                    <a:srgbClr val="FFFFFF"/>
                  </a:buClr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62" name="Shape 462"/>
              <p:cNvSpPr/>
              <p:nvPr/>
            </p:nvSpPr>
            <p:spPr>
              <a:xfrm>
                <a:off x="1489834" y="442871"/>
                <a:ext cx="466726" cy="465826"/>
              </a:xfrm>
              <a:prstGeom prst="ellipse">
                <a:avLst/>
              </a:prstGeom>
              <a:noFill/>
              <a:ln w="25400" cap="flat">
                <a:solidFill>
                  <a:srgbClr val="505188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63" name="Shape 463"/>
              <p:cNvSpPr/>
              <p:nvPr/>
            </p:nvSpPr>
            <p:spPr>
              <a:xfrm>
                <a:off x="2836034" y="2474871"/>
                <a:ext cx="466726" cy="465826"/>
              </a:xfrm>
              <a:prstGeom prst="ellipse">
                <a:avLst/>
              </a:prstGeom>
              <a:noFill/>
              <a:ln w="25400" cap="flat">
                <a:solidFill>
                  <a:srgbClr val="505188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64" name="Shape 464"/>
              <p:cNvSpPr/>
              <p:nvPr/>
            </p:nvSpPr>
            <p:spPr>
              <a:xfrm>
                <a:off x="4029834" y="1676113"/>
                <a:ext cx="466726" cy="465826"/>
              </a:xfrm>
              <a:prstGeom prst="ellipse">
                <a:avLst/>
              </a:prstGeom>
              <a:noFill/>
              <a:ln w="25400" cap="flat">
                <a:solidFill>
                  <a:srgbClr val="505188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65" name="Shape 465"/>
              <p:cNvSpPr/>
              <p:nvPr/>
            </p:nvSpPr>
            <p:spPr>
              <a:xfrm>
                <a:off x="359534" y="2373271"/>
                <a:ext cx="466726" cy="465826"/>
              </a:xfrm>
              <a:prstGeom prst="ellipse">
                <a:avLst/>
              </a:prstGeom>
              <a:noFill/>
              <a:ln w="25400" cap="flat">
                <a:solidFill>
                  <a:srgbClr val="505188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66" name="Shape 466"/>
              <p:cNvSpPr/>
              <p:nvPr/>
            </p:nvSpPr>
            <p:spPr>
              <a:xfrm>
                <a:off x="3940934" y="3490871"/>
                <a:ext cx="466726" cy="465826"/>
              </a:xfrm>
              <a:prstGeom prst="ellipse">
                <a:avLst/>
              </a:prstGeom>
              <a:noFill/>
              <a:ln w="25400" cap="flat">
                <a:solidFill>
                  <a:srgbClr val="505188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67" name="Shape 467"/>
              <p:cNvSpPr/>
              <p:nvPr/>
            </p:nvSpPr>
            <p:spPr>
              <a:xfrm>
                <a:off x="1489834" y="3287671"/>
                <a:ext cx="466726" cy="465826"/>
              </a:xfrm>
              <a:prstGeom prst="ellipse">
                <a:avLst/>
              </a:prstGeom>
              <a:noFill/>
              <a:ln w="25400" cap="flat">
                <a:solidFill>
                  <a:srgbClr val="505188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pic>
            <p:nvPicPr>
              <p:cNvPr id="468" name="pasted-image.tiff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4477327" y="3492500"/>
                <a:ext cx="444800" cy="1074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69" name="Shape 469"/>
              <p:cNvSpPr/>
              <p:nvPr/>
            </p:nvSpPr>
            <p:spPr>
              <a:xfrm>
                <a:off x="4561017" y="4391269"/>
                <a:ext cx="277420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70" name="Shape 470"/>
              <p:cNvSpPr/>
              <p:nvPr/>
            </p:nvSpPr>
            <p:spPr>
              <a:xfrm>
                <a:off x="4561017" y="4305679"/>
                <a:ext cx="277420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71" name="Shape 471"/>
              <p:cNvSpPr/>
              <p:nvPr/>
            </p:nvSpPr>
            <p:spPr>
              <a:xfrm>
                <a:off x="4561017" y="4220088"/>
                <a:ext cx="277420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72" name="Shape 472"/>
              <p:cNvSpPr/>
              <p:nvPr/>
            </p:nvSpPr>
            <p:spPr>
              <a:xfrm>
                <a:off x="4561017" y="4139159"/>
                <a:ext cx="277420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73" name="Shape 473"/>
              <p:cNvSpPr/>
              <p:nvPr/>
            </p:nvSpPr>
            <p:spPr>
              <a:xfrm>
                <a:off x="4561017" y="4065635"/>
                <a:ext cx="277420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74" name="Shape 474"/>
              <p:cNvSpPr/>
              <p:nvPr/>
            </p:nvSpPr>
            <p:spPr>
              <a:xfrm>
                <a:off x="4561017" y="3985339"/>
                <a:ext cx="277420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75" name="Shape 475"/>
              <p:cNvSpPr/>
              <p:nvPr/>
            </p:nvSpPr>
            <p:spPr>
              <a:xfrm>
                <a:off x="4561017" y="3899115"/>
                <a:ext cx="277420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76" name="Shape 476"/>
              <p:cNvSpPr/>
              <p:nvPr/>
            </p:nvSpPr>
            <p:spPr>
              <a:xfrm>
                <a:off x="4561017" y="3813524"/>
                <a:ext cx="277420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77" name="Shape 477"/>
              <p:cNvSpPr/>
              <p:nvPr/>
            </p:nvSpPr>
            <p:spPr>
              <a:xfrm>
                <a:off x="4561017" y="3731962"/>
                <a:ext cx="277420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78" name="Shape 478"/>
              <p:cNvSpPr/>
              <p:nvPr/>
            </p:nvSpPr>
            <p:spPr>
              <a:xfrm>
                <a:off x="842707" y="2964803"/>
                <a:ext cx="330269" cy="288086"/>
              </a:xfrm>
              <a:prstGeom prst="line">
                <a:avLst/>
              </a:prstGeom>
              <a:noFill/>
              <a:ln w="25400" cap="flat">
                <a:solidFill>
                  <a:srgbClr val="FF6600"/>
                </a:solidFill>
                <a:prstDash val="solid"/>
                <a:round/>
                <a:tailEnd type="triangle" w="med" len="med"/>
              </a:ln>
              <a:effectLst>
                <a:outerShdw sx="100000" sy="100000" kx="0" ky="0" algn="b" rotWithShape="0" blurRad="50800" dist="254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650240"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79" name="Shape 479"/>
              <p:cNvSpPr/>
              <p:nvPr/>
            </p:nvSpPr>
            <p:spPr>
              <a:xfrm>
                <a:off x="1802547" y="1092657"/>
                <a:ext cx="215988" cy="381340"/>
              </a:xfrm>
              <a:prstGeom prst="line">
                <a:avLst/>
              </a:prstGeom>
              <a:noFill/>
              <a:ln w="25400" cap="flat">
                <a:solidFill>
                  <a:srgbClr val="FF6600"/>
                </a:solidFill>
                <a:prstDash val="solid"/>
                <a:round/>
                <a:tailEnd type="triangle" w="med" len="med"/>
              </a:ln>
              <a:effectLst>
                <a:outerShdw sx="100000" sy="100000" kx="0" ky="0" algn="b" rotWithShape="0" blurRad="50800" dist="254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650240"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80" name="Shape 480"/>
              <p:cNvSpPr/>
              <p:nvPr/>
            </p:nvSpPr>
            <p:spPr>
              <a:xfrm>
                <a:off x="3346811" y="3044172"/>
                <a:ext cx="303476" cy="316186"/>
              </a:xfrm>
              <a:prstGeom prst="line">
                <a:avLst/>
              </a:prstGeom>
              <a:noFill/>
              <a:ln w="25400" cap="flat">
                <a:solidFill>
                  <a:srgbClr val="FF6600"/>
                </a:solidFill>
                <a:prstDash val="solid"/>
                <a:round/>
                <a:tailEnd type="triangle" w="med" len="med"/>
              </a:ln>
              <a:effectLst>
                <a:outerShdw sx="100000" sy="100000" kx="0" ky="0" algn="b" rotWithShape="0" blurRad="50800" dist="254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650240"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81" name="Shape 481"/>
              <p:cNvSpPr/>
              <p:nvPr/>
            </p:nvSpPr>
            <p:spPr>
              <a:xfrm flipV="1">
                <a:off x="1991950" y="2976170"/>
                <a:ext cx="363209" cy="245256"/>
              </a:xfrm>
              <a:prstGeom prst="line">
                <a:avLst/>
              </a:prstGeom>
              <a:noFill/>
              <a:ln w="25400" cap="flat">
                <a:solidFill>
                  <a:srgbClr val="FF6600"/>
                </a:solidFill>
                <a:prstDash val="solid"/>
                <a:round/>
                <a:tailEnd type="triangle" w="med" len="med"/>
              </a:ln>
              <a:effectLst>
                <a:outerShdw sx="100000" sy="100000" kx="0" ky="0" algn="b" rotWithShape="0" blurRad="50800" dist="254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650240"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82" name="Shape 482"/>
              <p:cNvSpPr/>
              <p:nvPr/>
            </p:nvSpPr>
            <p:spPr>
              <a:xfrm flipH="1" flipV="1">
                <a:off x="1184712" y="2885860"/>
                <a:ext cx="352818" cy="259982"/>
              </a:xfrm>
              <a:prstGeom prst="line">
                <a:avLst/>
              </a:prstGeom>
              <a:noFill/>
              <a:ln w="25400" cap="flat">
                <a:solidFill>
                  <a:srgbClr val="FF6600"/>
                </a:solidFill>
                <a:prstDash val="solid"/>
                <a:round/>
                <a:tailEnd type="triangle" w="med" len="med"/>
              </a:ln>
              <a:effectLst>
                <a:outerShdw sx="100000" sy="100000" kx="0" ky="0" algn="b" rotWithShape="0" blurRad="50800" dist="254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650240"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83" name="Shape 483"/>
              <p:cNvSpPr/>
              <p:nvPr/>
            </p:nvSpPr>
            <p:spPr>
              <a:xfrm flipV="1">
                <a:off x="877942" y="2185379"/>
                <a:ext cx="426544" cy="100654"/>
              </a:xfrm>
              <a:prstGeom prst="line">
                <a:avLst/>
              </a:prstGeom>
              <a:noFill/>
              <a:ln w="25400" cap="flat">
                <a:solidFill>
                  <a:srgbClr val="FF6600"/>
                </a:solidFill>
                <a:prstDash val="solid"/>
                <a:round/>
                <a:tailEnd type="triangle" w="med" len="med"/>
              </a:ln>
              <a:effectLst>
                <a:outerShdw sx="100000" sy="100000" kx="0" ky="0" algn="b" rotWithShape="0" blurRad="50800" dist="254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650240"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84" name="Shape 484"/>
              <p:cNvSpPr/>
              <p:nvPr/>
            </p:nvSpPr>
            <p:spPr>
              <a:xfrm flipH="1">
                <a:off x="2396626" y="3062221"/>
                <a:ext cx="364315" cy="243612"/>
              </a:xfrm>
              <a:prstGeom prst="line">
                <a:avLst/>
              </a:prstGeom>
              <a:noFill/>
              <a:ln w="25400" cap="flat">
                <a:solidFill>
                  <a:srgbClr val="FF6600"/>
                </a:solidFill>
                <a:prstDash val="solid"/>
                <a:round/>
                <a:tailEnd type="triangle" w="med" len="med"/>
              </a:ln>
              <a:effectLst>
                <a:outerShdw sx="100000" sy="100000" kx="0" ky="0" algn="b" rotWithShape="0" blurRad="50800" dist="254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650240"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85" name="Shape 485"/>
              <p:cNvSpPr/>
              <p:nvPr/>
            </p:nvSpPr>
            <p:spPr>
              <a:xfrm flipH="1" flipV="1">
                <a:off x="3728857" y="3074261"/>
                <a:ext cx="305202" cy="314521"/>
              </a:xfrm>
              <a:prstGeom prst="line">
                <a:avLst/>
              </a:prstGeom>
              <a:noFill/>
              <a:ln w="25400" cap="flat">
                <a:solidFill>
                  <a:srgbClr val="FF6600"/>
                </a:solidFill>
                <a:prstDash val="solid"/>
                <a:round/>
                <a:tailEnd type="triangle" w="med" len="med"/>
              </a:ln>
              <a:effectLst>
                <a:outerShdw sx="100000" sy="100000" kx="0" ky="0" algn="b" rotWithShape="0" blurRad="50800" dist="254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650240"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86" name="Shape 486"/>
              <p:cNvSpPr/>
              <p:nvPr/>
            </p:nvSpPr>
            <p:spPr>
              <a:xfrm flipH="1" flipV="1">
                <a:off x="2462357" y="2134773"/>
                <a:ext cx="229086" cy="373619"/>
              </a:xfrm>
              <a:prstGeom prst="line">
                <a:avLst/>
              </a:prstGeom>
              <a:noFill/>
              <a:ln w="25400" cap="flat">
                <a:solidFill>
                  <a:srgbClr val="FF6600"/>
                </a:solidFill>
                <a:prstDash val="solid"/>
                <a:round/>
                <a:tailEnd type="triangle" w="med" len="med"/>
              </a:ln>
              <a:effectLst>
                <a:outerShdw sx="100000" sy="100000" kx="0" ky="0" algn="b" rotWithShape="0" blurRad="50800" dist="254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650240"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87" name="Shape 487"/>
              <p:cNvSpPr/>
              <p:nvPr/>
            </p:nvSpPr>
            <p:spPr>
              <a:xfrm flipV="1">
                <a:off x="3451861" y="2365077"/>
                <a:ext cx="372936" cy="230196"/>
              </a:xfrm>
              <a:prstGeom prst="line">
                <a:avLst/>
              </a:prstGeom>
              <a:noFill/>
              <a:ln w="25400" cap="flat">
                <a:solidFill>
                  <a:srgbClr val="FF6600"/>
                </a:solidFill>
                <a:prstDash val="solid"/>
                <a:round/>
                <a:tailEnd type="triangle" w="med" len="med"/>
              </a:ln>
              <a:effectLst>
                <a:outerShdw sx="100000" sy="100000" kx="0" ky="0" algn="b" rotWithShape="0" blurRad="50800" dist="254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650240"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88" name="Shape 488"/>
              <p:cNvSpPr/>
              <p:nvPr/>
            </p:nvSpPr>
            <p:spPr>
              <a:xfrm flipH="1">
                <a:off x="3494299" y="2026405"/>
                <a:ext cx="374810" cy="227133"/>
              </a:xfrm>
              <a:prstGeom prst="line">
                <a:avLst/>
              </a:prstGeom>
              <a:noFill/>
              <a:ln w="25400" cap="flat">
                <a:solidFill>
                  <a:srgbClr val="FF6600"/>
                </a:solidFill>
                <a:prstDash val="solid"/>
                <a:round/>
                <a:tailEnd type="triangle" w="med" len="med"/>
              </a:ln>
              <a:effectLst>
                <a:outerShdw sx="100000" sy="100000" kx="0" ky="0" algn="b" rotWithShape="0" blurRad="50800" dist="254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650240"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89" name="Shape 489"/>
              <p:cNvSpPr/>
              <p:nvPr/>
            </p:nvSpPr>
            <p:spPr>
              <a:xfrm>
                <a:off x="1584487" y="1024547"/>
                <a:ext cx="277420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90" name="Shape 490"/>
              <p:cNvSpPr/>
              <p:nvPr/>
            </p:nvSpPr>
            <p:spPr>
              <a:xfrm>
                <a:off x="3747306" y="1957316"/>
                <a:ext cx="277420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91" name="Shape 491"/>
              <p:cNvSpPr/>
              <p:nvPr/>
            </p:nvSpPr>
            <p:spPr>
              <a:xfrm>
                <a:off x="2548552" y="2509318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92" name="Shape 492"/>
              <p:cNvSpPr/>
              <p:nvPr/>
            </p:nvSpPr>
            <p:spPr>
              <a:xfrm>
                <a:off x="3355258" y="2619905"/>
                <a:ext cx="277420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93" name="Shape 493"/>
              <p:cNvSpPr/>
              <p:nvPr/>
            </p:nvSpPr>
            <p:spPr>
              <a:xfrm>
                <a:off x="3978893" y="3401466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94" name="Shape 494"/>
              <p:cNvSpPr/>
              <p:nvPr/>
            </p:nvSpPr>
            <p:spPr>
              <a:xfrm>
                <a:off x="3213806" y="3002509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95" name="Shape 495"/>
              <p:cNvSpPr/>
              <p:nvPr/>
            </p:nvSpPr>
            <p:spPr>
              <a:xfrm>
                <a:off x="2666453" y="2988354"/>
                <a:ext cx="277419" cy="70706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96" name="Shape 496"/>
              <p:cNvSpPr/>
              <p:nvPr/>
            </p:nvSpPr>
            <p:spPr>
              <a:xfrm>
                <a:off x="1834457" y="3235943"/>
                <a:ext cx="277420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97" name="Shape 497"/>
              <p:cNvSpPr/>
              <p:nvPr/>
            </p:nvSpPr>
            <p:spPr>
              <a:xfrm>
                <a:off x="1439920" y="3143395"/>
                <a:ext cx="277420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98" name="Shape 498"/>
              <p:cNvSpPr/>
              <p:nvPr/>
            </p:nvSpPr>
            <p:spPr>
              <a:xfrm>
                <a:off x="720094" y="2289548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</p:grpSp>
      </p:grpSp>
      <p:grpSp>
        <p:nvGrpSpPr>
          <p:cNvPr id="593" name="Group 593"/>
          <p:cNvGrpSpPr/>
          <p:nvPr/>
        </p:nvGrpSpPr>
        <p:grpSpPr>
          <a:xfrm>
            <a:off x="831065" y="1227873"/>
            <a:ext cx="5078765" cy="4567353"/>
            <a:chOff x="0" y="0"/>
            <a:chExt cx="5078764" cy="4567351"/>
          </a:xfrm>
        </p:grpSpPr>
        <p:sp>
          <p:nvSpPr>
            <p:cNvPr id="501" name="Shape 501"/>
            <p:cNvSpPr/>
            <p:nvPr/>
          </p:nvSpPr>
          <p:spPr>
            <a:xfrm>
              <a:off x="0" y="610784"/>
              <a:ext cx="1130198" cy="5110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650240">
                <a:defRPr sz="22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Round 1</a:t>
              </a:r>
            </a:p>
          </p:txBody>
        </p:sp>
        <p:grpSp>
          <p:nvGrpSpPr>
            <p:cNvPr id="592" name="Group 592"/>
            <p:cNvGrpSpPr/>
            <p:nvPr/>
          </p:nvGrpSpPr>
          <p:grpSpPr>
            <a:xfrm>
              <a:off x="131097" y="0"/>
              <a:ext cx="4947668" cy="4567352"/>
              <a:chOff x="0" y="0"/>
              <a:chExt cx="4947667" cy="4567351"/>
            </a:xfrm>
          </p:grpSpPr>
          <p:pic>
            <p:nvPicPr>
              <p:cNvPr id="502" name="pasted-image.tiff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968255" y="3492500"/>
                <a:ext cx="444800" cy="1074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03" name="Shape 503"/>
              <p:cNvSpPr/>
              <p:nvPr/>
            </p:nvSpPr>
            <p:spPr>
              <a:xfrm>
                <a:off x="2051945" y="4391269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04" name="Shape 504"/>
              <p:cNvSpPr/>
              <p:nvPr/>
            </p:nvSpPr>
            <p:spPr>
              <a:xfrm>
                <a:off x="2051945" y="4305679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05" name="Shape 505"/>
              <p:cNvSpPr/>
              <p:nvPr/>
            </p:nvSpPr>
            <p:spPr>
              <a:xfrm>
                <a:off x="2051945" y="4220088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06" name="Shape 506"/>
              <p:cNvSpPr/>
              <p:nvPr/>
            </p:nvSpPr>
            <p:spPr>
              <a:xfrm>
                <a:off x="2051945" y="4139159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07" name="Shape 507"/>
              <p:cNvSpPr/>
              <p:nvPr/>
            </p:nvSpPr>
            <p:spPr>
              <a:xfrm>
                <a:off x="2051945" y="4065635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08" name="Shape 508"/>
              <p:cNvSpPr/>
              <p:nvPr/>
            </p:nvSpPr>
            <p:spPr>
              <a:xfrm>
                <a:off x="2051945" y="3985339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09" name="Shape 509"/>
              <p:cNvSpPr/>
              <p:nvPr/>
            </p:nvSpPr>
            <p:spPr>
              <a:xfrm>
                <a:off x="2051945" y="3899115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10" name="Shape 510"/>
              <p:cNvSpPr/>
              <p:nvPr/>
            </p:nvSpPr>
            <p:spPr>
              <a:xfrm>
                <a:off x="2051945" y="3813524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pic>
            <p:nvPicPr>
              <p:cNvPr id="511" name="pasted-image.tiff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2908055" y="1371600"/>
                <a:ext cx="444800" cy="1074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12" name="Shape 512"/>
              <p:cNvSpPr/>
              <p:nvPr/>
            </p:nvSpPr>
            <p:spPr>
              <a:xfrm>
                <a:off x="2991745" y="2270370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13" name="Shape 513"/>
              <p:cNvSpPr/>
              <p:nvPr/>
            </p:nvSpPr>
            <p:spPr>
              <a:xfrm>
                <a:off x="2991745" y="2184779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14" name="Shape 514"/>
              <p:cNvSpPr/>
              <p:nvPr/>
            </p:nvSpPr>
            <p:spPr>
              <a:xfrm>
                <a:off x="2991745" y="2099188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15" name="Shape 515"/>
              <p:cNvSpPr/>
              <p:nvPr/>
            </p:nvSpPr>
            <p:spPr>
              <a:xfrm>
                <a:off x="2991745" y="2018259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16" name="Shape 516"/>
              <p:cNvSpPr/>
              <p:nvPr/>
            </p:nvSpPr>
            <p:spPr>
              <a:xfrm>
                <a:off x="2991745" y="1944735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17" name="Shape 517"/>
              <p:cNvSpPr/>
              <p:nvPr/>
            </p:nvSpPr>
            <p:spPr>
              <a:xfrm>
                <a:off x="2991745" y="1864440"/>
                <a:ext cx="277419" cy="70706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18" name="Shape 518"/>
              <p:cNvSpPr/>
              <p:nvPr/>
            </p:nvSpPr>
            <p:spPr>
              <a:xfrm>
                <a:off x="676046" y="2885860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pic>
            <p:nvPicPr>
              <p:cNvPr id="519" name="pasted-image.tiff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968255" y="0"/>
                <a:ext cx="444800" cy="1074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20" name="Shape 520"/>
              <p:cNvSpPr/>
              <p:nvPr/>
            </p:nvSpPr>
            <p:spPr>
              <a:xfrm>
                <a:off x="2051945" y="898770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21" name="Shape 521"/>
              <p:cNvSpPr/>
              <p:nvPr/>
            </p:nvSpPr>
            <p:spPr>
              <a:xfrm>
                <a:off x="2051945" y="813179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22" name="Shape 522"/>
              <p:cNvSpPr/>
              <p:nvPr/>
            </p:nvSpPr>
            <p:spPr>
              <a:xfrm>
                <a:off x="2051945" y="727588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23" name="Shape 523"/>
              <p:cNvSpPr/>
              <p:nvPr/>
            </p:nvSpPr>
            <p:spPr>
              <a:xfrm>
                <a:off x="2051945" y="646659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24" name="Shape 524"/>
              <p:cNvSpPr/>
              <p:nvPr/>
            </p:nvSpPr>
            <p:spPr>
              <a:xfrm>
                <a:off x="2051945" y="573135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25" name="Shape 525"/>
              <p:cNvSpPr/>
              <p:nvPr/>
            </p:nvSpPr>
            <p:spPr>
              <a:xfrm>
                <a:off x="2051945" y="492840"/>
                <a:ext cx="277419" cy="70706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26" name="Shape 526"/>
              <p:cNvSpPr/>
              <p:nvPr/>
            </p:nvSpPr>
            <p:spPr>
              <a:xfrm>
                <a:off x="2051945" y="406615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27" name="Shape 527"/>
              <p:cNvSpPr/>
              <p:nvPr/>
            </p:nvSpPr>
            <p:spPr>
              <a:xfrm>
                <a:off x="2051945" y="321024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28" name="Shape 528"/>
              <p:cNvSpPr/>
              <p:nvPr/>
            </p:nvSpPr>
            <p:spPr>
              <a:xfrm>
                <a:off x="2051945" y="239462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pic>
            <p:nvPicPr>
              <p:cNvPr id="529" name="pasted-image.tiff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4502867" y="1193706"/>
                <a:ext cx="444801" cy="10748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30" name="Shape 530"/>
              <p:cNvSpPr/>
              <p:nvPr/>
            </p:nvSpPr>
            <p:spPr>
              <a:xfrm>
                <a:off x="4586558" y="2092477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31" name="Shape 531"/>
              <p:cNvSpPr/>
              <p:nvPr/>
            </p:nvSpPr>
            <p:spPr>
              <a:xfrm>
                <a:off x="4586558" y="2006886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32" name="Shape 532"/>
              <p:cNvSpPr/>
              <p:nvPr/>
            </p:nvSpPr>
            <p:spPr>
              <a:xfrm>
                <a:off x="4586558" y="1921295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33" name="Shape 533"/>
              <p:cNvSpPr/>
              <p:nvPr/>
            </p:nvSpPr>
            <p:spPr>
              <a:xfrm>
                <a:off x="4586558" y="1840366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34" name="Shape 534"/>
              <p:cNvSpPr/>
              <p:nvPr/>
            </p:nvSpPr>
            <p:spPr>
              <a:xfrm>
                <a:off x="4586558" y="1766842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35" name="Shape 535"/>
              <p:cNvSpPr/>
              <p:nvPr/>
            </p:nvSpPr>
            <p:spPr>
              <a:xfrm>
                <a:off x="4586558" y="1686547"/>
                <a:ext cx="277419" cy="70706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36" name="Shape 536"/>
              <p:cNvSpPr/>
              <p:nvPr/>
            </p:nvSpPr>
            <p:spPr>
              <a:xfrm>
                <a:off x="4586558" y="1600322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37" name="Shape 537"/>
              <p:cNvSpPr/>
              <p:nvPr/>
            </p:nvSpPr>
            <p:spPr>
              <a:xfrm>
                <a:off x="4586558" y="1514731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38" name="Shape 538"/>
              <p:cNvSpPr/>
              <p:nvPr/>
            </p:nvSpPr>
            <p:spPr>
              <a:xfrm>
                <a:off x="4586558" y="1433169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pic>
            <p:nvPicPr>
              <p:cNvPr id="539" name="pasted-image.tiff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2755900"/>
                <a:ext cx="444800" cy="1074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40" name="Shape 540"/>
              <p:cNvSpPr/>
              <p:nvPr/>
            </p:nvSpPr>
            <p:spPr>
              <a:xfrm>
                <a:off x="83690" y="3654669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41" name="Shape 541"/>
              <p:cNvSpPr/>
              <p:nvPr/>
            </p:nvSpPr>
            <p:spPr>
              <a:xfrm>
                <a:off x="83690" y="3569079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42" name="Shape 542"/>
              <p:cNvSpPr/>
              <p:nvPr/>
            </p:nvSpPr>
            <p:spPr>
              <a:xfrm>
                <a:off x="83690" y="3483488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43" name="Shape 543"/>
              <p:cNvSpPr/>
              <p:nvPr/>
            </p:nvSpPr>
            <p:spPr>
              <a:xfrm>
                <a:off x="83690" y="3402559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44" name="Shape 544"/>
              <p:cNvSpPr/>
              <p:nvPr/>
            </p:nvSpPr>
            <p:spPr>
              <a:xfrm>
                <a:off x="83690" y="3329035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45" name="Shape 545"/>
              <p:cNvSpPr/>
              <p:nvPr/>
            </p:nvSpPr>
            <p:spPr>
              <a:xfrm>
                <a:off x="83690" y="3248740"/>
                <a:ext cx="277419" cy="70706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46" name="Shape 546"/>
              <p:cNvSpPr/>
              <p:nvPr/>
            </p:nvSpPr>
            <p:spPr>
              <a:xfrm>
                <a:off x="83690" y="3162515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47" name="Shape 547"/>
              <p:cNvSpPr/>
              <p:nvPr/>
            </p:nvSpPr>
            <p:spPr>
              <a:xfrm>
                <a:off x="83690" y="3076924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48" name="Shape 548"/>
              <p:cNvSpPr/>
              <p:nvPr/>
            </p:nvSpPr>
            <p:spPr>
              <a:xfrm flipV="1">
                <a:off x="827318" y="2335136"/>
                <a:ext cx="722072" cy="176755"/>
              </a:xfrm>
              <a:prstGeom prst="line">
                <a:avLst/>
              </a:prstGeom>
              <a:noFill/>
              <a:ln w="25400" cap="flat">
                <a:solidFill>
                  <a:srgbClr val="53548A"/>
                </a:solidFill>
                <a:prstDash val="solid"/>
                <a:round/>
              </a:ln>
              <a:effectLst>
                <a:outerShdw sx="100000" sy="100000" kx="0" ky="0" algn="b" rotWithShape="0" blurRad="50800" dist="254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650240">
                  <a:buClr>
                    <a:srgbClr val="FFFFFF"/>
                  </a:buClr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49" name="Shape 549"/>
              <p:cNvSpPr/>
              <p:nvPr/>
            </p:nvSpPr>
            <p:spPr>
              <a:xfrm flipH="1">
                <a:off x="3253324" y="2084430"/>
                <a:ext cx="813260" cy="480944"/>
              </a:xfrm>
              <a:prstGeom prst="line">
                <a:avLst/>
              </a:prstGeom>
              <a:noFill/>
              <a:ln w="25400" cap="flat">
                <a:solidFill>
                  <a:srgbClr val="53548A"/>
                </a:solidFill>
                <a:prstDash val="solid"/>
                <a:round/>
              </a:ln>
              <a:effectLst>
                <a:outerShdw sx="100000" sy="100000" kx="0" ky="0" algn="b" rotWithShape="0" blurRad="50800" dist="254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650240">
                  <a:buClr>
                    <a:srgbClr val="FFFFFF"/>
                  </a:buClr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50" name="Shape 550"/>
              <p:cNvSpPr/>
              <p:nvPr/>
            </p:nvSpPr>
            <p:spPr>
              <a:xfrm>
                <a:off x="834992" y="2751753"/>
                <a:ext cx="706724" cy="572219"/>
              </a:xfrm>
              <a:prstGeom prst="line">
                <a:avLst/>
              </a:prstGeom>
              <a:noFill/>
              <a:ln w="25400" cap="flat">
                <a:solidFill>
                  <a:srgbClr val="53548A"/>
                </a:solidFill>
                <a:prstDash val="solid"/>
                <a:round/>
              </a:ln>
              <a:effectLst>
                <a:outerShdw sx="100000" sy="100000" kx="0" ky="0" algn="b" rotWithShape="0" blurRad="50800" dist="254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650240">
                  <a:buClr>
                    <a:srgbClr val="FFFFFF"/>
                  </a:buClr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51" name="Shape 551"/>
              <p:cNvSpPr/>
              <p:nvPr/>
            </p:nvSpPr>
            <p:spPr>
              <a:xfrm flipH="1">
                <a:off x="1933505" y="2843958"/>
                <a:ext cx="901959" cy="610462"/>
              </a:xfrm>
              <a:prstGeom prst="line">
                <a:avLst/>
              </a:prstGeom>
              <a:noFill/>
              <a:ln w="25400" cap="flat">
                <a:solidFill>
                  <a:srgbClr val="53548A"/>
                </a:solidFill>
                <a:prstDash val="solid"/>
                <a:round/>
              </a:ln>
              <a:effectLst>
                <a:outerShdw sx="100000" sy="100000" kx="0" ky="0" algn="b" rotWithShape="0" blurRad="50800" dist="254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650240">
                  <a:buClr>
                    <a:srgbClr val="FFFFFF"/>
                  </a:buClr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pic>
            <p:nvPicPr>
              <p:cNvPr id="552" name="image1.jpg" descr="images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580695" y="1801771"/>
                <a:ext cx="650381" cy="5928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53" name="Shape 553"/>
              <p:cNvSpPr/>
              <p:nvPr/>
            </p:nvSpPr>
            <p:spPr>
              <a:xfrm>
                <a:off x="1859813" y="894092"/>
                <a:ext cx="1025195" cy="1623074"/>
              </a:xfrm>
              <a:prstGeom prst="line">
                <a:avLst/>
              </a:prstGeom>
              <a:noFill/>
              <a:ln w="25400" cap="flat">
                <a:solidFill>
                  <a:srgbClr val="53548A"/>
                </a:solidFill>
                <a:prstDash val="solid"/>
                <a:round/>
              </a:ln>
              <a:effectLst>
                <a:outerShdw sx="100000" sy="100000" kx="0" ky="0" algn="b" rotWithShape="0" blurRad="50800" dist="254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650240">
                  <a:buClr>
                    <a:srgbClr val="FFFFFF"/>
                  </a:buClr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54" name="Shape 554"/>
              <p:cNvSpPr/>
              <p:nvPr/>
            </p:nvSpPr>
            <p:spPr>
              <a:xfrm>
                <a:off x="3283544" y="2802338"/>
                <a:ext cx="752821" cy="752821"/>
              </a:xfrm>
              <a:prstGeom prst="line">
                <a:avLst/>
              </a:prstGeom>
              <a:noFill/>
              <a:ln w="25400" cap="flat">
                <a:solidFill>
                  <a:srgbClr val="53548A"/>
                </a:solidFill>
                <a:prstDash val="solid"/>
                <a:round/>
              </a:ln>
              <a:effectLst>
                <a:outerShdw sx="100000" sy="100000" kx="0" ky="0" algn="b" rotWithShape="0" blurRad="50800" dist="254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650240">
                  <a:buClr>
                    <a:srgbClr val="FFFFFF"/>
                  </a:buClr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55" name="Shape 555"/>
              <p:cNvSpPr/>
              <p:nvPr/>
            </p:nvSpPr>
            <p:spPr>
              <a:xfrm>
                <a:off x="1489834" y="442871"/>
                <a:ext cx="466726" cy="465826"/>
              </a:xfrm>
              <a:prstGeom prst="ellipse">
                <a:avLst/>
              </a:prstGeom>
              <a:noFill/>
              <a:ln w="25400" cap="flat">
                <a:solidFill>
                  <a:srgbClr val="505188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56" name="Shape 556"/>
              <p:cNvSpPr/>
              <p:nvPr/>
            </p:nvSpPr>
            <p:spPr>
              <a:xfrm>
                <a:off x="2836034" y="2474871"/>
                <a:ext cx="466726" cy="465826"/>
              </a:xfrm>
              <a:prstGeom prst="ellipse">
                <a:avLst/>
              </a:prstGeom>
              <a:noFill/>
              <a:ln w="25400" cap="flat">
                <a:solidFill>
                  <a:srgbClr val="505188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57" name="Shape 557"/>
              <p:cNvSpPr/>
              <p:nvPr/>
            </p:nvSpPr>
            <p:spPr>
              <a:xfrm>
                <a:off x="4029834" y="1676113"/>
                <a:ext cx="466726" cy="465826"/>
              </a:xfrm>
              <a:prstGeom prst="ellipse">
                <a:avLst/>
              </a:prstGeom>
              <a:noFill/>
              <a:ln w="25400" cap="flat">
                <a:solidFill>
                  <a:srgbClr val="505188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58" name="Shape 558"/>
              <p:cNvSpPr/>
              <p:nvPr/>
            </p:nvSpPr>
            <p:spPr>
              <a:xfrm>
                <a:off x="359534" y="2373271"/>
                <a:ext cx="466726" cy="465826"/>
              </a:xfrm>
              <a:prstGeom prst="ellipse">
                <a:avLst/>
              </a:prstGeom>
              <a:noFill/>
              <a:ln w="25400" cap="flat">
                <a:solidFill>
                  <a:srgbClr val="505188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59" name="Shape 559"/>
              <p:cNvSpPr/>
              <p:nvPr/>
            </p:nvSpPr>
            <p:spPr>
              <a:xfrm>
                <a:off x="3940934" y="3490871"/>
                <a:ext cx="466726" cy="465826"/>
              </a:xfrm>
              <a:prstGeom prst="ellipse">
                <a:avLst/>
              </a:prstGeom>
              <a:noFill/>
              <a:ln w="25400" cap="flat">
                <a:solidFill>
                  <a:srgbClr val="505188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60" name="Shape 560"/>
              <p:cNvSpPr/>
              <p:nvPr/>
            </p:nvSpPr>
            <p:spPr>
              <a:xfrm>
                <a:off x="1489834" y="3287671"/>
                <a:ext cx="466726" cy="465826"/>
              </a:xfrm>
              <a:prstGeom prst="ellipse">
                <a:avLst/>
              </a:prstGeom>
              <a:noFill/>
              <a:ln w="25400" cap="flat">
                <a:solidFill>
                  <a:srgbClr val="505188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pic>
            <p:nvPicPr>
              <p:cNvPr id="561" name="pasted-image.tiff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4477327" y="3492500"/>
                <a:ext cx="444800" cy="1074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62" name="Shape 562"/>
              <p:cNvSpPr/>
              <p:nvPr/>
            </p:nvSpPr>
            <p:spPr>
              <a:xfrm>
                <a:off x="4561017" y="4391269"/>
                <a:ext cx="277420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63" name="Shape 563"/>
              <p:cNvSpPr/>
              <p:nvPr/>
            </p:nvSpPr>
            <p:spPr>
              <a:xfrm>
                <a:off x="4561017" y="4305679"/>
                <a:ext cx="277420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64" name="Shape 564"/>
              <p:cNvSpPr/>
              <p:nvPr/>
            </p:nvSpPr>
            <p:spPr>
              <a:xfrm>
                <a:off x="4561017" y="4220088"/>
                <a:ext cx="277420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65" name="Shape 565"/>
              <p:cNvSpPr/>
              <p:nvPr/>
            </p:nvSpPr>
            <p:spPr>
              <a:xfrm>
                <a:off x="4561017" y="4139159"/>
                <a:ext cx="277420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66" name="Shape 566"/>
              <p:cNvSpPr/>
              <p:nvPr/>
            </p:nvSpPr>
            <p:spPr>
              <a:xfrm>
                <a:off x="4561017" y="4065635"/>
                <a:ext cx="277420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67" name="Shape 567"/>
              <p:cNvSpPr/>
              <p:nvPr/>
            </p:nvSpPr>
            <p:spPr>
              <a:xfrm>
                <a:off x="4561017" y="3985339"/>
                <a:ext cx="277420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68" name="Shape 568"/>
              <p:cNvSpPr/>
              <p:nvPr/>
            </p:nvSpPr>
            <p:spPr>
              <a:xfrm>
                <a:off x="4561017" y="3899115"/>
                <a:ext cx="277420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69" name="Shape 569"/>
              <p:cNvSpPr/>
              <p:nvPr/>
            </p:nvSpPr>
            <p:spPr>
              <a:xfrm>
                <a:off x="4561017" y="3813524"/>
                <a:ext cx="277420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70" name="Shape 570"/>
              <p:cNvSpPr/>
              <p:nvPr/>
            </p:nvSpPr>
            <p:spPr>
              <a:xfrm>
                <a:off x="4561017" y="3731962"/>
                <a:ext cx="277420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71" name="Shape 571"/>
              <p:cNvSpPr/>
              <p:nvPr/>
            </p:nvSpPr>
            <p:spPr>
              <a:xfrm>
                <a:off x="842707" y="2964803"/>
                <a:ext cx="330269" cy="288086"/>
              </a:xfrm>
              <a:prstGeom prst="line">
                <a:avLst/>
              </a:prstGeom>
              <a:noFill/>
              <a:ln w="25400" cap="flat">
                <a:solidFill>
                  <a:srgbClr val="FF6600"/>
                </a:solidFill>
                <a:prstDash val="solid"/>
                <a:round/>
                <a:tailEnd type="triangle" w="med" len="med"/>
              </a:ln>
              <a:effectLst>
                <a:outerShdw sx="100000" sy="100000" kx="0" ky="0" algn="b" rotWithShape="0" blurRad="50800" dist="254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650240"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72" name="Shape 572"/>
              <p:cNvSpPr/>
              <p:nvPr/>
            </p:nvSpPr>
            <p:spPr>
              <a:xfrm>
                <a:off x="1802547" y="1092657"/>
                <a:ext cx="215988" cy="381340"/>
              </a:xfrm>
              <a:prstGeom prst="line">
                <a:avLst/>
              </a:prstGeom>
              <a:noFill/>
              <a:ln w="25400" cap="flat">
                <a:solidFill>
                  <a:srgbClr val="FF6600"/>
                </a:solidFill>
                <a:prstDash val="solid"/>
                <a:round/>
                <a:tailEnd type="triangle" w="med" len="med"/>
              </a:ln>
              <a:effectLst>
                <a:outerShdw sx="100000" sy="100000" kx="0" ky="0" algn="b" rotWithShape="0" blurRad="50800" dist="254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650240"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73" name="Shape 573"/>
              <p:cNvSpPr/>
              <p:nvPr/>
            </p:nvSpPr>
            <p:spPr>
              <a:xfrm>
                <a:off x="3346811" y="3044172"/>
                <a:ext cx="303476" cy="316187"/>
              </a:xfrm>
              <a:prstGeom prst="line">
                <a:avLst/>
              </a:prstGeom>
              <a:noFill/>
              <a:ln w="25400" cap="flat">
                <a:solidFill>
                  <a:srgbClr val="FF6600"/>
                </a:solidFill>
                <a:prstDash val="solid"/>
                <a:round/>
                <a:tailEnd type="triangle" w="med" len="med"/>
              </a:ln>
              <a:effectLst>
                <a:outerShdw sx="100000" sy="100000" kx="0" ky="0" algn="b" rotWithShape="0" blurRad="50800" dist="254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650240"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74" name="Shape 574"/>
              <p:cNvSpPr/>
              <p:nvPr/>
            </p:nvSpPr>
            <p:spPr>
              <a:xfrm flipV="1">
                <a:off x="1991950" y="2976170"/>
                <a:ext cx="363209" cy="245256"/>
              </a:xfrm>
              <a:prstGeom prst="line">
                <a:avLst/>
              </a:prstGeom>
              <a:noFill/>
              <a:ln w="25400" cap="flat">
                <a:solidFill>
                  <a:srgbClr val="FF6600"/>
                </a:solidFill>
                <a:prstDash val="solid"/>
                <a:round/>
                <a:tailEnd type="triangle" w="med" len="med"/>
              </a:ln>
              <a:effectLst>
                <a:outerShdw sx="100000" sy="100000" kx="0" ky="0" algn="b" rotWithShape="0" blurRad="50800" dist="254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650240"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75" name="Shape 575"/>
              <p:cNvSpPr/>
              <p:nvPr/>
            </p:nvSpPr>
            <p:spPr>
              <a:xfrm flipH="1" flipV="1">
                <a:off x="1184712" y="2885860"/>
                <a:ext cx="352818" cy="259982"/>
              </a:xfrm>
              <a:prstGeom prst="line">
                <a:avLst/>
              </a:prstGeom>
              <a:noFill/>
              <a:ln w="25400" cap="flat">
                <a:solidFill>
                  <a:srgbClr val="FF6600"/>
                </a:solidFill>
                <a:prstDash val="solid"/>
                <a:round/>
                <a:tailEnd type="triangle" w="med" len="med"/>
              </a:ln>
              <a:effectLst>
                <a:outerShdw sx="100000" sy="100000" kx="0" ky="0" algn="b" rotWithShape="0" blurRad="50800" dist="254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650240"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76" name="Shape 576"/>
              <p:cNvSpPr/>
              <p:nvPr/>
            </p:nvSpPr>
            <p:spPr>
              <a:xfrm flipV="1">
                <a:off x="877942" y="2185379"/>
                <a:ext cx="426544" cy="100654"/>
              </a:xfrm>
              <a:prstGeom prst="line">
                <a:avLst/>
              </a:prstGeom>
              <a:noFill/>
              <a:ln w="25400" cap="flat">
                <a:solidFill>
                  <a:srgbClr val="FF6600"/>
                </a:solidFill>
                <a:prstDash val="solid"/>
                <a:round/>
                <a:tailEnd type="triangle" w="med" len="med"/>
              </a:ln>
              <a:effectLst>
                <a:outerShdw sx="100000" sy="100000" kx="0" ky="0" algn="b" rotWithShape="0" blurRad="50800" dist="254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650240"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77" name="Shape 577"/>
              <p:cNvSpPr/>
              <p:nvPr/>
            </p:nvSpPr>
            <p:spPr>
              <a:xfrm flipH="1">
                <a:off x="2396626" y="3062221"/>
                <a:ext cx="364315" cy="243612"/>
              </a:xfrm>
              <a:prstGeom prst="line">
                <a:avLst/>
              </a:prstGeom>
              <a:noFill/>
              <a:ln w="25400" cap="flat">
                <a:solidFill>
                  <a:srgbClr val="FF6600"/>
                </a:solidFill>
                <a:prstDash val="solid"/>
                <a:round/>
                <a:tailEnd type="triangle" w="med" len="med"/>
              </a:ln>
              <a:effectLst>
                <a:outerShdw sx="100000" sy="100000" kx="0" ky="0" algn="b" rotWithShape="0" blurRad="50800" dist="254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650240"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78" name="Shape 578"/>
              <p:cNvSpPr/>
              <p:nvPr/>
            </p:nvSpPr>
            <p:spPr>
              <a:xfrm flipH="1" flipV="1">
                <a:off x="3728857" y="3074261"/>
                <a:ext cx="305202" cy="314521"/>
              </a:xfrm>
              <a:prstGeom prst="line">
                <a:avLst/>
              </a:prstGeom>
              <a:noFill/>
              <a:ln w="25400" cap="flat">
                <a:solidFill>
                  <a:srgbClr val="FF6600"/>
                </a:solidFill>
                <a:prstDash val="solid"/>
                <a:round/>
                <a:tailEnd type="triangle" w="med" len="med"/>
              </a:ln>
              <a:effectLst>
                <a:outerShdw sx="100000" sy="100000" kx="0" ky="0" algn="b" rotWithShape="0" blurRad="50800" dist="254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650240"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79" name="Shape 579"/>
              <p:cNvSpPr/>
              <p:nvPr/>
            </p:nvSpPr>
            <p:spPr>
              <a:xfrm flipH="1" flipV="1">
                <a:off x="2462357" y="2134773"/>
                <a:ext cx="229086" cy="373619"/>
              </a:xfrm>
              <a:prstGeom prst="line">
                <a:avLst/>
              </a:prstGeom>
              <a:noFill/>
              <a:ln w="25400" cap="flat">
                <a:solidFill>
                  <a:srgbClr val="FF6600"/>
                </a:solidFill>
                <a:prstDash val="solid"/>
                <a:round/>
                <a:tailEnd type="triangle" w="med" len="med"/>
              </a:ln>
              <a:effectLst>
                <a:outerShdw sx="100000" sy="100000" kx="0" ky="0" algn="b" rotWithShape="0" blurRad="50800" dist="254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650240"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80" name="Shape 580"/>
              <p:cNvSpPr/>
              <p:nvPr/>
            </p:nvSpPr>
            <p:spPr>
              <a:xfrm flipV="1">
                <a:off x="3451861" y="2365077"/>
                <a:ext cx="372936" cy="230196"/>
              </a:xfrm>
              <a:prstGeom prst="line">
                <a:avLst/>
              </a:prstGeom>
              <a:noFill/>
              <a:ln w="25400" cap="flat">
                <a:solidFill>
                  <a:srgbClr val="FF6600"/>
                </a:solidFill>
                <a:prstDash val="solid"/>
                <a:round/>
                <a:tailEnd type="triangle" w="med" len="med"/>
              </a:ln>
              <a:effectLst>
                <a:outerShdw sx="100000" sy="100000" kx="0" ky="0" algn="b" rotWithShape="0" blurRad="50800" dist="254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650240"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81" name="Shape 581"/>
              <p:cNvSpPr/>
              <p:nvPr/>
            </p:nvSpPr>
            <p:spPr>
              <a:xfrm flipH="1">
                <a:off x="3494299" y="2026405"/>
                <a:ext cx="374810" cy="227133"/>
              </a:xfrm>
              <a:prstGeom prst="line">
                <a:avLst/>
              </a:prstGeom>
              <a:noFill/>
              <a:ln w="25400" cap="flat">
                <a:solidFill>
                  <a:srgbClr val="FF6600"/>
                </a:solidFill>
                <a:prstDash val="solid"/>
                <a:round/>
                <a:tailEnd type="triangle" w="med" len="med"/>
              </a:ln>
              <a:effectLst>
                <a:outerShdw sx="100000" sy="100000" kx="0" ky="0" algn="b" rotWithShape="0" blurRad="50800" dist="254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650240"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82" name="Shape 582"/>
              <p:cNvSpPr/>
              <p:nvPr/>
            </p:nvSpPr>
            <p:spPr>
              <a:xfrm>
                <a:off x="1584487" y="1024547"/>
                <a:ext cx="277420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83" name="Shape 583"/>
              <p:cNvSpPr/>
              <p:nvPr/>
            </p:nvSpPr>
            <p:spPr>
              <a:xfrm>
                <a:off x="3747306" y="1957316"/>
                <a:ext cx="277420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84" name="Shape 584"/>
              <p:cNvSpPr/>
              <p:nvPr/>
            </p:nvSpPr>
            <p:spPr>
              <a:xfrm>
                <a:off x="2548552" y="2509317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85" name="Shape 585"/>
              <p:cNvSpPr/>
              <p:nvPr/>
            </p:nvSpPr>
            <p:spPr>
              <a:xfrm>
                <a:off x="3355258" y="2619904"/>
                <a:ext cx="277420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86" name="Shape 586"/>
              <p:cNvSpPr/>
              <p:nvPr/>
            </p:nvSpPr>
            <p:spPr>
              <a:xfrm>
                <a:off x="3978893" y="3401467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87" name="Shape 587"/>
              <p:cNvSpPr/>
              <p:nvPr/>
            </p:nvSpPr>
            <p:spPr>
              <a:xfrm>
                <a:off x="3213806" y="3002509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88" name="Shape 588"/>
              <p:cNvSpPr/>
              <p:nvPr/>
            </p:nvSpPr>
            <p:spPr>
              <a:xfrm>
                <a:off x="2666453" y="2988354"/>
                <a:ext cx="277419" cy="70706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89" name="Shape 589"/>
              <p:cNvSpPr/>
              <p:nvPr/>
            </p:nvSpPr>
            <p:spPr>
              <a:xfrm>
                <a:off x="1834457" y="3235943"/>
                <a:ext cx="277420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90" name="Shape 590"/>
              <p:cNvSpPr/>
              <p:nvPr/>
            </p:nvSpPr>
            <p:spPr>
              <a:xfrm>
                <a:off x="1439920" y="3143395"/>
                <a:ext cx="277420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91" name="Shape 591"/>
              <p:cNvSpPr/>
              <p:nvPr/>
            </p:nvSpPr>
            <p:spPr>
              <a:xfrm>
                <a:off x="720094" y="2289549"/>
                <a:ext cx="277419" cy="70706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</p:grpSp>
      </p:grpSp>
      <p:grpSp>
        <p:nvGrpSpPr>
          <p:cNvPr id="678" name="Group 678"/>
          <p:cNvGrpSpPr/>
          <p:nvPr/>
        </p:nvGrpSpPr>
        <p:grpSpPr>
          <a:xfrm>
            <a:off x="7439162" y="1227873"/>
            <a:ext cx="4947668" cy="4567353"/>
            <a:chOff x="0" y="0"/>
            <a:chExt cx="4947667" cy="4567351"/>
          </a:xfrm>
        </p:grpSpPr>
        <p:grpSp>
          <p:nvGrpSpPr>
            <p:cNvPr id="605" name="Group 605"/>
            <p:cNvGrpSpPr/>
            <p:nvPr/>
          </p:nvGrpSpPr>
          <p:grpSpPr>
            <a:xfrm>
              <a:off x="1968255" y="3492500"/>
              <a:ext cx="444800" cy="1074852"/>
              <a:chOff x="0" y="0"/>
              <a:chExt cx="444799" cy="1074851"/>
            </a:xfrm>
          </p:grpSpPr>
          <p:pic>
            <p:nvPicPr>
              <p:cNvPr id="594" name="pasted-image.tiff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444800" cy="1074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95" name="Shape 595"/>
              <p:cNvSpPr/>
              <p:nvPr/>
            </p:nvSpPr>
            <p:spPr>
              <a:xfrm>
                <a:off x="83690" y="898770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96" name="Shape 596"/>
              <p:cNvSpPr/>
              <p:nvPr/>
            </p:nvSpPr>
            <p:spPr>
              <a:xfrm>
                <a:off x="83690" y="813179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97" name="Shape 597"/>
              <p:cNvSpPr/>
              <p:nvPr/>
            </p:nvSpPr>
            <p:spPr>
              <a:xfrm>
                <a:off x="83690" y="727588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98" name="Shape 598"/>
              <p:cNvSpPr/>
              <p:nvPr/>
            </p:nvSpPr>
            <p:spPr>
              <a:xfrm>
                <a:off x="83690" y="646659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599" name="Shape 599"/>
              <p:cNvSpPr/>
              <p:nvPr/>
            </p:nvSpPr>
            <p:spPr>
              <a:xfrm>
                <a:off x="83690" y="573135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00" name="Shape 600"/>
              <p:cNvSpPr/>
              <p:nvPr/>
            </p:nvSpPr>
            <p:spPr>
              <a:xfrm>
                <a:off x="83690" y="492840"/>
                <a:ext cx="277419" cy="70706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01" name="Shape 601"/>
              <p:cNvSpPr/>
              <p:nvPr/>
            </p:nvSpPr>
            <p:spPr>
              <a:xfrm>
                <a:off x="83690" y="406615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02" name="Shape 602"/>
              <p:cNvSpPr/>
              <p:nvPr/>
            </p:nvSpPr>
            <p:spPr>
              <a:xfrm>
                <a:off x="83690" y="321024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03" name="Shape 603"/>
              <p:cNvSpPr/>
              <p:nvPr/>
            </p:nvSpPr>
            <p:spPr>
              <a:xfrm>
                <a:off x="83690" y="239462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04" name="Shape 604"/>
              <p:cNvSpPr/>
              <p:nvPr/>
            </p:nvSpPr>
            <p:spPr>
              <a:xfrm>
                <a:off x="83690" y="167204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</p:grpSp>
        <p:grpSp>
          <p:nvGrpSpPr>
            <p:cNvPr id="617" name="Group 617"/>
            <p:cNvGrpSpPr/>
            <p:nvPr/>
          </p:nvGrpSpPr>
          <p:grpSpPr>
            <a:xfrm>
              <a:off x="2908055" y="1371600"/>
              <a:ext cx="444800" cy="1074852"/>
              <a:chOff x="0" y="0"/>
              <a:chExt cx="444799" cy="1074851"/>
            </a:xfrm>
          </p:grpSpPr>
          <p:pic>
            <p:nvPicPr>
              <p:cNvPr id="606" name="pasted-image.tiff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444800" cy="1074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07" name="Shape 607"/>
              <p:cNvSpPr/>
              <p:nvPr/>
            </p:nvSpPr>
            <p:spPr>
              <a:xfrm>
                <a:off x="83690" y="898770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08" name="Shape 608"/>
              <p:cNvSpPr/>
              <p:nvPr/>
            </p:nvSpPr>
            <p:spPr>
              <a:xfrm>
                <a:off x="83690" y="813179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09" name="Shape 609"/>
              <p:cNvSpPr/>
              <p:nvPr/>
            </p:nvSpPr>
            <p:spPr>
              <a:xfrm>
                <a:off x="83690" y="727588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10" name="Shape 610"/>
              <p:cNvSpPr/>
              <p:nvPr/>
            </p:nvSpPr>
            <p:spPr>
              <a:xfrm>
                <a:off x="83690" y="646659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11" name="Shape 611"/>
              <p:cNvSpPr/>
              <p:nvPr/>
            </p:nvSpPr>
            <p:spPr>
              <a:xfrm>
                <a:off x="83690" y="573135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12" name="Shape 612"/>
              <p:cNvSpPr/>
              <p:nvPr/>
            </p:nvSpPr>
            <p:spPr>
              <a:xfrm>
                <a:off x="83690" y="492840"/>
                <a:ext cx="277419" cy="70706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13" name="Shape 613"/>
              <p:cNvSpPr/>
              <p:nvPr/>
            </p:nvSpPr>
            <p:spPr>
              <a:xfrm>
                <a:off x="83690" y="406615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14" name="Shape 614"/>
              <p:cNvSpPr/>
              <p:nvPr/>
            </p:nvSpPr>
            <p:spPr>
              <a:xfrm>
                <a:off x="83690" y="321024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15" name="Shape 615"/>
              <p:cNvSpPr/>
              <p:nvPr/>
            </p:nvSpPr>
            <p:spPr>
              <a:xfrm>
                <a:off x="83690" y="239462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16" name="Shape 616"/>
              <p:cNvSpPr/>
              <p:nvPr/>
            </p:nvSpPr>
            <p:spPr>
              <a:xfrm>
                <a:off x="83690" y="167204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</p:grpSp>
        <p:grpSp>
          <p:nvGrpSpPr>
            <p:cNvPr id="629" name="Group 629"/>
            <p:cNvGrpSpPr/>
            <p:nvPr/>
          </p:nvGrpSpPr>
          <p:grpSpPr>
            <a:xfrm>
              <a:off x="1968255" y="0"/>
              <a:ext cx="444800" cy="1074852"/>
              <a:chOff x="0" y="0"/>
              <a:chExt cx="444799" cy="1074851"/>
            </a:xfrm>
          </p:grpSpPr>
          <p:pic>
            <p:nvPicPr>
              <p:cNvPr id="618" name="pasted-image.tiff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444800" cy="1074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19" name="Shape 619"/>
              <p:cNvSpPr/>
              <p:nvPr/>
            </p:nvSpPr>
            <p:spPr>
              <a:xfrm>
                <a:off x="83690" y="898770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20" name="Shape 620"/>
              <p:cNvSpPr/>
              <p:nvPr/>
            </p:nvSpPr>
            <p:spPr>
              <a:xfrm>
                <a:off x="83690" y="813179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21" name="Shape 621"/>
              <p:cNvSpPr/>
              <p:nvPr/>
            </p:nvSpPr>
            <p:spPr>
              <a:xfrm>
                <a:off x="83690" y="727588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22" name="Shape 622"/>
              <p:cNvSpPr/>
              <p:nvPr/>
            </p:nvSpPr>
            <p:spPr>
              <a:xfrm>
                <a:off x="83690" y="646659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23" name="Shape 623"/>
              <p:cNvSpPr/>
              <p:nvPr/>
            </p:nvSpPr>
            <p:spPr>
              <a:xfrm>
                <a:off x="83690" y="573135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24" name="Shape 624"/>
              <p:cNvSpPr/>
              <p:nvPr/>
            </p:nvSpPr>
            <p:spPr>
              <a:xfrm>
                <a:off x="83690" y="492840"/>
                <a:ext cx="277419" cy="70706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25" name="Shape 625"/>
              <p:cNvSpPr/>
              <p:nvPr/>
            </p:nvSpPr>
            <p:spPr>
              <a:xfrm>
                <a:off x="83690" y="406615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26" name="Shape 626"/>
              <p:cNvSpPr/>
              <p:nvPr/>
            </p:nvSpPr>
            <p:spPr>
              <a:xfrm>
                <a:off x="83690" y="321024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27" name="Shape 627"/>
              <p:cNvSpPr/>
              <p:nvPr/>
            </p:nvSpPr>
            <p:spPr>
              <a:xfrm>
                <a:off x="83690" y="239462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28" name="Shape 628"/>
              <p:cNvSpPr/>
              <p:nvPr/>
            </p:nvSpPr>
            <p:spPr>
              <a:xfrm>
                <a:off x="83690" y="167204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</p:grpSp>
        <p:grpSp>
          <p:nvGrpSpPr>
            <p:cNvPr id="641" name="Group 641"/>
            <p:cNvGrpSpPr/>
            <p:nvPr/>
          </p:nvGrpSpPr>
          <p:grpSpPr>
            <a:xfrm>
              <a:off x="4502867" y="1193706"/>
              <a:ext cx="444801" cy="1074853"/>
              <a:chOff x="0" y="0"/>
              <a:chExt cx="444799" cy="1074851"/>
            </a:xfrm>
          </p:grpSpPr>
          <p:pic>
            <p:nvPicPr>
              <p:cNvPr id="630" name="pasted-image.tiff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444800" cy="1074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31" name="Shape 631"/>
              <p:cNvSpPr/>
              <p:nvPr/>
            </p:nvSpPr>
            <p:spPr>
              <a:xfrm>
                <a:off x="83690" y="898770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32" name="Shape 632"/>
              <p:cNvSpPr/>
              <p:nvPr/>
            </p:nvSpPr>
            <p:spPr>
              <a:xfrm>
                <a:off x="83690" y="813179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33" name="Shape 633"/>
              <p:cNvSpPr/>
              <p:nvPr/>
            </p:nvSpPr>
            <p:spPr>
              <a:xfrm>
                <a:off x="83690" y="727588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34" name="Shape 634"/>
              <p:cNvSpPr/>
              <p:nvPr/>
            </p:nvSpPr>
            <p:spPr>
              <a:xfrm>
                <a:off x="83690" y="646659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35" name="Shape 635"/>
              <p:cNvSpPr/>
              <p:nvPr/>
            </p:nvSpPr>
            <p:spPr>
              <a:xfrm>
                <a:off x="83690" y="573135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36" name="Shape 636"/>
              <p:cNvSpPr/>
              <p:nvPr/>
            </p:nvSpPr>
            <p:spPr>
              <a:xfrm>
                <a:off x="83690" y="492840"/>
                <a:ext cx="277419" cy="70706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37" name="Shape 637"/>
              <p:cNvSpPr/>
              <p:nvPr/>
            </p:nvSpPr>
            <p:spPr>
              <a:xfrm>
                <a:off x="83690" y="406615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38" name="Shape 638"/>
              <p:cNvSpPr/>
              <p:nvPr/>
            </p:nvSpPr>
            <p:spPr>
              <a:xfrm>
                <a:off x="83690" y="321024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39" name="Shape 639"/>
              <p:cNvSpPr/>
              <p:nvPr/>
            </p:nvSpPr>
            <p:spPr>
              <a:xfrm>
                <a:off x="83690" y="239462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40" name="Shape 640"/>
              <p:cNvSpPr/>
              <p:nvPr/>
            </p:nvSpPr>
            <p:spPr>
              <a:xfrm>
                <a:off x="83690" y="167204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</p:grpSp>
        <p:pic>
          <p:nvPicPr>
            <p:cNvPr id="642" name="pasted-image.tiff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2755900"/>
              <a:ext cx="444800" cy="10748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43" name="Shape 643"/>
            <p:cNvSpPr/>
            <p:nvPr/>
          </p:nvSpPr>
          <p:spPr>
            <a:xfrm>
              <a:off x="83690" y="3654669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644" name="Shape 644"/>
            <p:cNvSpPr/>
            <p:nvPr/>
          </p:nvSpPr>
          <p:spPr>
            <a:xfrm>
              <a:off x="83690" y="3569079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645" name="Shape 645"/>
            <p:cNvSpPr/>
            <p:nvPr/>
          </p:nvSpPr>
          <p:spPr>
            <a:xfrm>
              <a:off x="83690" y="3483488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646" name="Shape 646"/>
            <p:cNvSpPr/>
            <p:nvPr/>
          </p:nvSpPr>
          <p:spPr>
            <a:xfrm>
              <a:off x="83690" y="3402559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647" name="Shape 647"/>
            <p:cNvSpPr/>
            <p:nvPr/>
          </p:nvSpPr>
          <p:spPr>
            <a:xfrm>
              <a:off x="83690" y="3329035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648" name="Shape 648"/>
            <p:cNvSpPr/>
            <p:nvPr/>
          </p:nvSpPr>
          <p:spPr>
            <a:xfrm>
              <a:off x="83690" y="3248740"/>
              <a:ext cx="277419" cy="70706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649" name="Shape 649"/>
            <p:cNvSpPr/>
            <p:nvPr/>
          </p:nvSpPr>
          <p:spPr>
            <a:xfrm>
              <a:off x="83690" y="3162515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650" name="Shape 650"/>
            <p:cNvSpPr/>
            <p:nvPr/>
          </p:nvSpPr>
          <p:spPr>
            <a:xfrm>
              <a:off x="83690" y="3076924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651" name="Shape 651"/>
            <p:cNvSpPr/>
            <p:nvPr/>
          </p:nvSpPr>
          <p:spPr>
            <a:xfrm>
              <a:off x="83690" y="2995362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652" name="Shape 652"/>
            <p:cNvSpPr/>
            <p:nvPr/>
          </p:nvSpPr>
          <p:spPr>
            <a:xfrm>
              <a:off x="1767176" y="2454125"/>
              <a:ext cx="277420" cy="70706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653" name="Shape 653"/>
            <p:cNvSpPr/>
            <p:nvPr/>
          </p:nvSpPr>
          <p:spPr>
            <a:xfrm flipV="1">
              <a:off x="827318" y="2335136"/>
              <a:ext cx="722072" cy="176755"/>
            </a:xfrm>
            <a:prstGeom prst="line">
              <a:avLst/>
            </a:prstGeom>
            <a:noFill/>
            <a:ln w="25400" cap="flat">
              <a:solidFill>
                <a:srgbClr val="53548A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buClr>
                  <a:srgbClr val="FFFFFF"/>
                </a:buClr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54" name="Shape 654"/>
            <p:cNvSpPr/>
            <p:nvPr/>
          </p:nvSpPr>
          <p:spPr>
            <a:xfrm flipH="1">
              <a:off x="3253324" y="2084430"/>
              <a:ext cx="813260" cy="480944"/>
            </a:xfrm>
            <a:prstGeom prst="line">
              <a:avLst/>
            </a:prstGeom>
            <a:noFill/>
            <a:ln w="25400" cap="flat">
              <a:solidFill>
                <a:srgbClr val="53548A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buClr>
                  <a:srgbClr val="FFFFFF"/>
                </a:buClr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55" name="Shape 655"/>
            <p:cNvSpPr/>
            <p:nvPr/>
          </p:nvSpPr>
          <p:spPr>
            <a:xfrm>
              <a:off x="834992" y="2751753"/>
              <a:ext cx="706724" cy="572219"/>
            </a:xfrm>
            <a:prstGeom prst="line">
              <a:avLst/>
            </a:prstGeom>
            <a:noFill/>
            <a:ln w="25400" cap="flat">
              <a:solidFill>
                <a:srgbClr val="53548A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buClr>
                  <a:srgbClr val="FFFFFF"/>
                </a:buClr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56" name="Shape 656"/>
            <p:cNvSpPr/>
            <p:nvPr/>
          </p:nvSpPr>
          <p:spPr>
            <a:xfrm flipH="1">
              <a:off x="1933505" y="2843958"/>
              <a:ext cx="901959" cy="610462"/>
            </a:xfrm>
            <a:prstGeom prst="line">
              <a:avLst/>
            </a:prstGeom>
            <a:noFill/>
            <a:ln w="25400" cap="flat">
              <a:solidFill>
                <a:srgbClr val="53548A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buClr>
                  <a:srgbClr val="FFFFFF"/>
                </a:buClr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657" name="image1.jpg" descr="images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80695" y="1801771"/>
              <a:ext cx="650381" cy="5928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58" name="Shape 658"/>
            <p:cNvSpPr/>
            <p:nvPr/>
          </p:nvSpPr>
          <p:spPr>
            <a:xfrm>
              <a:off x="1859813" y="894092"/>
              <a:ext cx="1025195" cy="1623074"/>
            </a:xfrm>
            <a:prstGeom prst="line">
              <a:avLst/>
            </a:prstGeom>
            <a:noFill/>
            <a:ln w="25400" cap="flat">
              <a:solidFill>
                <a:srgbClr val="53548A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buClr>
                  <a:srgbClr val="FFFFFF"/>
                </a:buClr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59" name="Shape 659"/>
            <p:cNvSpPr/>
            <p:nvPr/>
          </p:nvSpPr>
          <p:spPr>
            <a:xfrm>
              <a:off x="3283544" y="2802338"/>
              <a:ext cx="752821" cy="752821"/>
            </a:xfrm>
            <a:prstGeom prst="line">
              <a:avLst/>
            </a:prstGeom>
            <a:noFill/>
            <a:ln w="25400" cap="flat">
              <a:solidFill>
                <a:srgbClr val="53548A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buClr>
                  <a:srgbClr val="FFFFFF"/>
                </a:buClr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60" name="Shape 660"/>
            <p:cNvSpPr/>
            <p:nvPr/>
          </p:nvSpPr>
          <p:spPr>
            <a:xfrm>
              <a:off x="1489834" y="442871"/>
              <a:ext cx="466726" cy="465826"/>
            </a:xfrm>
            <a:prstGeom prst="ellipse">
              <a:avLst/>
            </a:prstGeom>
            <a:noFill/>
            <a:ln w="25400" cap="flat">
              <a:solidFill>
                <a:srgbClr val="505188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661" name="Shape 661"/>
            <p:cNvSpPr/>
            <p:nvPr/>
          </p:nvSpPr>
          <p:spPr>
            <a:xfrm>
              <a:off x="2836034" y="2474871"/>
              <a:ext cx="466726" cy="465826"/>
            </a:xfrm>
            <a:prstGeom prst="ellipse">
              <a:avLst/>
            </a:prstGeom>
            <a:noFill/>
            <a:ln w="25400" cap="flat">
              <a:solidFill>
                <a:srgbClr val="505188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662" name="Shape 662"/>
            <p:cNvSpPr/>
            <p:nvPr/>
          </p:nvSpPr>
          <p:spPr>
            <a:xfrm>
              <a:off x="4029834" y="1676113"/>
              <a:ext cx="466726" cy="465826"/>
            </a:xfrm>
            <a:prstGeom prst="ellipse">
              <a:avLst/>
            </a:prstGeom>
            <a:noFill/>
            <a:ln w="25400" cap="flat">
              <a:solidFill>
                <a:srgbClr val="505188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663" name="Shape 663"/>
            <p:cNvSpPr/>
            <p:nvPr/>
          </p:nvSpPr>
          <p:spPr>
            <a:xfrm>
              <a:off x="359534" y="2373271"/>
              <a:ext cx="466726" cy="465826"/>
            </a:xfrm>
            <a:prstGeom prst="ellipse">
              <a:avLst/>
            </a:prstGeom>
            <a:noFill/>
            <a:ln w="25400" cap="flat">
              <a:solidFill>
                <a:srgbClr val="505188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664" name="Shape 664"/>
            <p:cNvSpPr/>
            <p:nvPr/>
          </p:nvSpPr>
          <p:spPr>
            <a:xfrm>
              <a:off x="3940934" y="3490871"/>
              <a:ext cx="466726" cy="465826"/>
            </a:xfrm>
            <a:prstGeom prst="ellipse">
              <a:avLst/>
            </a:prstGeom>
            <a:noFill/>
            <a:ln w="25400" cap="flat">
              <a:solidFill>
                <a:srgbClr val="505188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665" name="Shape 665"/>
            <p:cNvSpPr/>
            <p:nvPr/>
          </p:nvSpPr>
          <p:spPr>
            <a:xfrm>
              <a:off x="1489834" y="3287671"/>
              <a:ext cx="466726" cy="465826"/>
            </a:xfrm>
            <a:prstGeom prst="ellipse">
              <a:avLst/>
            </a:prstGeom>
            <a:noFill/>
            <a:ln w="25400" cap="flat">
              <a:solidFill>
                <a:srgbClr val="505188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grpSp>
          <p:nvGrpSpPr>
            <p:cNvPr id="677" name="Group 677"/>
            <p:cNvGrpSpPr/>
            <p:nvPr/>
          </p:nvGrpSpPr>
          <p:grpSpPr>
            <a:xfrm>
              <a:off x="4477327" y="3492500"/>
              <a:ext cx="444800" cy="1074852"/>
              <a:chOff x="0" y="0"/>
              <a:chExt cx="444799" cy="1074851"/>
            </a:xfrm>
          </p:grpSpPr>
          <p:pic>
            <p:nvPicPr>
              <p:cNvPr id="666" name="pasted-image.tiff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444800" cy="1074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67" name="Shape 667"/>
              <p:cNvSpPr/>
              <p:nvPr/>
            </p:nvSpPr>
            <p:spPr>
              <a:xfrm>
                <a:off x="83690" y="898770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68" name="Shape 668"/>
              <p:cNvSpPr/>
              <p:nvPr/>
            </p:nvSpPr>
            <p:spPr>
              <a:xfrm>
                <a:off x="83690" y="813179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69" name="Shape 669"/>
              <p:cNvSpPr/>
              <p:nvPr/>
            </p:nvSpPr>
            <p:spPr>
              <a:xfrm>
                <a:off x="83690" y="727588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70" name="Shape 670"/>
              <p:cNvSpPr/>
              <p:nvPr/>
            </p:nvSpPr>
            <p:spPr>
              <a:xfrm>
                <a:off x="83690" y="646659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71" name="Shape 671"/>
              <p:cNvSpPr/>
              <p:nvPr/>
            </p:nvSpPr>
            <p:spPr>
              <a:xfrm>
                <a:off x="83690" y="573135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72" name="Shape 672"/>
              <p:cNvSpPr/>
              <p:nvPr/>
            </p:nvSpPr>
            <p:spPr>
              <a:xfrm>
                <a:off x="83690" y="492840"/>
                <a:ext cx="277419" cy="70706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73" name="Shape 673"/>
              <p:cNvSpPr/>
              <p:nvPr/>
            </p:nvSpPr>
            <p:spPr>
              <a:xfrm>
                <a:off x="83690" y="406615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74" name="Shape 674"/>
              <p:cNvSpPr/>
              <p:nvPr/>
            </p:nvSpPr>
            <p:spPr>
              <a:xfrm>
                <a:off x="83690" y="321024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75" name="Shape 675"/>
              <p:cNvSpPr/>
              <p:nvPr/>
            </p:nvSpPr>
            <p:spPr>
              <a:xfrm>
                <a:off x="83690" y="239462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76" name="Shape 676"/>
              <p:cNvSpPr/>
              <p:nvPr/>
            </p:nvSpPr>
            <p:spPr>
              <a:xfrm>
                <a:off x="83690" y="167204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</p:grpSp>
      </p:grpSp>
      <p:grpSp>
        <p:nvGrpSpPr>
          <p:cNvPr id="763" name="Group 763"/>
          <p:cNvGrpSpPr/>
          <p:nvPr/>
        </p:nvGrpSpPr>
        <p:grpSpPr>
          <a:xfrm>
            <a:off x="7439162" y="5139473"/>
            <a:ext cx="4947668" cy="4567353"/>
            <a:chOff x="0" y="0"/>
            <a:chExt cx="4947667" cy="4567351"/>
          </a:xfrm>
        </p:grpSpPr>
        <p:grpSp>
          <p:nvGrpSpPr>
            <p:cNvPr id="690" name="Group 690"/>
            <p:cNvGrpSpPr/>
            <p:nvPr/>
          </p:nvGrpSpPr>
          <p:grpSpPr>
            <a:xfrm>
              <a:off x="1968255" y="3492500"/>
              <a:ext cx="444800" cy="1074852"/>
              <a:chOff x="0" y="0"/>
              <a:chExt cx="444799" cy="1074851"/>
            </a:xfrm>
          </p:grpSpPr>
          <p:pic>
            <p:nvPicPr>
              <p:cNvPr id="679" name="pasted-image.tiff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444800" cy="1074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80" name="Shape 680"/>
              <p:cNvSpPr/>
              <p:nvPr/>
            </p:nvSpPr>
            <p:spPr>
              <a:xfrm>
                <a:off x="83690" y="898770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81" name="Shape 681"/>
              <p:cNvSpPr/>
              <p:nvPr/>
            </p:nvSpPr>
            <p:spPr>
              <a:xfrm>
                <a:off x="83690" y="813179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82" name="Shape 682"/>
              <p:cNvSpPr/>
              <p:nvPr/>
            </p:nvSpPr>
            <p:spPr>
              <a:xfrm>
                <a:off x="83690" y="727588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83" name="Shape 683"/>
              <p:cNvSpPr/>
              <p:nvPr/>
            </p:nvSpPr>
            <p:spPr>
              <a:xfrm>
                <a:off x="83690" y="646659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84" name="Shape 684"/>
              <p:cNvSpPr/>
              <p:nvPr/>
            </p:nvSpPr>
            <p:spPr>
              <a:xfrm>
                <a:off x="83690" y="573135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85" name="Shape 685"/>
              <p:cNvSpPr/>
              <p:nvPr/>
            </p:nvSpPr>
            <p:spPr>
              <a:xfrm>
                <a:off x="83690" y="492840"/>
                <a:ext cx="277419" cy="70706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86" name="Shape 686"/>
              <p:cNvSpPr/>
              <p:nvPr/>
            </p:nvSpPr>
            <p:spPr>
              <a:xfrm>
                <a:off x="83690" y="406615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87" name="Shape 687"/>
              <p:cNvSpPr/>
              <p:nvPr/>
            </p:nvSpPr>
            <p:spPr>
              <a:xfrm>
                <a:off x="83690" y="321024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88" name="Shape 688"/>
              <p:cNvSpPr/>
              <p:nvPr/>
            </p:nvSpPr>
            <p:spPr>
              <a:xfrm>
                <a:off x="83690" y="239462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89" name="Shape 689"/>
              <p:cNvSpPr/>
              <p:nvPr/>
            </p:nvSpPr>
            <p:spPr>
              <a:xfrm>
                <a:off x="83690" y="167204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</p:grpSp>
        <p:grpSp>
          <p:nvGrpSpPr>
            <p:cNvPr id="702" name="Group 702"/>
            <p:cNvGrpSpPr/>
            <p:nvPr/>
          </p:nvGrpSpPr>
          <p:grpSpPr>
            <a:xfrm>
              <a:off x="2908055" y="1371600"/>
              <a:ext cx="444800" cy="1074852"/>
              <a:chOff x="0" y="0"/>
              <a:chExt cx="444799" cy="1074851"/>
            </a:xfrm>
          </p:grpSpPr>
          <p:pic>
            <p:nvPicPr>
              <p:cNvPr id="691" name="pasted-image.tiff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444800" cy="1074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92" name="Shape 692"/>
              <p:cNvSpPr/>
              <p:nvPr/>
            </p:nvSpPr>
            <p:spPr>
              <a:xfrm>
                <a:off x="83690" y="898770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93" name="Shape 693"/>
              <p:cNvSpPr/>
              <p:nvPr/>
            </p:nvSpPr>
            <p:spPr>
              <a:xfrm>
                <a:off x="83690" y="813179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94" name="Shape 694"/>
              <p:cNvSpPr/>
              <p:nvPr/>
            </p:nvSpPr>
            <p:spPr>
              <a:xfrm>
                <a:off x="83690" y="727588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95" name="Shape 695"/>
              <p:cNvSpPr/>
              <p:nvPr/>
            </p:nvSpPr>
            <p:spPr>
              <a:xfrm>
                <a:off x="83690" y="646659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96" name="Shape 696"/>
              <p:cNvSpPr/>
              <p:nvPr/>
            </p:nvSpPr>
            <p:spPr>
              <a:xfrm>
                <a:off x="83690" y="573135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97" name="Shape 697"/>
              <p:cNvSpPr/>
              <p:nvPr/>
            </p:nvSpPr>
            <p:spPr>
              <a:xfrm>
                <a:off x="83690" y="492840"/>
                <a:ext cx="277419" cy="70706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98" name="Shape 698"/>
              <p:cNvSpPr/>
              <p:nvPr/>
            </p:nvSpPr>
            <p:spPr>
              <a:xfrm>
                <a:off x="83690" y="406615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699" name="Shape 699"/>
              <p:cNvSpPr/>
              <p:nvPr/>
            </p:nvSpPr>
            <p:spPr>
              <a:xfrm>
                <a:off x="83690" y="321024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700" name="Shape 700"/>
              <p:cNvSpPr/>
              <p:nvPr/>
            </p:nvSpPr>
            <p:spPr>
              <a:xfrm>
                <a:off x="83690" y="239462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701" name="Shape 701"/>
              <p:cNvSpPr/>
              <p:nvPr/>
            </p:nvSpPr>
            <p:spPr>
              <a:xfrm>
                <a:off x="83690" y="167204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</p:grpSp>
        <p:grpSp>
          <p:nvGrpSpPr>
            <p:cNvPr id="714" name="Group 714"/>
            <p:cNvGrpSpPr/>
            <p:nvPr/>
          </p:nvGrpSpPr>
          <p:grpSpPr>
            <a:xfrm>
              <a:off x="1968255" y="0"/>
              <a:ext cx="444800" cy="1074852"/>
              <a:chOff x="0" y="0"/>
              <a:chExt cx="444799" cy="1074851"/>
            </a:xfrm>
          </p:grpSpPr>
          <p:pic>
            <p:nvPicPr>
              <p:cNvPr id="703" name="pasted-image.tiff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444800" cy="1074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04" name="Shape 704"/>
              <p:cNvSpPr/>
              <p:nvPr/>
            </p:nvSpPr>
            <p:spPr>
              <a:xfrm>
                <a:off x="83690" y="898770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705" name="Shape 705"/>
              <p:cNvSpPr/>
              <p:nvPr/>
            </p:nvSpPr>
            <p:spPr>
              <a:xfrm>
                <a:off x="83690" y="813179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706" name="Shape 706"/>
              <p:cNvSpPr/>
              <p:nvPr/>
            </p:nvSpPr>
            <p:spPr>
              <a:xfrm>
                <a:off x="83690" y="727588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707" name="Shape 707"/>
              <p:cNvSpPr/>
              <p:nvPr/>
            </p:nvSpPr>
            <p:spPr>
              <a:xfrm>
                <a:off x="83690" y="646659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708" name="Shape 708"/>
              <p:cNvSpPr/>
              <p:nvPr/>
            </p:nvSpPr>
            <p:spPr>
              <a:xfrm>
                <a:off x="83690" y="573135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709" name="Shape 709"/>
              <p:cNvSpPr/>
              <p:nvPr/>
            </p:nvSpPr>
            <p:spPr>
              <a:xfrm>
                <a:off x="83690" y="492840"/>
                <a:ext cx="277419" cy="70706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710" name="Shape 710"/>
              <p:cNvSpPr/>
              <p:nvPr/>
            </p:nvSpPr>
            <p:spPr>
              <a:xfrm>
                <a:off x="83690" y="406615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711" name="Shape 711"/>
              <p:cNvSpPr/>
              <p:nvPr/>
            </p:nvSpPr>
            <p:spPr>
              <a:xfrm>
                <a:off x="83690" y="321024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712" name="Shape 712"/>
              <p:cNvSpPr/>
              <p:nvPr/>
            </p:nvSpPr>
            <p:spPr>
              <a:xfrm>
                <a:off x="83690" y="239462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713" name="Shape 713"/>
              <p:cNvSpPr/>
              <p:nvPr/>
            </p:nvSpPr>
            <p:spPr>
              <a:xfrm>
                <a:off x="83690" y="167204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</p:grpSp>
        <p:grpSp>
          <p:nvGrpSpPr>
            <p:cNvPr id="726" name="Group 726"/>
            <p:cNvGrpSpPr/>
            <p:nvPr/>
          </p:nvGrpSpPr>
          <p:grpSpPr>
            <a:xfrm>
              <a:off x="4502867" y="1193706"/>
              <a:ext cx="444801" cy="1074853"/>
              <a:chOff x="0" y="0"/>
              <a:chExt cx="444799" cy="1074851"/>
            </a:xfrm>
          </p:grpSpPr>
          <p:pic>
            <p:nvPicPr>
              <p:cNvPr id="715" name="pasted-image.tiff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444800" cy="1074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16" name="Shape 716"/>
              <p:cNvSpPr/>
              <p:nvPr/>
            </p:nvSpPr>
            <p:spPr>
              <a:xfrm>
                <a:off x="83690" y="898770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717" name="Shape 717"/>
              <p:cNvSpPr/>
              <p:nvPr/>
            </p:nvSpPr>
            <p:spPr>
              <a:xfrm>
                <a:off x="83690" y="813179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718" name="Shape 718"/>
              <p:cNvSpPr/>
              <p:nvPr/>
            </p:nvSpPr>
            <p:spPr>
              <a:xfrm>
                <a:off x="83690" y="727588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719" name="Shape 719"/>
              <p:cNvSpPr/>
              <p:nvPr/>
            </p:nvSpPr>
            <p:spPr>
              <a:xfrm>
                <a:off x="83690" y="646659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720" name="Shape 720"/>
              <p:cNvSpPr/>
              <p:nvPr/>
            </p:nvSpPr>
            <p:spPr>
              <a:xfrm>
                <a:off x="83690" y="573135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721" name="Shape 721"/>
              <p:cNvSpPr/>
              <p:nvPr/>
            </p:nvSpPr>
            <p:spPr>
              <a:xfrm>
                <a:off x="83690" y="492840"/>
                <a:ext cx="277419" cy="70706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722" name="Shape 722"/>
              <p:cNvSpPr/>
              <p:nvPr/>
            </p:nvSpPr>
            <p:spPr>
              <a:xfrm>
                <a:off x="83690" y="406615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723" name="Shape 723"/>
              <p:cNvSpPr/>
              <p:nvPr/>
            </p:nvSpPr>
            <p:spPr>
              <a:xfrm>
                <a:off x="83690" y="321024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724" name="Shape 724"/>
              <p:cNvSpPr/>
              <p:nvPr/>
            </p:nvSpPr>
            <p:spPr>
              <a:xfrm>
                <a:off x="83690" y="239462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725" name="Shape 725"/>
              <p:cNvSpPr/>
              <p:nvPr/>
            </p:nvSpPr>
            <p:spPr>
              <a:xfrm>
                <a:off x="83690" y="167204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</p:grpSp>
        <p:pic>
          <p:nvPicPr>
            <p:cNvPr id="727" name="pasted-image.tiff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2755900"/>
              <a:ext cx="444800" cy="10748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28" name="Shape 728"/>
            <p:cNvSpPr/>
            <p:nvPr/>
          </p:nvSpPr>
          <p:spPr>
            <a:xfrm>
              <a:off x="83690" y="3654669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729" name="Shape 729"/>
            <p:cNvSpPr/>
            <p:nvPr/>
          </p:nvSpPr>
          <p:spPr>
            <a:xfrm>
              <a:off x="83690" y="3569079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730" name="Shape 730"/>
            <p:cNvSpPr/>
            <p:nvPr/>
          </p:nvSpPr>
          <p:spPr>
            <a:xfrm>
              <a:off x="83690" y="3483488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731" name="Shape 731"/>
            <p:cNvSpPr/>
            <p:nvPr/>
          </p:nvSpPr>
          <p:spPr>
            <a:xfrm>
              <a:off x="83690" y="3402559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732" name="Shape 732"/>
            <p:cNvSpPr/>
            <p:nvPr/>
          </p:nvSpPr>
          <p:spPr>
            <a:xfrm>
              <a:off x="83690" y="3329035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733" name="Shape 733"/>
            <p:cNvSpPr/>
            <p:nvPr/>
          </p:nvSpPr>
          <p:spPr>
            <a:xfrm>
              <a:off x="83690" y="3248740"/>
              <a:ext cx="277419" cy="70706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734" name="Shape 734"/>
            <p:cNvSpPr/>
            <p:nvPr/>
          </p:nvSpPr>
          <p:spPr>
            <a:xfrm>
              <a:off x="83690" y="3162515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735" name="Shape 735"/>
            <p:cNvSpPr/>
            <p:nvPr/>
          </p:nvSpPr>
          <p:spPr>
            <a:xfrm>
              <a:off x="83690" y="3076924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736" name="Shape 736"/>
            <p:cNvSpPr/>
            <p:nvPr/>
          </p:nvSpPr>
          <p:spPr>
            <a:xfrm>
              <a:off x="1767176" y="2556725"/>
              <a:ext cx="277420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737" name="Shape 737"/>
            <p:cNvSpPr/>
            <p:nvPr/>
          </p:nvSpPr>
          <p:spPr>
            <a:xfrm>
              <a:off x="1767176" y="2454125"/>
              <a:ext cx="277420" cy="70706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738" name="Shape 738"/>
            <p:cNvSpPr/>
            <p:nvPr/>
          </p:nvSpPr>
          <p:spPr>
            <a:xfrm flipV="1">
              <a:off x="827318" y="2335136"/>
              <a:ext cx="722072" cy="176755"/>
            </a:xfrm>
            <a:prstGeom prst="line">
              <a:avLst/>
            </a:prstGeom>
            <a:noFill/>
            <a:ln w="25400" cap="flat">
              <a:solidFill>
                <a:srgbClr val="53548A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buClr>
                  <a:srgbClr val="FFFFFF"/>
                </a:buClr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39" name="Shape 739"/>
            <p:cNvSpPr/>
            <p:nvPr/>
          </p:nvSpPr>
          <p:spPr>
            <a:xfrm flipH="1">
              <a:off x="3253324" y="2084430"/>
              <a:ext cx="813260" cy="480944"/>
            </a:xfrm>
            <a:prstGeom prst="line">
              <a:avLst/>
            </a:prstGeom>
            <a:noFill/>
            <a:ln w="25400" cap="flat">
              <a:solidFill>
                <a:srgbClr val="53548A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buClr>
                  <a:srgbClr val="FFFFFF"/>
                </a:buClr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40" name="Shape 740"/>
            <p:cNvSpPr/>
            <p:nvPr/>
          </p:nvSpPr>
          <p:spPr>
            <a:xfrm>
              <a:off x="834992" y="2751753"/>
              <a:ext cx="706724" cy="572219"/>
            </a:xfrm>
            <a:prstGeom prst="line">
              <a:avLst/>
            </a:prstGeom>
            <a:noFill/>
            <a:ln w="25400" cap="flat">
              <a:solidFill>
                <a:srgbClr val="53548A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buClr>
                  <a:srgbClr val="FFFFFF"/>
                </a:buClr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41" name="Shape 741"/>
            <p:cNvSpPr/>
            <p:nvPr/>
          </p:nvSpPr>
          <p:spPr>
            <a:xfrm flipH="1">
              <a:off x="1933505" y="2843958"/>
              <a:ext cx="901959" cy="610462"/>
            </a:xfrm>
            <a:prstGeom prst="line">
              <a:avLst/>
            </a:prstGeom>
            <a:noFill/>
            <a:ln w="25400" cap="flat">
              <a:solidFill>
                <a:srgbClr val="53548A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buClr>
                  <a:srgbClr val="FFFFFF"/>
                </a:buClr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742" name="image1.jpg" descr="images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80695" y="1801771"/>
              <a:ext cx="650381" cy="5928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43" name="Shape 743"/>
            <p:cNvSpPr/>
            <p:nvPr/>
          </p:nvSpPr>
          <p:spPr>
            <a:xfrm>
              <a:off x="1859813" y="894092"/>
              <a:ext cx="1025195" cy="1623074"/>
            </a:xfrm>
            <a:prstGeom prst="line">
              <a:avLst/>
            </a:prstGeom>
            <a:noFill/>
            <a:ln w="25400" cap="flat">
              <a:solidFill>
                <a:srgbClr val="53548A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buClr>
                  <a:srgbClr val="FFFFFF"/>
                </a:buClr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44" name="Shape 744"/>
            <p:cNvSpPr/>
            <p:nvPr/>
          </p:nvSpPr>
          <p:spPr>
            <a:xfrm>
              <a:off x="3283544" y="2802338"/>
              <a:ext cx="752821" cy="752821"/>
            </a:xfrm>
            <a:prstGeom prst="line">
              <a:avLst/>
            </a:prstGeom>
            <a:noFill/>
            <a:ln w="25400" cap="flat">
              <a:solidFill>
                <a:srgbClr val="53548A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buClr>
                  <a:srgbClr val="FFFFFF"/>
                </a:buClr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45" name="Shape 745"/>
            <p:cNvSpPr/>
            <p:nvPr/>
          </p:nvSpPr>
          <p:spPr>
            <a:xfrm>
              <a:off x="1489834" y="442871"/>
              <a:ext cx="466726" cy="465826"/>
            </a:xfrm>
            <a:prstGeom prst="ellipse">
              <a:avLst/>
            </a:prstGeom>
            <a:noFill/>
            <a:ln w="25400" cap="flat">
              <a:solidFill>
                <a:srgbClr val="505188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746" name="Shape 746"/>
            <p:cNvSpPr/>
            <p:nvPr/>
          </p:nvSpPr>
          <p:spPr>
            <a:xfrm>
              <a:off x="2836034" y="2474871"/>
              <a:ext cx="466726" cy="465826"/>
            </a:xfrm>
            <a:prstGeom prst="ellipse">
              <a:avLst/>
            </a:prstGeom>
            <a:noFill/>
            <a:ln w="25400" cap="flat">
              <a:solidFill>
                <a:srgbClr val="505188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747" name="Shape 747"/>
            <p:cNvSpPr/>
            <p:nvPr/>
          </p:nvSpPr>
          <p:spPr>
            <a:xfrm>
              <a:off x="4029834" y="1676113"/>
              <a:ext cx="466726" cy="465826"/>
            </a:xfrm>
            <a:prstGeom prst="ellipse">
              <a:avLst/>
            </a:prstGeom>
            <a:noFill/>
            <a:ln w="25400" cap="flat">
              <a:solidFill>
                <a:srgbClr val="505188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748" name="Shape 748"/>
            <p:cNvSpPr/>
            <p:nvPr/>
          </p:nvSpPr>
          <p:spPr>
            <a:xfrm>
              <a:off x="359534" y="2373271"/>
              <a:ext cx="466726" cy="465826"/>
            </a:xfrm>
            <a:prstGeom prst="ellipse">
              <a:avLst/>
            </a:prstGeom>
            <a:noFill/>
            <a:ln w="25400" cap="flat">
              <a:solidFill>
                <a:srgbClr val="505188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749" name="Shape 749"/>
            <p:cNvSpPr/>
            <p:nvPr/>
          </p:nvSpPr>
          <p:spPr>
            <a:xfrm>
              <a:off x="3940934" y="3490871"/>
              <a:ext cx="466726" cy="465826"/>
            </a:xfrm>
            <a:prstGeom prst="ellipse">
              <a:avLst/>
            </a:prstGeom>
            <a:noFill/>
            <a:ln w="25400" cap="flat">
              <a:solidFill>
                <a:srgbClr val="505188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750" name="Shape 750"/>
            <p:cNvSpPr/>
            <p:nvPr/>
          </p:nvSpPr>
          <p:spPr>
            <a:xfrm>
              <a:off x="1489834" y="3287671"/>
              <a:ext cx="466726" cy="465826"/>
            </a:xfrm>
            <a:prstGeom prst="ellipse">
              <a:avLst/>
            </a:prstGeom>
            <a:noFill/>
            <a:ln w="25400" cap="flat">
              <a:solidFill>
                <a:srgbClr val="505188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grpSp>
          <p:nvGrpSpPr>
            <p:cNvPr id="762" name="Group 762"/>
            <p:cNvGrpSpPr/>
            <p:nvPr/>
          </p:nvGrpSpPr>
          <p:grpSpPr>
            <a:xfrm>
              <a:off x="4477327" y="3492500"/>
              <a:ext cx="444800" cy="1074852"/>
              <a:chOff x="0" y="0"/>
              <a:chExt cx="444799" cy="1074851"/>
            </a:xfrm>
          </p:grpSpPr>
          <p:pic>
            <p:nvPicPr>
              <p:cNvPr id="751" name="pasted-image.tiff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444800" cy="1074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52" name="Shape 752"/>
              <p:cNvSpPr/>
              <p:nvPr/>
            </p:nvSpPr>
            <p:spPr>
              <a:xfrm>
                <a:off x="83690" y="898770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753" name="Shape 753"/>
              <p:cNvSpPr/>
              <p:nvPr/>
            </p:nvSpPr>
            <p:spPr>
              <a:xfrm>
                <a:off x="83690" y="813179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754" name="Shape 754"/>
              <p:cNvSpPr/>
              <p:nvPr/>
            </p:nvSpPr>
            <p:spPr>
              <a:xfrm>
                <a:off x="83690" y="727588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755" name="Shape 755"/>
              <p:cNvSpPr/>
              <p:nvPr/>
            </p:nvSpPr>
            <p:spPr>
              <a:xfrm>
                <a:off x="83690" y="646659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756" name="Shape 756"/>
              <p:cNvSpPr/>
              <p:nvPr/>
            </p:nvSpPr>
            <p:spPr>
              <a:xfrm>
                <a:off x="83690" y="573135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757" name="Shape 757"/>
              <p:cNvSpPr/>
              <p:nvPr/>
            </p:nvSpPr>
            <p:spPr>
              <a:xfrm>
                <a:off x="83690" y="492840"/>
                <a:ext cx="277419" cy="70706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758" name="Shape 758"/>
              <p:cNvSpPr/>
              <p:nvPr/>
            </p:nvSpPr>
            <p:spPr>
              <a:xfrm>
                <a:off x="83690" y="406615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759" name="Shape 759"/>
              <p:cNvSpPr/>
              <p:nvPr/>
            </p:nvSpPr>
            <p:spPr>
              <a:xfrm>
                <a:off x="83690" y="321024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760" name="Shape 760"/>
              <p:cNvSpPr/>
              <p:nvPr/>
            </p:nvSpPr>
            <p:spPr>
              <a:xfrm>
                <a:off x="83690" y="239462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761" name="Shape 761"/>
              <p:cNvSpPr/>
              <p:nvPr/>
            </p:nvSpPr>
            <p:spPr>
              <a:xfrm>
                <a:off x="83690" y="167204"/>
                <a:ext cx="277419" cy="70707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</p:grpSp>
      </p:grpSp>
      <p:grpSp>
        <p:nvGrpSpPr>
          <p:cNvPr id="766" name="Group 766"/>
          <p:cNvGrpSpPr/>
          <p:nvPr/>
        </p:nvGrpSpPr>
        <p:grpSpPr>
          <a:xfrm>
            <a:off x="6205706" y="6280150"/>
            <a:ext cx="2074402" cy="1098031"/>
            <a:chOff x="0" y="0"/>
            <a:chExt cx="2074400" cy="1098030"/>
          </a:xfrm>
        </p:grpSpPr>
        <p:sp>
          <p:nvSpPr>
            <p:cNvPr id="764" name="Shape 764"/>
            <p:cNvSpPr/>
            <p:nvPr/>
          </p:nvSpPr>
          <p:spPr>
            <a:xfrm>
              <a:off x="0" y="0"/>
              <a:ext cx="2074401" cy="5110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650240">
                <a:defRPr sz="22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End of round 2</a:t>
              </a:r>
            </a:p>
          </p:txBody>
        </p:sp>
        <p:sp>
          <p:nvSpPr>
            <p:cNvPr id="765" name="Shape 765"/>
            <p:cNvSpPr/>
            <p:nvPr/>
          </p:nvSpPr>
          <p:spPr>
            <a:xfrm>
              <a:off x="239120" y="408776"/>
              <a:ext cx="1625601" cy="689255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6600"/>
            </a:solidFill>
            <a:ln w="12700" cap="flat">
              <a:solidFill>
                <a:srgbClr val="505188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65024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767" name="Shape 767"/>
          <p:cNvSpPr/>
          <p:nvPr/>
        </p:nvSpPr>
        <p:spPr>
          <a:xfrm rot="8886253">
            <a:off x="6399303" y="5596726"/>
            <a:ext cx="1625601" cy="68925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6600"/>
          </a:solidFill>
          <a:ln w="12700">
            <a:solidFill>
              <a:srgbClr val="505188"/>
            </a:solidFill>
          </a:ln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algn="ctr" defTabSz="65024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8" name="Shape 768"/>
          <p:cNvSpPr/>
          <p:nvPr/>
        </p:nvSpPr>
        <p:spPr>
          <a:xfrm>
            <a:off x="1043785" y="2402665"/>
            <a:ext cx="10917229" cy="1120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29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The collection continues for a fixed number of rounds </a:t>
            </a:r>
            <a:r>
              <a:rPr>
                <a:solidFill>
                  <a:srgbClr val="0433FF"/>
                </a:solidFill>
              </a:rPr>
              <a:t>Τ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 </a:t>
            </a:r>
            <a:r>
              <a:t> </a:t>
            </a:r>
          </a:p>
          <a:p>
            <a:pPr algn="ctr">
              <a:defRPr sz="29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that depends on the estimate </a:t>
            </a:r>
            <a:r>
              <a:rPr>
                <a:solidFill>
                  <a:srgbClr val="0433FF"/>
                </a:solidFill>
              </a:rPr>
              <a:t>k</a:t>
            </a:r>
            <a:r>
              <a:t>.</a:t>
            </a:r>
          </a:p>
        </p:txBody>
      </p:sp>
      <p:sp>
        <p:nvSpPr>
          <p:cNvPr id="769" name="Shape 769"/>
          <p:cNvSpPr/>
          <p:nvPr/>
        </p:nvSpPr>
        <p:spPr>
          <a:xfrm>
            <a:off x="1043785" y="3901265"/>
            <a:ext cx="10917229" cy="612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29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>
                <a:solidFill>
                  <a:srgbClr val="0433FF"/>
                </a:solidFill>
              </a:rPr>
              <a:t>Τ(n)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 </a:t>
            </a:r>
            <a:r>
              <a:t> is large enough to </a:t>
            </a:r>
            <a:r>
              <a:rPr>
                <a:solidFill>
                  <a:srgbClr val="0433FF"/>
                </a:solidFill>
              </a:rPr>
              <a:t>drain</a:t>
            </a:r>
            <a:r>
              <a:t> all the energy in the network.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xit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4" dur="1000" fill="hold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Class="exit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8" dur="1000" fill="hold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xit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0" dur="1000" fill="hold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Class="exit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4" dur="1000" fill="hold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Class="entr" nodeType="after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9" dur="10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Class="entr" nodeType="after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6" dur="10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Class="entr" nodeType="after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0" dur="10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68" grpId="11"/>
      <p:bldP build="whole" bldLvl="1" animBg="1" rev="0" advAuto="0" spid="766" grpId="9"/>
      <p:bldP build="whole" bldLvl="1" animBg="1" rev="0" advAuto="0" spid="593" grpId="3"/>
      <p:bldP build="whole" bldLvl="1" animBg="1" rev="0" advAuto="0" spid="407" grpId="1"/>
      <p:bldP build="whole" bldLvl="1" animBg="1" rev="0" advAuto="0" spid="763" grpId="10"/>
      <p:bldP build="whole" bldLvl="1" animBg="1" rev="0" advAuto="0" spid="678" grpId="2"/>
      <p:bldP build="whole" bldLvl="1" animBg="1" rev="0" advAuto="0" spid="407" grpId="4"/>
      <p:bldP build="whole" bldLvl="1" animBg="1" rev="0" advAuto="0" spid="678" grpId="7"/>
      <p:bldP build="whole" bldLvl="1" animBg="1" rev="0" advAuto="0" spid="500" grpId="6"/>
      <p:bldP build="whole" bldLvl="1" animBg="1" rev="0" advAuto="0" spid="769" grpId="12"/>
      <p:bldP build="whole" bldLvl="1" animBg="1" rev="0" advAuto="0" spid="767" grpId="5"/>
      <p:bldP build="whole" bldLvl="1" animBg="1" rev="0" advAuto="0" spid="767" grpId="8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Shape 771"/>
          <p:cNvSpPr/>
          <p:nvPr/>
        </p:nvSpPr>
        <p:spPr>
          <a:xfrm>
            <a:off x="120650" y="4063906"/>
            <a:ext cx="6640116" cy="1270001"/>
          </a:xfrm>
          <a:prstGeom prst="roundRect">
            <a:avLst>
              <a:gd name="adj" fmla="val 15000"/>
            </a:avLst>
          </a:prstGeom>
          <a:solidFill>
            <a:srgbClr val="0096FF">
              <a:alpha val="35189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772" name="Shape 772"/>
          <p:cNvSpPr/>
          <p:nvPr/>
        </p:nvSpPr>
        <p:spPr>
          <a:xfrm>
            <a:off x="120650" y="5372161"/>
            <a:ext cx="6640116" cy="1270001"/>
          </a:xfrm>
          <a:prstGeom prst="roundRect">
            <a:avLst>
              <a:gd name="adj" fmla="val 15000"/>
            </a:avLst>
          </a:prstGeom>
          <a:solidFill>
            <a:srgbClr val="0096FF">
              <a:alpha val="35189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773" name="Shape 773"/>
          <p:cNvSpPr/>
          <p:nvPr/>
        </p:nvSpPr>
        <p:spPr>
          <a:xfrm>
            <a:off x="129539" y="4117339"/>
            <a:ext cx="6447808" cy="11021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normAutofit fontScale="100000" lnSpcReduction="0"/>
          </a:bodyPr>
          <a:lstStyle/>
          <a:p>
            <a:pPr defTabSz="650240">
              <a:spcBef>
                <a:spcPts val="600"/>
              </a:spcBef>
              <a:defRPr sz="2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2. </a:t>
            </a:r>
            <a:r>
              <a:rPr b="1"/>
              <a:t>Collection</a:t>
            </a:r>
            <a:r>
              <a:t> phase:</a:t>
            </a:r>
          </a:p>
          <a:p>
            <a:pPr lvl="1" marL="901700" indent="-366712" defTabSz="650240">
              <a:spcBef>
                <a:spcPts val="500"/>
              </a:spcBef>
              <a:buSzPct val="100000"/>
              <a:buFont typeface="Arial"/>
              <a:buChar char="–"/>
              <a:defRPr sz="22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to let the leader collect “enough” energy</a:t>
            </a:r>
          </a:p>
        </p:txBody>
      </p:sp>
      <p:sp>
        <p:nvSpPr>
          <p:cNvPr id="774" name="Shape 774"/>
          <p:cNvSpPr/>
          <p:nvPr/>
        </p:nvSpPr>
        <p:spPr>
          <a:xfrm>
            <a:off x="129539" y="5372718"/>
            <a:ext cx="6447808" cy="1192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normAutofit fontScale="100000" lnSpcReduction="0"/>
          </a:bodyPr>
          <a:lstStyle/>
          <a:p>
            <a:pPr defTabSz="650240">
              <a:spcBef>
                <a:spcPts val="600"/>
              </a:spcBef>
              <a:defRPr sz="2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3. </a:t>
            </a:r>
            <a:r>
              <a:rPr b="1"/>
              <a:t>Verification</a:t>
            </a:r>
            <a:r>
              <a:t> phase:</a:t>
            </a:r>
          </a:p>
          <a:p>
            <a:pPr lvl="1" marL="857250" indent="-457200">
              <a:spcBef>
                <a:spcPts val="300"/>
              </a:spcBef>
              <a:buSzPct val="100000"/>
              <a:buFont typeface="Arial"/>
              <a:buChar char="–"/>
              <a:defRPr b="1" sz="22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b="0"/>
              <a:t>to check whether the guess </a:t>
            </a:r>
            <a:r>
              <a:rPr b="0">
                <a:solidFill>
                  <a:srgbClr val="0433FF"/>
                </a:solidFill>
              </a:rPr>
              <a:t>k</a:t>
            </a:r>
            <a:r>
              <a:rPr b="0"/>
              <a:t> is correct</a:t>
            </a:r>
          </a:p>
        </p:txBody>
      </p:sp>
      <p:sp>
        <p:nvSpPr>
          <p:cNvPr id="775" name="Shape 775"/>
          <p:cNvSpPr/>
          <p:nvPr/>
        </p:nvSpPr>
        <p:spPr>
          <a:xfrm>
            <a:off x="120650" y="2755652"/>
            <a:ext cx="6640116" cy="1270001"/>
          </a:xfrm>
          <a:prstGeom prst="roundRect">
            <a:avLst>
              <a:gd name="adj" fmla="val 15000"/>
            </a:avLst>
          </a:prstGeom>
          <a:solidFill>
            <a:srgbClr val="0096FF">
              <a:alpha val="35189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776" name="Shape 776"/>
          <p:cNvSpPr/>
          <p:nvPr>
            <p:ph type="title"/>
          </p:nvPr>
        </p:nvSpPr>
        <p:spPr>
          <a:xfrm>
            <a:off x="66039" y="1330396"/>
            <a:ext cx="8042803" cy="770782"/>
          </a:xfrm>
          <a:prstGeom prst="rect">
            <a:avLst/>
          </a:prstGeom>
        </p:spPr>
        <p:txBody>
          <a:bodyPr/>
          <a:lstStyle/>
          <a:p>
            <a:pPr algn="l">
              <a:defRPr sz="3500">
                <a:solidFill>
                  <a:srgbClr val="0433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u="sng"/>
              <a:t>Incremental Counting</a:t>
            </a:r>
            <a:r>
              <a:t>: </a:t>
            </a:r>
          </a:p>
        </p:txBody>
      </p:sp>
      <p:sp>
        <p:nvSpPr>
          <p:cNvPr id="777" name="Shape 777"/>
          <p:cNvSpPr/>
          <p:nvPr>
            <p:ph type="body" sz="quarter" idx="1"/>
          </p:nvPr>
        </p:nvSpPr>
        <p:spPr>
          <a:xfrm>
            <a:off x="129539" y="2161539"/>
            <a:ext cx="7346382" cy="770782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600"/>
              </a:spcBef>
              <a:buSzTx/>
              <a:buFontTx/>
              <a:buNone/>
              <a:defRPr sz="22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Initially, each non-leader has “energy” </a:t>
            </a:r>
            <a:r>
              <a:rPr>
                <a:solidFill>
                  <a:srgbClr val="0433FF"/>
                </a:solidFill>
              </a:rPr>
              <a:t>1</a:t>
            </a:r>
          </a:p>
        </p:txBody>
      </p:sp>
      <p:sp>
        <p:nvSpPr>
          <p:cNvPr id="778" name="Shape 778"/>
          <p:cNvSpPr/>
          <p:nvPr>
            <p:ph type="sldNum" sz="quarter" idx="2"/>
          </p:nvPr>
        </p:nvSpPr>
        <p:spPr>
          <a:xfrm>
            <a:off x="12005833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79" name="Shape 779"/>
          <p:cNvSpPr/>
          <p:nvPr/>
        </p:nvSpPr>
        <p:spPr>
          <a:xfrm>
            <a:off x="1270000" y="254000"/>
            <a:ext cx="10464800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>
              <a:defRPr sz="4800">
                <a:solidFill>
                  <a:srgbClr val="0433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0433FF"/>
                </a:solidFill>
              </a:rPr>
              <a:t>Our protocol</a:t>
            </a:r>
          </a:p>
        </p:txBody>
      </p:sp>
      <p:sp>
        <p:nvSpPr>
          <p:cNvPr id="780" name="Shape 780"/>
          <p:cNvSpPr/>
          <p:nvPr/>
        </p:nvSpPr>
        <p:spPr>
          <a:xfrm>
            <a:off x="120636" y="2833386"/>
            <a:ext cx="5878143" cy="1114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normAutofit fontScale="100000" lnSpcReduction="0"/>
          </a:bodyPr>
          <a:lstStyle/>
          <a:p>
            <a:pPr defTabSz="650240">
              <a:spcBef>
                <a:spcPts val="600"/>
              </a:spcBef>
              <a:defRPr sz="2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1. Guess a size </a:t>
            </a:r>
            <a:r>
              <a:rPr>
                <a:solidFill>
                  <a:srgbClr val="0433FF"/>
                </a:solidFill>
              </a:rPr>
              <a:t>k</a:t>
            </a:r>
            <a:r>
              <a:t> of the system</a:t>
            </a:r>
          </a:p>
          <a:p>
            <a:pPr lvl="1" marL="901700" indent="-366712" defTabSz="650240">
              <a:spcBef>
                <a:spcPts val="500"/>
              </a:spcBef>
              <a:buSzPct val="100000"/>
              <a:buFont typeface="Arial"/>
              <a:buChar char="–"/>
              <a:defRPr sz="22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start from </a:t>
            </a:r>
            <a:r>
              <a:rPr>
                <a:solidFill>
                  <a:srgbClr val="0433FF"/>
                </a:solidFill>
              </a:rPr>
              <a:t>k=2</a:t>
            </a:r>
          </a:p>
        </p:txBody>
      </p:sp>
      <p:grpSp>
        <p:nvGrpSpPr>
          <p:cNvPr id="880" name="Group 880"/>
          <p:cNvGrpSpPr/>
          <p:nvPr/>
        </p:nvGrpSpPr>
        <p:grpSpPr>
          <a:xfrm>
            <a:off x="7451862" y="2967773"/>
            <a:ext cx="4947668" cy="4567353"/>
            <a:chOff x="0" y="0"/>
            <a:chExt cx="4947667" cy="4567351"/>
          </a:xfrm>
        </p:grpSpPr>
        <p:grpSp>
          <p:nvGrpSpPr>
            <p:cNvPr id="792" name="Group 792"/>
            <p:cNvGrpSpPr/>
            <p:nvPr/>
          </p:nvGrpSpPr>
          <p:grpSpPr>
            <a:xfrm>
              <a:off x="1968255" y="3492500"/>
              <a:ext cx="444800" cy="1074852"/>
              <a:chOff x="0" y="0"/>
              <a:chExt cx="444799" cy="1074851"/>
            </a:xfrm>
          </p:grpSpPr>
          <p:pic>
            <p:nvPicPr>
              <p:cNvPr id="781" name="pasted-image.tiff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444800" cy="1074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82" name="Shape 782"/>
              <p:cNvSpPr/>
              <p:nvPr/>
            </p:nvSpPr>
            <p:spPr>
              <a:xfrm>
                <a:off x="83690" y="898770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783" name="Shape 783"/>
              <p:cNvSpPr/>
              <p:nvPr/>
            </p:nvSpPr>
            <p:spPr>
              <a:xfrm>
                <a:off x="83690" y="81317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784" name="Shape 784"/>
              <p:cNvSpPr/>
              <p:nvPr/>
            </p:nvSpPr>
            <p:spPr>
              <a:xfrm>
                <a:off x="83690" y="727588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785" name="Shape 785"/>
              <p:cNvSpPr/>
              <p:nvPr/>
            </p:nvSpPr>
            <p:spPr>
              <a:xfrm>
                <a:off x="83690" y="64665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786" name="Shape 786"/>
              <p:cNvSpPr/>
              <p:nvPr/>
            </p:nvSpPr>
            <p:spPr>
              <a:xfrm>
                <a:off x="83690" y="57313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787" name="Shape 787"/>
              <p:cNvSpPr/>
              <p:nvPr/>
            </p:nvSpPr>
            <p:spPr>
              <a:xfrm>
                <a:off x="83690" y="492840"/>
                <a:ext cx="277419" cy="70706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788" name="Shape 788"/>
              <p:cNvSpPr/>
              <p:nvPr/>
            </p:nvSpPr>
            <p:spPr>
              <a:xfrm>
                <a:off x="83690" y="40661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789" name="Shape 789"/>
              <p:cNvSpPr/>
              <p:nvPr/>
            </p:nvSpPr>
            <p:spPr>
              <a:xfrm>
                <a:off x="83690" y="32102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790" name="Shape 790"/>
              <p:cNvSpPr/>
              <p:nvPr/>
            </p:nvSpPr>
            <p:spPr>
              <a:xfrm>
                <a:off x="83690" y="239462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791" name="Shape 791"/>
              <p:cNvSpPr/>
              <p:nvPr/>
            </p:nvSpPr>
            <p:spPr>
              <a:xfrm>
                <a:off x="83690" y="16720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</p:grpSp>
        <p:grpSp>
          <p:nvGrpSpPr>
            <p:cNvPr id="804" name="Group 804"/>
            <p:cNvGrpSpPr/>
            <p:nvPr/>
          </p:nvGrpSpPr>
          <p:grpSpPr>
            <a:xfrm>
              <a:off x="2908055" y="1371600"/>
              <a:ext cx="444800" cy="1074852"/>
              <a:chOff x="0" y="0"/>
              <a:chExt cx="444799" cy="1074851"/>
            </a:xfrm>
          </p:grpSpPr>
          <p:pic>
            <p:nvPicPr>
              <p:cNvPr id="793" name="pasted-image.tiff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444800" cy="1074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94" name="Shape 794"/>
              <p:cNvSpPr/>
              <p:nvPr/>
            </p:nvSpPr>
            <p:spPr>
              <a:xfrm>
                <a:off x="83690" y="898770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795" name="Shape 795"/>
              <p:cNvSpPr/>
              <p:nvPr/>
            </p:nvSpPr>
            <p:spPr>
              <a:xfrm>
                <a:off x="83690" y="81317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796" name="Shape 796"/>
              <p:cNvSpPr/>
              <p:nvPr/>
            </p:nvSpPr>
            <p:spPr>
              <a:xfrm>
                <a:off x="83690" y="727588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797" name="Shape 797"/>
              <p:cNvSpPr/>
              <p:nvPr/>
            </p:nvSpPr>
            <p:spPr>
              <a:xfrm>
                <a:off x="83690" y="64665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798" name="Shape 798"/>
              <p:cNvSpPr/>
              <p:nvPr/>
            </p:nvSpPr>
            <p:spPr>
              <a:xfrm>
                <a:off x="83690" y="57313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799" name="Shape 799"/>
              <p:cNvSpPr/>
              <p:nvPr/>
            </p:nvSpPr>
            <p:spPr>
              <a:xfrm>
                <a:off x="83690" y="492840"/>
                <a:ext cx="277419" cy="70706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800" name="Shape 800"/>
              <p:cNvSpPr/>
              <p:nvPr/>
            </p:nvSpPr>
            <p:spPr>
              <a:xfrm>
                <a:off x="83690" y="40661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801" name="Shape 801"/>
              <p:cNvSpPr/>
              <p:nvPr/>
            </p:nvSpPr>
            <p:spPr>
              <a:xfrm>
                <a:off x="83690" y="32102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802" name="Shape 802"/>
              <p:cNvSpPr/>
              <p:nvPr/>
            </p:nvSpPr>
            <p:spPr>
              <a:xfrm>
                <a:off x="83690" y="239462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803" name="Shape 803"/>
              <p:cNvSpPr/>
              <p:nvPr/>
            </p:nvSpPr>
            <p:spPr>
              <a:xfrm>
                <a:off x="83690" y="16720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</p:grpSp>
        <p:grpSp>
          <p:nvGrpSpPr>
            <p:cNvPr id="816" name="Group 816"/>
            <p:cNvGrpSpPr/>
            <p:nvPr/>
          </p:nvGrpSpPr>
          <p:grpSpPr>
            <a:xfrm>
              <a:off x="1968255" y="0"/>
              <a:ext cx="444800" cy="1074852"/>
              <a:chOff x="0" y="0"/>
              <a:chExt cx="444799" cy="1074851"/>
            </a:xfrm>
          </p:grpSpPr>
          <p:pic>
            <p:nvPicPr>
              <p:cNvPr id="805" name="pasted-image.tiff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444800" cy="1074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806" name="Shape 806"/>
              <p:cNvSpPr/>
              <p:nvPr/>
            </p:nvSpPr>
            <p:spPr>
              <a:xfrm>
                <a:off x="83690" y="898770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807" name="Shape 807"/>
              <p:cNvSpPr/>
              <p:nvPr/>
            </p:nvSpPr>
            <p:spPr>
              <a:xfrm>
                <a:off x="83690" y="81317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808" name="Shape 808"/>
              <p:cNvSpPr/>
              <p:nvPr/>
            </p:nvSpPr>
            <p:spPr>
              <a:xfrm>
                <a:off x="83690" y="727588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809" name="Shape 809"/>
              <p:cNvSpPr/>
              <p:nvPr/>
            </p:nvSpPr>
            <p:spPr>
              <a:xfrm>
                <a:off x="83690" y="64665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810" name="Shape 810"/>
              <p:cNvSpPr/>
              <p:nvPr/>
            </p:nvSpPr>
            <p:spPr>
              <a:xfrm>
                <a:off x="83690" y="57313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811" name="Shape 811"/>
              <p:cNvSpPr/>
              <p:nvPr/>
            </p:nvSpPr>
            <p:spPr>
              <a:xfrm>
                <a:off x="83690" y="492840"/>
                <a:ext cx="277419" cy="70706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812" name="Shape 812"/>
              <p:cNvSpPr/>
              <p:nvPr/>
            </p:nvSpPr>
            <p:spPr>
              <a:xfrm>
                <a:off x="83690" y="40661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813" name="Shape 813"/>
              <p:cNvSpPr/>
              <p:nvPr/>
            </p:nvSpPr>
            <p:spPr>
              <a:xfrm>
                <a:off x="83690" y="32102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814" name="Shape 814"/>
              <p:cNvSpPr/>
              <p:nvPr/>
            </p:nvSpPr>
            <p:spPr>
              <a:xfrm>
                <a:off x="83690" y="239462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815" name="Shape 815"/>
              <p:cNvSpPr/>
              <p:nvPr/>
            </p:nvSpPr>
            <p:spPr>
              <a:xfrm>
                <a:off x="83690" y="16720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</p:grpSp>
        <p:grpSp>
          <p:nvGrpSpPr>
            <p:cNvPr id="828" name="Group 828"/>
            <p:cNvGrpSpPr/>
            <p:nvPr/>
          </p:nvGrpSpPr>
          <p:grpSpPr>
            <a:xfrm>
              <a:off x="4502867" y="1193706"/>
              <a:ext cx="444801" cy="1074853"/>
              <a:chOff x="0" y="0"/>
              <a:chExt cx="444799" cy="1074851"/>
            </a:xfrm>
          </p:grpSpPr>
          <p:pic>
            <p:nvPicPr>
              <p:cNvPr id="817" name="pasted-image.tiff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444800" cy="1074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818" name="Shape 818"/>
              <p:cNvSpPr/>
              <p:nvPr/>
            </p:nvSpPr>
            <p:spPr>
              <a:xfrm>
                <a:off x="83690" y="898770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819" name="Shape 819"/>
              <p:cNvSpPr/>
              <p:nvPr/>
            </p:nvSpPr>
            <p:spPr>
              <a:xfrm>
                <a:off x="83690" y="81317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820" name="Shape 820"/>
              <p:cNvSpPr/>
              <p:nvPr/>
            </p:nvSpPr>
            <p:spPr>
              <a:xfrm>
                <a:off x="83690" y="727588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821" name="Shape 821"/>
              <p:cNvSpPr/>
              <p:nvPr/>
            </p:nvSpPr>
            <p:spPr>
              <a:xfrm>
                <a:off x="83690" y="64665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822" name="Shape 822"/>
              <p:cNvSpPr/>
              <p:nvPr/>
            </p:nvSpPr>
            <p:spPr>
              <a:xfrm>
                <a:off x="83690" y="57313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823" name="Shape 823"/>
              <p:cNvSpPr/>
              <p:nvPr/>
            </p:nvSpPr>
            <p:spPr>
              <a:xfrm>
                <a:off x="83690" y="492840"/>
                <a:ext cx="277419" cy="70706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824" name="Shape 824"/>
              <p:cNvSpPr/>
              <p:nvPr/>
            </p:nvSpPr>
            <p:spPr>
              <a:xfrm>
                <a:off x="83690" y="40661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825" name="Shape 825"/>
              <p:cNvSpPr/>
              <p:nvPr/>
            </p:nvSpPr>
            <p:spPr>
              <a:xfrm>
                <a:off x="83690" y="32102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826" name="Shape 826"/>
              <p:cNvSpPr/>
              <p:nvPr/>
            </p:nvSpPr>
            <p:spPr>
              <a:xfrm>
                <a:off x="83690" y="239462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827" name="Shape 827"/>
              <p:cNvSpPr/>
              <p:nvPr/>
            </p:nvSpPr>
            <p:spPr>
              <a:xfrm>
                <a:off x="83690" y="16720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</p:grpSp>
        <p:grpSp>
          <p:nvGrpSpPr>
            <p:cNvPr id="840" name="Group 840"/>
            <p:cNvGrpSpPr/>
            <p:nvPr/>
          </p:nvGrpSpPr>
          <p:grpSpPr>
            <a:xfrm>
              <a:off x="0" y="2755900"/>
              <a:ext cx="444800" cy="1074852"/>
              <a:chOff x="0" y="0"/>
              <a:chExt cx="444799" cy="1074851"/>
            </a:xfrm>
          </p:grpSpPr>
          <p:pic>
            <p:nvPicPr>
              <p:cNvPr id="829" name="pasted-image.tiff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444800" cy="1074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830" name="Shape 830"/>
              <p:cNvSpPr/>
              <p:nvPr/>
            </p:nvSpPr>
            <p:spPr>
              <a:xfrm>
                <a:off x="83690" y="898770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831" name="Shape 831"/>
              <p:cNvSpPr/>
              <p:nvPr/>
            </p:nvSpPr>
            <p:spPr>
              <a:xfrm>
                <a:off x="83690" y="81317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832" name="Shape 832"/>
              <p:cNvSpPr/>
              <p:nvPr/>
            </p:nvSpPr>
            <p:spPr>
              <a:xfrm>
                <a:off x="83690" y="727588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833" name="Shape 833"/>
              <p:cNvSpPr/>
              <p:nvPr/>
            </p:nvSpPr>
            <p:spPr>
              <a:xfrm>
                <a:off x="83690" y="64665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834" name="Shape 834"/>
              <p:cNvSpPr/>
              <p:nvPr/>
            </p:nvSpPr>
            <p:spPr>
              <a:xfrm>
                <a:off x="83690" y="57313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835" name="Shape 835"/>
              <p:cNvSpPr/>
              <p:nvPr/>
            </p:nvSpPr>
            <p:spPr>
              <a:xfrm>
                <a:off x="83690" y="492840"/>
                <a:ext cx="277419" cy="70706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836" name="Shape 836"/>
              <p:cNvSpPr/>
              <p:nvPr/>
            </p:nvSpPr>
            <p:spPr>
              <a:xfrm>
                <a:off x="83690" y="40661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837" name="Shape 837"/>
              <p:cNvSpPr/>
              <p:nvPr/>
            </p:nvSpPr>
            <p:spPr>
              <a:xfrm>
                <a:off x="83690" y="32102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838" name="Shape 838"/>
              <p:cNvSpPr/>
              <p:nvPr/>
            </p:nvSpPr>
            <p:spPr>
              <a:xfrm>
                <a:off x="83690" y="239462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839" name="Shape 839"/>
              <p:cNvSpPr/>
              <p:nvPr/>
            </p:nvSpPr>
            <p:spPr>
              <a:xfrm>
                <a:off x="83690" y="16720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</p:grpSp>
        <p:sp>
          <p:nvSpPr>
            <p:cNvPr id="841" name="Shape 841"/>
            <p:cNvSpPr/>
            <p:nvPr/>
          </p:nvSpPr>
          <p:spPr>
            <a:xfrm flipV="1">
              <a:off x="827318" y="2335136"/>
              <a:ext cx="722072" cy="176755"/>
            </a:xfrm>
            <a:prstGeom prst="line">
              <a:avLst/>
            </a:prstGeom>
            <a:noFill/>
            <a:ln w="25400" cap="flat">
              <a:solidFill>
                <a:srgbClr val="53548A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buClr>
                  <a:srgbClr val="FFFFFF"/>
                </a:buClr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2" name="Shape 842"/>
            <p:cNvSpPr/>
            <p:nvPr/>
          </p:nvSpPr>
          <p:spPr>
            <a:xfrm flipH="1">
              <a:off x="3253324" y="2084430"/>
              <a:ext cx="813260" cy="480944"/>
            </a:xfrm>
            <a:prstGeom prst="line">
              <a:avLst/>
            </a:prstGeom>
            <a:noFill/>
            <a:ln w="25400" cap="flat">
              <a:solidFill>
                <a:srgbClr val="53548A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buClr>
                  <a:srgbClr val="FFFFFF"/>
                </a:buClr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3" name="Shape 843"/>
            <p:cNvSpPr/>
            <p:nvPr/>
          </p:nvSpPr>
          <p:spPr>
            <a:xfrm>
              <a:off x="834992" y="2751753"/>
              <a:ext cx="706724" cy="572219"/>
            </a:xfrm>
            <a:prstGeom prst="line">
              <a:avLst/>
            </a:prstGeom>
            <a:noFill/>
            <a:ln w="25400" cap="flat">
              <a:solidFill>
                <a:srgbClr val="53548A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buClr>
                  <a:srgbClr val="FFFFFF"/>
                </a:buClr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4" name="Shape 844"/>
            <p:cNvSpPr/>
            <p:nvPr/>
          </p:nvSpPr>
          <p:spPr>
            <a:xfrm flipH="1">
              <a:off x="1933505" y="2843958"/>
              <a:ext cx="901959" cy="610462"/>
            </a:xfrm>
            <a:prstGeom prst="line">
              <a:avLst/>
            </a:prstGeom>
            <a:noFill/>
            <a:ln w="25400" cap="flat">
              <a:solidFill>
                <a:srgbClr val="53548A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buClr>
                  <a:srgbClr val="FFFFFF"/>
                </a:buClr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845" name="image1.jpg" descr="images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580695" y="1801771"/>
              <a:ext cx="650381" cy="5928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46" name="Shape 846"/>
            <p:cNvSpPr/>
            <p:nvPr/>
          </p:nvSpPr>
          <p:spPr>
            <a:xfrm>
              <a:off x="1859813" y="894092"/>
              <a:ext cx="1025195" cy="1623074"/>
            </a:xfrm>
            <a:prstGeom prst="line">
              <a:avLst/>
            </a:prstGeom>
            <a:noFill/>
            <a:ln w="25400" cap="flat">
              <a:solidFill>
                <a:srgbClr val="53548A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buClr>
                  <a:srgbClr val="FFFFFF"/>
                </a:buClr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7" name="Shape 847"/>
            <p:cNvSpPr/>
            <p:nvPr/>
          </p:nvSpPr>
          <p:spPr>
            <a:xfrm>
              <a:off x="3283544" y="2802338"/>
              <a:ext cx="752821" cy="752821"/>
            </a:xfrm>
            <a:prstGeom prst="line">
              <a:avLst/>
            </a:prstGeom>
            <a:noFill/>
            <a:ln w="25400" cap="flat">
              <a:solidFill>
                <a:srgbClr val="53548A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buClr>
                  <a:srgbClr val="FFFFFF"/>
                </a:buClr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8" name="Shape 848"/>
            <p:cNvSpPr/>
            <p:nvPr/>
          </p:nvSpPr>
          <p:spPr>
            <a:xfrm>
              <a:off x="986376" y="1433692"/>
              <a:ext cx="454157" cy="353241"/>
            </a:xfrm>
            <a:prstGeom prst="wedgeEllipseCallout">
              <a:avLst>
                <a:gd name="adj1" fmla="val 88800"/>
                <a:gd name="adj2" fmla="val 53901"/>
              </a:avLst>
            </a:prstGeom>
            <a:solidFill>
              <a:srgbClr val="FFFFFF"/>
            </a:solidFill>
            <a:ln w="12700" cap="flat">
              <a:solidFill>
                <a:srgbClr val="505188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650240">
                <a:buClr>
                  <a:srgbClr val="FFFFFF"/>
                </a:buClr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9" name="Shape 849"/>
            <p:cNvSpPr/>
            <p:nvPr/>
          </p:nvSpPr>
          <p:spPr>
            <a:xfrm>
              <a:off x="1074514" y="1431589"/>
              <a:ext cx="329280" cy="371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650240">
                <a:buClr>
                  <a:srgbClr val="FFFFFF"/>
                </a:buClr>
                <a:defRPr sz="16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k?</a:t>
              </a:r>
            </a:p>
          </p:txBody>
        </p:sp>
        <p:grpSp>
          <p:nvGrpSpPr>
            <p:cNvPr id="852" name="Group 852"/>
            <p:cNvGrpSpPr/>
            <p:nvPr/>
          </p:nvGrpSpPr>
          <p:grpSpPr>
            <a:xfrm>
              <a:off x="1489834" y="442871"/>
              <a:ext cx="466726" cy="465826"/>
              <a:chOff x="0" y="0"/>
              <a:chExt cx="466725" cy="465824"/>
            </a:xfrm>
          </p:grpSpPr>
          <p:sp>
            <p:nvSpPr>
              <p:cNvPr id="850" name="Shape 850"/>
              <p:cNvSpPr/>
              <p:nvPr/>
            </p:nvSpPr>
            <p:spPr>
              <a:xfrm>
                <a:off x="0" y="0"/>
                <a:ext cx="466725" cy="465825"/>
              </a:xfrm>
              <a:prstGeom prst="ellipse">
                <a:avLst/>
              </a:prstGeom>
              <a:noFill/>
              <a:ln w="25400" cap="flat">
                <a:solidFill>
                  <a:srgbClr val="505188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851" name="Shape 851"/>
              <p:cNvSpPr/>
              <p:nvPr/>
            </p:nvSpPr>
            <p:spPr>
              <a:xfrm>
                <a:off x="68722" y="47238"/>
                <a:ext cx="329281" cy="371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defTabSz="650240">
                  <a:buClr>
                    <a:srgbClr val="FFFFFF"/>
                  </a:buClr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k?</a:t>
                </a:r>
              </a:p>
            </p:txBody>
          </p:sp>
        </p:grpSp>
        <p:grpSp>
          <p:nvGrpSpPr>
            <p:cNvPr id="855" name="Group 855"/>
            <p:cNvGrpSpPr/>
            <p:nvPr/>
          </p:nvGrpSpPr>
          <p:grpSpPr>
            <a:xfrm>
              <a:off x="2836034" y="2474871"/>
              <a:ext cx="466726" cy="465826"/>
              <a:chOff x="0" y="0"/>
              <a:chExt cx="466725" cy="465824"/>
            </a:xfrm>
          </p:grpSpPr>
          <p:sp>
            <p:nvSpPr>
              <p:cNvPr id="853" name="Shape 853"/>
              <p:cNvSpPr/>
              <p:nvPr/>
            </p:nvSpPr>
            <p:spPr>
              <a:xfrm>
                <a:off x="0" y="0"/>
                <a:ext cx="466725" cy="465825"/>
              </a:xfrm>
              <a:prstGeom prst="ellipse">
                <a:avLst/>
              </a:prstGeom>
              <a:noFill/>
              <a:ln w="25400" cap="flat">
                <a:solidFill>
                  <a:srgbClr val="505188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854" name="Shape 854"/>
              <p:cNvSpPr/>
              <p:nvPr/>
            </p:nvSpPr>
            <p:spPr>
              <a:xfrm>
                <a:off x="68722" y="47238"/>
                <a:ext cx="329281" cy="371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defTabSz="650240">
                  <a:buClr>
                    <a:srgbClr val="FFFFFF"/>
                  </a:buClr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k?</a:t>
                </a:r>
              </a:p>
            </p:txBody>
          </p:sp>
        </p:grpSp>
        <p:grpSp>
          <p:nvGrpSpPr>
            <p:cNvPr id="858" name="Group 858"/>
            <p:cNvGrpSpPr/>
            <p:nvPr/>
          </p:nvGrpSpPr>
          <p:grpSpPr>
            <a:xfrm>
              <a:off x="4029834" y="1676113"/>
              <a:ext cx="466726" cy="465826"/>
              <a:chOff x="0" y="0"/>
              <a:chExt cx="466725" cy="465824"/>
            </a:xfrm>
          </p:grpSpPr>
          <p:sp>
            <p:nvSpPr>
              <p:cNvPr id="856" name="Shape 856"/>
              <p:cNvSpPr/>
              <p:nvPr/>
            </p:nvSpPr>
            <p:spPr>
              <a:xfrm>
                <a:off x="0" y="0"/>
                <a:ext cx="466725" cy="465825"/>
              </a:xfrm>
              <a:prstGeom prst="ellipse">
                <a:avLst/>
              </a:prstGeom>
              <a:noFill/>
              <a:ln w="25400" cap="flat">
                <a:solidFill>
                  <a:srgbClr val="505188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857" name="Shape 857"/>
              <p:cNvSpPr/>
              <p:nvPr/>
            </p:nvSpPr>
            <p:spPr>
              <a:xfrm>
                <a:off x="68722" y="47238"/>
                <a:ext cx="329281" cy="371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defTabSz="650240">
                  <a:buClr>
                    <a:srgbClr val="FFFFFF"/>
                  </a:buClr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k?</a:t>
                </a:r>
              </a:p>
            </p:txBody>
          </p:sp>
        </p:grpSp>
        <p:grpSp>
          <p:nvGrpSpPr>
            <p:cNvPr id="861" name="Group 861"/>
            <p:cNvGrpSpPr/>
            <p:nvPr/>
          </p:nvGrpSpPr>
          <p:grpSpPr>
            <a:xfrm>
              <a:off x="359534" y="2373271"/>
              <a:ext cx="466726" cy="465826"/>
              <a:chOff x="0" y="0"/>
              <a:chExt cx="466725" cy="465824"/>
            </a:xfrm>
          </p:grpSpPr>
          <p:sp>
            <p:nvSpPr>
              <p:cNvPr id="859" name="Shape 859"/>
              <p:cNvSpPr/>
              <p:nvPr/>
            </p:nvSpPr>
            <p:spPr>
              <a:xfrm>
                <a:off x="0" y="0"/>
                <a:ext cx="466725" cy="465825"/>
              </a:xfrm>
              <a:prstGeom prst="ellipse">
                <a:avLst/>
              </a:prstGeom>
              <a:noFill/>
              <a:ln w="25400" cap="flat">
                <a:solidFill>
                  <a:srgbClr val="505188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860" name="Shape 860"/>
              <p:cNvSpPr/>
              <p:nvPr/>
            </p:nvSpPr>
            <p:spPr>
              <a:xfrm>
                <a:off x="68722" y="47238"/>
                <a:ext cx="329281" cy="371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defTabSz="650240">
                  <a:buClr>
                    <a:srgbClr val="FFFFFF"/>
                  </a:buClr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k?</a:t>
                </a:r>
              </a:p>
            </p:txBody>
          </p:sp>
        </p:grpSp>
        <p:grpSp>
          <p:nvGrpSpPr>
            <p:cNvPr id="864" name="Group 864"/>
            <p:cNvGrpSpPr/>
            <p:nvPr/>
          </p:nvGrpSpPr>
          <p:grpSpPr>
            <a:xfrm>
              <a:off x="3940934" y="3490871"/>
              <a:ext cx="466726" cy="465826"/>
              <a:chOff x="0" y="0"/>
              <a:chExt cx="466725" cy="465824"/>
            </a:xfrm>
          </p:grpSpPr>
          <p:sp>
            <p:nvSpPr>
              <p:cNvPr id="862" name="Shape 862"/>
              <p:cNvSpPr/>
              <p:nvPr/>
            </p:nvSpPr>
            <p:spPr>
              <a:xfrm>
                <a:off x="0" y="0"/>
                <a:ext cx="466725" cy="465825"/>
              </a:xfrm>
              <a:prstGeom prst="ellipse">
                <a:avLst/>
              </a:prstGeom>
              <a:noFill/>
              <a:ln w="25400" cap="flat">
                <a:solidFill>
                  <a:srgbClr val="505188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863" name="Shape 863"/>
              <p:cNvSpPr/>
              <p:nvPr/>
            </p:nvSpPr>
            <p:spPr>
              <a:xfrm>
                <a:off x="68722" y="47238"/>
                <a:ext cx="329281" cy="371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defTabSz="650240">
                  <a:buClr>
                    <a:srgbClr val="FFFFFF"/>
                  </a:buClr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k?</a:t>
                </a:r>
              </a:p>
            </p:txBody>
          </p:sp>
        </p:grpSp>
        <p:grpSp>
          <p:nvGrpSpPr>
            <p:cNvPr id="867" name="Group 867"/>
            <p:cNvGrpSpPr/>
            <p:nvPr/>
          </p:nvGrpSpPr>
          <p:grpSpPr>
            <a:xfrm>
              <a:off x="1489834" y="3287671"/>
              <a:ext cx="466726" cy="465826"/>
              <a:chOff x="0" y="0"/>
              <a:chExt cx="466725" cy="465824"/>
            </a:xfrm>
          </p:grpSpPr>
          <p:sp>
            <p:nvSpPr>
              <p:cNvPr id="865" name="Shape 865"/>
              <p:cNvSpPr/>
              <p:nvPr/>
            </p:nvSpPr>
            <p:spPr>
              <a:xfrm>
                <a:off x="0" y="0"/>
                <a:ext cx="466725" cy="465825"/>
              </a:xfrm>
              <a:prstGeom prst="ellipse">
                <a:avLst/>
              </a:prstGeom>
              <a:noFill/>
              <a:ln w="25400" cap="flat">
                <a:solidFill>
                  <a:srgbClr val="505188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866" name="Shape 866"/>
              <p:cNvSpPr/>
              <p:nvPr/>
            </p:nvSpPr>
            <p:spPr>
              <a:xfrm>
                <a:off x="68722" y="47238"/>
                <a:ext cx="329281" cy="371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defTabSz="650240">
                  <a:buClr>
                    <a:srgbClr val="FFFFFF"/>
                  </a:buClr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k?</a:t>
                </a:r>
              </a:p>
            </p:txBody>
          </p:sp>
        </p:grpSp>
        <p:grpSp>
          <p:nvGrpSpPr>
            <p:cNvPr id="879" name="Group 879"/>
            <p:cNvGrpSpPr/>
            <p:nvPr/>
          </p:nvGrpSpPr>
          <p:grpSpPr>
            <a:xfrm>
              <a:off x="4477327" y="3492500"/>
              <a:ext cx="444800" cy="1074852"/>
              <a:chOff x="0" y="0"/>
              <a:chExt cx="444799" cy="1074851"/>
            </a:xfrm>
          </p:grpSpPr>
          <p:pic>
            <p:nvPicPr>
              <p:cNvPr id="868" name="pasted-image.tiff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444800" cy="1074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869" name="Shape 869"/>
              <p:cNvSpPr/>
              <p:nvPr/>
            </p:nvSpPr>
            <p:spPr>
              <a:xfrm>
                <a:off x="83690" y="898770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870" name="Shape 870"/>
              <p:cNvSpPr/>
              <p:nvPr/>
            </p:nvSpPr>
            <p:spPr>
              <a:xfrm>
                <a:off x="83690" y="81317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871" name="Shape 871"/>
              <p:cNvSpPr/>
              <p:nvPr/>
            </p:nvSpPr>
            <p:spPr>
              <a:xfrm>
                <a:off x="83690" y="727588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872" name="Shape 872"/>
              <p:cNvSpPr/>
              <p:nvPr/>
            </p:nvSpPr>
            <p:spPr>
              <a:xfrm>
                <a:off x="83690" y="64665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873" name="Shape 873"/>
              <p:cNvSpPr/>
              <p:nvPr/>
            </p:nvSpPr>
            <p:spPr>
              <a:xfrm>
                <a:off x="83690" y="57313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874" name="Shape 874"/>
              <p:cNvSpPr/>
              <p:nvPr/>
            </p:nvSpPr>
            <p:spPr>
              <a:xfrm>
                <a:off x="83690" y="492840"/>
                <a:ext cx="277419" cy="70706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875" name="Shape 875"/>
              <p:cNvSpPr/>
              <p:nvPr/>
            </p:nvSpPr>
            <p:spPr>
              <a:xfrm>
                <a:off x="83690" y="40661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876" name="Shape 876"/>
              <p:cNvSpPr/>
              <p:nvPr/>
            </p:nvSpPr>
            <p:spPr>
              <a:xfrm>
                <a:off x="83690" y="32102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877" name="Shape 877"/>
              <p:cNvSpPr/>
              <p:nvPr/>
            </p:nvSpPr>
            <p:spPr>
              <a:xfrm>
                <a:off x="83690" y="239462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878" name="Shape 878"/>
              <p:cNvSpPr/>
              <p:nvPr/>
            </p:nvSpPr>
            <p:spPr>
              <a:xfrm>
                <a:off x="83690" y="16720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72" grpId="1"/>
      <p:bldP build="whole" bldLvl="1" animBg="1" rev="0" advAuto="0" spid="774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Shape 884"/>
          <p:cNvSpPr/>
          <p:nvPr>
            <p:ph type="body" sz="quarter" idx="1"/>
          </p:nvPr>
        </p:nvSpPr>
        <p:spPr>
          <a:xfrm>
            <a:off x="167639" y="2433918"/>
            <a:ext cx="5656043" cy="1397282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800"/>
              </a:spcBef>
              <a:buSzTx/>
              <a:buFontTx/>
              <a:buNone/>
              <a:defRPr sz="34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If </a:t>
            </a:r>
            <a:r>
              <a:rPr>
                <a:solidFill>
                  <a:srgbClr val="0433FF"/>
                </a:solidFill>
              </a:rPr>
              <a:t>e</a:t>
            </a:r>
            <a:r>
              <a:rPr baseline="-19411">
                <a:solidFill>
                  <a:srgbClr val="0433FF"/>
                </a:solidFill>
              </a:rPr>
              <a:t>leader </a:t>
            </a:r>
            <a:r>
              <a:rPr>
                <a:solidFill>
                  <a:srgbClr val="0433FF"/>
                </a:solidFill>
              </a:rPr>
              <a:t>&gt; k-1            k &lt; n</a:t>
            </a:r>
          </a:p>
        </p:txBody>
      </p:sp>
      <p:sp>
        <p:nvSpPr>
          <p:cNvPr id="885" name="Shape 885"/>
          <p:cNvSpPr/>
          <p:nvPr>
            <p:ph type="sldNum" sz="quarter" idx="2"/>
          </p:nvPr>
        </p:nvSpPr>
        <p:spPr>
          <a:xfrm>
            <a:off x="12005833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86" name="Shape 886"/>
          <p:cNvSpPr/>
          <p:nvPr/>
        </p:nvSpPr>
        <p:spPr>
          <a:xfrm>
            <a:off x="1270000" y="254000"/>
            <a:ext cx="10464800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>
              <a:defRPr sz="4800">
                <a:solidFill>
                  <a:srgbClr val="0433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0433FF"/>
                </a:solidFill>
              </a:rPr>
              <a:t>Challenges for Verification</a:t>
            </a:r>
          </a:p>
        </p:txBody>
      </p:sp>
      <p:sp>
        <p:nvSpPr>
          <p:cNvPr id="887" name="Shape 887"/>
          <p:cNvSpPr/>
          <p:nvPr>
            <p:ph type="title"/>
          </p:nvPr>
        </p:nvSpPr>
        <p:spPr>
          <a:xfrm>
            <a:off x="167639" y="1574518"/>
            <a:ext cx="8042803" cy="770782"/>
          </a:xfrm>
          <a:prstGeom prst="rect">
            <a:avLst/>
          </a:prstGeom>
        </p:spPr>
        <p:txBody>
          <a:bodyPr/>
          <a:lstStyle/>
          <a:p>
            <a:pPr algn="l" defTabSz="468172">
              <a:defRPr sz="3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u="sng"/>
              <a:t>IC Verification Phase</a:t>
            </a:r>
            <a:r>
              <a:t>: </a:t>
            </a:r>
          </a:p>
        </p:txBody>
      </p:sp>
      <p:grpSp>
        <p:nvGrpSpPr>
          <p:cNvPr id="966" name="Group 966"/>
          <p:cNvGrpSpPr/>
          <p:nvPr/>
        </p:nvGrpSpPr>
        <p:grpSpPr>
          <a:xfrm>
            <a:off x="7439162" y="4212373"/>
            <a:ext cx="4947668" cy="4567353"/>
            <a:chOff x="0" y="0"/>
            <a:chExt cx="4947667" cy="4567351"/>
          </a:xfrm>
        </p:grpSpPr>
        <p:pic>
          <p:nvPicPr>
            <p:cNvPr id="888" name="pasted-image.tiff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968255" y="3492500"/>
              <a:ext cx="444800" cy="10748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89" name="Shape 889"/>
            <p:cNvSpPr/>
            <p:nvPr/>
          </p:nvSpPr>
          <p:spPr>
            <a:xfrm>
              <a:off x="2051945" y="4391269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890" name="Shape 890"/>
            <p:cNvSpPr/>
            <p:nvPr/>
          </p:nvSpPr>
          <p:spPr>
            <a:xfrm>
              <a:off x="2051945" y="4305679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891" name="Shape 891"/>
            <p:cNvSpPr/>
            <p:nvPr/>
          </p:nvSpPr>
          <p:spPr>
            <a:xfrm>
              <a:off x="2051945" y="4220088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892" name="Shape 892"/>
            <p:cNvSpPr/>
            <p:nvPr/>
          </p:nvSpPr>
          <p:spPr>
            <a:xfrm>
              <a:off x="2051945" y="4139159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893" name="Shape 893"/>
            <p:cNvSpPr/>
            <p:nvPr/>
          </p:nvSpPr>
          <p:spPr>
            <a:xfrm>
              <a:off x="2051945" y="4065635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894" name="Shape 894"/>
            <p:cNvSpPr/>
            <p:nvPr/>
          </p:nvSpPr>
          <p:spPr>
            <a:xfrm>
              <a:off x="2051945" y="3985339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895" name="Shape 895"/>
            <p:cNvSpPr/>
            <p:nvPr/>
          </p:nvSpPr>
          <p:spPr>
            <a:xfrm>
              <a:off x="2051945" y="3899115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896" name="Shape 896"/>
            <p:cNvSpPr/>
            <p:nvPr/>
          </p:nvSpPr>
          <p:spPr>
            <a:xfrm>
              <a:off x="2051945" y="3813524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pic>
          <p:nvPicPr>
            <p:cNvPr id="897" name="pasted-image.tiff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908055" y="1371600"/>
              <a:ext cx="444800" cy="10748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98" name="Shape 898"/>
            <p:cNvSpPr/>
            <p:nvPr/>
          </p:nvSpPr>
          <p:spPr>
            <a:xfrm>
              <a:off x="2991745" y="2270369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899" name="Shape 899"/>
            <p:cNvSpPr/>
            <p:nvPr/>
          </p:nvSpPr>
          <p:spPr>
            <a:xfrm>
              <a:off x="2991745" y="2184779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00" name="Shape 900"/>
            <p:cNvSpPr/>
            <p:nvPr/>
          </p:nvSpPr>
          <p:spPr>
            <a:xfrm>
              <a:off x="2991745" y="2099188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01" name="Shape 901"/>
            <p:cNvSpPr/>
            <p:nvPr/>
          </p:nvSpPr>
          <p:spPr>
            <a:xfrm>
              <a:off x="2991745" y="2018259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02" name="Shape 902"/>
            <p:cNvSpPr/>
            <p:nvPr/>
          </p:nvSpPr>
          <p:spPr>
            <a:xfrm>
              <a:off x="2991745" y="1944735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03" name="Shape 903"/>
            <p:cNvSpPr/>
            <p:nvPr/>
          </p:nvSpPr>
          <p:spPr>
            <a:xfrm>
              <a:off x="2991745" y="1864439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04" name="Shape 904"/>
            <p:cNvSpPr/>
            <p:nvPr/>
          </p:nvSpPr>
          <p:spPr>
            <a:xfrm>
              <a:off x="2991745" y="1778215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05" name="Shape 905"/>
            <p:cNvSpPr/>
            <p:nvPr/>
          </p:nvSpPr>
          <p:spPr>
            <a:xfrm>
              <a:off x="2991745" y="1692624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06" name="Shape 906"/>
            <p:cNvSpPr/>
            <p:nvPr/>
          </p:nvSpPr>
          <p:spPr>
            <a:xfrm>
              <a:off x="2991745" y="1611062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pic>
          <p:nvPicPr>
            <p:cNvPr id="907" name="pasted-image.tiff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968255" y="0"/>
              <a:ext cx="444800" cy="10748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08" name="Shape 908"/>
            <p:cNvSpPr/>
            <p:nvPr/>
          </p:nvSpPr>
          <p:spPr>
            <a:xfrm>
              <a:off x="2051945" y="898770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09" name="Shape 909"/>
            <p:cNvSpPr/>
            <p:nvPr/>
          </p:nvSpPr>
          <p:spPr>
            <a:xfrm>
              <a:off x="2051945" y="813179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10" name="Shape 910"/>
            <p:cNvSpPr/>
            <p:nvPr/>
          </p:nvSpPr>
          <p:spPr>
            <a:xfrm>
              <a:off x="2051945" y="727588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11" name="Shape 911"/>
            <p:cNvSpPr/>
            <p:nvPr/>
          </p:nvSpPr>
          <p:spPr>
            <a:xfrm>
              <a:off x="2051945" y="646659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12" name="Shape 912"/>
            <p:cNvSpPr/>
            <p:nvPr/>
          </p:nvSpPr>
          <p:spPr>
            <a:xfrm>
              <a:off x="2051945" y="573135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13" name="Shape 913"/>
            <p:cNvSpPr/>
            <p:nvPr/>
          </p:nvSpPr>
          <p:spPr>
            <a:xfrm>
              <a:off x="2051945" y="492840"/>
              <a:ext cx="277419" cy="70706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14" name="Shape 914"/>
            <p:cNvSpPr/>
            <p:nvPr/>
          </p:nvSpPr>
          <p:spPr>
            <a:xfrm>
              <a:off x="2051945" y="406615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15" name="Shape 915"/>
            <p:cNvSpPr/>
            <p:nvPr/>
          </p:nvSpPr>
          <p:spPr>
            <a:xfrm>
              <a:off x="2051945" y="321024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16" name="Shape 916"/>
            <p:cNvSpPr/>
            <p:nvPr/>
          </p:nvSpPr>
          <p:spPr>
            <a:xfrm>
              <a:off x="2051945" y="239462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pic>
          <p:nvPicPr>
            <p:cNvPr id="917" name="pasted-image.tiff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502867" y="1193706"/>
              <a:ext cx="444801" cy="10748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18" name="Shape 918"/>
            <p:cNvSpPr/>
            <p:nvPr/>
          </p:nvSpPr>
          <p:spPr>
            <a:xfrm>
              <a:off x="4586558" y="2092476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19" name="Shape 919"/>
            <p:cNvSpPr/>
            <p:nvPr/>
          </p:nvSpPr>
          <p:spPr>
            <a:xfrm>
              <a:off x="4586558" y="2006886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20" name="Shape 920"/>
            <p:cNvSpPr/>
            <p:nvPr/>
          </p:nvSpPr>
          <p:spPr>
            <a:xfrm>
              <a:off x="4586558" y="1921295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21" name="Shape 921"/>
            <p:cNvSpPr/>
            <p:nvPr/>
          </p:nvSpPr>
          <p:spPr>
            <a:xfrm>
              <a:off x="4586558" y="1840366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22" name="Shape 922"/>
            <p:cNvSpPr/>
            <p:nvPr/>
          </p:nvSpPr>
          <p:spPr>
            <a:xfrm>
              <a:off x="4586558" y="1766842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23" name="Shape 923"/>
            <p:cNvSpPr/>
            <p:nvPr/>
          </p:nvSpPr>
          <p:spPr>
            <a:xfrm>
              <a:off x="4586558" y="1686546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24" name="Shape 924"/>
            <p:cNvSpPr/>
            <p:nvPr/>
          </p:nvSpPr>
          <p:spPr>
            <a:xfrm>
              <a:off x="4586558" y="1600322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25" name="Shape 925"/>
            <p:cNvSpPr/>
            <p:nvPr/>
          </p:nvSpPr>
          <p:spPr>
            <a:xfrm>
              <a:off x="4586558" y="1514731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26" name="Shape 926"/>
            <p:cNvSpPr/>
            <p:nvPr/>
          </p:nvSpPr>
          <p:spPr>
            <a:xfrm>
              <a:off x="4586558" y="1433169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pic>
          <p:nvPicPr>
            <p:cNvPr id="927" name="pasted-image.tiff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2755900"/>
              <a:ext cx="444800" cy="10748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28" name="Shape 928"/>
            <p:cNvSpPr/>
            <p:nvPr/>
          </p:nvSpPr>
          <p:spPr>
            <a:xfrm>
              <a:off x="83690" y="3654669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29" name="Shape 929"/>
            <p:cNvSpPr/>
            <p:nvPr/>
          </p:nvSpPr>
          <p:spPr>
            <a:xfrm>
              <a:off x="83690" y="3569079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30" name="Shape 930"/>
            <p:cNvSpPr/>
            <p:nvPr/>
          </p:nvSpPr>
          <p:spPr>
            <a:xfrm>
              <a:off x="83690" y="3483488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31" name="Shape 931"/>
            <p:cNvSpPr/>
            <p:nvPr/>
          </p:nvSpPr>
          <p:spPr>
            <a:xfrm>
              <a:off x="83690" y="3402559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32" name="Shape 932"/>
            <p:cNvSpPr/>
            <p:nvPr/>
          </p:nvSpPr>
          <p:spPr>
            <a:xfrm>
              <a:off x="83690" y="3329035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33" name="Shape 933"/>
            <p:cNvSpPr/>
            <p:nvPr/>
          </p:nvSpPr>
          <p:spPr>
            <a:xfrm>
              <a:off x="83690" y="3248739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34" name="Shape 934"/>
            <p:cNvSpPr/>
            <p:nvPr/>
          </p:nvSpPr>
          <p:spPr>
            <a:xfrm flipV="1">
              <a:off x="827318" y="2335136"/>
              <a:ext cx="722072" cy="176755"/>
            </a:xfrm>
            <a:prstGeom prst="line">
              <a:avLst/>
            </a:prstGeom>
            <a:noFill/>
            <a:ln w="25400" cap="flat">
              <a:solidFill>
                <a:srgbClr val="53548A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buClr>
                  <a:srgbClr val="FFFFFF"/>
                </a:buClr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35" name="Shape 935"/>
            <p:cNvSpPr/>
            <p:nvPr/>
          </p:nvSpPr>
          <p:spPr>
            <a:xfrm flipH="1">
              <a:off x="3253324" y="2084429"/>
              <a:ext cx="813260" cy="480945"/>
            </a:xfrm>
            <a:prstGeom prst="line">
              <a:avLst/>
            </a:prstGeom>
            <a:noFill/>
            <a:ln w="25400" cap="flat">
              <a:solidFill>
                <a:srgbClr val="53548A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buClr>
                  <a:srgbClr val="FFFFFF"/>
                </a:buClr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36" name="Shape 936"/>
            <p:cNvSpPr/>
            <p:nvPr/>
          </p:nvSpPr>
          <p:spPr>
            <a:xfrm>
              <a:off x="834992" y="2751753"/>
              <a:ext cx="706724" cy="572219"/>
            </a:xfrm>
            <a:prstGeom prst="line">
              <a:avLst/>
            </a:prstGeom>
            <a:noFill/>
            <a:ln w="25400" cap="flat">
              <a:solidFill>
                <a:srgbClr val="53548A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buClr>
                  <a:srgbClr val="FFFFFF"/>
                </a:buClr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37" name="Shape 937"/>
            <p:cNvSpPr/>
            <p:nvPr/>
          </p:nvSpPr>
          <p:spPr>
            <a:xfrm flipH="1">
              <a:off x="1933505" y="2843958"/>
              <a:ext cx="901959" cy="610462"/>
            </a:xfrm>
            <a:prstGeom prst="line">
              <a:avLst/>
            </a:prstGeom>
            <a:noFill/>
            <a:ln w="25400" cap="flat">
              <a:solidFill>
                <a:srgbClr val="53548A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buClr>
                  <a:srgbClr val="FFFFFF"/>
                </a:buClr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938" name="image1.jpg" descr="images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80695" y="1801771"/>
              <a:ext cx="650381" cy="5928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39" name="Shape 939"/>
            <p:cNvSpPr/>
            <p:nvPr/>
          </p:nvSpPr>
          <p:spPr>
            <a:xfrm>
              <a:off x="1859813" y="894092"/>
              <a:ext cx="1025195" cy="1623074"/>
            </a:xfrm>
            <a:prstGeom prst="line">
              <a:avLst/>
            </a:prstGeom>
            <a:noFill/>
            <a:ln w="25400" cap="flat">
              <a:solidFill>
                <a:srgbClr val="53548A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buClr>
                  <a:srgbClr val="FFFFFF"/>
                </a:buClr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40" name="Shape 940"/>
            <p:cNvSpPr/>
            <p:nvPr/>
          </p:nvSpPr>
          <p:spPr>
            <a:xfrm>
              <a:off x="3283544" y="2802338"/>
              <a:ext cx="752821" cy="752821"/>
            </a:xfrm>
            <a:prstGeom prst="line">
              <a:avLst/>
            </a:prstGeom>
            <a:noFill/>
            <a:ln w="25400" cap="flat">
              <a:solidFill>
                <a:srgbClr val="53548A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buClr>
                  <a:srgbClr val="FFFFFF"/>
                </a:buClr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41" name="Shape 941"/>
            <p:cNvSpPr/>
            <p:nvPr/>
          </p:nvSpPr>
          <p:spPr>
            <a:xfrm>
              <a:off x="1489834" y="442871"/>
              <a:ext cx="466726" cy="465826"/>
            </a:xfrm>
            <a:prstGeom prst="ellipse">
              <a:avLst/>
            </a:prstGeom>
            <a:noFill/>
            <a:ln w="25400" cap="flat">
              <a:solidFill>
                <a:srgbClr val="505188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42" name="Shape 942"/>
            <p:cNvSpPr/>
            <p:nvPr/>
          </p:nvSpPr>
          <p:spPr>
            <a:xfrm>
              <a:off x="2836034" y="2474871"/>
              <a:ext cx="466726" cy="465826"/>
            </a:xfrm>
            <a:prstGeom prst="ellipse">
              <a:avLst/>
            </a:prstGeom>
            <a:noFill/>
            <a:ln w="25400" cap="flat">
              <a:solidFill>
                <a:srgbClr val="505188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43" name="Shape 943"/>
            <p:cNvSpPr/>
            <p:nvPr/>
          </p:nvSpPr>
          <p:spPr>
            <a:xfrm>
              <a:off x="4029834" y="1676113"/>
              <a:ext cx="466726" cy="465826"/>
            </a:xfrm>
            <a:prstGeom prst="ellipse">
              <a:avLst/>
            </a:prstGeom>
            <a:noFill/>
            <a:ln w="25400" cap="flat">
              <a:solidFill>
                <a:srgbClr val="505188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44" name="Shape 944"/>
            <p:cNvSpPr/>
            <p:nvPr/>
          </p:nvSpPr>
          <p:spPr>
            <a:xfrm>
              <a:off x="359534" y="2373271"/>
              <a:ext cx="466726" cy="465826"/>
            </a:xfrm>
            <a:prstGeom prst="ellipse">
              <a:avLst/>
            </a:prstGeom>
            <a:noFill/>
            <a:ln w="25400" cap="flat">
              <a:solidFill>
                <a:srgbClr val="505188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45" name="Shape 945"/>
            <p:cNvSpPr/>
            <p:nvPr/>
          </p:nvSpPr>
          <p:spPr>
            <a:xfrm>
              <a:off x="3940934" y="3490871"/>
              <a:ext cx="466726" cy="465826"/>
            </a:xfrm>
            <a:prstGeom prst="ellipse">
              <a:avLst/>
            </a:prstGeom>
            <a:noFill/>
            <a:ln w="25400" cap="flat">
              <a:solidFill>
                <a:srgbClr val="505188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46" name="Shape 946"/>
            <p:cNvSpPr/>
            <p:nvPr/>
          </p:nvSpPr>
          <p:spPr>
            <a:xfrm>
              <a:off x="1489834" y="3287671"/>
              <a:ext cx="466726" cy="465826"/>
            </a:xfrm>
            <a:prstGeom prst="ellipse">
              <a:avLst/>
            </a:prstGeom>
            <a:noFill/>
            <a:ln w="25400" cap="flat">
              <a:solidFill>
                <a:srgbClr val="505188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pic>
          <p:nvPicPr>
            <p:cNvPr id="947" name="pasted-image.tiff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477327" y="3492500"/>
              <a:ext cx="444800" cy="10748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48" name="Shape 948"/>
            <p:cNvSpPr/>
            <p:nvPr/>
          </p:nvSpPr>
          <p:spPr>
            <a:xfrm>
              <a:off x="4561017" y="4391269"/>
              <a:ext cx="277420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49" name="Shape 949"/>
            <p:cNvSpPr/>
            <p:nvPr/>
          </p:nvSpPr>
          <p:spPr>
            <a:xfrm>
              <a:off x="4561017" y="4305679"/>
              <a:ext cx="277420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50" name="Shape 950"/>
            <p:cNvSpPr/>
            <p:nvPr/>
          </p:nvSpPr>
          <p:spPr>
            <a:xfrm>
              <a:off x="4561017" y="4220088"/>
              <a:ext cx="277420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51" name="Shape 951"/>
            <p:cNvSpPr/>
            <p:nvPr/>
          </p:nvSpPr>
          <p:spPr>
            <a:xfrm>
              <a:off x="4561017" y="4139159"/>
              <a:ext cx="277420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52" name="Shape 952"/>
            <p:cNvSpPr/>
            <p:nvPr/>
          </p:nvSpPr>
          <p:spPr>
            <a:xfrm>
              <a:off x="4561017" y="4065635"/>
              <a:ext cx="277420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53" name="Shape 953"/>
            <p:cNvSpPr/>
            <p:nvPr/>
          </p:nvSpPr>
          <p:spPr>
            <a:xfrm>
              <a:off x="4561017" y="3985339"/>
              <a:ext cx="277420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54" name="Shape 954"/>
            <p:cNvSpPr/>
            <p:nvPr/>
          </p:nvSpPr>
          <p:spPr>
            <a:xfrm>
              <a:off x="4561017" y="3899115"/>
              <a:ext cx="277420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55" name="Shape 955"/>
            <p:cNvSpPr/>
            <p:nvPr/>
          </p:nvSpPr>
          <p:spPr>
            <a:xfrm>
              <a:off x="4561017" y="3813524"/>
              <a:ext cx="277420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56" name="Shape 956"/>
            <p:cNvSpPr/>
            <p:nvPr/>
          </p:nvSpPr>
          <p:spPr>
            <a:xfrm>
              <a:off x="4561017" y="3731962"/>
              <a:ext cx="277420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57" name="Shape 957"/>
            <p:cNvSpPr/>
            <p:nvPr/>
          </p:nvSpPr>
          <p:spPr>
            <a:xfrm>
              <a:off x="1303417" y="1762369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58" name="Shape 958"/>
            <p:cNvSpPr/>
            <p:nvPr/>
          </p:nvSpPr>
          <p:spPr>
            <a:xfrm>
              <a:off x="1303417" y="1676779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59" name="Shape 959"/>
            <p:cNvSpPr/>
            <p:nvPr/>
          </p:nvSpPr>
          <p:spPr>
            <a:xfrm>
              <a:off x="1303417" y="1591188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60" name="Shape 960"/>
            <p:cNvSpPr/>
            <p:nvPr/>
          </p:nvSpPr>
          <p:spPr>
            <a:xfrm>
              <a:off x="1303417" y="1510259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61" name="Shape 961"/>
            <p:cNvSpPr/>
            <p:nvPr/>
          </p:nvSpPr>
          <p:spPr>
            <a:xfrm>
              <a:off x="1303417" y="1436735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62" name="Shape 962"/>
            <p:cNvSpPr/>
            <p:nvPr/>
          </p:nvSpPr>
          <p:spPr>
            <a:xfrm>
              <a:off x="1303417" y="1356440"/>
              <a:ext cx="277419" cy="70706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63" name="Shape 963"/>
            <p:cNvSpPr/>
            <p:nvPr/>
          </p:nvSpPr>
          <p:spPr>
            <a:xfrm>
              <a:off x="1303417" y="1270215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64" name="Shape 964"/>
            <p:cNvSpPr/>
            <p:nvPr/>
          </p:nvSpPr>
          <p:spPr>
            <a:xfrm>
              <a:off x="1303417" y="1184624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65" name="Shape 965"/>
            <p:cNvSpPr/>
            <p:nvPr/>
          </p:nvSpPr>
          <p:spPr>
            <a:xfrm>
              <a:off x="1303417" y="1103062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</p:grpSp>
      <p:grpSp>
        <p:nvGrpSpPr>
          <p:cNvPr id="981" name="Group 981"/>
          <p:cNvGrpSpPr/>
          <p:nvPr/>
        </p:nvGrpSpPr>
        <p:grpSpPr>
          <a:xfrm>
            <a:off x="7337562" y="1378436"/>
            <a:ext cx="2231076" cy="2714990"/>
            <a:chOff x="0" y="0"/>
            <a:chExt cx="2231075" cy="2714989"/>
          </a:xfrm>
        </p:grpSpPr>
        <p:pic>
          <p:nvPicPr>
            <p:cNvPr id="967" name="pasted-image.tiff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640137"/>
              <a:ext cx="444800" cy="10748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68" name="Shape 968"/>
            <p:cNvSpPr/>
            <p:nvPr/>
          </p:nvSpPr>
          <p:spPr>
            <a:xfrm>
              <a:off x="83690" y="2538907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69" name="Shape 969"/>
            <p:cNvSpPr/>
            <p:nvPr/>
          </p:nvSpPr>
          <p:spPr>
            <a:xfrm flipV="1">
              <a:off x="827318" y="1219374"/>
              <a:ext cx="722072" cy="176754"/>
            </a:xfrm>
            <a:prstGeom prst="line">
              <a:avLst/>
            </a:prstGeom>
            <a:noFill/>
            <a:ln w="25400" cap="flat">
              <a:solidFill>
                <a:srgbClr val="53548A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buClr>
                  <a:srgbClr val="FFFFFF"/>
                </a:buClr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970" name="image1.jpg" descr="images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80695" y="686008"/>
              <a:ext cx="650381" cy="5928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71" name="Shape 971"/>
            <p:cNvSpPr/>
            <p:nvPr/>
          </p:nvSpPr>
          <p:spPr>
            <a:xfrm>
              <a:off x="359534" y="1257508"/>
              <a:ext cx="466726" cy="465826"/>
            </a:xfrm>
            <a:prstGeom prst="ellipse">
              <a:avLst/>
            </a:prstGeom>
            <a:noFill/>
            <a:ln w="25400" cap="flat">
              <a:solidFill>
                <a:srgbClr val="505188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72" name="Shape 972"/>
            <p:cNvSpPr/>
            <p:nvPr/>
          </p:nvSpPr>
          <p:spPr>
            <a:xfrm>
              <a:off x="1278244" y="659307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73" name="Shape 973"/>
            <p:cNvSpPr/>
            <p:nvPr/>
          </p:nvSpPr>
          <p:spPr>
            <a:xfrm>
              <a:off x="1278244" y="573717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74" name="Shape 974"/>
            <p:cNvSpPr/>
            <p:nvPr/>
          </p:nvSpPr>
          <p:spPr>
            <a:xfrm>
              <a:off x="1278244" y="488125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75" name="Shape 975"/>
            <p:cNvSpPr/>
            <p:nvPr/>
          </p:nvSpPr>
          <p:spPr>
            <a:xfrm>
              <a:off x="1278244" y="407197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76" name="Shape 976"/>
            <p:cNvSpPr/>
            <p:nvPr/>
          </p:nvSpPr>
          <p:spPr>
            <a:xfrm>
              <a:off x="1278244" y="333673"/>
              <a:ext cx="277419" cy="70706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77" name="Shape 977"/>
            <p:cNvSpPr/>
            <p:nvPr/>
          </p:nvSpPr>
          <p:spPr>
            <a:xfrm>
              <a:off x="1278244" y="253377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78" name="Shape 978"/>
            <p:cNvSpPr/>
            <p:nvPr/>
          </p:nvSpPr>
          <p:spPr>
            <a:xfrm>
              <a:off x="1278244" y="167152"/>
              <a:ext cx="277419" cy="7070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79" name="Shape 979"/>
            <p:cNvSpPr/>
            <p:nvPr/>
          </p:nvSpPr>
          <p:spPr>
            <a:xfrm>
              <a:off x="1278244" y="81562"/>
              <a:ext cx="277419" cy="70706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980" name="Shape 980"/>
            <p:cNvSpPr/>
            <p:nvPr/>
          </p:nvSpPr>
          <p:spPr>
            <a:xfrm>
              <a:off x="1278244" y="0"/>
              <a:ext cx="277419" cy="70706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</p:grpSp>
      <p:sp>
        <p:nvSpPr>
          <p:cNvPr id="982" name="Shape 982"/>
          <p:cNvSpPr/>
          <p:nvPr/>
        </p:nvSpPr>
        <p:spPr>
          <a:xfrm>
            <a:off x="167639" y="4009077"/>
            <a:ext cx="5656043" cy="1900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normAutofit fontScale="100000" lnSpcReduction="0"/>
          </a:bodyPr>
          <a:lstStyle/>
          <a:p>
            <a:pPr defTabSz="650240">
              <a:spcBef>
                <a:spcPts val="800"/>
              </a:spcBef>
              <a:defRPr sz="34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But,</a:t>
            </a:r>
          </a:p>
          <a:p>
            <a:pPr defTabSz="650240">
              <a:spcBef>
                <a:spcPts val="800"/>
              </a:spcBef>
              <a:defRPr sz="34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if </a:t>
            </a:r>
            <a:r>
              <a:rPr>
                <a:solidFill>
                  <a:srgbClr val="0433FF"/>
                </a:solidFill>
              </a:rPr>
              <a:t>k-1-1/k</a:t>
            </a:r>
            <a:r>
              <a:rPr baseline="30588">
                <a:solidFill>
                  <a:srgbClr val="0433FF"/>
                </a:solidFill>
              </a:rPr>
              <a:t>c </a:t>
            </a:r>
            <a:r>
              <a:rPr>
                <a:solidFill>
                  <a:srgbClr val="0433FF"/>
                </a:solidFill>
              </a:rPr>
              <a:t>≤ e</a:t>
            </a:r>
            <a:r>
              <a:rPr baseline="-19411">
                <a:solidFill>
                  <a:srgbClr val="0433FF"/>
                </a:solidFill>
              </a:rPr>
              <a:t>leader </a:t>
            </a:r>
            <a:r>
              <a:rPr>
                <a:solidFill>
                  <a:srgbClr val="0433FF"/>
                </a:solidFill>
              </a:rPr>
              <a:t>≤ k-1</a:t>
            </a:r>
            <a:r>
              <a:t>  ???</a:t>
            </a:r>
          </a:p>
        </p:txBody>
      </p:sp>
      <p:sp>
        <p:nvSpPr>
          <p:cNvPr id="983" name="Shape 983"/>
          <p:cNvSpPr/>
          <p:nvPr/>
        </p:nvSpPr>
        <p:spPr>
          <a:xfrm>
            <a:off x="3224600" y="2537036"/>
            <a:ext cx="948775" cy="68925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6600"/>
          </a:solidFill>
          <a:ln w="12700">
            <a:solidFill>
              <a:srgbClr val="505188"/>
            </a:solidFill>
          </a:ln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algn="ctr" defTabSz="65024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84" name="Shape 984"/>
          <p:cNvSpPr/>
          <p:nvPr/>
        </p:nvSpPr>
        <p:spPr>
          <a:xfrm>
            <a:off x="167639" y="6811856"/>
            <a:ext cx="5656043" cy="2105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normAutofit fontScale="100000" lnSpcReduction="0"/>
          </a:bodyPr>
          <a:lstStyle/>
          <a:p>
            <a:pPr defTabSz="650240">
              <a:spcBef>
                <a:spcPts val="800"/>
              </a:spcBef>
              <a:defRPr sz="34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Need to check if some non-leader has more than</a:t>
            </a:r>
          </a:p>
          <a:p>
            <a:pPr defTabSz="650240">
              <a:spcBef>
                <a:spcPts val="800"/>
              </a:spcBef>
              <a:defRPr sz="34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>
                <a:solidFill>
                  <a:srgbClr val="0433FF"/>
                </a:solidFill>
              </a:rPr>
              <a:t>1/k</a:t>
            </a:r>
            <a:r>
              <a:rPr baseline="30588">
                <a:solidFill>
                  <a:srgbClr val="0433FF"/>
                </a:solidFill>
              </a:rPr>
              <a:t>c</a:t>
            </a:r>
            <a:r>
              <a:rPr baseline="30588"/>
              <a:t> </a:t>
            </a:r>
            <a:r>
              <a:t>energy left.</a:t>
            </a:r>
          </a:p>
        </p:txBody>
      </p:sp>
      <p:sp>
        <p:nvSpPr>
          <p:cNvPr id="985" name="Shape 985"/>
          <p:cNvSpPr/>
          <p:nvPr/>
        </p:nvSpPr>
        <p:spPr>
          <a:xfrm rot="5400000">
            <a:off x="2322900" y="5732322"/>
            <a:ext cx="948775" cy="68925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6600"/>
          </a:solidFill>
          <a:ln w="12700">
            <a:solidFill>
              <a:srgbClr val="505188"/>
            </a:solidFill>
          </a:ln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algn="ctr" defTabSz="65024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988" name="Group 988"/>
          <p:cNvGrpSpPr/>
          <p:nvPr/>
        </p:nvGrpSpPr>
        <p:grpSpPr>
          <a:xfrm>
            <a:off x="5792020" y="3887801"/>
            <a:ext cx="1447385" cy="2536912"/>
            <a:chOff x="0" y="0"/>
            <a:chExt cx="1447383" cy="2536910"/>
          </a:xfrm>
        </p:grpSpPr>
        <p:sp>
          <p:nvSpPr>
            <p:cNvPr id="986" name="Shape 986"/>
            <p:cNvSpPr/>
            <p:nvPr/>
          </p:nvSpPr>
          <p:spPr>
            <a:xfrm rot="19800000">
              <a:off x="-50408" y="372767"/>
              <a:ext cx="1548199" cy="213210"/>
            </a:xfrm>
            <a:prstGeom prst="rightArrow">
              <a:avLst>
                <a:gd name="adj1" fmla="val 50000"/>
                <a:gd name="adj2" fmla="val 161638"/>
              </a:avLst>
            </a:prstGeom>
            <a:solidFill>
              <a:srgbClr val="FF6600"/>
            </a:solidFill>
            <a:ln w="12700" cap="flat">
              <a:solidFill>
                <a:srgbClr val="505188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65024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87" name="Shape 987"/>
            <p:cNvSpPr/>
            <p:nvPr/>
          </p:nvSpPr>
          <p:spPr>
            <a:xfrm rot="2130308">
              <a:off x="-48257" y="1893944"/>
              <a:ext cx="1548199" cy="213211"/>
            </a:xfrm>
            <a:prstGeom prst="rightArrow">
              <a:avLst>
                <a:gd name="adj1" fmla="val 50000"/>
                <a:gd name="adj2" fmla="val 161638"/>
              </a:avLst>
            </a:prstGeom>
            <a:solidFill>
              <a:srgbClr val="FF6600"/>
            </a:solidFill>
            <a:ln w="12700" cap="flat">
              <a:solidFill>
                <a:srgbClr val="505188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65024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1" dur="1000"/>
                                        <p:tgtEl>
                                          <p:spTgt spid="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81" grpId="3"/>
      <p:bldP build="whole" bldLvl="1" animBg="1" rev="0" advAuto="0" spid="985" grpId="5"/>
      <p:bldP build="whole" bldLvl="1" animBg="1" rev="0" advAuto="0" spid="982" grpId="1"/>
      <p:bldP build="whole" bldLvl="1" animBg="1" rev="0" advAuto="0" spid="988" grpId="2"/>
      <p:bldP build="whole" bldLvl="1" animBg="1" rev="0" advAuto="0" spid="984" grpId="6"/>
      <p:bldP build="whole" bldLvl="1" animBg="1" rev="0" advAuto="0" spid="966" grpId="4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Shape 990"/>
          <p:cNvSpPr/>
          <p:nvPr>
            <p:ph type="sldNum" sz="quarter" idx="2"/>
          </p:nvPr>
        </p:nvSpPr>
        <p:spPr>
          <a:xfrm>
            <a:off x="12106342" y="9114112"/>
            <a:ext cx="248218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91" name="Shape 991"/>
          <p:cNvSpPr/>
          <p:nvPr/>
        </p:nvSpPr>
        <p:spPr>
          <a:xfrm>
            <a:off x="1270000" y="254000"/>
            <a:ext cx="10464800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>
              <a:defRPr sz="4800">
                <a:solidFill>
                  <a:srgbClr val="0433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0433FF"/>
                </a:solidFill>
              </a:rPr>
              <a:t>Protocol Details</a:t>
            </a:r>
          </a:p>
        </p:txBody>
      </p:sp>
      <p:sp>
        <p:nvSpPr>
          <p:cNvPr id="992" name="Shape 992"/>
          <p:cNvSpPr/>
          <p:nvPr>
            <p:ph type="title"/>
          </p:nvPr>
        </p:nvSpPr>
        <p:spPr>
          <a:xfrm>
            <a:off x="53339" y="1549666"/>
            <a:ext cx="8042803" cy="770782"/>
          </a:xfrm>
          <a:prstGeom prst="rect">
            <a:avLst/>
          </a:prstGeom>
        </p:spPr>
        <p:txBody>
          <a:bodyPr/>
          <a:lstStyle/>
          <a:p>
            <a:pPr algn="l" defTabSz="429158">
              <a:defRPr sz="3564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u="sng"/>
              <a:t>IC Verification Phase</a:t>
            </a:r>
            <a:r>
              <a:t>: </a:t>
            </a:r>
          </a:p>
        </p:txBody>
      </p:sp>
      <p:sp>
        <p:nvSpPr>
          <p:cNvPr id="993" name="Shape 993"/>
          <p:cNvSpPr/>
          <p:nvPr>
            <p:ph type="body" sz="quarter" idx="1"/>
          </p:nvPr>
        </p:nvSpPr>
        <p:spPr>
          <a:xfrm>
            <a:off x="650239" y="2384213"/>
            <a:ext cx="11704322" cy="770782"/>
          </a:xfrm>
          <a:prstGeom prst="rect">
            <a:avLst/>
          </a:prstGeom>
        </p:spPr>
        <p:txBody>
          <a:bodyPr/>
          <a:lstStyle/>
          <a:p>
            <a:pPr marL="457200" indent="-457200">
              <a:spcBef>
                <a:spcPts val="600"/>
              </a:spcBef>
              <a:defRPr sz="24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Search for a node </a:t>
            </a:r>
            <a:r>
              <a:rPr>
                <a:solidFill>
                  <a:srgbClr val="0433FF"/>
                </a:solidFill>
              </a:rPr>
              <a:t>p</a:t>
            </a:r>
            <a:r>
              <a:t> with more than </a:t>
            </a:r>
            <a:r>
              <a:rPr>
                <a:solidFill>
                  <a:srgbClr val="0433FF"/>
                </a:solidFill>
              </a:rPr>
              <a:t>1/kc</a:t>
            </a:r>
            <a:r>
              <a:t> energy left </a:t>
            </a:r>
          </a:p>
        </p:txBody>
      </p:sp>
      <p:sp>
        <p:nvSpPr>
          <p:cNvPr id="994" name="Shape 994"/>
          <p:cNvSpPr/>
          <p:nvPr/>
        </p:nvSpPr>
        <p:spPr>
          <a:xfrm>
            <a:off x="657859" y="2977629"/>
            <a:ext cx="3906910" cy="498349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650240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Verification at the leader node</a:t>
            </a:r>
          </a:p>
        </p:txBody>
      </p:sp>
      <p:pic>
        <p:nvPicPr>
          <p:cNvPr id="995" name="image5.png" descr="verification-lead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6937" y="3481021"/>
            <a:ext cx="7115607" cy="2991791"/>
          </a:xfrm>
          <a:prstGeom prst="rect">
            <a:avLst/>
          </a:prstGeom>
          <a:ln w="12700">
            <a:miter lim="400000"/>
          </a:ln>
        </p:spPr>
      </p:pic>
      <p:sp>
        <p:nvSpPr>
          <p:cNvPr id="996" name="Shape 996"/>
          <p:cNvSpPr/>
          <p:nvPr/>
        </p:nvSpPr>
        <p:spPr>
          <a:xfrm flipH="1" rot="10800000">
            <a:off x="7516471" y="3984563"/>
            <a:ext cx="3470698" cy="1058858"/>
          </a:xfrm>
          <a:prstGeom prst="wedgeEllipseCallout">
            <a:avLst>
              <a:gd name="adj1" fmla="val -116921"/>
              <a:gd name="adj2" fmla="val 68857"/>
            </a:avLst>
          </a:prstGeom>
          <a:solidFill>
            <a:srgbClr val="00FDFF"/>
          </a:solidFill>
          <a:ln w="12700">
            <a:solidFill>
              <a:srgbClr val="66FF66"/>
            </a:solidFill>
          </a:ln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algn="ctr" defTabSz="650240">
              <a:defRPr sz="1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97" name="Shape 997"/>
          <p:cNvSpPr/>
          <p:nvPr/>
        </p:nvSpPr>
        <p:spPr>
          <a:xfrm>
            <a:off x="7385556" y="4191486"/>
            <a:ext cx="3764826" cy="109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/>
          <a:lstStyle/>
          <a:p>
            <a:pPr algn="ctr" defTabSz="650240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Execute this phase long enough to hear about </a:t>
            </a:r>
            <a:r>
              <a:rPr>
                <a:solidFill>
                  <a:srgbClr val="0433FF"/>
                </a:solidFill>
              </a:rPr>
              <a:t>p</a:t>
            </a:r>
            <a:r>
              <a:t> if it exists</a:t>
            </a:r>
          </a:p>
        </p:txBody>
      </p:sp>
      <p:sp>
        <p:nvSpPr>
          <p:cNvPr id="998" name="Shape 998"/>
          <p:cNvSpPr/>
          <p:nvPr/>
        </p:nvSpPr>
        <p:spPr>
          <a:xfrm>
            <a:off x="612095" y="6544839"/>
            <a:ext cx="3998439" cy="498349"/>
          </a:xfrm>
          <a:prstGeom prst="rect">
            <a:avLst/>
          </a:prstGeom>
          <a:solidFill>
            <a:srgbClr val="9394B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650240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Verification at non-leader node</a:t>
            </a:r>
          </a:p>
        </p:txBody>
      </p:sp>
      <p:pic>
        <p:nvPicPr>
          <p:cNvPr id="999" name="image4.png" descr="verificatio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2612" y="7115214"/>
            <a:ext cx="9050350" cy="2428143"/>
          </a:xfrm>
          <a:prstGeom prst="rect">
            <a:avLst/>
          </a:prstGeom>
          <a:ln w="12700">
            <a:miter lim="400000"/>
          </a:ln>
        </p:spPr>
      </p:pic>
      <p:sp>
        <p:nvSpPr>
          <p:cNvPr id="1000" name="Shape 1000"/>
          <p:cNvSpPr/>
          <p:nvPr/>
        </p:nvSpPr>
        <p:spPr>
          <a:xfrm>
            <a:off x="7643471" y="6113553"/>
            <a:ext cx="3470698" cy="1058858"/>
          </a:xfrm>
          <a:prstGeom prst="wedgeEllipseCallout">
            <a:avLst>
              <a:gd name="adj1" fmla="val -116921"/>
              <a:gd name="adj2" fmla="val 68857"/>
            </a:avLst>
          </a:prstGeom>
          <a:solidFill>
            <a:srgbClr val="00FDFF"/>
          </a:solidFill>
          <a:ln w="12700">
            <a:solidFill>
              <a:srgbClr val="66FF66"/>
            </a:solidFill>
          </a:ln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algn="ctr" defTabSz="650240">
              <a:defRPr sz="1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01" name="Shape 1001"/>
          <p:cNvSpPr/>
          <p:nvPr/>
        </p:nvSpPr>
        <p:spPr>
          <a:xfrm>
            <a:off x="7525256" y="6304789"/>
            <a:ext cx="3764826" cy="109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/>
          <a:lstStyle>
            <a:lvl1pPr algn="ctr" defTabSz="650240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All non-leader disseminate max energy heard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94" grpId="1"/>
      <p:bldP build="whole" bldLvl="1" animBg="1" rev="0" advAuto="0" spid="998" grpId="3"/>
      <p:bldP build="whole" bldLvl="1" animBg="1" rev="0" advAuto="0" spid="999" grpId="4"/>
      <p:bldP build="whole" bldLvl="1" animBg="1" rev="0" advAuto="0" spid="995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Shape 1003"/>
          <p:cNvSpPr/>
          <p:nvPr/>
        </p:nvSpPr>
        <p:spPr>
          <a:xfrm>
            <a:off x="120650" y="4063906"/>
            <a:ext cx="6640116" cy="1270001"/>
          </a:xfrm>
          <a:prstGeom prst="roundRect">
            <a:avLst>
              <a:gd name="adj" fmla="val 15000"/>
            </a:avLst>
          </a:prstGeom>
          <a:solidFill>
            <a:srgbClr val="0096FF">
              <a:alpha val="35189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004" name="Shape 1004"/>
          <p:cNvSpPr/>
          <p:nvPr/>
        </p:nvSpPr>
        <p:spPr>
          <a:xfrm>
            <a:off x="120650" y="5372161"/>
            <a:ext cx="6640116" cy="1270001"/>
          </a:xfrm>
          <a:prstGeom prst="roundRect">
            <a:avLst>
              <a:gd name="adj" fmla="val 15000"/>
            </a:avLst>
          </a:prstGeom>
          <a:solidFill>
            <a:srgbClr val="0096FF">
              <a:alpha val="35189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005" name="Shape 1005"/>
          <p:cNvSpPr/>
          <p:nvPr/>
        </p:nvSpPr>
        <p:spPr>
          <a:xfrm>
            <a:off x="119657" y="6680972"/>
            <a:ext cx="6642101" cy="1600201"/>
          </a:xfrm>
          <a:prstGeom prst="roundRect">
            <a:avLst>
              <a:gd name="adj" fmla="val 11905"/>
            </a:avLst>
          </a:prstGeom>
          <a:solidFill>
            <a:srgbClr val="0096FF">
              <a:alpha val="35189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006" name="Shape 1006"/>
          <p:cNvSpPr/>
          <p:nvPr/>
        </p:nvSpPr>
        <p:spPr>
          <a:xfrm>
            <a:off x="129539" y="4117339"/>
            <a:ext cx="6447808" cy="11021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normAutofit fontScale="100000" lnSpcReduction="0"/>
          </a:bodyPr>
          <a:lstStyle/>
          <a:p>
            <a:pPr defTabSz="650240">
              <a:spcBef>
                <a:spcPts val="600"/>
              </a:spcBef>
              <a:defRPr sz="2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2. </a:t>
            </a:r>
            <a:r>
              <a:rPr b="1"/>
              <a:t>Collection</a:t>
            </a:r>
            <a:r>
              <a:t> phase:</a:t>
            </a:r>
          </a:p>
          <a:p>
            <a:pPr lvl="1" marL="901700" indent="-366712" defTabSz="650240">
              <a:spcBef>
                <a:spcPts val="500"/>
              </a:spcBef>
              <a:buSzPct val="100000"/>
              <a:buFont typeface="Arial"/>
              <a:buChar char="–"/>
              <a:defRPr sz="22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to let the leader collect “enough” energy</a:t>
            </a:r>
          </a:p>
        </p:txBody>
      </p:sp>
      <p:sp>
        <p:nvSpPr>
          <p:cNvPr id="1007" name="Shape 1007"/>
          <p:cNvSpPr/>
          <p:nvPr/>
        </p:nvSpPr>
        <p:spPr>
          <a:xfrm>
            <a:off x="129539" y="5372718"/>
            <a:ext cx="6447808" cy="1192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normAutofit fontScale="100000" lnSpcReduction="0"/>
          </a:bodyPr>
          <a:lstStyle/>
          <a:p>
            <a:pPr defTabSz="650240">
              <a:spcBef>
                <a:spcPts val="600"/>
              </a:spcBef>
              <a:defRPr sz="2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3. </a:t>
            </a:r>
            <a:r>
              <a:rPr b="1"/>
              <a:t>Verification</a:t>
            </a:r>
            <a:r>
              <a:t> phase:</a:t>
            </a:r>
          </a:p>
          <a:p>
            <a:pPr lvl="1" marL="857250" indent="-457200">
              <a:spcBef>
                <a:spcPts val="300"/>
              </a:spcBef>
              <a:buSzPct val="100000"/>
              <a:buFont typeface="Arial"/>
              <a:buChar char="–"/>
              <a:defRPr b="1" sz="22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b="0"/>
              <a:t>to check whether the guess </a:t>
            </a:r>
            <a:r>
              <a:rPr b="0">
                <a:solidFill>
                  <a:srgbClr val="0433FF"/>
                </a:solidFill>
              </a:rPr>
              <a:t>k</a:t>
            </a:r>
            <a:r>
              <a:rPr b="0"/>
              <a:t> is correct</a:t>
            </a:r>
          </a:p>
        </p:txBody>
      </p:sp>
      <p:sp>
        <p:nvSpPr>
          <p:cNvPr id="1008" name="Shape 1008"/>
          <p:cNvSpPr/>
          <p:nvPr/>
        </p:nvSpPr>
        <p:spPr>
          <a:xfrm>
            <a:off x="120650" y="2755652"/>
            <a:ext cx="6640116" cy="1270001"/>
          </a:xfrm>
          <a:prstGeom prst="roundRect">
            <a:avLst>
              <a:gd name="adj" fmla="val 15000"/>
            </a:avLst>
          </a:prstGeom>
          <a:solidFill>
            <a:srgbClr val="0096FF">
              <a:alpha val="35189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009" name="Shape 1009"/>
          <p:cNvSpPr/>
          <p:nvPr>
            <p:ph type="title"/>
          </p:nvPr>
        </p:nvSpPr>
        <p:spPr>
          <a:xfrm>
            <a:off x="66039" y="1330396"/>
            <a:ext cx="8042803" cy="770782"/>
          </a:xfrm>
          <a:prstGeom prst="rect">
            <a:avLst/>
          </a:prstGeom>
        </p:spPr>
        <p:txBody>
          <a:bodyPr/>
          <a:lstStyle/>
          <a:p>
            <a:pPr algn="l">
              <a:defRPr sz="3500">
                <a:solidFill>
                  <a:srgbClr val="0433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u="sng"/>
              <a:t>Incremental Counting</a:t>
            </a:r>
            <a:r>
              <a:t>: </a:t>
            </a:r>
          </a:p>
        </p:txBody>
      </p:sp>
      <p:sp>
        <p:nvSpPr>
          <p:cNvPr id="1010" name="Shape 1010"/>
          <p:cNvSpPr/>
          <p:nvPr>
            <p:ph type="body" sz="quarter" idx="1"/>
          </p:nvPr>
        </p:nvSpPr>
        <p:spPr>
          <a:xfrm>
            <a:off x="129539" y="2161539"/>
            <a:ext cx="7346382" cy="770782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600"/>
              </a:spcBef>
              <a:buSzTx/>
              <a:buFontTx/>
              <a:buNone/>
              <a:defRPr sz="22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Initially, each non-leader has “energy” </a:t>
            </a:r>
            <a:r>
              <a:rPr>
                <a:solidFill>
                  <a:srgbClr val="0433FF"/>
                </a:solidFill>
              </a:rPr>
              <a:t>1</a:t>
            </a:r>
          </a:p>
        </p:txBody>
      </p:sp>
      <p:sp>
        <p:nvSpPr>
          <p:cNvPr id="1011" name="Shape 1011"/>
          <p:cNvSpPr/>
          <p:nvPr>
            <p:ph type="sldNum" sz="quarter" idx="2"/>
          </p:nvPr>
        </p:nvSpPr>
        <p:spPr>
          <a:xfrm>
            <a:off x="12005833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12" name="Shape 1012"/>
          <p:cNvSpPr/>
          <p:nvPr/>
        </p:nvSpPr>
        <p:spPr>
          <a:xfrm>
            <a:off x="1270000" y="254000"/>
            <a:ext cx="10464800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>
              <a:defRPr sz="4800">
                <a:solidFill>
                  <a:srgbClr val="0433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0433FF"/>
                </a:solidFill>
              </a:rPr>
              <a:t>Our protocol</a:t>
            </a:r>
          </a:p>
        </p:txBody>
      </p:sp>
      <p:sp>
        <p:nvSpPr>
          <p:cNvPr id="1013" name="Shape 1013"/>
          <p:cNvSpPr/>
          <p:nvPr/>
        </p:nvSpPr>
        <p:spPr>
          <a:xfrm>
            <a:off x="120636" y="2833386"/>
            <a:ext cx="5878143" cy="1114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normAutofit fontScale="100000" lnSpcReduction="0"/>
          </a:bodyPr>
          <a:lstStyle/>
          <a:p>
            <a:pPr defTabSz="650240">
              <a:spcBef>
                <a:spcPts val="600"/>
              </a:spcBef>
              <a:defRPr sz="2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1. Guess a size </a:t>
            </a:r>
            <a:r>
              <a:rPr>
                <a:solidFill>
                  <a:srgbClr val="0433FF"/>
                </a:solidFill>
              </a:rPr>
              <a:t>k</a:t>
            </a:r>
            <a:r>
              <a:t> of the system</a:t>
            </a:r>
          </a:p>
          <a:p>
            <a:pPr lvl="1" marL="901700" indent="-366712" defTabSz="650240">
              <a:spcBef>
                <a:spcPts val="500"/>
              </a:spcBef>
              <a:buSzPct val="100000"/>
              <a:buFont typeface="Arial"/>
              <a:buChar char="–"/>
              <a:defRPr sz="22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start from </a:t>
            </a:r>
            <a:r>
              <a:rPr>
                <a:solidFill>
                  <a:srgbClr val="0433FF"/>
                </a:solidFill>
              </a:rPr>
              <a:t>k=2</a:t>
            </a:r>
          </a:p>
        </p:txBody>
      </p:sp>
      <p:sp>
        <p:nvSpPr>
          <p:cNvPr id="1014" name="Shape 1014"/>
          <p:cNvSpPr/>
          <p:nvPr/>
        </p:nvSpPr>
        <p:spPr>
          <a:xfrm>
            <a:off x="129539" y="6718671"/>
            <a:ext cx="6447808" cy="1618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normAutofit fontScale="100000" lnSpcReduction="0"/>
          </a:bodyPr>
          <a:lstStyle/>
          <a:p>
            <a:pPr defTabSz="650240">
              <a:spcBef>
                <a:spcPts val="600"/>
              </a:spcBef>
              <a:defRPr sz="2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4. </a:t>
            </a:r>
            <a:r>
              <a:rPr b="1"/>
              <a:t>Notification</a:t>
            </a:r>
            <a:r>
              <a:t> phase:</a:t>
            </a:r>
          </a:p>
          <a:p>
            <a:pPr lvl="1" marL="857250" indent="-457200">
              <a:spcBef>
                <a:spcPts val="300"/>
              </a:spcBef>
              <a:buSzPct val="100000"/>
              <a:buFont typeface="Arial"/>
              <a:buChar char="–"/>
              <a:defRPr b="1" sz="22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>
                <a:solidFill>
                  <a:srgbClr val="0433FF"/>
                </a:solidFill>
              </a:rPr>
              <a:t>k=n</a:t>
            </a:r>
            <a:r>
              <a:rPr b="0"/>
              <a:t> : let all nodes know that </a:t>
            </a:r>
            <a:r>
              <a:rPr b="0">
                <a:solidFill>
                  <a:srgbClr val="0433FF"/>
                </a:solidFill>
              </a:rPr>
              <a:t>k</a:t>
            </a:r>
            <a:r>
              <a:rPr b="0"/>
              <a:t> is the size</a:t>
            </a:r>
          </a:p>
          <a:p>
            <a:pPr lvl="1" marL="857250" indent="-457200">
              <a:spcBef>
                <a:spcPts val="400"/>
              </a:spcBef>
              <a:buSzPct val="100000"/>
              <a:buFont typeface="Arial"/>
              <a:buChar char="–"/>
              <a:defRPr b="1" sz="22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>
                <a:solidFill>
                  <a:srgbClr val="0433FF"/>
                </a:solidFill>
              </a:rPr>
              <a:t>k&lt;n</a:t>
            </a:r>
            <a:r>
              <a:rPr b="0"/>
              <a:t> : wait and go to step 2, guessing </a:t>
            </a:r>
            <a:r>
              <a:rPr b="0">
                <a:solidFill>
                  <a:srgbClr val="0433FF"/>
                </a:solidFill>
              </a:rPr>
              <a:t>k+1</a:t>
            </a:r>
          </a:p>
        </p:txBody>
      </p:sp>
      <p:grpSp>
        <p:nvGrpSpPr>
          <p:cNvPr id="1114" name="Group 1114"/>
          <p:cNvGrpSpPr/>
          <p:nvPr/>
        </p:nvGrpSpPr>
        <p:grpSpPr>
          <a:xfrm>
            <a:off x="7451862" y="2967773"/>
            <a:ext cx="4947668" cy="4567353"/>
            <a:chOff x="0" y="0"/>
            <a:chExt cx="4947667" cy="4567351"/>
          </a:xfrm>
        </p:grpSpPr>
        <p:grpSp>
          <p:nvGrpSpPr>
            <p:cNvPr id="1026" name="Group 1026"/>
            <p:cNvGrpSpPr/>
            <p:nvPr/>
          </p:nvGrpSpPr>
          <p:grpSpPr>
            <a:xfrm>
              <a:off x="1968255" y="3492500"/>
              <a:ext cx="444800" cy="1074852"/>
              <a:chOff x="0" y="0"/>
              <a:chExt cx="444799" cy="1074851"/>
            </a:xfrm>
          </p:grpSpPr>
          <p:pic>
            <p:nvPicPr>
              <p:cNvPr id="1015" name="pasted-image.tiff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444800" cy="1074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016" name="Shape 1016"/>
              <p:cNvSpPr/>
              <p:nvPr/>
            </p:nvSpPr>
            <p:spPr>
              <a:xfrm>
                <a:off x="83690" y="898770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017" name="Shape 1017"/>
              <p:cNvSpPr/>
              <p:nvPr/>
            </p:nvSpPr>
            <p:spPr>
              <a:xfrm>
                <a:off x="83690" y="81317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018" name="Shape 1018"/>
              <p:cNvSpPr/>
              <p:nvPr/>
            </p:nvSpPr>
            <p:spPr>
              <a:xfrm>
                <a:off x="83690" y="727588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019" name="Shape 1019"/>
              <p:cNvSpPr/>
              <p:nvPr/>
            </p:nvSpPr>
            <p:spPr>
              <a:xfrm>
                <a:off x="83690" y="64665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020" name="Shape 1020"/>
              <p:cNvSpPr/>
              <p:nvPr/>
            </p:nvSpPr>
            <p:spPr>
              <a:xfrm>
                <a:off x="83690" y="57313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021" name="Shape 1021"/>
              <p:cNvSpPr/>
              <p:nvPr/>
            </p:nvSpPr>
            <p:spPr>
              <a:xfrm>
                <a:off x="83690" y="492840"/>
                <a:ext cx="277419" cy="70706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022" name="Shape 1022"/>
              <p:cNvSpPr/>
              <p:nvPr/>
            </p:nvSpPr>
            <p:spPr>
              <a:xfrm>
                <a:off x="83690" y="40661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023" name="Shape 1023"/>
              <p:cNvSpPr/>
              <p:nvPr/>
            </p:nvSpPr>
            <p:spPr>
              <a:xfrm>
                <a:off x="83690" y="32102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024" name="Shape 1024"/>
              <p:cNvSpPr/>
              <p:nvPr/>
            </p:nvSpPr>
            <p:spPr>
              <a:xfrm>
                <a:off x="83690" y="239462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025" name="Shape 1025"/>
              <p:cNvSpPr/>
              <p:nvPr/>
            </p:nvSpPr>
            <p:spPr>
              <a:xfrm>
                <a:off x="83690" y="16720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</p:grpSp>
        <p:grpSp>
          <p:nvGrpSpPr>
            <p:cNvPr id="1038" name="Group 1038"/>
            <p:cNvGrpSpPr/>
            <p:nvPr/>
          </p:nvGrpSpPr>
          <p:grpSpPr>
            <a:xfrm>
              <a:off x="2908055" y="1371600"/>
              <a:ext cx="444800" cy="1074852"/>
              <a:chOff x="0" y="0"/>
              <a:chExt cx="444799" cy="1074851"/>
            </a:xfrm>
          </p:grpSpPr>
          <p:pic>
            <p:nvPicPr>
              <p:cNvPr id="1027" name="pasted-image.tiff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444800" cy="1074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028" name="Shape 1028"/>
              <p:cNvSpPr/>
              <p:nvPr/>
            </p:nvSpPr>
            <p:spPr>
              <a:xfrm>
                <a:off x="83690" y="898770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029" name="Shape 1029"/>
              <p:cNvSpPr/>
              <p:nvPr/>
            </p:nvSpPr>
            <p:spPr>
              <a:xfrm>
                <a:off x="83690" y="81317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030" name="Shape 1030"/>
              <p:cNvSpPr/>
              <p:nvPr/>
            </p:nvSpPr>
            <p:spPr>
              <a:xfrm>
                <a:off x="83690" y="727588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031" name="Shape 1031"/>
              <p:cNvSpPr/>
              <p:nvPr/>
            </p:nvSpPr>
            <p:spPr>
              <a:xfrm>
                <a:off x="83690" y="64665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032" name="Shape 1032"/>
              <p:cNvSpPr/>
              <p:nvPr/>
            </p:nvSpPr>
            <p:spPr>
              <a:xfrm>
                <a:off x="83690" y="57313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033" name="Shape 1033"/>
              <p:cNvSpPr/>
              <p:nvPr/>
            </p:nvSpPr>
            <p:spPr>
              <a:xfrm>
                <a:off x="83690" y="492840"/>
                <a:ext cx="277419" cy="70706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034" name="Shape 1034"/>
              <p:cNvSpPr/>
              <p:nvPr/>
            </p:nvSpPr>
            <p:spPr>
              <a:xfrm>
                <a:off x="83690" y="40661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035" name="Shape 1035"/>
              <p:cNvSpPr/>
              <p:nvPr/>
            </p:nvSpPr>
            <p:spPr>
              <a:xfrm>
                <a:off x="83690" y="32102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036" name="Shape 1036"/>
              <p:cNvSpPr/>
              <p:nvPr/>
            </p:nvSpPr>
            <p:spPr>
              <a:xfrm>
                <a:off x="83690" y="239462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037" name="Shape 1037"/>
              <p:cNvSpPr/>
              <p:nvPr/>
            </p:nvSpPr>
            <p:spPr>
              <a:xfrm>
                <a:off x="83690" y="16720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</p:grpSp>
        <p:grpSp>
          <p:nvGrpSpPr>
            <p:cNvPr id="1050" name="Group 1050"/>
            <p:cNvGrpSpPr/>
            <p:nvPr/>
          </p:nvGrpSpPr>
          <p:grpSpPr>
            <a:xfrm>
              <a:off x="1968255" y="0"/>
              <a:ext cx="444800" cy="1074852"/>
              <a:chOff x="0" y="0"/>
              <a:chExt cx="444799" cy="1074851"/>
            </a:xfrm>
          </p:grpSpPr>
          <p:pic>
            <p:nvPicPr>
              <p:cNvPr id="1039" name="pasted-image.tiff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444800" cy="1074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040" name="Shape 1040"/>
              <p:cNvSpPr/>
              <p:nvPr/>
            </p:nvSpPr>
            <p:spPr>
              <a:xfrm>
                <a:off x="83690" y="898770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041" name="Shape 1041"/>
              <p:cNvSpPr/>
              <p:nvPr/>
            </p:nvSpPr>
            <p:spPr>
              <a:xfrm>
                <a:off x="83690" y="81317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042" name="Shape 1042"/>
              <p:cNvSpPr/>
              <p:nvPr/>
            </p:nvSpPr>
            <p:spPr>
              <a:xfrm>
                <a:off x="83690" y="727588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043" name="Shape 1043"/>
              <p:cNvSpPr/>
              <p:nvPr/>
            </p:nvSpPr>
            <p:spPr>
              <a:xfrm>
                <a:off x="83690" y="64665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044" name="Shape 1044"/>
              <p:cNvSpPr/>
              <p:nvPr/>
            </p:nvSpPr>
            <p:spPr>
              <a:xfrm>
                <a:off x="83690" y="57313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045" name="Shape 1045"/>
              <p:cNvSpPr/>
              <p:nvPr/>
            </p:nvSpPr>
            <p:spPr>
              <a:xfrm>
                <a:off x="83690" y="492840"/>
                <a:ext cx="277419" cy="70706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046" name="Shape 1046"/>
              <p:cNvSpPr/>
              <p:nvPr/>
            </p:nvSpPr>
            <p:spPr>
              <a:xfrm>
                <a:off x="83690" y="40661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047" name="Shape 1047"/>
              <p:cNvSpPr/>
              <p:nvPr/>
            </p:nvSpPr>
            <p:spPr>
              <a:xfrm>
                <a:off x="83690" y="32102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048" name="Shape 1048"/>
              <p:cNvSpPr/>
              <p:nvPr/>
            </p:nvSpPr>
            <p:spPr>
              <a:xfrm>
                <a:off x="83690" y="239462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049" name="Shape 1049"/>
              <p:cNvSpPr/>
              <p:nvPr/>
            </p:nvSpPr>
            <p:spPr>
              <a:xfrm>
                <a:off x="83690" y="16720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</p:grpSp>
        <p:grpSp>
          <p:nvGrpSpPr>
            <p:cNvPr id="1062" name="Group 1062"/>
            <p:cNvGrpSpPr/>
            <p:nvPr/>
          </p:nvGrpSpPr>
          <p:grpSpPr>
            <a:xfrm>
              <a:off x="4502867" y="1193706"/>
              <a:ext cx="444801" cy="1074853"/>
              <a:chOff x="0" y="0"/>
              <a:chExt cx="444799" cy="1074851"/>
            </a:xfrm>
          </p:grpSpPr>
          <p:pic>
            <p:nvPicPr>
              <p:cNvPr id="1051" name="pasted-image.tiff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444800" cy="1074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052" name="Shape 1052"/>
              <p:cNvSpPr/>
              <p:nvPr/>
            </p:nvSpPr>
            <p:spPr>
              <a:xfrm>
                <a:off x="83690" y="898770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053" name="Shape 1053"/>
              <p:cNvSpPr/>
              <p:nvPr/>
            </p:nvSpPr>
            <p:spPr>
              <a:xfrm>
                <a:off x="83690" y="81317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054" name="Shape 1054"/>
              <p:cNvSpPr/>
              <p:nvPr/>
            </p:nvSpPr>
            <p:spPr>
              <a:xfrm>
                <a:off x="83690" y="727588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055" name="Shape 1055"/>
              <p:cNvSpPr/>
              <p:nvPr/>
            </p:nvSpPr>
            <p:spPr>
              <a:xfrm>
                <a:off x="83690" y="64665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056" name="Shape 1056"/>
              <p:cNvSpPr/>
              <p:nvPr/>
            </p:nvSpPr>
            <p:spPr>
              <a:xfrm>
                <a:off x="83690" y="57313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057" name="Shape 1057"/>
              <p:cNvSpPr/>
              <p:nvPr/>
            </p:nvSpPr>
            <p:spPr>
              <a:xfrm>
                <a:off x="83690" y="492840"/>
                <a:ext cx="277419" cy="70706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058" name="Shape 1058"/>
              <p:cNvSpPr/>
              <p:nvPr/>
            </p:nvSpPr>
            <p:spPr>
              <a:xfrm>
                <a:off x="83690" y="40661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059" name="Shape 1059"/>
              <p:cNvSpPr/>
              <p:nvPr/>
            </p:nvSpPr>
            <p:spPr>
              <a:xfrm>
                <a:off x="83690" y="32102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060" name="Shape 1060"/>
              <p:cNvSpPr/>
              <p:nvPr/>
            </p:nvSpPr>
            <p:spPr>
              <a:xfrm>
                <a:off x="83690" y="239462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061" name="Shape 1061"/>
              <p:cNvSpPr/>
              <p:nvPr/>
            </p:nvSpPr>
            <p:spPr>
              <a:xfrm>
                <a:off x="83690" y="16720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</p:grpSp>
        <p:grpSp>
          <p:nvGrpSpPr>
            <p:cNvPr id="1074" name="Group 1074"/>
            <p:cNvGrpSpPr/>
            <p:nvPr/>
          </p:nvGrpSpPr>
          <p:grpSpPr>
            <a:xfrm>
              <a:off x="0" y="2755900"/>
              <a:ext cx="444800" cy="1074852"/>
              <a:chOff x="0" y="0"/>
              <a:chExt cx="444799" cy="1074851"/>
            </a:xfrm>
          </p:grpSpPr>
          <p:pic>
            <p:nvPicPr>
              <p:cNvPr id="1063" name="pasted-image.tiff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444800" cy="1074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064" name="Shape 1064"/>
              <p:cNvSpPr/>
              <p:nvPr/>
            </p:nvSpPr>
            <p:spPr>
              <a:xfrm>
                <a:off x="83690" y="898770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065" name="Shape 1065"/>
              <p:cNvSpPr/>
              <p:nvPr/>
            </p:nvSpPr>
            <p:spPr>
              <a:xfrm>
                <a:off x="83690" y="81317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066" name="Shape 1066"/>
              <p:cNvSpPr/>
              <p:nvPr/>
            </p:nvSpPr>
            <p:spPr>
              <a:xfrm>
                <a:off x="83690" y="727588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067" name="Shape 1067"/>
              <p:cNvSpPr/>
              <p:nvPr/>
            </p:nvSpPr>
            <p:spPr>
              <a:xfrm>
                <a:off x="83690" y="64665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068" name="Shape 1068"/>
              <p:cNvSpPr/>
              <p:nvPr/>
            </p:nvSpPr>
            <p:spPr>
              <a:xfrm>
                <a:off x="83690" y="57313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069" name="Shape 1069"/>
              <p:cNvSpPr/>
              <p:nvPr/>
            </p:nvSpPr>
            <p:spPr>
              <a:xfrm>
                <a:off x="83690" y="492840"/>
                <a:ext cx="277419" cy="70706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070" name="Shape 1070"/>
              <p:cNvSpPr/>
              <p:nvPr/>
            </p:nvSpPr>
            <p:spPr>
              <a:xfrm>
                <a:off x="83690" y="40661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071" name="Shape 1071"/>
              <p:cNvSpPr/>
              <p:nvPr/>
            </p:nvSpPr>
            <p:spPr>
              <a:xfrm>
                <a:off x="83690" y="32102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072" name="Shape 1072"/>
              <p:cNvSpPr/>
              <p:nvPr/>
            </p:nvSpPr>
            <p:spPr>
              <a:xfrm>
                <a:off x="83690" y="239462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073" name="Shape 1073"/>
              <p:cNvSpPr/>
              <p:nvPr/>
            </p:nvSpPr>
            <p:spPr>
              <a:xfrm>
                <a:off x="83690" y="16720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</p:grpSp>
        <p:sp>
          <p:nvSpPr>
            <p:cNvPr id="1075" name="Shape 1075"/>
            <p:cNvSpPr/>
            <p:nvPr/>
          </p:nvSpPr>
          <p:spPr>
            <a:xfrm flipV="1">
              <a:off x="827318" y="2335136"/>
              <a:ext cx="722072" cy="176755"/>
            </a:xfrm>
            <a:prstGeom prst="line">
              <a:avLst/>
            </a:prstGeom>
            <a:noFill/>
            <a:ln w="25400" cap="flat">
              <a:solidFill>
                <a:srgbClr val="53548A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buClr>
                  <a:srgbClr val="FFFFFF"/>
                </a:buClr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76" name="Shape 1076"/>
            <p:cNvSpPr/>
            <p:nvPr/>
          </p:nvSpPr>
          <p:spPr>
            <a:xfrm flipH="1">
              <a:off x="3253324" y="2084430"/>
              <a:ext cx="813260" cy="480944"/>
            </a:xfrm>
            <a:prstGeom prst="line">
              <a:avLst/>
            </a:prstGeom>
            <a:noFill/>
            <a:ln w="25400" cap="flat">
              <a:solidFill>
                <a:srgbClr val="53548A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buClr>
                  <a:srgbClr val="FFFFFF"/>
                </a:buClr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77" name="Shape 1077"/>
            <p:cNvSpPr/>
            <p:nvPr/>
          </p:nvSpPr>
          <p:spPr>
            <a:xfrm>
              <a:off x="834992" y="2751753"/>
              <a:ext cx="706724" cy="572219"/>
            </a:xfrm>
            <a:prstGeom prst="line">
              <a:avLst/>
            </a:prstGeom>
            <a:noFill/>
            <a:ln w="25400" cap="flat">
              <a:solidFill>
                <a:srgbClr val="53548A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buClr>
                  <a:srgbClr val="FFFFFF"/>
                </a:buClr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78" name="Shape 1078"/>
            <p:cNvSpPr/>
            <p:nvPr/>
          </p:nvSpPr>
          <p:spPr>
            <a:xfrm flipH="1">
              <a:off x="1933505" y="2843958"/>
              <a:ext cx="901959" cy="610462"/>
            </a:xfrm>
            <a:prstGeom prst="line">
              <a:avLst/>
            </a:prstGeom>
            <a:noFill/>
            <a:ln w="25400" cap="flat">
              <a:solidFill>
                <a:srgbClr val="53548A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buClr>
                  <a:srgbClr val="FFFFFF"/>
                </a:buClr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1079" name="image1.jpg" descr="images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580695" y="1801771"/>
              <a:ext cx="650381" cy="5928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80" name="Shape 1080"/>
            <p:cNvSpPr/>
            <p:nvPr/>
          </p:nvSpPr>
          <p:spPr>
            <a:xfrm>
              <a:off x="1859813" y="894092"/>
              <a:ext cx="1025195" cy="1623074"/>
            </a:xfrm>
            <a:prstGeom prst="line">
              <a:avLst/>
            </a:prstGeom>
            <a:noFill/>
            <a:ln w="25400" cap="flat">
              <a:solidFill>
                <a:srgbClr val="53548A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buClr>
                  <a:srgbClr val="FFFFFF"/>
                </a:buClr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81" name="Shape 1081"/>
            <p:cNvSpPr/>
            <p:nvPr/>
          </p:nvSpPr>
          <p:spPr>
            <a:xfrm>
              <a:off x="3283544" y="2802338"/>
              <a:ext cx="752821" cy="752821"/>
            </a:xfrm>
            <a:prstGeom prst="line">
              <a:avLst/>
            </a:prstGeom>
            <a:noFill/>
            <a:ln w="25400" cap="flat">
              <a:solidFill>
                <a:srgbClr val="53548A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buClr>
                  <a:srgbClr val="FFFFFF"/>
                </a:buClr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82" name="Shape 1082"/>
            <p:cNvSpPr/>
            <p:nvPr/>
          </p:nvSpPr>
          <p:spPr>
            <a:xfrm>
              <a:off x="986376" y="1433692"/>
              <a:ext cx="454157" cy="353241"/>
            </a:xfrm>
            <a:prstGeom prst="wedgeEllipseCallout">
              <a:avLst>
                <a:gd name="adj1" fmla="val 88800"/>
                <a:gd name="adj2" fmla="val 53901"/>
              </a:avLst>
            </a:prstGeom>
            <a:solidFill>
              <a:srgbClr val="FFFFFF"/>
            </a:solidFill>
            <a:ln w="12700" cap="flat">
              <a:solidFill>
                <a:srgbClr val="505188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650240">
                <a:buClr>
                  <a:srgbClr val="FFFFFF"/>
                </a:buClr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83" name="Shape 1083"/>
            <p:cNvSpPr/>
            <p:nvPr/>
          </p:nvSpPr>
          <p:spPr>
            <a:xfrm>
              <a:off x="1074514" y="1431589"/>
              <a:ext cx="329280" cy="371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650240">
                <a:buClr>
                  <a:srgbClr val="FFFFFF"/>
                </a:buClr>
                <a:defRPr sz="16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k?</a:t>
              </a:r>
            </a:p>
          </p:txBody>
        </p:sp>
        <p:grpSp>
          <p:nvGrpSpPr>
            <p:cNvPr id="1086" name="Group 1086"/>
            <p:cNvGrpSpPr/>
            <p:nvPr/>
          </p:nvGrpSpPr>
          <p:grpSpPr>
            <a:xfrm>
              <a:off x="1489834" y="442871"/>
              <a:ext cx="466726" cy="465826"/>
              <a:chOff x="0" y="0"/>
              <a:chExt cx="466725" cy="465824"/>
            </a:xfrm>
          </p:grpSpPr>
          <p:sp>
            <p:nvSpPr>
              <p:cNvPr id="1084" name="Shape 1084"/>
              <p:cNvSpPr/>
              <p:nvPr/>
            </p:nvSpPr>
            <p:spPr>
              <a:xfrm>
                <a:off x="0" y="0"/>
                <a:ext cx="466725" cy="465825"/>
              </a:xfrm>
              <a:prstGeom prst="ellipse">
                <a:avLst/>
              </a:prstGeom>
              <a:noFill/>
              <a:ln w="25400" cap="flat">
                <a:solidFill>
                  <a:srgbClr val="505188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085" name="Shape 1085"/>
              <p:cNvSpPr/>
              <p:nvPr/>
            </p:nvSpPr>
            <p:spPr>
              <a:xfrm>
                <a:off x="68722" y="47238"/>
                <a:ext cx="329281" cy="371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defTabSz="650240">
                  <a:buClr>
                    <a:srgbClr val="FFFFFF"/>
                  </a:buClr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k?</a:t>
                </a:r>
              </a:p>
            </p:txBody>
          </p:sp>
        </p:grpSp>
        <p:grpSp>
          <p:nvGrpSpPr>
            <p:cNvPr id="1089" name="Group 1089"/>
            <p:cNvGrpSpPr/>
            <p:nvPr/>
          </p:nvGrpSpPr>
          <p:grpSpPr>
            <a:xfrm>
              <a:off x="2836034" y="2474871"/>
              <a:ext cx="466726" cy="465826"/>
              <a:chOff x="0" y="0"/>
              <a:chExt cx="466725" cy="465824"/>
            </a:xfrm>
          </p:grpSpPr>
          <p:sp>
            <p:nvSpPr>
              <p:cNvPr id="1087" name="Shape 1087"/>
              <p:cNvSpPr/>
              <p:nvPr/>
            </p:nvSpPr>
            <p:spPr>
              <a:xfrm>
                <a:off x="0" y="0"/>
                <a:ext cx="466725" cy="465825"/>
              </a:xfrm>
              <a:prstGeom prst="ellipse">
                <a:avLst/>
              </a:prstGeom>
              <a:noFill/>
              <a:ln w="25400" cap="flat">
                <a:solidFill>
                  <a:srgbClr val="505188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088" name="Shape 1088"/>
              <p:cNvSpPr/>
              <p:nvPr/>
            </p:nvSpPr>
            <p:spPr>
              <a:xfrm>
                <a:off x="68722" y="47238"/>
                <a:ext cx="329281" cy="371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defTabSz="650240">
                  <a:buClr>
                    <a:srgbClr val="FFFFFF"/>
                  </a:buClr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k?</a:t>
                </a:r>
              </a:p>
            </p:txBody>
          </p:sp>
        </p:grpSp>
        <p:grpSp>
          <p:nvGrpSpPr>
            <p:cNvPr id="1092" name="Group 1092"/>
            <p:cNvGrpSpPr/>
            <p:nvPr/>
          </p:nvGrpSpPr>
          <p:grpSpPr>
            <a:xfrm>
              <a:off x="4029834" y="1676113"/>
              <a:ext cx="466726" cy="465826"/>
              <a:chOff x="0" y="0"/>
              <a:chExt cx="466725" cy="465824"/>
            </a:xfrm>
          </p:grpSpPr>
          <p:sp>
            <p:nvSpPr>
              <p:cNvPr id="1090" name="Shape 1090"/>
              <p:cNvSpPr/>
              <p:nvPr/>
            </p:nvSpPr>
            <p:spPr>
              <a:xfrm>
                <a:off x="0" y="0"/>
                <a:ext cx="466725" cy="465825"/>
              </a:xfrm>
              <a:prstGeom prst="ellipse">
                <a:avLst/>
              </a:prstGeom>
              <a:noFill/>
              <a:ln w="25400" cap="flat">
                <a:solidFill>
                  <a:srgbClr val="505188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091" name="Shape 1091"/>
              <p:cNvSpPr/>
              <p:nvPr/>
            </p:nvSpPr>
            <p:spPr>
              <a:xfrm>
                <a:off x="68722" y="47238"/>
                <a:ext cx="329281" cy="371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defTabSz="650240">
                  <a:buClr>
                    <a:srgbClr val="FFFFFF"/>
                  </a:buClr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k?</a:t>
                </a:r>
              </a:p>
            </p:txBody>
          </p:sp>
        </p:grpSp>
        <p:grpSp>
          <p:nvGrpSpPr>
            <p:cNvPr id="1095" name="Group 1095"/>
            <p:cNvGrpSpPr/>
            <p:nvPr/>
          </p:nvGrpSpPr>
          <p:grpSpPr>
            <a:xfrm>
              <a:off x="359534" y="2373271"/>
              <a:ext cx="466726" cy="465826"/>
              <a:chOff x="0" y="0"/>
              <a:chExt cx="466725" cy="465824"/>
            </a:xfrm>
          </p:grpSpPr>
          <p:sp>
            <p:nvSpPr>
              <p:cNvPr id="1093" name="Shape 1093"/>
              <p:cNvSpPr/>
              <p:nvPr/>
            </p:nvSpPr>
            <p:spPr>
              <a:xfrm>
                <a:off x="0" y="0"/>
                <a:ext cx="466725" cy="465825"/>
              </a:xfrm>
              <a:prstGeom prst="ellipse">
                <a:avLst/>
              </a:prstGeom>
              <a:noFill/>
              <a:ln w="25400" cap="flat">
                <a:solidFill>
                  <a:srgbClr val="505188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094" name="Shape 1094"/>
              <p:cNvSpPr/>
              <p:nvPr/>
            </p:nvSpPr>
            <p:spPr>
              <a:xfrm>
                <a:off x="68722" y="47238"/>
                <a:ext cx="329281" cy="371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defTabSz="650240">
                  <a:buClr>
                    <a:srgbClr val="FFFFFF"/>
                  </a:buClr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k?</a:t>
                </a:r>
              </a:p>
            </p:txBody>
          </p:sp>
        </p:grpSp>
        <p:grpSp>
          <p:nvGrpSpPr>
            <p:cNvPr id="1098" name="Group 1098"/>
            <p:cNvGrpSpPr/>
            <p:nvPr/>
          </p:nvGrpSpPr>
          <p:grpSpPr>
            <a:xfrm>
              <a:off x="3940934" y="3490871"/>
              <a:ext cx="466726" cy="465826"/>
              <a:chOff x="0" y="0"/>
              <a:chExt cx="466725" cy="465824"/>
            </a:xfrm>
          </p:grpSpPr>
          <p:sp>
            <p:nvSpPr>
              <p:cNvPr id="1096" name="Shape 1096"/>
              <p:cNvSpPr/>
              <p:nvPr/>
            </p:nvSpPr>
            <p:spPr>
              <a:xfrm>
                <a:off x="0" y="0"/>
                <a:ext cx="466725" cy="465825"/>
              </a:xfrm>
              <a:prstGeom prst="ellipse">
                <a:avLst/>
              </a:prstGeom>
              <a:noFill/>
              <a:ln w="25400" cap="flat">
                <a:solidFill>
                  <a:srgbClr val="505188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097" name="Shape 1097"/>
              <p:cNvSpPr/>
              <p:nvPr/>
            </p:nvSpPr>
            <p:spPr>
              <a:xfrm>
                <a:off x="68722" y="47238"/>
                <a:ext cx="329281" cy="371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defTabSz="650240">
                  <a:buClr>
                    <a:srgbClr val="FFFFFF"/>
                  </a:buClr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k?</a:t>
                </a:r>
              </a:p>
            </p:txBody>
          </p:sp>
        </p:grpSp>
        <p:grpSp>
          <p:nvGrpSpPr>
            <p:cNvPr id="1101" name="Group 1101"/>
            <p:cNvGrpSpPr/>
            <p:nvPr/>
          </p:nvGrpSpPr>
          <p:grpSpPr>
            <a:xfrm>
              <a:off x="1489834" y="3287671"/>
              <a:ext cx="466726" cy="465826"/>
              <a:chOff x="0" y="0"/>
              <a:chExt cx="466725" cy="465824"/>
            </a:xfrm>
          </p:grpSpPr>
          <p:sp>
            <p:nvSpPr>
              <p:cNvPr id="1099" name="Shape 1099"/>
              <p:cNvSpPr/>
              <p:nvPr/>
            </p:nvSpPr>
            <p:spPr>
              <a:xfrm>
                <a:off x="0" y="0"/>
                <a:ext cx="466725" cy="465825"/>
              </a:xfrm>
              <a:prstGeom prst="ellipse">
                <a:avLst/>
              </a:prstGeom>
              <a:noFill/>
              <a:ln w="25400" cap="flat">
                <a:solidFill>
                  <a:srgbClr val="505188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100" name="Shape 1100"/>
              <p:cNvSpPr/>
              <p:nvPr/>
            </p:nvSpPr>
            <p:spPr>
              <a:xfrm>
                <a:off x="68722" y="47238"/>
                <a:ext cx="329281" cy="371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defTabSz="650240">
                  <a:buClr>
                    <a:srgbClr val="FFFFFF"/>
                  </a:buClr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k?</a:t>
                </a:r>
              </a:p>
            </p:txBody>
          </p:sp>
        </p:grpSp>
        <p:grpSp>
          <p:nvGrpSpPr>
            <p:cNvPr id="1113" name="Group 1113"/>
            <p:cNvGrpSpPr/>
            <p:nvPr/>
          </p:nvGrpSpPr>
          <p:grpSpPr>
            <a:xfrm>
              <a:off x="4477327" y="3492500"/>
              <a:ext cx="444800" cy="1074852"/>
              <a:chOff x="0" y="0"/>
              <a:chExt cx="444799" cy="1074851"/>
            </a:xfrm>
          </p:grpSpPr>
          <p:pic>
            <p:nvPicPr>
              <p:cNvPr id="1102" name="pasted-image.tiff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444800" cy="1074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103" name="Shape 1103"/>
              <p:cNvSpPr/>
              <p:nvPr/>
            </p:nvSpPr>
            <p:spPr>
              <a:xfrm>
                <a:off x="83690" y="898770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104" name="Shape 1104"/>
              <p:cNvSpPr/>
              <p:nvPr/>
            </p:nvSpPr>
            <p:spPr>
              <a:xfrm>
                <a:off x="83690" y="81317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105" name="Shape 1105"/>
              <p:cNvSpPr/>
              <p:nvPr/>
            </p:nvSpPr>
            <p:spPr>
              <a:xfrm>
                <a:off x="83690" y="727588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106" name="Shape 1106"/>
              <p:cNvSpPr/>
              <p:nvPr/>
            </p:nvSpPr>
            <p:spPr>
              <a:xfrm>
                <a:off x="83690" y="64665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107" name="Shape 1107"/>
              <p:cNvSpPr/>
              <p:nvPr/>
            </p:nvSpPr>
            <p:spPr>
              <a:xfrm>
                <a:off x="83690" y="57313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108" name="Shape 1108"/>
              <p:cNvSpPr/>
              <p:nvPr/>
            </p:nvSpPr>
            <p:spPr>
              <a:xfrm>
                <a:off x="83690" y="492840"/>
                <a:ext cx="277419" cy="70706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109" name="Shape 1109"/>
              <p:cNvSpPr/>
              <p:nvPr/>
            </p:nvSpPr>
            <p:spPr>
              <a:xfrm>
                <a:off x="83690" y="40661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110" name="Shape 1110"/>
              <p:cNvSpPr/>
              <p:nvPr/>
            </p:nvSpPr>
            <p:spPr>
              <a:xfrm>
                <a:off x="83690" y="32102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111" name="Shape 1111"/>
              <p:cNvSpPr/>
              <p:nvPr/>
            </p:nvSpPr>
            <p:spPr>
              <a:xfrm>
                <a:off x="83690" y="239462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112" name="Shape 1112"/>
              <p:cNvSpPr/>
              <p:nvPr/>
            </p:nvSpPr>
            <p:spPr>
              <a:xfrm>
                <a:off x="83690" y="16720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14" grpId="2"/>
      <p:bldP build="whole" bldLvl="1" animBg="1" rev="0" advAuto="0" spid="100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Shape 1118"/>
          <p:cNvSpPr/>
          <p:nvPr>
            <p:ph type="sldNum" sz="quarter" idx="2"/>
          </p:nvPr>
        </p:nvSpPr>
        <p:spPr>
          <a:xfrm>
            <a:off x="12106342" y="9114112"/>
            <a:ext cx="248218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19" name="Shape 1119"/>
          <p:cNvSpPr/>
          <p:nvPr/>
        </p:nvSpPr>
        <p:spPr>
          <a:xfrm>
            <a:off x="1270000" y="254000"/>
            <a:ext cx="10464800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>
              <a:defRPr sz="4800">
                <a:solidFill>
                  <a:srgbClr val="0433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0433FF"/>
                </a:solidFill>
              </a:rPr>
              <a:t>Protocol Details</a:t>
            </a:r>
          </a:p>
        </p:txBody>
      </p:sp>
      <p:sp>
        <p:nvSpPr>
          <p:cNvPr id="1120" name="Shape 1120"/>
          <p:cNvSpPr/>
          <p:nvPr>
            <p:ph type="title"/>
          </p:nvPr>
        </p:nvSpPr>
        <p:spPr>
          <a:xfrm>
            <a:off x="53339" y="1549666"/>
            <a:ext cx="8042803" cy="770782"/>
          </a:xfrm>
          <a:prstGeom prst="rect">
            <a:avLst/>
          </a:prstGeom>
        </p:spPr>
        <p:txBody>
          <a:bodyPr/>
          <a:lstStyle/>
          <a:p>
            <a:pPr algn="l" defTabSz="429158">
              <a:defRPr sz="3564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u="sng"/>
              <a:t>IC Notification Phase</a:t>
            </a:r>
            <a:r>
              <a:t>: </a:t>
            </a:r>
          </a:p>
        </p:txBody>
      </p:sp>
      <p:sp>
        <p:nvSpPr>
          <p:cNvPr id="1121" name="Shape 1121"/>
          <p:cNvSpPr/>
          <p:nvPr>
            <p:ph type="body" sz="quarter" idx="1"/>
          </p:nvPr>
        </p:nvSpPr>
        <p:spPr>
          <a:xfrm>
            <a:off x="650239" y="2384213"/>
            <a:ext cx="11704322" cy="770782"/>
          </a:xfrm>
          <a:prstGeom prst="rect">
            <a:avLst/>
          </a:prstGeom>
        </p:spPr>
        <p:txBody>
          <a:bodyPr/>
          <a:lstStyle>
            <a:lvl1pPr marL="457200" indent="-457200">
              <a:spcBef>
                <a:spcPts val="600"/>
              </a:spcBef>
              <a:defRPr sz="24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Disseminate whether current estimate is correct or not. </a:t>
            </a:r>
          </a:p>
        </p:txBody>
      </p:sp>
      <p:sp>
        <p:nvSpPr>
          <p:cNvPr id="1122" name="Shape 1122"/>
          <p:cNvSpPr/>
          <p:nvPr/>
        </p:nvSpPr>
        <p:spPr>
          <a:xfrm flipH="1" rot="10800000">
            <a:off x="7516471" y="3984563"/>
            <a:ext cx="3470698" cy="1058858"/>
          </a:xfrm>
          <a:prstGeom prst="wedgeEllipseCallout">
            <a:avLst>
              <a:gd name="adj1" fmla="val -116921"/>
              <a:gd name="adj2" fmla="val 68857"/>
            </a:avLst>
          </a:prstGeom>
          <a:solidFill>
            <a:srgbClr val="00FDFF"/>
          </a:solidFill>
          <a:ln w="12700">
            <a:solidFill>
              <a:srgbClr val="66FF66"/>
            </a:solidFill>
          </a:ln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algn="ctr" defTabSz="650240">
              <a:defRPr sz="1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23" name="Shape 1123"/>
          <p:cNvSpPr/>
          <p:nvPr/>
        </p:nvSpPr>
        <p:spPr>
          <a:xfrm>
            <a:off x="7385556" y="4191486"/>
            <a:ext cx="3764826" cy="109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/>
          <a:lstStyle/>
          <a:p>
            <a:pPr algn="ctr" defTabSz="650240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Execute this phase long </a:t>
            </a:r>
          </a:p>
          <a:p>
            <a:pPr algn="ctr" defTabSz="650240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enough for all hear</a:t>
            </a:r>
          </a:p>
        </p:txBody>
      </p:sp>
      <p:sp>
        <p:nvSpPr>
          <p:cNvPr id="1124" name="Shape 1124"/>
          <p:cNvSpPr/>
          <p:nvPr/>
        </p:nvSpPr>
        <p:spPr>
          <a:xfrm>
            <a:off x="7643471" y="6113553"/>
            <a:ext cx="3470698" cy="1058858"/>
          </a:xfrm>
          <a:prstGeom prst="wedgeEllipseCallout">
            <a:avLst>
              <a:gd name="adj1" fmla="val -116921"/>
              <a:gd name="adj2" fmla="val 68857"/>
            </a:avLst>
          </a:prstGeom>
          <a:solidFill>
            <a:srgbClr val="00FDFF"/>
          </a:solidFill>
          <a:ln w="12700">
            <a:solidFill>
              <a:srgbClr val="66FF66"/>
            </a:solidFill>
          </a:ln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algn="ctr" defTabSz="650240">
              <a:defRPr sz="1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25" name="Shape 1125"/>
          <p:cNvSpPr/>
          <p:nvPr/>
        </p:nvSpPr>
        <p:spPr>
          <a:xfrm>
            <a:off x="7525256" y="6304789"/>
            <a:ext cx="3764826" cy="109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/>
          <a:lstStyle/>
          <a:p>
            <a:pPr algn="ctr" defTabSz="650240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All non-leader disseminate </a:t>
            </a:r>
          </a:p>
          <a:p>
            <a:pPr algn="ctr" defTabSz="650240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“halt” if ever received</a:t>
            </a:r>
          </a:p>
        </p:txBody>
      </p:sp>
      <p:pic>
        <p:nvPicPr>
          <p:cNvPr id="1126" name="image9.png" descr="notification-lead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3786" y="4131579"/>
            <a:ext cx="4709348" cy="2154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7" name="image11.png" descr="halt-ini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0214" y="3613260"/>
            <a:ext cx="1475812" cy="283599"/>
          </a:xfrm>
          <a:prstGeom prst="rect">
            <a:avLst/>
          </a:prstGeom>
          <a:ln w="12700">
            <a:miter lim="400000"/>
          </a:ln>
        </p:spPr>
      </p:pic>
      <p:sp>
        <p:nvSpPr>
          <p:cNvPr id="1128" name="Shape 1128"/>
          <p:cNvSpPr/>
          <p:nvPr/>
        </p:nvSpPr>
        <p:spPr>
          <a:xfrm>
            <a:off x="695084" y="3707275"/>
            <a:ext cx="365806" cy="516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/>
          <a:lstStyle>
            <a:lvl1pPr defTabSz="650240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1129" name="Shape 1129"/>
          <p:cNvSpPr/>
          <p:nvPr/>
        </p:nvSpPr>
        <p:spPr>
          <a:xfrm>
            <a:off x="695084" y="2999201"/>
            <a:ext cx="4091912" cy="516146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/>
          <a:lstStyle>
            <a:lvl1pPr defTabSz="650240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Notification at the leader node</a:t>
            </a:r>
          </a:p>
        </p:txBody>
      </p:sp>
      <p:pic>
        <p:nvPicPr>
          <p:cNvPr id="1130" name="image10.png" descr="notification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9588" y="7453014"/>
            <a:ext cx="5114805" cy="2154749"/>
          </a:xfrm>
          <a:prstGeom prst="rect">
            <a:avLst/>
          </a:prstGeom>
          <a:ln w="12700">
            <a:miter lim="400000"/>
          </a:ln>
        </p:spPr>
      </p:pic>
      <p:sp>
        <p:nvSpPr>
          <p:cNvPr id="1131" name="Shape 1131"/>
          <p:cNvSpPr/>
          <p:nvPr/>
        </p:nvSpPr>
        <p:spPr>
          <a:xfrm>
            <a:off x="701391" y="7005062"/>
            <a:ext cx="353192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650240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1132" name="Shape 1132"/>
          <p:cNvSpPr/>
          <p:nvPr/>
        </p:nvSpPr>
        <p:spPr>
          <a:xfrm>
            <a:off x="719868" y="6300194"/>
            <a:ext cx="4042344" cy="498349"/>
          </a:xfrm>
          <a:prstGeom prst="rect">
            <a:avLst/>
          </a:prstGeom>
          <a:solidFill>
            <a:srgbClr val="9394B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650240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Notification at non-leader node</a:t>
            </a:r>
          </a:p>
        </p:txBody>
      </p:sp>
      <p:pic>
        <p:nvPicPr>
          <p:cNvPr id="1133" name="image11.png" descr="halt-ini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0214" y="6902560"/>
            <a:ext cx="1475812" cy="2835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after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Class="entr" nodeType="afterEffect" presetSubtype="8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10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33" grpId="5"/>
      <p:bldP build="whole" bldLvl="1" animBg="1" rev="0" advAuto="0" spid="1131" grpId="8"/>
      <p:bldP build="whole" bldLvl="1" animBg="1" rev="0" advAuto="0" spid="1122" grpId="9"/>
      <p:bldP build="whole" bldLvl="1" animBg="1" rev="0" advAuto="0" spid="1123" grpId="10"/>
      <p:bldP build="whole" bldLvl="1" animBg="1" rev="0" advAuto="0" spid="1127" grpId="2"/>
      <p:bldP build="whole" bldLvl="1" animBg="1" rev="0" advAuto="0" spid="1132" grpId="4"/>
      <p:bldP build="whole" bldLvl="1" animBg="1" rev="0" advAuto="0" spid="1129" grpId="1"/>
      <p:bldP build="whole" bldLvl="1" animBg="1" rev="0" advAuto="0" spid="1130" grpId="6"/>
      <p:bldP build="whole" bldLvl="1" animBg="1" rev="0" advAuto="0" spid="1128" grpId="7"/>
      <p:bldP build="whole" bldLvl="1" animBg="1" rev="0" advAuto="0" spid="1126" grpId="3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Shape 1135"/>
          <p:cNvSpPr/>
          <p:nvPr/>
        </p:nvSpPr>
        <p:spPr>
          <a:xfrm>
            <a:off x="-10270" y="2070844"/>
            <a:ext cx="7017446" cy="6647260"/>
          </a:xfrm>
          <a:prstGeom prst="roundRect">
            <a:avLst>
              <a:gd name="adj" fmla="val 11726"/>
            </a:avLst>
          </a:prstGeom>
          <a:solidFill>
            <a:srgbClr val="0096FF">
              <a:alpha val="34795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9969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136" name="Shape 1136"/>
          <p:cNvSpPr/>
          <p:nvPr/>
        </p:nvSpPr>
        <p:spPr>
          <a:xfrm>
            <a:off x="120650" y="4063906"/>
            <a:ext cx="6640116" cy="1270001"/>
          </a:xfrm>
          <a:prstGeom prst="roundRect">
            <a:avLst>
              <a:gd name="adj" fmla="val 15000"/>
            </a:avLst>
          </a:prstGeom>
          <a:solidFill>
            <a:srgbClr val="0096FF">
              <a:alpha val="35189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137" name="Shape 1137"/>
          <p:cNvSpPr/>
          <p:nvPr/>
        </p:nvSpPr>
        <p:spPr>
          <a:xfrm>
            <a:off x="120650" y="5372161"/>
            <a:ext cx="6640116" cy="1270001"/>
          </a:xfrm>
          <a:prstGeom prst="roundRect">
            <a:avLst>
              <a:gd name="adj" fmla="val 15000"/>
            </a:avLst>
          </a:prstGeom>
          <a:solidFill>
            <a:srgbClr val="0096FF">
              <a:alpha val="35189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138" name="Shape 1138"/>
          <p:cNvSpPr/>
          <p:nvPr/>
        </p:nvSpPr>
        <p:spPr>
          <a:xfrm>
            <a:off x="119657" y="6680972"/>
            <a:ext cx="6642101" cy="1600201"/>
          </a:xfrm>
          <a:prstGeom prst="roundRect">
            <a:avLst>
              <a:gd name="adj" fmla="val 11905"/>
            </a:avLst>
          </a:prstGeom>
          <a:solidFill>
            <a:srgbClr val="0096FF">
              <a:alpha val="35189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139" name="Shape 1139"/>
          <p:cNvSpPr/>
          <p:nvPr/>
        </p:nvSpPr>
        <p:spPr>
          <a:xfrm>
            <a:off x="129539" y="4117339"/>
            <a:ext cx="6447808" cy="11021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normAutofit fontScale="100000" lnSpcReduction="0"/>
          </a:bodyPr>
          <a:lstStyle/>
          <a:p>
            <a:pPr defTabSz="650240">
              <a:spcBef>
                <a:spcPts val="600"/>
              </a:spcBef>
              <a:defRPr sz="2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2. </a:t>
            </a:r>
            <a:r>
              <a:rPr b="1"/>
              <a:t>Collection</a:t>
            </a:r>
            <a:r>
              <a:t> phase:</a:t>
            </a:r>
          </a:p>
          <a:p>
            <a:pPr lvl="1" marL="901700" indent="-366712" defTabSz="650240">
              <a:spcBef>
                <a:spcPts val="500"/>
              </a:spcBef>
              <a:buSzPct val="100000"/>
              <a:buFont typeface="Arial"/>
              <a:buChar char="–"/>
              <a:defRPr sz="22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to let the leader collect “enough” energy</a:t>
            </a:r>
          </a:p>
        </p:txBody>
      </p:sp>
      <p:sp>
        <p:nvSpPr>
          <p:cNvPr id="1140" name="Shape 1140"/>
          <p:cNvSpPr/>
          <p:nvPr/>
        </p:nvSpPr>
        <p:spPr>
          <a:xfrm>
            <a:off x="129539" y="5372718"/>
            <a:ext cx="6447808" cy="1192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normAutofit fontScale="100000" lnSpcReduction="0"/>
          </a:bodyPr>
          <a:lstStyle/>
          <a:p>
            <a:pPr defTabSz="650240">
              <a:spcBef>
                <a:spcPts val="600"/>
              </a:spcBef>
              <a:defRPr sz="2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3. </a:t>
            </a:r>
            <a:r>
              <a:rPr b="1"/>
              <a:t>Verification</a:t>
            </a:r>
            <a:r>
              <a:t> phase:</a:t>
            </a:r>
          </a:p>
          <a:p>
            <a:pPr lvl="1" marL="857250" indent="-457200">
              <a:spcBef>
                <a:spcPts val="300"/>
              </a:spcBef>
              <a:buSzPct val="100000"/>
              <a:buFont typeface="Arial"/>
              <a:buChar char="–"/>
              <a:defRPr b="1" sz="22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b="0"/>
              <a:t>to check whether the guess </a:t>
            </a:r>
            <a:r>
              <a:rPr b="0">
                <a:solidFill>
                  <a:srgbClr val="0433FF"/>
                </a:solidFill>
              </a:rPr>
              <a:t>k</a:t>
            </a:r>
            <a:r>
              <a:rPr b="0"/>
              <a:t> is correct</a:t>
            </a:r>
          </a:p>
        </p:txBody>
      </p:sp>
      <p:sp>
        <p:nvSpPr>
          <p:cNvPr id="1141" name="Shape 1141"/>
          <p:cNvSpPr/>
          <p:nvPr/>
        </p:nvSpPr>
        <p:spPr>
          <a:xfrm>
            <a:off x="120650" y="2755652"/>
            <a:ext cx="6640116" cy="1270001"/>
          </a:xfrm>
          <a:prstGeom prst="roundRect">
            <a:avLst>
              <a:gd name="adj" fmla="val 15000"/>
            </a:avLst>
          </a:prstGeom>
          <a:solidFill>
            <a:srgbClr val="0096FF">
              <a:alpha val="35189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142" name="Shape 1142"/>
          <p:cNvSpPr/>
          <p:nvPr>
            <p:ph type="title"/>
          </p:nvPr>
        </p:nvSpPr>
        <p:spPr>
          <a:xfrm>
            <a:off x="66039" y="1330396"/>
            <a:ext cx="5638435" cy="770782"/>
          </a:xfrm>
          <a:prstGeom prst="rect">
            <a:avLst/>
          </a:prstGeom>
        </p:spPr>
        <p:txBody>
          <a:bodyPr/>
          <a:lstStyle/>
          <a:p>
            <a:pPr algn="l">
              <a:defRPr sz="3500">
                <a:solidFill>
                  <a:srgbClr val="0433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u="sng"/>
              <a:t>Incremental Counting</a:t>
            </a:r>
            <a:r>
              <a:t>: </a:t>
            </a:r>
          </a:p>
        </p:txBody>
      </p:sp>
      <p:sp>
        <p:nvSpPr>
          <p:cNvPr id="1143" name="Shape 1143"/>
          <p:cNvSpPr/>
          <p:nvPr>
            <p:ph type="body" sz="quarter" idx="1"/>
          </p:nvPr>
        </p:nvSpPr>
        <p:spPr>
          <a:xfrm>
            <a:off x="129539" y="2161539"/>
            <a:ext cx="7346382" cy="770782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600"/>
              </a:spcBef>
              <a:buSzTx/>
              <a:buFontTx/>
              <a:buNone/>
              <a:defRPr sz="22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Initially, each non-leader has “energy” </a:t>
            </a:r>
            <a:r>
              <a:rPr>
                <a:solidFill>
                  <a:srgbClr val="0433FF"/>
                </a:solidFill>
              </a:rPr>
              <a:t>1</a:t>
            </a:r>
          </a:p>
        </p:txBody>
      </p:sp>
      <p:sp>
        <p:nvSpPr>
          <p:cNvPr id="1144" name="Shape 1144"/>
          <p:cNvSpPr/>
          <p:nvPr>
            <p:ph type="sldNum" sz="quarter" idx="2"/>
          </p:nvPr>
        </p:nvSpPr>
        <p:spPr>
          <a:xfrm>
            <a:off x="12005833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45" name="Shape 1145"/>
          <p:cNvSpPr/>
          <p:nvPr/>
        </p:nvSpPr>
        <p:spPr>
          <a:xfrm>
            <a:off x="1270000" y="254000"/>
            <a:ext cx="10464800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>
              <a:defRPr sz="4800">
                <a:solidFill>
                  <a:srgbClr val="0433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0433FF"/>
                </a:solidFill>
              </a:rPr>
              <a:t>Our protocol</a:t>
            </a:r>
          </a:p>
        </p:txBody>
      </p:sp>
      <p:sp>
        <p:nvSpPr>
          <p:cNvPr id="1146" name="Shape 1146"/>
          <p:cNvSpPr/>
          <p:nvPr/>
        </p:nvSpPr>
        <p:spPr>
          <a:xfrm>
            <a:off x="120636" y="2833386"/>
            <a:ext cx="5878143" cy="1114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normAutofit fontScale="100000" lnSpcReduction="0"/>
          </a:bodyPr>
          <a:lstStyle/>
          <a:p>
            <a:pPr defTabSz="650240">
              <a:spcBef>
                <a:spcPts val="600"/>
              </a:spcBef>
              <a:defRPr sz="2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1. Guess a size </a:t>
            </a:r>
            <a:r>
              <a:rPr>
                <a:solidFill>
                  <a:srgbClr val="0433FF"/>
                </a:solidFill>
              </a:rPr>
              <a:t>k</a:t>
            </a:r>
            <a:r>
              <a:t> of the system</a:t>
            </a:r>
          </a:p>
          <a:p>
            <a:pPr lvl="1" marL="901700" indent="-366712" defTabSz="650240">
              <a:spcBef>
                <a:spcPts val="500"/>
              </a:spcBef>
              <a:buSzPct val="100000"/>
              <a:buFont typeface="Arial"/>
              <a:buChar char="–"/>
              <a:defRPr sz="22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start from </a:t>
            </a:r>
            <a:r>
              <a:rPr>
                <a:solidFill>
                  <a:srgbClr val="0433FF"/>
                </a:solidFill>
              </a:rPr>
              <a:t>k=2</a:t>
            </a:r>
          </a:p>
        </p:txBody>
      </p:sp>
      <p:sp>
        <p:nvSpPr>
          <p:cNvPr id="1147" name="Shape 1147"/>
          <p:cNvSpPr/>
          <p:nvPr/>
        </p:nvSpPr>
        <p:spPr>
          <a:xfrm>
            <a:off x="129539" y="6718671"/>
            <a:ext cx="6447808" cy="1618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normAutofit fontScale="100000" lnSpcReduction="0"/>
          </a:bodyPr>
          <a:lstStyle/>
          <a:p>
            <a:pPr defTabSz="650240">
              <a:spcBef>
                <a:spcPts val="600"/>
              </a:spcBef>
              <a:defRPr sz="2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4. </a:t>
            </a:r>
            <a:r>
              <a:rPr b="1"/>
              <a:t>Notification</a:t>
            </a:r>
            <a:r>
              <a:t> phase:</a:t>
            </a:r>
          </a:p>
          <a:p>
            <a:pPr lvl="1" marL="857250" indent="-457200">
              <a:spcBef>
                <a:spcPts val="300"/>
              </a:spcBef>
              <a:buSzPct val="100000"/>
              <a:buFont typeface="Arial"/>
              <a:buChar char="–"/>
              <a:defRPr b="1" sz="22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>
                <a:solidFill>
                  <a:srgbClr val="0433FF"/>
                </a:solidFill>
              </a:rPr>
              <a:t>k=n</a:t>
            </a:r>
            <a:r>
              <a:rPr b="0"/>
              <a:t> : let all nodes know that </a:t>
            </a:r>
            <a:r>
              <a:rPr b="0">
                <a:solidFill>
                  <a:srgbClr val="0433FF"/>
                </a:solidFill>
              </a:rPr>
              <a:t>k</a:t>
            </a:r>
            <a:r>
              <a:rPr b="0"/>
              <a:t> is the size</a:t>
            </a:r>
          </a:p>
          <a:p>
            <a:pPr lvl="1" marL="857250" indent="-457200">
              <a:spcBef>
                <a:spcPts val="400"/>
              </a:spcBef>
              <a:buSzPct val="100000"/>
              <a:buFont typeface="Arial"/>
              <a:buChar char="–"/>
              <a:defRPr b="1" sz="22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>
                <a:solidFill>
                  <a:srgbClr val="0433FF"/>
                </a:solidFill>
              </a:rPr>
              <a:t>k&lt;n</a:t>
            </a:r>
            <a:r>
              <a:rPr b="0"/>
              <a:t> : wait and go to step 2, guessing </a:t>
            </a:r>
            <a:r>
              <a:rPr b="0">
                <a:solidFill>
                  <a:srgbClr val="0433FF"/>
                </a:solidFill>
              </a:rPr>
              <a:t>k+1</a:t>
            </a:r>
          </a:p>
        </p:txBody>
      </p:sp>
      <p:sp>
        <p:nvSpPr>
          <p:cNvPr id="1148" name="Shape 1148"/>
          <p:cNvSpPr/>
          <p:nvPr/>
        </p:nvSpPr>
        <p:spPr>
          <a:xfrm>
            <a:off x="7023050" y="1387669"/>
            <a:ext cx="5288581" cy="3393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650240">
              <a:spcBef>
                <a:spcPts val="900"/>
              </a:spcBef>
              <a:defRPr sz="3500" u="sng">
                <a:solidFill>
                  <a:srgbClr val="0433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Worst-case analysis:</a:t>
            </a:r>
          </a:p>
          <a:p>
            <a:pPr defTabSz="650240">
              <a:spcBef>
                <a:spcPts val="900"/>
              </a:spcBef>
              <a:defRPr sz="31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IC computes </a:t>
            </a:r>
            <a:r>
              <a:rPr>
                <a:solidFill>
                  <a:srgbClr val="FF2600"/>
                </a:solidFill>
              </a:rPr>
              <a:t>exact</a:t>
            </a:r>
            <a:r>
              <a:t> size </a:t>
            </a:r>
          </a:p>
          <a:p>
            <a:pPr defTabSz="650240">
              <a:spcBef>
                <a:spcPts val="900"/>
              </a:spcBef>
              <a:defRPr sz="31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in less than</a:t>
            </a:r>
          </a:p>
          <a:p>
            <a:pPr algn="ctr" defTabSz="650240">
              <a:spcBef>
                <a:spcPts val="900"/>
              </a:spcBef>
              <a:defRPr sz="31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>
                <a:solidFill>
                  <a:srgbClr val="0433FF"/>
                </a:solidFill>
              </a:rPr>
              <a:t>(2Δ)</a:t>
            </a:r>
            <a:r>
              <a:rPr baseline="30193">
                <a:solidFill>
                  <a:srgbClr val="0433FF"/>
                </a:solidFill>
              </a:rPr>
              <a:t>n+1</a:t>
            </a:r>
            <a:r>
              <a:rPr>
                <a:solidFill>
                  <a:srgbClr val="0433FF"/>
                </a:solidFill>
              </a:rPr>
              <a:t>(n+1)ln(n+1)/ln(2Δ)</a:t>
            </a:r>
            <a:endParaRPr>
              <a:solidFill>
                <a:srgbClr val="0433FF"/>
              </a:solidFill>
            </a:endParaRPr>
          </a:p>
          <a:p>
            <a:pPr algn="r" defTabSz="650240">
              <a:spcBef>
                <a:spcPts val="900"/>
              </a:spcBef>
              <a:defRPr sz="31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comm rounds.</a:t>
            </a:r>
          </a:p>
        </p:txBody>
      </p:sp>
      <p:sp>
        <p:nvSpPr>
          <p:cNvPr id="1149" name="Shape 1149"/>
          <p:cNvSpPr/>
          <p:nvPr/>
        </p:nvSpPr>
        <p:spPr>
          <a:xfrm flipH="1" rot="10800000">
            <a:off x="7511132" y="4876259"/>
            <a:ext cx="4629042" cy="1571174"/>
          </a:xfrm>
          <a:prstGeom prst="wedgeEllipseCallout">
            <a:avLst>
              <a:gd name="adj1" fmla="val -36321"/>
              <a:gd name="adj2" fmla="val 101359"/>
            </a:avLst>
          </a:prstGeom>
          <a:solidFill>
            <a:srgbClr val="00FDFF"/>
          </a:solidFill>
          <a:ln w="12700">
            <a:solidFill>
              <a:srgbClr val="66FF66"/>
            </a:solidFill>
          </a:ln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algn="ctr" defTabSz="650240">
              <a:defRPr sz="1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50" name="Shape 1150"/>
          <p:cNvSpPr/>
          <p:nvPr/>
        </p:nvSpPr>
        <p:spPr>
          <a:xfrm>
            <a:off x="7807796" y="5124024"/>
            <a:ext cx="4035823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/>
          <a:lstStyle>
            <a:lvl1pPr algn="ctr" defTabSz="650240">
              <a:defRPr sz="19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Exponential improvement but still exponential upper bound =&gt; not enough for practical guarantees</a:t>
            </a:r>
          </a:p>
        </p:txBody>
      </p:sp>
      <p:sp>
        <p:nvSpPr>
          <p:cNvPr id="1151" name="Shape 1151"/>
          <p:cNvSpPr/>
          <p:nvPr/>
        </p:nvSpPr>
        <p:spPr>
          <a:xfrm>
            <a:off x="7023050" y="4771235"/>
            <a:ext cx="5288581" cy="1937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650240">
              <a:spcBef>
                <a:spcPts val="900"/>
              </a:spcBef>
              <a:defRPr sz="3500" u="sng">
                <a:solidFill>
                  <a:srgbClr val="0433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u="none">
                <a:solidFill>
                  <a:srgbClr val="FF2600"/>
                </a:solidFill>
              </a:rPr>
              <a:t>BUT! </a:t>
            </a:r>
            <a:r>
              <a:t>Simulations:</a:t>
            </a:r>
          </a:p>
          <a:p>
            <a:pPr defTabSz="650240">
              <a:spcBef>
                <a:spcPts val="900"/>
              </a:spcBef>
              <a:defRPr sz="31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showed that in practice is less than </a:t>
            </a:r>
            <a:r>
              <a:rPr>
                <a:solidFill>
                  <a:srgbClr val="0433FF"/>
                </a:solidFill>
              </a:rPr>
              <a:t>Δn</a:t>
            </a:r>
            <a:r>
              <a:rPr baseline="30193">
                <a:solidFill>
                  <a:srgbClr val="0433FF"/>
                </a:solidFill>
              </a:rPr>
              <a:t>3 </a:t>
            </a:r>
            <a:r>
              <a:t>comm rounds!</a:t>
            </a:r>
          </a:p>
        </p:txBody>
      </p:sp>
      <p:sp>
        <p:nvSpPr>
          <p:cNvPr id="1152" name="Shape 1152"/>
          <p:cNvSpPr/>
          <p:nvPr/>
        </p:nvSpPr>
        <p:spPr>
          <a:xfrm flipH="1" rot="10800000">
            <a:off x="7352765" y="7511801"/>
            <a:ext cx="4629042" cy="1571174"/>
          </a:xfrm>
          <a:prstGeom prst="wedgeEllipseCallout">
            <a:avLst>
              <a:gd name="adj1" fmla="val -10393"/>
              <a:gd name="adj2" fmla="val 99384"/>
            </a:avLst>
          </a:prstGeom>
          <a:solidFill>
            <a:srgbClr val="00FDFF"/>
          </a:solidFill>
          <a:ln w="12700">
            <a:solidFill>
              <a:srgbClr val="66FF66"/>
            </a:solidFill>
          </a:ln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algn="ctr" defTabSz="650240">
              <a:defRPr sz="1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53" name="Shape 1153"/>
          <p:cNvSpPr/>
          <p:nvPr/>
        </p:nvSpPr>
        <p:spPr>
          <a:xfrm>
            <a:off x="7649429" y="7994356"/>
            <a:ext cx="4035823" cy="525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/>
          <a:lstStyle>
            <a:lvl1pPr algn="ctr" defTabSz="650240">
              <a:defRPr sz="21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Practical for IoT subnetworks!!</a:t>
            </a:r>
          </a:p>
        </p:txBody>
      </p:sp>
      <p:grpSp>
        <p:nvGrpSpPr>
          <p:cNvPr id="1253" name="Group 1253"/>
          <p:cNvGrpSpPr/>
          <p:nvPr/>
        </p:nvGrpSpPr>
        <p:grpSpPr>
          <a:xfrm>
            <a:off x="7451862" y="2967773"/>
            <a:ext cx="4947668" cy="4567353"/>
            <a:chOff x="0" y="0"/>
            <a:chExt cx="4947667" cy="4567351"/>
          </a:xfrm>
        </p:grpSpPr>
        <p:grpSp>
          <p:nvGrpSpPr>
            <p:cNvPr id="1165" name="Group 1165"/>
            <p:cNvGrpSpPr/>
            <p:nvPr/>
          </p:nvGrpSpPr>
          <p:grpSpPr>
            <a:xfrm>
              <a:off x="1968255" y="3492500"/>
              <a:ext cx="444800" cy="1074852"/>
              <a:chOff x="0" y="0"/>
              <a:chExt cx="444799" cy="1074851"/>
            </a:xfrm>
          </p:grpSpPr>
          <p:pic>
            <p:nvPicPr>
              <p:cNvPr id="1154" name="pasted-image.tiff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444800" cy="1074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155" name="Shape 1155"/>
              <p:cNvSpPr/>
              <p:nvPr/>
            </p:nvSpPr>
            <p:spPr>
              <a:xfrm>
                <a:off x="83690" y="898770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156" name="Shape 1156"/>
              <p:cNvSpPr/>
              <p:nvPr/>
            </p:nvSpPr>
            <p:spPr>
              <a:xfrm>
                <a:off x="83690" y="81317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157" name="Shape 1157"/>
              <p:cNvSpPr/>
              <p:nvPr/>
            </p:nvSpPr>
            <p:spPr>
              <a:xfrm>
                <a:off x="83690" y="727588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158" name="Shape 1158"/>
              <p:cNvSpPr/>
              <p:nvPr/>
            </p:nvSpPr>
            <p:spPr>
              <a:xfrm>
                <a:off x="83690" y="64665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159" name="Shape 1159"/>
              <p:cNvSpPr/>
              <p:nvPr/>
            </p:nvSpPr>
            <p:spPr>
              <a:xfrm>
                <a:off x="83690" y="57313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160" name="Shape 1160"/>
              <p:cNvSpPr/>
              <p:nvPr/>
            </p:nvSpPr>
            <p:spPr>
              <a:xfrm>
                <a:off x="83690" y="492840"/>
                <a:ext cx="277419" cy="70706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161" name="Shape 1161"/>
              <p:cNvSpPr/>
              <p:nvPr/>
            </p:nvSpPr>
            <p:spPr>
              <a:xfrm>
                <a:off x="83690" y="40661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162" name="Shape 1162"/>
              <p:cNvSpPr/>
              <p:nvPr/>
            </p:nvSpPr>
            <p:spPr>
              <a:xfrm>
                <a:off x="83690" y="32102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163" name="Shape 1163"/>
              <p:cNvSpPr/>
              <p:nvPr/>
            </p:nvSpPr>
            <p:spPr>
              <a:xfrm>
                <a:off x="83690" y="239462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164" name="Shape 1164"/>
              <p:cNvSpPr/>
              <p:nvPr/>
            </p:nvSpPr>
            <p:spPr>
              <a:xfrm>
                <a:off x="83690" y="16720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</p:grpSp>
        <p:grpSp>
          <p:nvGrpSpPr>
            <p:cNvPr id="1177" name="Group 1177"/>
            <p:cNvGrpSpPr/>
            <p:nvPr/>
          </p:nvGrpSpPr>
          <p:grpSpPr>
            <a:xfrm>
              <a:off x="2908055" y="1371600"/>
              <a:ext cx="444800" cy="1074852"/>
              <a:chOff x="0" y="0"/>
              <a:chExt cx="444799" cy="1074851"/>
            </a:xfrm>
          </p:grpSpPr>
          <p:pic>
            <p:nvPicPr>
              <p:cNvPr id="1166" name="pasted-image.tiff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444800" cy="1074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167" name="Shape 1167"/>
              <p:cNvSpPr/>
              <p:nvPr/>
            </p:nvSpPr>
            <p:spPr>
              <a:xfrm>
                <a:off x="83690" y="898770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168" name="Shape 1168"/>
              <p:cNvSpPr/>
              <p:nvPr/>
            </p:nvSpPr>
            <p:spPr>
              <a:xfrm>
                <a:off x="83690" y="81317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169" name="Shape 1169"/>
              <p:cNvSpPr/>
              <p:nvPr/>
            </p:nvSpPr>
            <p:spPr>
              <a:xfrm>
                <a:off x="83690" y="727588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170" name="Shape 1170"/>
              <p:cNvSpPr/>
              <p:nvPr/>
            </p:nvSpPr>
            <p:spPr>
              <a:xfrm>
                <a:off x="83690" y="64665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171" name="Shape 1171"/>
              <p:cNvSpPr/>
              <p:nvPr/>
            </p:nvSpPr>
            <p:spPr>
              <a:xfrm>
                <a:off x="83690" y="57313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172" name="Shape 1172"/>
              <p:cNvSpPr/>
              <p:nvPr/>
            </p:nvSpPr>
            <p:spPr>
              <a:xfrm>
                <a:off x="83690" y="492840"/>
                <a:ext cx="277419" cy="70706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173" name="Shape 1173"/>
              <p:cNvSpPr/>
              <p:nvPr/>
            </p:nvSpPr>
            <p:spPr>
              <a:xfrm>
                <a:off x="83690" y="40661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174" name="Shape 1174"/>
              <p:cNvSpPr/>
              <p:nvPr/>
            </p:nvSpPr>
            <p:spPr>
              <a:xfrm>
                <a:off x="83690" y="32102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175" name="Shape 1175"/>
              <p:cNvSpPr/>
              <p:nvPr/>
            </p:nvSpPr>
            <p:spPr>
              <a:xfrm>
                <a:off x="83690" y="239462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176" name="Shape 1176"/>
              <p:cNvSpPr/>
              <p:nvPr/>
            </p:nvSpPr>
            <p:spPr>
              <a:xfrm>
                <a:off x="83690" y="16720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</p:grpSp>
        <p:grpSp>
          <p:nvGrpSpPr>
            <p:cNvPr id="1189" name="Group 1189"/>
            <p:cNvGrpSpPr/>
            <p:nvPr/>
          </p:nvGrpSpPr>
          <p:grpSpPr>
            <a:xfrm>
              <a:off x="1968255" y="0"/>
              <a:ext cx="444800" cy="1074852"/>
              <a:chOff x="0" y="0"/>
              <a:chExt cx="444799" cy="1074851"/>
            </a:xfrm>
          </p:grpSpPr>
          <p:pic>
            <p:nvPicPr>
              <p:cNvPr id="1178" name="pasted-image.tiff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444800" cy="1074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179" name="Shape 1179"/>
              <p:cNvSpPr/>
              <p:nvPr/>
            </p:nvSpPr>
            <p:spPr>
              <a:xfrm>
                <a:off x="83690" y="898770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180" name="Shape 1180"/>
              <p:cNvSpPr/>
              <p:nvPr/>
            </p:nvSpPr>
            <p:spPr>
              <a:xfrm>
                <a:off x="83690" y="81317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181" name="Shape 1181"/>
              <p:cNvSpPr/>
              <p:nvPr/>
            </p:nvSpPr>
            <p:spPr>
              <a:xfrm>
                <a:off x="83690" y="727588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182" name="Shape 1182"/>
              <p:cNvSpPr/>
              <p:nvPr/>
            </p:nvSpPr>
            <p:spPr>
              <a:xfrm>
                <a:off x="83690" y="64665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183" name="Shape 1183"/>
              <p:cNvSpPr/>
              <p:nvPr/>
            </p:nvSpPr>
            <p:spPr>
              <a:xfrm>
                <a:off x="83690" y="57313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184" name="Shape 1184"/>
              <p:cNvSpPr/>
              <p:nvPr/>
            </p:nvSpPr>
            <p:spPr>
              <a:xfrm>
                <a:off x="83690" y="492840"/>
                <a:ext cx="277419" cy="70706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185" name="Shape 1185"/>
              <p:cNvSpPr/>
              <p:nvPr/>
            </p:nvSpPr>
            <p:spPr>
              <a:xfrm>
                <a:off x="83690" y="40661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186" name="Shape 1186"/>
              <p:cNvSpPr/>
              <p:nvPr/>
            </p:nvSpPr>
            <p:spPr>
              <a:xfrm>
                <a:off x="83690" y="32102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187" name="Shape 1187"/>
              <p:cNvSpPr/>
              <p:nvPr/>
            </p:nvSpPr>
            <p:spPr>
              <a:xfrm>
                <a:off x="83690" y="239462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188" name="Shape 1188"/>
              <p:cNvSpPr/>
              <p:nvPr/>
            </p:nvSpPr>
            <p:spPr>
              <a:xfrm>
                <a:off x="83690" y="16720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</p:grpSp>
        <p:grpSp>
          <p:nvGrpSpPr>
            <p:cNvPr id="1201" name="Group 1201"/>
            <p:cNvGrpSpPr/>
            <p:nvPr/>
          </p:nvGrpSpPr>
          <p:grpSpPr>
            <a:xfrm>
              <a:off x="4502867" y="1193706"/>
              <a:ext cx="444801" cy="1074853"/>
              <a:chOff x="0" y="0"/>
              <a:chExt cx="444799" cy="1074851"/>
            </a:xfrm>
          </p:grpSpPr>
          <p:pic>
            <p:nvPicPr>
              <p:cNvPr id="1190" name="pasted-image.tiff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444800" cy="1074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191" name="Shape 1191"/>
              <p:cNvSpPr/>
              <p:nvPr/>
            </p:nvSpPr>
            <p:spPr>
              <a:xfrm>
                <a:off x="83690" y="898770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192" name="Shape 1192"/>
              <p:cNvSpPr/>
              <p:nvPr/>
            </p:nvSpPr>
            <p:spPr>
              <a:xfrm>
                <a:off x="83690" y="81317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193" name="Shape 1193"/>
              <p:cNvSpPr/>
              <p:nvPr/>
            </p:nvSpPr>
            <p:spPr>
              <a:xfrm>
                <a:off x="83690" y="727588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194" name="Shape 1194"/>
              <p:cNvSpPr/>
              <p:nvPr/>
            </p:nvSpPr>
            <p:spPr>
              <a:xfrm>
                <a:off x="83690" y="64665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195" name="Shape 1195"/>
              <p:cNvSpPr/>
              <p:nvPr/>
            </p:nvSpPr>
            <p:spPr>
              <a:xfrm>
                <a:off x="83690" y="57313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196" name="Shape 1196"/>
              <p:cNvSpPr/>
              <p:nvPr/>
            </p:nvSpPr>
            <p:spPr>
              <a:xfrm>
                <a:off x="83690" y="492840"/>
                <a:ext cx="277419" cy="70706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197" name="Shape 1197"/>
              <p:cNvSpPr/>
              <p:nvPr/>
            </p:nvSpPr>
            <p:spPr>
              <a:xfrm>
                <a:off x="83690" y="40661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198" name="Shape 1198"/>
              <p:cNvSpPr/>
              <p:nvPr/>
            </p:nvSpPr>
            <p:spPr>
              <a:xfrm>
                <a:off x="83690" y="32102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199" name="Shape 1199"/>
              <p:cNvSpPr/>
              <p:nvPr/>
            </p:nvSpPr>
            <p:spPr>
              <a:xfrm>
                <a:off x="83690" y="239462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00" name="Shape 1200"/>
              <p:cNvSpPr/>
              <p:nvPr/>
            </p:nvSpPr>
            <p:spPr>
              <a:xfrm>
                <a:off x="83690" y="16720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</p:grpSp>
        <p:grpSp>
          <p:nvGrpSpPr>
            <p:cNvPr id="1213" name="Group 1213"/>
            <p:cNvGrpSpPr/>
            <p:nvPr/>
          </p:nvGrpSpPr>
          <p:grpSpPr>
            <a:xfrm>
              <a:off x="0" y="2755900"/>
              <a:ext cx="444800" cy="1074852"/>
              <a:chOff x="0" y="0"/>
              <a:chExt cx="444799" cy="1074851"/>
            </a:xfrm>
          </p:grpSpPr>
          <p:pic>
            <p:nvPicPr>
              <p:cNvPr id="1202" name="pasted-image.tiff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444800" cy="1074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203" name="Shape 1203"/>
              <p:cNvSpPr/>
              <p:nvPr/>
            </p:nvSpPr>
            <p:spPr>
              <a:xfrm>
                <a:off x="83690" y="898770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04" name="Shape 1204"/>
              <p:cNvSpPr/>
              <p:nvPr/>
            </p:nvSpPr>
            <p:spPr>
              <a:xfrm>
                <a:off x="83690" y="81317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05" name="Shape 1205"/>
              <p:cNvSpPr/>
              <p:nvPr/>
            </p:nvSpPr>
            <p:spPr>
              <a:xfrm>
                <a:off x="83690" y="727588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06" name="Shape 1206"/>
              <p:cNvSpPr/>
              <p:nvPr/>
            </p:nvSpPr>
            <p:spPr>
              <a:xfrm>
                <a:off x="83690" y="64665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07" name="Shape 1207"/>
              <p:cNvSpPr/>
              <p:nvPr/>
            </p:nvSpPr>
            <p:spPr>
              <a:xfrm>
                <a:off x="83690" y="57313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08" name="Shape 1208"/>
              <p:cNvSpPr/>
              <p:nvPr/>
            </p:nvSpPr>
            <p:spPr>
              <a:xfrm>
                <a:off x="83690" y="492840"/>
                <a:ext cx="277419" cy="70706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09" name="Shape 1209"/>
              <p:cNvSpPr/>
              <p:nvPr/>
            </p:nvSpPr>
            <p:spPr>
              <a:xfrm>
                <a:off x="83690" y="40661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10" name="Shape 1210"/>
              <p:cNvSpPr/>
              <p:nvPr/>
            </p:nvSpPr>
            <p:spPr>
              <a:xfrm>
                <a:off x="83690" y="32102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11" name="Shape 1211"/>
              <p:cNvSpPr/>
              <p:nvPr/>
            </p:nvSpPr>
            <p:spPr>
              <a:xfrm>
                <a:off x="83690" y="239462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12" name="Shape 1212"/>
              <p:cNvSpPr/>
              <p:nvPr/>
            </p:nvSpPr>
            <p:spPr>
              <a:xfrm>
                <a:off x="83690" y="16720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</p:grpSp>
        <p:sp>
          <p:nvSpPr>
            <p:cNvPr id="1214" name="Shape 1214"/>
            <p:cNvSpPr/>
            <p:nvPr/>
          </p:nvSpPr>
          <p:spPr>
            <a:xfrm flipV="1">
              <a:off x="827318" y="2335136"/>
              <a:ext cx="722072" cy="176755"/>
            </a:xfrm>
            <a:prstGeom prst="line">
              <a:avLst/>
            </a:prstGeom>
            <a:noFill/>
            <a:ln w="25400" cap="flat">
              <a:solidFill>
                <a:srgbClr val="53548A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buClr>
                  <a:srgbClr val="FFFFFF"/>
                </a:buClr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15" name="Shape 1215"/>
            <p:cNvSpPr/>
            <p:nvPr/>
          </p:nvSpPr>
          <p:spPr>
            <a:xfrm flipH="1">
              <a:off x="3253324" y="2084430"/>
              <a:ext cx="813260" cy="480944"/>
            </a:xfrm>
            <a:prstGeom prst="line">
              <a:avLst/>
            </a:prstGeom>
            <a:noFill/>
            <a:ln w="25400" cap="flat">
              <a:solidFill>
                <a:srgbClr val="53548A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buClr>
                  <a:srgbClr val="FFFFFF"/>
                </a:buClr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16" name="Shape 1216"/>
            <p:cNvSpPr/>
            <p:nvPr/>
          </p:nvSpPr>
          <p:spPr>
            <a:xfrm>
              <a:off x="834992" y="2751753"/>
              <a:ext cx="706724" cy="572219"/>
            </a:xfrm>
            <a:prstGeom prst="line">
              <a:avLst/>
            </a:prstGeom>
            <a:noFill/>
            <a:ln w="25400" cap="flat">
              <a:solidFill>
                <a:srgbClr val="53548A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buClr>
                  <a:srgbClr val="FFFFFF"/>
                </a:buClr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17" name="Shape 1217"/>
            <p:cNvSpPr/>
            <p:nvPr/>
          </p:nvSpPr>
          <p:spPr>
            <a:xfrm flipH="1">
              <a:off x="1933505" y="2843958"/>
              <a:ext cx="901959" cy="610462"/>
            </a:xfrm>
            <a:prstGeom prst="line">
              <a:avLst/>
            </a:prstGeom>
            <a:noFill/>
            <a:ln w="25400" cap="flat">
              <a:solidFill>
                <a:srgbClr val="53548A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buClr>
                  <a:srgbClr val="FFFFFF"/>
                </a:buClr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1218" name="image1.jpg" descr="images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580695" y="1801771"/>
              <a:ext cx="650381" cy="5928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19" name="Shape 1219"/>
            <p:cNvSpPr/>
            <p:nvPr/>
          </p:nvSpPr>
          <p:spPr>
            <a:xfrm>
              <a:off x="1859813" y="894092"/>
              <a:ext cx="1025195" cy="1623074"/>
            </a:xfrm>
            <a:prstGeom prst="line">
              <a:avLst/>
            </a:prstGeom>
            <a:noFill/>
            <a:ln w="25400" cap="flat">
              <a:solidFill>
                <a:srgbClr val="53548A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buClr>
                  <a:srgbClr val="FFFFFF"/>
                </a:buClr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20" name="Shape 1220"/>
            <p:cNvSpPr/>
            <p:nvPr/>
          </p:nvSpPr>
          <p:spPr>
            <a:xfrm>
              <a:off x="3283544" y="2802338"/>
              <a:ext cx="752821" cy="752821"/>
            </a:xfrm>
            <a:prstGeom prst="line">
              <a:avLst/>
            </a:prstGeom>
            <a:noFill/>
            <a:ln w="25400" cap="flat">
              <a:solidFill>
                <a:srgbClr val="53548A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buClr>
                  <a:srgbClr val="FFFFFF"/>
                </a:buClr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21" name="Shape 1221"/>
            <p:cNvSpPr/>
            <p:nvPr/>
          </p:nvSpPr>
          <p:spPr>
            <a:xfrm>
              <a:off x="986376" y="1433692"/>
              <a:ext cx="454157" cy="353241"/>
            </a:xfrm>
            <a:prstGeom prst="wedgeEllipseCallout">
              <a:avLst>
                <a:gd name="adj1" fmla="val 88800"/>
                <a:gd name="adj2" fmla="val 53901"/>
              </a:avLst>
            </a:prstGeom>
            <a:solidFill>
              <a:srgbClr val="FFFFFF"/>
            </a:solidFill>
            <a:ln w="12700" cap="flat">
              <a:solidFill>
                <a:srgbClr val="505188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650240">
                <a:buClr>
                  <a:srgbClr val="FFFFFF"/>
                </a:buClr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22" name="Shape 1222"/>
            <p:cNvSpPr/>
            <p:nvPr/>
          </p:nvSpPr>
          <p:spPr>
            <a:xfrm>
              <a:off x="1074514" y="1431589"/>
              <a:ext cx="329280" cy="371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650240">
                <a:buClr>
                  <a:srgbClr val="FFFFFF"/>
                </a:buClr>
                <a:defRPr sz="16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k?</a:t>
              </a:r>
            </a:p>
          </p:txBody>
        </p:sp>
        <p:grpSp>
          <p:nvGrpSpPr>
            <p:cNvPr id="1225" name="Group 1225"/>
            <p:cNvGrpSpPr/>
            <p:nvPr/>
          </p:nvGrpSpPr>
          <p:grpSpPr>
            <a:xfrm>
              <a:off x="1489834" y="442871"/>
              <a:ext cx="466726" cy="465826"/>
              <a:chOff x="0" y="0"/>
              <a:chExt cx="466725" cy="465824"/>
            </a:xfrm>
          </p:grpSpPr>
          <p:sp>
            <p:nvSpPr>
              <p:cNvPr id="1223" name="Shape 1223"/>
              <p:cNvSpPr/>
              <p:nvPr/>
            </p:nvSpPr>
            <p:spPr>
              <a:xfrm>
                <a:off x="0" y="0"/>
                <a:ext cx="466725" cy="465825"/>
              </a:xfrm>
              <a:prstGeom prst="ellipse">
                <a:avLst/>
              </a:prstGeom>
              <a:noFill/>
              <a:ln w="25400" cap="flat">
                <a:solidFill>
                  <a:srgbClr val="505188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24" name="Shape 1224"/>
              <p:cNvSpPr/>
              <p:nvPr/>
            </p:nvSpPr>
            <p:spPr>
              <a:xfrm>
                <a:off x="68722" y="47238"/>
                <a:ext cx="329281" cy="371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defTabSz="650240">
                  <a:buClr>
                    <a:srgbClr val="FFFFFF"/>
                  </a:buClr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k?</a:t>
                </a:r>
              </a:p>
            </p:txBody>
          </p:sp>
        </p:grpSp>
        <p:grpSp>
          <p:nvGrpSpPr>
            <p:cNvPr id="1228" name="Group 1228"/>
            <p:cNvGrpSpPr/>
            <p:nvPr/>
          </p:nvGrpSpPr>
          <p:grpSpPr>
            <a:xfrm>
              <a:off x="2836034" y="2474871"/>
              <a:ext cx="466726" cy="465826"/>
              <a:chOff x="0" y="0"/>
              <a:chExt cx="466725" cy="465824"/>
            </a:xfrm>
          </p:grpSpPr>
          <p:sp>
            <p:nvSpPr>
              <p:cNvPr id="1226" name="Shape 1226"/>
              <p:cNvSpPr/>
              <p:nvPr/>
            </p:nvSpPr>
            <p:spPr>
              <a:xfrm>
                <a:off x="0" y="0"/>
                <a:ext cx="466725" cy="465825"/>
              </a:xfrm>
              <a:prstGeom prst="ellipse">
                <a:avLst/>
              </a:prstGeom>
              <a:noFill/>
              <a:ln w="25400" cap="flat">
                <a:solidFill>
                  <a:srgbClr val="505188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27" name="Shape 1227"/>
              <p:cNvSpPr/>
              <p:nvPr/>
            </p:nvSpPr>
            <p:spPr>
              <a:xfrm>
                <a:off x="68722" y="47238"/>
                <a:ext cx="329281" cy="371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defTabSz="650240">
                  <a:buClr>
                    <a:srgbClr val="FFFFFF"/>
                  </a:buClr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k?</a:t>
                </a:r>
              </a:p>
            </p:txBody>
          </p:sp>
        </p:grpSp>
        <p:grpSp>
          <p:nvGrpSpPr>
            <p:cNvPr id="1231" name="Group 1231"/>
            <p:cNvGrpSpPr/>
            <p:nvPr/>
          </p:nvGrpSpPr>
          <p:grpSpPr>
            <a:xfrm>
              <a:off x="4029834" y="1676113"/>
              <a:ext cx="466726" cy="465826"/>
              <a:chOff x="0" y="0"/>
              <a:chExt cx="466725" cy="465824"/>
            </a:xfrm>
          </p:grpSpPr>
          <p:sp>
            <p:nvSpPr>
              <p:cNvPr id="1229" name="Shape 1229"/>
              <p:cNvSpPr/>
              <p:nvPr/>
            </p:nvSpPr>
            <p:spPr>
              <a:xfrm>
                <a:off x="0" y="0"/>
                <a:ext cx="466725" cy="465825"/>
              </a:xfrm>
              <a:prstGeom prst="ellipse">
                <a:avLst/>
              </a:prstGeom>
              <a:noFill/>
              <a:ln w="25400" cap="flat">
                <a:solidFill>
                  <a:srgbClr val="505188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30" name="Shape 1230"/>
              <p:cNvSpPr/>
              <p:nvPr/>
            </p:nvSpPr>
            <p:spPr>
              <a:xfrm>
                <a:off x="68722" y="47238"/>
                <a:ext cx="329281" cy="371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defTabSz="650240">
                  <a:buClr>
                    <a:srgbClr val="FFFFFF"/>
                  </a:buClr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k?</a:t>
                </a:r>
              </a:p>
            </p:txBody>
          </p:sp>
        </p:grpSp>
        <p:grpSp>
          <p:nvGrpSpPr>
            <p:cNvPr id="1234" name="Group 1234"/>
            <p:cNvGrpSpPr/>
            <p:nvPr/>
          </p:nvGrpSpPr>
          <p:grpSpPr>
            <a:xfrm>
              <a:off x="359534" y="2373271"/>
              <a:ext cx="466726" cy="465826"/>
              <a:chOff x="0" y="0"/>
              <a:chExt cx="466725" cy="465824"/>
            </a:xfrm>
          </p:grpSpPr>
          <p:sp>
            <p:nvSpPr>
              <p:cNvPr id="1232" name="Shape 1232"/>
              <p:cNvSpPr/>
              <p:nvPr/>
            </p:nvSpPr>
            <p:spPr>
              <a:xfrm>
                <a:off x="0" y="0"/>
                <a:ext cx="466725" cy="465825"/>
              </a:xfrm>
              <a:prstGeom prst="ellipse">
                <a:avLst/>
              </a:prstGeom>
              <a:noFill/>
              <a:ln w="25400" cap="flat">
                <a:solidFill>
                  <a:srgbClr val="505188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33" name="Shape 1233"/>
              <p:cNvSpPr/>
              <p:nvPr/>
            </p:nvSpPr>
            <p:spPr>
              <a:xfrm>
                <a:off x="68722" y="47238"/>
                <a:ext cx="329281" cy="371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defTabSz="650240">
                  <a:buClr>
                    <a:srgbClr val="FFFFFF"/>
                  </a:buClr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k?</a:t>
                </a:r>
              </a:p>
            </p:txBody>
          </p:sp>
        </p:grpSp>
        <p:grpSp>
          <p:nvGrpSpPr>
            <p:cNvPr id="1237" name="Group 1237"/>
            <p:cNvGrpSpPr/>
            <p:nvPr/>
          </p:nvGrpSpPr>
          <p:grpSpPr>
            <a:xfrm>
              <a:off x="3940934" y="3490871"/>
              <a:ext cx="466726" cy="465826"/>
              <a:chOff x="0" y="0"/>
              <a:chExt cx="466725" cy="465824"/>
            </a:xfrm>
          </p:grpSpPr>
          <p:sp>
            <p:nvSpPr>
              <p:cNvPr id="1235" name="Shape 1235"/>
              <p:cNvSpPr/>
              <p:nvPr/>
            </p:nvSpPr>
            <p:spPr>
              <a:xfrm>
                <a:off x="0" y="0"/>
                <a:ext cx="466725" cy="465825"/>
              </a:xfrm>
              <a:prstGeom prst="ellipse">
                <a:avLst/>
              </a:prstGeom>
              <a:noFill/>
              <a:ln w="25400" cap="flat">
                <a:solidFill>
                  <a:srgbClr val="505188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36" name="Shape 1236"/>
              <p:cNvSpPr/>
              <p:nvPr/>
            </p:nvSpPr>
            <p:spPr>
              <a:xfrm>
                <a:off x="68722" y="47238"/>
                <a:ext cx="329281" cy="371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defTabSz="650240">
                  <a:buClr>
                    <a:srgbClr val="FFFFFF"/>
                  </a:buClr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k?</a:t>
                </a:r>
              </a:p>
            </p:txBody>
          </p:sp>
        </p:grpSp>
        <p:grpSp>
          <p:nvGrpSpPr>
            <p:cNvPr id="1240" name="Group 1240"/>
            <p:cNvGrpSpPr/>
            <p:nvPr/>
          </p:nvGrpSpPr>
          <p:grpSpPr>
            <a:xfrm>
              <a:off x="1489834" y="3287671"/>
              <a:ext cx="466726" cy="465826"/>
              <a:chOff x="0" y="0"/>
              <a:chExt cx="466725" cy="465824"/>
            </a:xfrm>
          </p:grpSpPr>
          <p:sp>
            <p:nvSpPr>
              <p:cNvPr id="1238" name="Shape 1238"/>
              <p:cNvSpPr/>
              <p:nvPr/>
            </p:nvSpPr>
            <p:spPr>
              <a:xfrm>
                <a:off x="0" y="0"/>
                <a:ext cx="466725" cy="465825"/>
              </a:xfrm>
              <a:prstGeom prst="ellipse">
                <a:avLst/>
              </a:prstGeom>
              <a:noFill/>
              <a:ln w="25400" cap="flat">
                <a:solidFill>
                  <a:srgbClr val="505188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39" name="Shape 1239"/>
              <p:cNvSpPr/>
              <p:nvPr/>
            </p:nvSpPr>
            <p:spPr>
              <a:xfrm>
                <a:off x="68722" y="47238"/>
                <a:ext cx="329281" cy="371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defTabSz="650240">
                  <a:buClr>
                    <a:srgbClr val="FFFFFF"/>
                  </a:buClr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k?</a:t>
                </a:r>
              </a:p>
            </p:txBody>
          </p:sp>
        </p:grpSp>
        <p:grpSp>
          <p:nvGrpSpPr>
            <p:cNvPr id="1252" name="Group 1252"/>
            <p:cNvGrpSpPr/>
            <p:nvPr/>
          </p:nvGrpSpPr>
          <p:grpSpPr>
            <a:xfrm>
              <a:off x="4477327" y="3492500"/>
              <a:ext cx="444800" cy="1074852"/>
              <a:chOff x="0" y="0"/>
              <a:chExt cx="444799" cy="1074851"/>
            </a:xfrm>
          </p:grpSpPr>
          <p:pic>
            <p:nvPicPr>
              <p:cNvPr id="1241" name="pasted-image.tiff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444800" cy="1074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242" name="Shape 1242"/>
              <p:cNvSpPr/>
              <p:nvPr/>
            </p:nvSpPr>
            <p:spPr>
              <a:xfrm>
                <a:off x="83690" y="898770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43" name="Shape 1243"/>
              <p:cNvSpPr/>
              <p:nvPr/>
            </p:nvSpPr>
            <p:spPr>
              <a:xfrm>
                <a:off x="83690" y="81317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44" name="Shape 1244"/>
              <p:cNvSpPr/>
              <p:nvPr/>
            </p:nvSpPr>
            <p:spPr>
              <a:xfrm>
                <a:off x="83690" y="727588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45" name="Shape 1245"/>
              <p:cNvSpPr/>
              <p:nvPr/>
            </p:nvSpPr>
            <p:spPr>
              <a:xfrm>
                <a:off x="83690" y="64665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46" name="Shape 1246"/>
              <p:cNvSpPr/>
              <p:nvPr/>
            </p:nvSpPr>
            <p:spPr>
              <a:xfrm>
                <a:off x="83690" y="57313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47" name="Shape 1247"/>
              <p:cNvSpPr/>
              <p:nvPr/>
            </p:nvSpPr>
            <p:spPr>
              <a:xfrm>
                <a:off x="83690" y="492840"/>
                <a:ext cx="277419" cy="70706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48" name="Shape 1248"/>
              <p:cNvSpPr/>
              <p:nvPr/>
            </p:nvSpPr>
            <p:spPr>
              <a:xfrm>
                <a:off x="83690" y="40661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49" name="Shape 1249"/>
              <p:cNvSpPr/>
              <p:nvPr/>
            </p:nvSpPr>
            <p:spPr>
              <a:xfrm>
                <a:off x="83690" y="32102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50" name="Shape 1250"/>
              <p:cNvSpPr/>
              <p:nvPr/>
            </p:nvSpPr>
            <p:spPr>
              <a:xfrm>
                <a:off x="83690" y="239462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51" name="Shape 1251"/>
              <p:cNvSpPr/>
              <p:nvPr/>
            </p:nvSpPr>
            <p:spPr>
              <a:xfrm>
                <a:off x="83690" y="16720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</p:grpSp>
      </p:grpSp>
      <p:grpSp>
        <p:nvGrpSpPr>
          <p:cNvPr id="1350" name="Group 1350"/>
          <p:cNvGrpSpPr/>
          <p:nvPr/>
        </p:nvGrpSpPr>
        <p:grpSpPr>
          <a:xfrm>
            <a:off x="7451862" y="2967773"/>
            <a:ext cx="4947668" cy="4567353"/>
            <a:chOff x="0" y="0"/>
            <a:chExt cx="4947667" cy="4567351"/>
          </a:xfrm>
        </p:grpSpPr>
        <p:grpSp>
          <p:nvGrpSpPr>
            <p:cNvPr id="1265" name="Group 1265"/>
            <p:cNvGrpSpPr/>
            <p:nvPr/>
          </p:nvGrpSpPr>
          <p:grpSpPr>
            <a:xfrm>
              <a:off x="1968255" y="3492500"/>
              <a:ext cx="444800" cy="1074852"/>
              <a:chOff x="0" y="0"/>
              <a:chExt cx="444799" cy="1074851"/>
            </a:xfrm>
          </p:grpSpPr>
          <p:pic>
            <p:nvPicPr>
              <p:cNvPr id="1254" name="pasted-image.tiff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444800" cy="1074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255" name="Shape 1255"/>
              <p:cNvSpPr/>
              <p:nvPr/>
            </p:nvSpPr>
            <p:spPr>
              <a:xfrm>
                <a:off x="83690" y="898770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56" name="Shape 1256"/>
              <p:cNvSpPr/>
              <p:nvPr/>
            </p:nvSpPr>
            <p:spPr>
              <a:xfrm>
                <a:off x="83690" y="81317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57" name="Shape 1257"/>
              <p:cNvSpPr/>
              <p:nvPr/>
            </p:nvSpPr>
            <p:spPr>
              <a:xfrm>
                <a:off x="83690" y="727588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58" name="Shape 1258"/>
              <p:cNvSpPr/>
              <p:nvPr/>
            </p:nvSpPr>
            <p:spPr>
              <a:xfrm>
                <a:off x="83690" y="64665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59" name="Shape 1259"/>
              <p:cNvSpPr/>
              <p:nvPr/>
            </p:nvSpPr>
            <p:spPr>
              <a:xfrm>
                <a:off x="83690" y="57313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60" name="Shape 1260"/>
              <p:cNvSpPr/>
              <p:nvPr/>
            </p:nvSpPr>
            <p:spPr>
              <a:xfrm>
                <a:off x="83690" y="492840"/>
                <a:ext cx="277419" cy="70706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61" name="Shape 1261"/>
              <p:cNvSpPr/>
              <p:nvPr/>
            </p:nvSpPr>
            <p:spPr>
              <a:xfrm>
                <a:off x="83690" y="40661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62" name="Shape 1262"/>
              <p:cNvSpPr/>
              <p:nvPr/>
            </p:nvSpPr>
            <p:spPr>
              <a:xfrm>
                <a:off x="83690" y="32102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63" name="Shape 1263"/>
              <p:cNvSpPr/>
              <p:nvPr/>
            </p:nvSpPr>
            <p:spPr>
              <a:xfrm>
                <a:off x="83690" y="239462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64" name="Shape 1264"/>
              <p:cNvSpPr/>
              <p:nvPr/>
            </p:nvSpPr>
            <p:spPr>
              <a:xfrm>
                <a:off x="83690" y="16720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</p:grpSp>
        <p:grpSp>
          <p:nvGrpSpPr>
            <p:cNvPr id="1277" name="Group 1277"/>
            <p:cNvGrpSpPr/>
            <p:nvPr/>
          </p:nvGrpSpPr>
          <p:grpSpPr>
            <a:xfrm>
              <a:off x="2908055" y="1371600"/>
              <a:ext cx="444800" cy="1074852"/>
              <a:chOff x="0" y="0"/>
              <a:chExt cx="444799" cy="1074851"/>
            </a:xfrm>
          </p:grpSpPr>
          <p:pic>
            <p:nvPicPr>
              <p:cNvPr id="1266" name="pasted-image.tiff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444800" cy="1074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267" name="Shape 1267"/>
              <p:cNvSpPr/>
              <p:nvPr/>
            </p:nvSpPr>
            <p:spPr>
              <a:xfrm>
                <a:off x="83690" y="898770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68" name="Shape 1268"/>
              <p:cNvSpPr/>
              <p:nvPr/>
            </p:nvSpPr>
            <p:spPr>
              <a:xfrm>
                <a:off x="83690" y="81317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69" name="Shape 1269"/>
              <p:cNvSpPr/>
              <p:nvPr/>
            </p:nvSpPr>
            <p:spPr>
              <a:xfrm>
                <a:off x="83690" y="727588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70" name="Shape 1270"/>
              <p:cNvSpPr/>
              <p:nvPr/>
            </p:nvSpPr>
            <p:spPr>
              <a:xfrm>
                <a:off x="83690" y="64665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71" name="Shape 1271"/>
              <p:cNvSpPr/>
              <p:nvPr/>
            </p:nvSpPr>
            <p:spPr>
              <a:xfrm>
                <a:off x="83690" y="57313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72" name="Shape 1272"/>
              <p:cNvSpPr/>
              <p:nvPr/>
            </p:nvSpPr>
            <p:spPr>
              <a:xfrm>
                <a:off x="83690" y="492840"/>
                <a:ext cx="277419" cy="70706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73" name="Shape 1273"/>
              <p:cNvSpPr/>
              <p:nvPr/>
            </p:nvSpPr>
            <p:spPr>
              <a:xfrm>
                <a:off x="83690" y="40661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74" name="Shape 1274"/>
              <p:cNvSpPr/>
              <p:nvPr/>
            </p:nvSpPr>
            <p:spPr>
              <a:xfrm>
                <a:off x="83690" y="32102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75" name="Shape 1275"/>
              <p:cNvSpPr/>
              <p:nvPr/>
            </p:nvSpPr>
            <p:spPr>
              <a:xfrm>
                <a:off x="83690" y="239462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76" name="Shape 1276"/>
              <p:cNvSpPr/>
              <p:nvPr/>
            </p:nvSpPr>
            <p:spPr>
              <a:xfrm>
                <a:off x="83690" y="16720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</p:grpSp>
        <p:grpSp>
          <p:nvGrpSpPr>
            <p:cNvPr id="1289" name="Group 1289"/>
            <p:cNvGrpSpPr/>
            <p:nvPr/>
          </p:nvGrpSpPr>
          <p:grpSpPr>
            <a:xfrm>
              <a:off x="1968255" y="0"/>
              <a:ext cx="444800" cy="1074852"/>
              <a:chOff x="0" y="0"/>
              <a:chExt cx="444799" cy="1074851"/>
            </a:xfrm>
          </p:grpSpPr>
          <p:pic>
            <p:nvPicPr>
              <p:cNvPr id="1278" name="pasted-image.tiff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444800" cy="1074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279" name="Shape 1279"/>
              <p:cNvSpPr/>
              <p:nvPr/>
            </p:nvSpPr>
            <p:spPr>
              <a:xfrm>
                <a:off x="83690" y="898770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80" name="Shape 1280"/>
              <p:cNvSpPr/>
              <p:nvPr/>
            </p:nvSpPr>
            <p:spPr>
              <a:xfrm>
                <a:off x="83690" y="81317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81" name="Shape 1281"/>
              <p:cNvSpPr/>
              <p:nvPr/>
            </p:nvSpPr>
            <p:spPr>
              <a:xfrm>
                <a:off x="83690" y="727588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82" name="Shape 1282"/>
              <p:cNvSpPr/>
              <p:nvPr/>
            </p:nvSpPr>
            <p:spPr>
              <a:xfrm>
                <a:off x="83690" y="64665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83" name="Shape 1283"/>
              <p:cNvSpPr/>
              <p:nvPr/>
            </p:nvSpPr>
            <p:spPr>
              <a:xfrm>
                <a:off x="83690" y="57313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84" name="Shape 1284"/>
              <p:cNvSpPr/>
              <p:nvPr/>
            </p:nvSpPr>
            <p:spPr>
              <a:xfrm>
                <a:off x="83690" y="492840"/>
                <a:ext cx="277419" cy="70706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85" name="Shape 1285"/>
              <p:cNvSpPr/>
              <p:nvPr/>
            </p:nvSpPr>
            <p:spPr>
              <a:xfrm>
                <a:off x="83690" y="40661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86" name="Shape 1286"/>
              <p:cNvSpPr/>
              <p:nvPr/>
            </p:nvSpPr>
            <p:spPr>
              <a:xfrm>
                <a:off x="83690" y="32102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87" name="Shape 1287"/>
              <p:cNvSpPr/>
              <p:nvPr/>
            </p:nvSpPr>
            <p:spPr>
              <a:xfrm>
                <a:off x="83690" y="239462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88" name="Shape 1288"/>
              <p:cNvSpPr/>
              <p:nvPr/>
            </p:nvSpPr>
            <p:spPr>
              <a:xfrm>
                <a:off x="83690" y="16720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</p:grpSp>
        <p:grpSp>
          <p:nvGrpSpPr>
            <p:cNvPr id="1301" name="Group 1301"/>
            <p:cNvGrpSpPr/>
            <p:nvPr/>
          </p:nvGrpSpPr>
          <p:grpSpPr>
            <a:xfrm>
              <a:off x="4502867" y="1193706"/>
              <a:ext cx="444801" cy="1074853"/>
              <a:chOff x="0" y="0"/>
              <a:chExt cx="444799" cy="1074851"/>
            </a:xfrm>
          </p:grpSpPr>
          <p:pic>
            <p:nvPicPr>
              <p:cNvPr id="1290" name="pasted-image.tiff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444800" cy="1074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291" name="Shape 1291"/>
              <p:cNvSpPr/>
              <p:nvPr/>
            </p:nvSpPr>
            <p:spPr>
              <a:xfrm>
                <a:off x="83690" y="898770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92" name="Shape 1292"/>
              <p:cNvSpPr/>
              <p:nvPr/>
            </p:nvSpPr>
            <p:spPr>
              <a:xfrm>
                <a:off x="83690" y="81317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93" name="Shape 1293"/>
              <p:cNvSpPr/>
              <p:nvPr/>
            </p:nvSpPr>
            <p:spPr>
              <a:xfrm>
                <a:off x="83690" y="727588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94" name="Shape 1294"/>
              <p:cNvSpPr/>
              <p:nvPr/>
            </p:nvSpPr>
            <p:spPr>
              <a:xfrm>
                <a:off x="83690" y="64665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95" name="Shape 1295"/>
              <p:cNvSpPr/>
              <p:nvPr/>
            </p:nvSpPr>
            <p:spPr>
              <a:xfrm>
                <a:off x="83690" y="57313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96" name="Shape 1296"/>
              <p:cNvSpPr/>
              <p:nvPr/>
            </p:nvSpPr>
            <p:spPr>
              <a:xfrm>
                <a:off x="83690" y="492840"/>
                <a:ext cx="277419" cy="70706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97" name="Shape 1297"/>
              <p:cNvSpPr/>
              <p:nvPr/>
            </p:nvSpPr>
            <p:spPr>
              <a:xfrm>
                <a:off x="83690" y="40661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98" name="Shape 1298"/>
              <p:cNvSpPr/>
              <p:nvPr/>
            </p:nvSpPr>
            <p:spPr>
              <a:xfrm>
                <a:off x="83690" y="32102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299" name="Shape 1299"/>
              <p:cNvSpPr/>
              <p:nvPr/>
            </p:nvSpPr>
            <p:spPr>
              <a:xfrm>
                <a:off x="83690" y="239462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300" name="Shape 1300"/>
              <p:cNvSpPr/>
              <p:nvPr/>
            </p:nvSpPr>
            <p:spPr>
              <a:xfrm>
                <a:off x="83690" y="16720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</p:grpSp>
        <p:grpSp>
          <p:nvGrpSpPr>
            <p:cNvPr id="1313" name="Group 1313"/>
            <p:cNvGrpSpPr/>
            <p:nvPr/>
          </p:nvGrpSpPr>
          <p:grpSpPr>
            <a:xfrm>
              <a:off x="0" y="2755900"/>
              <a:ext cx="444800" cy="1074852"/>
              <a:chOff x="0" y="0"/>
              <a:chExt cx="444799" cy="1074851"/>
            </a:xfrm>
          </p:grpSpPr>
          <p:pic>
            <p:nvPicPr>
              <p:cNvPr id="1302" name="pasted-image.tiff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444800" cy="1074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303" name="Shape 1303"/>
              <p:cNvSpPr/>
              <p:nvPr/>
            </p:nvSpPr>
            <p:spPr>
              <a:xfrm>
                <a:off x="83690" y="898770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304" name="Shape 1304"/>
              <p:cNvSpPr/>
              <p:nvPr/>
            </p:nvSpPr>
            <p:spPr>
              <a:xfrm>
                <a:off x="83690" y="81317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305" name="Shape 1305"/>
              <p:cNvSpPr/>
              <p:nvPr/>
            </p:nvSpPr>
            <p:spPr>
              <a:xfrm>
                <a:off x="83690" y="727588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306" name="Shape 1306"/>
              <p:cNvSpPr/>
              <p:nvPr/>
            </p:nvSpPr>
            <p:spPr>
              <a:xfrm>
                <a:off x="83690" y="64665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307" name="Shape 1307"/>
              <p:cNvSpPr/>
              <p:nvPr/>
            </p:nvSpPr>
            <p:spPr>
              <a:xfrm>
                <a:off x="83690" y="57313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308" name="Shape 1308"/>
              <p:cNvSpPr/>
              <p:nvPr/>
            </p:nvSpPr>
            <p:spPr>
              <a:xfrm>
                <a:off x="83690" y="492840"/>
                <a:ext cx="277419" cy="70706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309" name="Shape 1309"/>
              <p:cNvSpPr/>
              <p:nvPr/>
            </p:nvSpPr>
            <p:spPr>
              <a:xfrm>
                <a:off x="83690" y="40661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310" name="Shape 1310"/>
              <p:cNvSpPr/>
              <p:nvPr/>
            </p:nvSpPr>
            <p:spPr>
              <a:xfrm>
                <a:off x="83690" y="32102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311" name="Shape 1311"/>
              <p:cNvSpPr/>
              <p:nvPr/>
            </p:nvSpPr>
            <p:spPr>
              <a:xfrm>
                <a:off x="83690" y="239462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312" name="Shape 1312"/>
              <p:cNvSpPr/>
              <p:nvPr/>
            </p:nvSpPr>
            <p:spPr>
              <a:xfrm>
                <a:off x="83690" y="16720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</p:grpSp>
        <p:sp>
          <p:nvSpPr>
            <p:cNvPr id="1314" name="Shape 1314"/>
            <p:cNvSpPr/>
            <p:nvPr/>
          </p:nvSpPr>
          <p:spPr>
            <a:xfrm flipV="1">
              <a:off x="827318" y="2335136"/>
              <a:ext cx="722072" cy="176755"/>
            </a:xfrm>
            <a:prstGeom prst="line">
              <a:avLst/>
            </a:prstGeom>
            <a:noFill/>
            <a:ln w="25400" cap="flat">
              <a:solidFill>
                <a:srgbClr val="53548A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buClr>
                  <a:srgbClr val="FFFFFF"/>
                </a:buClr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15" name="Shape 1315"/>
            <p:cNvSpPr/>
            <p:nvPr/>
          </p:nvSpPr>
          <p:spPr>
            <a:xfrm flipH="1">
              <a:off x="3253324" y="2084430"/>
              <a:ext cx="813260" cy="480944"/>
            </a:xfrm>
            <a:prstGeom prst="line">
              <a:avLst/>
            </a:prstGeom>
            <a:noFill/>
            <a:ln w="25400" cap="flat">
              <a:solidFill>
                <a:srgbClr val="53548A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buClr>
                  <a:srgbClr val="FFFFFF"/>
                </a:buClr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16" name="Shape 1316"/>
            <p:cNvSpPr/>
            <p:nvPr/>
          </p:nvSpPr>
          <p:spPr>
            <a:xfrm>
              <a:off x="834992" y="2751753"/>
              <a:ext cx="706724" cy="572219"/>
            </a:xfrm>
            <a:prstGeom prst="line">
              <a:avLst/>
            </a:prstGeom>
            <a:noFill/>
            <a:ln w="25400" cap="flat">
              <a:solidFill>
                <a:srgbClr val="53548A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buClr>
                  <a:srgbClr val="FFFFFF"/>
                </a:buClr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17" name="Shape 1317"/>
            <p:cNvSpPr/>
            <p:nvPr/>
          </p:nvSpPr>
          <p:spPr>
            <a:xfrm flipH="1">
              <a:off x="1933505" y="2843958"/>
              <a:ext cx="901959" cy="610462"/>
            </a:xfrm>
            <a:prstGeom prst="line">
              <a:avLst/>
            </a:prstGeom>
            <a:noFill/>
            <a:ln w="25400" cap="flat">
              <a:solidFill>
                <a:srgbClr val="53548A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buClr>
                  <a:srgbClr val="FFFFFF"/>
                </a:buClr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1318" name="image1.jpg" descr="images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580695" y="1801771"/>
              <a:ext cx="650381" cy="5928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19" name="Shape 1319"/>
            <p:cNvSpPr/>
            <p:nvPr/>
          </p:nvSpPr>
          <p:spPr>
            <a:xfrm>
              <a:off x="1859813" y="894092"/>
              <a:ext cx="1025195" cy="1623074"/>
            </a:xfrm>
            <a:prstGeom prst="line">
              <a:avLst/>
            </a:prstGeom>
            <a:noFill/>
            <a:ln w="25400" cap="flat">
              <a:solidFill>
                <a:srgbClr val="53548A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buClr>
                  <a:srgbClr val="FFFFFF"/>
                </a:buClr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20" name="Shape 1320"/>
            <p:cNvSpPr/>
            <p:nvPr/>
          </p:nvSpPr>
          <p:spPr>
            <a:xfrm>
              <a:off x="3283544" y="2802338"/>
              <a:ext cx="752821" cy="752821"/>
            </a:xfrm>
            <a:prstGeom prst="line">
              <a:avLst/>
            </a:prstGeom>
            <a:noFill/>
            <a:ln w="25400" cap="flat">
              <a:solidFill>
                <a:srgbClr val="53548A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buClr>
                  <a:srgbClr val="FFFFFF"/>
                </a:buClr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21" name="Shape 1321"/>
            <p:cNvSpPr/>
            <p:nvPr/>
          </p:nvSpPr>
          <p:spPr>
            <a:xfrm>
              <a:off x="986376" y="1433692"/>
              <a:ext cx="454157" cy="353241"/>
            </a:xfrm>
            <a:prstGeom prst="wedgeEllipseCallout">
              <a:avLst>
                <a:gd name="adj1" fmla="val 88800"/>
                <a:gd name="adj2" fmla="val 53901"/>
              </a:avLst>
            </a:prstGeom>
            <a:solidFill>
              <a:srgbClr val="FFFFFF"/>
            </a:solidFill>
            <a:ln w="12700" cap="flat">
              <a:solidFill>
                <a:srgbClr val="505188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650240">
                <a:buClr>
                  <a:srgbClr val="FFFFFF"/>
                </a:buClr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22" name="Shape 1322"/>
            <p:cNvSpPr/>
            <p:nvPr/>
          </p:nvSpPr>
          <p:spPr>
            <a:xfrm>
              <a:off x="1074514" y="1431589"/>
              <a:ext cx="315687" cy="371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650240">
                <a:buClr>
                  <a:srgbClr val="FFFFFF"/>
                </a:buClr>
                <a:defRPr sz="16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n!</a:t>
              </a:r>
            </a:p>
          </p:txBody>
        </p:sp>
        <p:sp>
          <p:nvSpPr>
            <p:cNvPr id="1323" name="Shape 1323"/>
            <p:cNvSpPr/>
            <p:nvPr/>
          </p:nvSpPr>
          <p:spPr>
            <a:xfrm>
              <a:off x="1489834" y="442871"/>
              <a:ext cx="466726" cy="465826"/>
            </a:xfrm>
            <a:prstGeom prst="ellipse">
              <a:avLst/>
            </a:prstGeom>
            <a:noFill/>
            <a:ln w="25400" cap="flat">
              <a:solidFill>
                <a:srgbClr val="505188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1324" name="Shape 1324"/>
            <p:cNvSpPr/>
            <p:nvPr/>
          </p:nvSpPr>
          <p:spPr>
            <a:xfrm>
              <a:off x="1558557" y="490109"/>
              <a:ext cx="315687" cy="371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650240">
                <a:buClr>
                  <a:srgbClr val="FFFFFF"/>
                </a:buClr>
                <a:defRPr sz="16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n!</a:t>
              </a:r>
            </a:p>
          </p:txBody>
        </p:sp>
        <p:grpSp>
          <p:nvGrpSpPr>
            <p:cNvPr id="1327" name="Group 1327"/>
            <p:cNvGrpSpPr/>
            <p:nvPr/>
          </p:nvGrpSpPr>
          <p:grpSpPr>
            <a:xfrm>
              <a:off x="2836034" y="2474871"/>
              <a:ext cx="466726" cy="465826"/>
              <a:chOff x="0" y="0"/>
              <a:chExt cx="466725" cy="465824"/>
            </a:xfrm>
          </p:grpSpPr>
          <p:sp>
            <p:nvSpPr>
              <p:cNvPr id="1325" name="Shape 1325"/>
              <p:cNvSpPr/>
              <p:nvPr/>
            </p:nvSpPr>
            <p:spPr>
              <a:xfrm>
                <a:off x="0" y="0"/>
                <a:ext cx="466725" cy="465825"/>
              </a:xfrm>
              <a:prstGeom prst="ellipse">
                <a:avLst/>
              </a:prstGeom>
              <a:noFill/>
              <a:ln w="25400" cap="flat">
                <a:solidFill>
                  <a:srgbClr val="505188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326" name="Shape 1326"/>
              <p:cNvSpPr/>
              <p:nvPr/>
            </p:nvSpPr>
            <p:spPr>
              <a:xfrm>
                <a:off x="68722" y="47238"/>
                <a:ext cx="315688" cy="371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defTabSz="650240">
                  <a:buClr>
                    <a:srgbClr val="FFFFFF"/>
                  </a:buClr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n!</a:t>
                </a:r>
              </a:p>
            </p:txBody>
          </p:sp>
        </p:grpSp>
        <p:sp>
          <p:nvSpPr>
            <p:cNvPr id="1328" name="Shape 1328"/>
            <p:cNvSpPr/>
            <p:nvPr/>
          </p:nvSpPr>
          <p:spPr>
            <a:xfrm>
              <a:off x="4029834" y="1676113"/>
              <a:ext cx="466726" cy="465826"/>
            </a:xfrm>
            <a:prstGeom prst="ellipse">
              <a:avLst/>
            </a:prstGeom>
            <a:noFill/>
            <a:ln w="25400" cap="flat">
              <a:solidFill>
                <a:srgbClr val="505188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1329" name="Shape 1329"/>
            <p:cNvSpPr/>
            <p:nvPr/>
          </p:nvSpPr>
          <p:spPr>
            <a:xfrm>
              <a:off x="4098557" y="1723352"/>
              <a:ext cx="315687" cy="371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650240">
                <a:buClr>
                  <a:srgbClr val="FFFFFF"/>
                </a:buClr>
                <a:defRPr sz="16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n!</a:t>
              </a:r>
            </a:p>
          </p:txBody>
        </p:sp>
        <p:grpSp>
          <p:nvGrpSpPr>
            <p:cNvPr id="1332" name="Group 1332"/>
            <p:cNvGrpSpPr/>
            <p:nvPr/>
          </p:nvGrpSpPr>
          <p:grpSpPr>
            <a:xfrm>
              <a:off x="359534" y="2373271"/>
              <a:ext cx="466726" cy="465826"/>
              <a:chOff x="0" y="0"/>
              <a:chExt cx="466725" cy="465824"/>
            </a:xfrm>
          </p:grpSpPr>
          <p:sp>
            <p:nvSpPr>
              <p:cNvPr id="1330" name="Shape 1330"/>
              <p:cNvSpPr/>
              <p:nvPr/>
            </p:nvSpPr>
            <p:spPr>
              <a:xfrm>
                <a:off x="0" y="0"/>
                <a:ext cx="466725" cy="465825"/>
              </a:xfrm>
              <a:prstGeom prst="ellipse">
                <a:avLst/>
              </a:prstGeom>
              <a:noFill/>
              <a:ln w="25400" cap="flat">
                <a:solidFill>
                  <a:srgbClr val="505188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331" name="Shape 1331"/>
              <p:cNvSpPr/>
              <p:nvPr/>
            </p:nvSpPr>
            <p:spPr>
              <a:xfrm>
                <a:off x="68722" y="47238"/>
                <a:ext cx="315688" cy="371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defTabSz="650240">
                  <a:buClr>
                    <a:srgbClr val="FFFFFF"/>
                  </a:buClr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n!</a:t>
                </a:r>
              </a:p>
            </p:txBody>
          </p:sp>
        </p:grpSp>
        <p:sp>
          <p:nvSpPr>
            <p:cNvPr id="1333" name="Shape 1333"/>
            <p:cNvSpPr/>
            <p:nvPr/>
          </p:nvSpPr>
          <p:spPr>
            <a:xfrm>
              <a:off x="3940934" y="3490871"/>
              <a:ext cx="466726" cy="465826"/>
            </a:xfrm>
            <a:prstGeom prst="ellipse">
              <a:avLst/>
            </a:prstGeom>
            <a:noFill/>
            <a:ln w="25400" cap="flat">
              <a:solidFill>
                <a:srgbClr val="505188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1334" name="Shape 1334"/>
            <p:cNvSpPr/>
            <p:nvPr/>
          </p:nvSpPr>
          <p:spPr>
            <a:xfrm>
              <a:off x="4009657" y="3538109"/>
              <a:ext cx="315687" cy="371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650240">
                <a:buClr>
                  <a:srgbClr val="FFFFFF"/>
                </a:buClr>
                <a:defRPr sz="16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n!</a:t>
              </a:r>
            </a:p>
          </p:txBody>
        </p:sp>
        <p:grpSp>
          <p:nvGrpSpPr>
            <p:cNvPr id="1337" name="Group 1337"/>
            <p:cNvGrpSpPr/>
            <p:nvPr/>
          </p:nvGrpSpPr>
          <p:grpSpPr>
            <a:xfrm>
              <a:off x="1489834" y="3287671"/>
              <a:ext cx="466726" cy="465826"/>
              <a:chOff x="0" y="0"/>
              <a:chExt cx="466725" cy="465824"/>
            </a:xfrm>
          </p:grpSpPr>
          <p:sp>
            <p:nvSpPr>
              <p:cNvPr id="1335" name="Shape 1335"/>
              <p:cNvSpPr/>
              <p:nvPr/>
            </p:nvSpPr>
            <p:spPr>
              <a:xfrm>
                <a:off x="0" y="0"/>
                <a:ext cx="466725" cy="465825"/>
              </a:xfrm>
              <a:prstGeom prst="ellipse">
                <a:avLst/>
              </a:prstGeom>
              <a:noFill/>
              <a:ln w="25400" cap="flat">
                <a:solidFill>
                  <a:srgbClr val="505188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336" name="Shape 1336"/>
              <p:cNvSpPr/>
              <p:nvPr/>
            </p:nvSpPr>
            <p:spPr>
              <a:xfrm>
                <a:off x="68722" y="47238"/>
                <a:ext cx="315688" cy="371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defTabSz="650240">
                  <a:buClr>
                    <a:srgbClr val="FFFFFF"/>
                  </a:buClr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n!</a:t>
                </a:r>
              </a:p>
            </p:txBody>
          </p:sp>
        </p:grpSp>
        <p:grpSp>
          <p:nvGrpSpPr>
            <p:cNvPr id="1349" name="Group 1349"/>
            <p:cNvGrpSpPr/>
            <p:nvPr/>
          </p:nvGrpSpPr>
          <p:grpSpPr>
            <a:xfrm>
              <a:off x="4477327" y="3492500"/>
              <a:ext cx="444800" cy="1074852"/>
              <a:chOff x="0" y="0"/>
              <a:chExt cx="444799" cy="1074851"/>
            </a:xfrm>
          </p:grpSpPr>
          <p:pic>
            <p:nvPicPr>
              <p:cNvPr id="1338" name="pasted-image.tiff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444800" cy="1074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339" name="Shape 1339"/>
              <p:cNvSpPr/>
              <p:nvPr/>
            </p:nvSpPr>
            <p:spPr>
              <a:xfrm>
                <a:off x="83690" y="898770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340" name="Shape 1340"/>
              <p:cNvSpPr/>
              <p:nvPr/>
            </p:nvSpPr>
            <p:spPr>
              <a:xfrm>
                <a:off x="83690" y="81317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341" name="Shape 1341"/>
              <p:cNvSpPr/>
              <p:nvPr/>
            </p:nvSpPr>
            <p:spPr>
              <a:xfrm>
                <a:off x="83690" y="727588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342" name="Shape 1342"/>
              <p:cNvSpPr/>
              <p:nvPr/>
            </p:nvSpPr>
            <p:spPr>
              <a:xfrm>
                <a:off x="83690" y="646659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343" name="Shape 1343"/>
              <p:cNvSpPr/>
              <p:nvPr/>
            </p:nvSpPr>
            <p:spPr>
              <a:xfrm>
                <a:off x="83690" y="57313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344" name="Shape 1344"/>
              <p:cNvSpPr/>
              <p:nvPr/>
            </p:nvSpPr>
            <p:spPr>
              <a:xfrm>
                <a:off x="83690" y="492840"/>
                <a:ext cx="277419" cy="70706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345" name="Shape 1345"/>
              <p:cNvSpPr/>
              <p:nvPr/>
            </p:nvSpPr>
            <p:spPr>
              <a:xfrm>
                <a:off x="83690" y="406615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346" name="Shape 1346"/>
              <p:cNvSpPr/>
              <p:nvPr/>
            </p:nvSpPr>
            <p:spPr>
              <a:xfrm>
                <a:off x="83690" y="32102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347" name="Shape 1347"/>
              <p:cNvSpPr/>
              <p:nvPr/>
            </p:nvSpPr>
            <p:spPr>
              <a:xfrm>
                <a:off x="83690" y="239462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1348" name="Shape 1348"/>
              <p:cNvSpPr/>
              <p:nvPr/>
            </p:nvSpPr>
            <p:spPr>
              <a:xfrm>
                <a:off x="83690" y="167204"/>
                <a:ext cx="277419" cy="70707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" dur="1000" fill="hold"/>
                                        <p:tgtEl>
                                          <p:spTgt spid="1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xit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0" dur="1000" fill="hold"/>
                                        <p:tgtEl>
                                          <p:spTgt spid="1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xit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4" dur="1000" fill="hold"/>
                                        <p:tgtEl>
                                          <p:spTgt spid="1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xit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8" dur="1000" fill="hold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1000"/>
                                        <p:tgtEl>
                                          <p:spTgt spid="1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xit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26" dur="1000" fill="hold"/>
                                        <p:tgtEl>
                                          <p:spTgt spid="1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xit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4" dur="1000" fill="hold"/>
                                        <p:tgtEl>
                                          <p:spTgt spid="1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Class="entr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9" dur="1000"/>
                                        <p:tgtEl>
                                          <p:spTgt spid="1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Class="entr" nodeType="after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3" dur="1000"/>
                                        <p:tgtEl>
                                          <p:spTgt spid="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Class="entr" nodeType="after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1000"/>
                                        <p:tgtEl>
                                          <p:spTgt spid="1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xit" nodeType="click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51" dur="1000" fill="hold"/>
                                        <p:tgtEl>
                                          <p:spTgt spid="1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Class="exit" nodeType="afterEffect" presetID="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55" dur="1000" fill="hold"/>
                                        <p:tgtEl>
                                          <p:spTgt spid="1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Class="entr" nodeType="after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Class="entr" nodeType="afterEffect" presetID="9" grpId="15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3" dur="1000"/>
                                        <p:tgtEl>
                                          <p:spTgt spid="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Class="entr" nodeType="afterEffect" presetID="9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7" dur="1000"/>
                                        <p:tgtEl>
                                          <p:spTgt spid="1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50" grpId="10"/>
      <p:bldP build="whole" bldLvl="1" animBg="1" rev="0" advAuto="0" spid="1135" grpId="5"/>
      <p:bldP build="whole" bldLvl="1" animBg="1" rev="0" advAuto="0" spid="1150" grpId="12"/>
      <p:bldP build="whole" bldLvl="1" animBg="1" rev="0" advAuto="0" spid="1149" grpId="13"/>
      <p:bldP build="whole" bldLvl="1" animBg="1" rev="0" advAuto="0" spid="1253" grpId="6"/>
      <p:bldP build="whole" bldLvl="1" animBg="1" rev="0" advAuto="0" spid="1153" grpId="16"/>
      <p:bldP build="whole" bldLvl="1" animBg="1" rev="0" advAuto="0" spid="1137" grpId="3"/>
      <p:bldP build="whole" bldLvl="1" animBg="1" rev="0" advAuto="0" spid="1152" grpId="15"/>
      <p:bldP build="whole" bldLvl="1" animBg="1" rev="0" advAuto="0" spid="1148" grpId="9"/>
      <p:bldP build="whole" bldLvl="1" animBg="1" rev="0" advAuto="0" spid="1141" grpId="1"/>
      <p:bldP build="whole" bldLvl="1" animBg="1" rev="0" advAuto="0" spid="1151" grpId="14"/>
      <p:bldP build="whole" bldLvl="1" animBg="1" rev="0" advAuto="0" spid="1350" grpId="7"/>
      <p:bldP build="whole" bldLvl="1" animBg="1" rev="0" advAuto="0" spid="1350" grpId="8"/>
      <p:bldP build="whole" bldLvl="1" animBg="1" rev="0" advAuto="0" spid="1136" grpId="2"/>
      <p:bldP build="whole" bldLvl="1" animBg="1" rev="0" advAuto="0" spid="1149" grpId="11"/>
      <p:bldP build="whole" bldLvl="1" animBg="1" rev="0" advAuto="0" spid="1138" grpId="4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Shape 1354"/>
          <p:cNvSpPr/>
          <p:nvPr/>
        </p:nvSpPr>
        <p:spPr>
          <a:xfrm>
            <a:off x="77592" y="4457700"/>
            <a:ext cx="1481039" cy="838201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355" name="Shape 1355"/>
          <p:cNvSpPr/>
          <p:nvPr/>
        </p:nvSpPr>
        <p:spPr>
          <a:xfrm>
            <a:off x="3971528" y="2359025"/>
            <a:ext cx="5731669" cy="40326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29" y="0"/>
                </a:moveTo>
                <a:lnTo>
                  <a:pt x="6620" y="10319"/>
                </a:lnTo>
                <a:cubicBezTo>
                  <a:pt x="5080" y="10972"/>
                  <a:pt x="4041" y="12191"/>
                  <a:pt x="4041" y="13590"/>
                </a:cubicBezTo>
                <a:cubicBezTo>
                  <a:pt x="4041" y="13711"/>
                  <a:pt x="4051" y="13831"/>
                  <a:pt x="4067" y="13949"/>
                </a:cubicBezTo>
                <a:cubicBezTo>
                  <a:pt x="4072" y="13994"/>
                  <a:pt x="4083" y="14037"/>
                  <a:pt x="4091" y="14081"/>
                </a:cubicBezTo>
                <a:cubicBezTo>
                  <a:pt x="4104" y="14157"/>
                  <a:pt x="4117" y="14232"/>
                  <a:pt x="4137" y="14306"/>
                </a:cubicBezTo>
                <a:cubicBezTo>
                  <a:pt x="4144" y="14334"/>
                  <a:pt x="4151" y="14362"/>
                  <a:pt x="4159" y="14389"/>
                </a:cubicBezTo>
                <a:cubicBezTo>
                  <a:pt x="4293" y="15006"/>
                  <a:pt x="4628" y="15571"/>
                  <a:pt x="5115" y="16050"/>
                </a:cubicBezTo>
                <a:lnTo>
                  <a:pt x="0" y="20514"/>
                </a:lnTo>
                <a:lnTo>
                  <a:pt x="5941" y="16696"/>
                </a:lnTo>
                <a:cubicBezTo>
                  <a:pt x="6833" y="17243"/>
                  <a:pt x="7981" y="17572"/>
                  <a:pt x="9234" y="17572"/>
                </a:cubicBezTo>
                <a:cubicBezTo>
                  <a:pt x="10554" y="17572"/>
                  <a:pt x="11754" y="17202"/>
                  <a:pt x="12665" y="16602"/>
                </a:cubicBezTo>
                <a:lnTo>
                  <a:pt x="21600" y="21600"/>
                </a:lnTo>
                <a:lnTo>
                  <a:pt x="13515" y="15890"/>
                </a:lnTo>
                <a:cubicBezTo>
                  <a:pt x="13869" y="15501"/>
                  <a:pt x="14127" y="15062"/>
                  <a:pt x="14265" y="14589"/>
                </a:cubicBezTo>
                <a:cubicBezTo>
                  <a:pt x="14369" y="14291"/>
                  <a:pt x="14428" y="13980"/>
                  <a:pt x="14428" y="13658"/>
                </a:cubicBezTo>
                <a:cubicBezTo>
                  <a:pt x="14428" y="12600"/>
                  <a:pt x="13834" y="11645"/>
                  <a:pt x="12879" y="10958"/>
                </a:cubicBezTo>
                <a:cubicBezTo>
                  <a:pt x="12745" y="10857"/>
                  <a:pt x="12603" y="10759"/>
                  <a:pt x="12454" y="10669"/>
                </a:cubicBezTo>
                <a:lnTo>
                  <a:pt x="19226" y="2464"/>
                </a:lnTo>
                <a:lnTo>
                  <a:pt x="11545" y="10233"/>
                </a:lnTo>
                <a:cubicBezTo>
                  <a:pt x="11539" y="10231"/>
                  <a:pt x="11532" y="10229"/>
                  <a:pt x="11525" y="10227"/>
                </a:cubicBezTo>
                <a:cubicBezTo>
                  <a:pt x="11363" y="10166"/>
                  <a:pt x="11196" y="10112"/>
                  <a:pt x="11024" y="10063"/>
                </a:cubicBezTo>
                <a:cubicBezTo>
                  <a:pt x="11003" y="10057"/>
                  <a:pt x="10981" y="10052"/>
                  <a:pt x="10960" y="10046"/>
                </a:cubicBezTo>
                <a:cubicBezTo>
                  <a:pt x="10808" y="10005"/>
                  <a:pt x="10653" y="9969"/>
                  <a:pt x="10495" y="9938"/>
                </a:cubicBezTo>
                <a:cubicBezTo>
                  <a:pt x="10450" y="9929"/>
                  <a:pt x="10405" y="9920"/>
                  <a:pt x="10360" y="9912"/>
                </a:cubicBezTo>
                <a:cubicBezTo>
                  <a:pt x="10220" y="9888"/>
                  <a:pt x="10077" y="9871"/>
                  <a:pt x="9933" y="9855"/>
                </a:cubicBezTo>
                <a:cubicBezTo>
                  <a:pt x="9879" y="9849"/>
                  <a:pt x="9826" y="9841"/>
                  <a:pt x="9771" y="9836"/>
                </a:cubicBezTo>
                <a:cubicBezTo>
                  <a:pt x="9579" y="9820"/>
                  <a:pt x="9384" y="9810"/>
                  <a:pt x="9186" y="9810"/>
                </a:cubicBezTo>
                <a:cubicBezTo>
                  <a:pt x="8595" y="9810"/>
                  <a:pt x="8029" y="9888"/>
                  <a:pt x="7501" y="10023"/>
                </a:cubicBezTo>
                <a:lnTo>
                  <a:pt x="529" y="0"/>
                </a:lnTo>
                <a:close/>
              </a:path>
            </a:pathLst>
          </a:custGeom>
          <a:solidFill>
            <a:srgbClr val="00FDFF"/>
          </a:solidFill>
          <a:ln w="12700">
            <a:solidFill>
              <a:srgbClr val="66FF66"/>
            </a:solidFill>
          </a:ln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algn="ctr" defTabSz="650240">
              <a:defRPr sz="1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6" name="Shape 1356"/>
          <p:cNvSpPr/>
          <p:nvPr/>
        </p:nvSpPr>
        <p:spPr>
          <a:xfrm>
            <a:off x="2025650" y="1397000"/>
            <a:ext cx="1270000" cy="478632"/>
          </a:xfrm>
          <a:prstGeom prst="roundRect">
            <a:avLst>
              <a:gd name="adj" fmla="val 39801"/>
            </a:avLst>
          </a:prstGeom>
          <a:solidFill>
            <a:srgbClr val="FFFB00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357" name="Shape 1357"/>
          <p:cNvSpPr/>
          <p:nvPr/>
        </p:nvSpPr>
        <p:spPr>
          <a:xfrm flipH="1" rot="10800000">
            <a:off x="4446593" y="1803256"/>
            <a:ext cx="2730775" cy="1035591"/>
          </a:xfrm>
          <a:prstGeom prst="wedgeEllipseCallout">
            <a:avLst>
              <a:gd name="adj1" fmla="val -108445"/>
              <a:gd name="adj2" fmla="val 52634"/>
            </a:avLst>
          </a:prstGeom>
          <a:solidFill>
            <a:srgbClr val="00FDFF"/>
          </a:solidFill>
          <a:ln w="12700">
            <a:solidFill>
              <a:srgbClr val="66FF66"/>
            </a:solidFill>
          </a:ln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algn="ctr" defTabSz="650240">
              <a:defRPr sz="1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8" name="Shape 1358"/>
          <p:cNvSpPr/>
          <p:nvPr/>
        </p:nvSpPr>
        <p:spPr>
          <a:xfrm>
            <a:off x="1695450" y="5232400"/>
            <a:ext cx="1270000" cy="478632"/>
          </a:xfrm>
          <a:prstGeom prst="roundRect">
            <a:avLst>
              <a:gd name="adj" fmla="val 39801"/>
            </a:avLst>
          </a:prstGeom>
          <a:solidFill>
            <a:srgbClr val="FFFB00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359" name="Shape 1359"/>
          <p:cNvSpPr/>
          <p:nvPr/>
        </p:nvSpPr>
        <p:spPr>
          <a:xfrm>
            <a:off x="8147050" y="1460500"/>
            <a:ext cx="1270000" cy="478632"/>
          </a:xfrm>
          <a:prstGeom prst="roundRect">
            <a:avLst>
              <a:gd name="adj" fmla="val 39801"/>
            </a:avLst>
          </a:prstGeom>
          <a:solidFill>
            <a:srgbClr val="FFFB00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360" name="Shape 1360"/>
          <p:cNvSpPr/>
          <p:nvPr/>
        </p:nvSpPr>
        <p:spPr>
          <a:xfrm>
            <a:off x="2783681" y="1799828"/>
            <a:ext cx="5572919" cy="3557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5101" y="14904"/>
                </a:lnTo>
                <a:cubicBezTo>
                  <a:pt x="14846" y="14875"/>
                  <a:pt x="14588" y="14851"/>
                  <a:pt x="14321" y="14851"/>
                </a:cubicBezTo>
                <a:cubicBezTo>
                  <a:pt x="11711" y="14851"/>
                  <a:pt x="9596" y="16290"/>
                  <a:pt x="9596" y="18065"/>
                </a:cubicBezTo>
                <a:cubicBezTo>
                  <a:pt x="9596" y="18160"/>
                  <a:pt x="9604" y="18252"/>
                  <a:pt x="9617" y="18345"/>
                </a:cubicBezTo>
                <a:cubicBezTo>
                  <a:pt x="9626" y="18418"/>
                  <a:pt x="9641" y="18490"/>
                  <a:pt x="9657" y="18561"/>
                </a:cubicBezTo>
                <a:cubicBezTo>
                  <a:pt x="9658" y="18566"/>
                  <a:pt x="9659" y="18571"/>
                  <a:pt x="9660" y="18576"/>
                </a:cubicBezTo>
                <a:lnTo>
                  <a:pt x="0" y="21600"/>
                </a:lnTo>
                <a:lnTo>
                  <a:pt x="10286" y="19733"/>
                </a:lnTo>
                <a:lnTo>
                  <a:pt x="10288" y="19733"/>
                </a:lnTo>
                <a:cubicBezTo>
                  <a:pt x="10495" y="19964"/>
                  <a:pt x="10743" y="20176"/>
                  <a:pt x="11028" y="20364"/>
                </a:cubicBezTo>
                <a:cubicBezTo>
                  <a:pt x="11031" y="20366"/>
                  <a:pt x="11035" y="20369"/>
                  <a:pt x="11038" y="20371"/>
                </a:cubicBezTo>
                <a:cubicBezTo>
                  <a:pt x="11208" y="20483"/>
                  <a:pt x="11393" y="20583"/>
                  <a:pt x="11586" y="20677"/>
                </a:cubicBezTo>
                <a:cubicBezTo>
                  <a:pt x="11657" y="20712"/>
                  <a:pt x="11730" y="20744"/>
                  <a:pt x="11804" y="20776"/>
                </a:cubicBezTo>
                <a:cubicBezTo>
                  <a:pt x="11991" y="20857"/>
                  <a:pt x="12186" y="20930"/>
                  <a:pt x="12389" y="20993"/>
                </a:cubicBezTo>
                <a:cubicBezTo>
                  <a:pt x="12429" y="21005"/>
                  <a:pt x="12465" y="21020"/>
                  <a:pt x="12506" y="21031"/>
                </a:cubicBezTo>
                <a:cubicBezTo>
                  <a:pt x="12508" y="21032"/>
                  <a:pt x="12510" y="21033"/>
                  <a:pt x="12512" y="21034"/>
                </a:cubicBezTo>
                <a:cubicBezTo>
                  <a:pt x="12755" y="21103"/>
                  <a:pt x="13011" y="21152"/>
                  <a:pt x="13272" y="21193"/>
                </a:cubicBezTo>
                <a:cubicBezTo>
                  <a:pt x="13341" y="21203"/>
                  <a:pt x="13410" y="21213"/>
                  <a:pt x="13480" y="21222"/>
                </a:cubicBezTo>
                <a:cubicBezTo>
                  <a:pt x="13754" y="21255"/>
                  <a:pt x="14033" y="21280"/>
                  <a:pt x="14321" y="21280"/>
                </a:cubicBezTo>
                <a:cubicBezTo>
                  <a:pt x="16115" y="21280"/>
                  <a:pt x="17676" y="20600"/>
                  <a:pt x="18476" y="19598"/>
                </a:cubicBezTo>
                <a:cubicBezTo>
                  <a:pt x="18767" y="19233"/>
                  <a:pt x="18957" y="18825"/>
                  <a:pt x="19022" y="18393"/>
                </a:cubicBezTo>
                <a:cubicBezTo>
                  <a:pt x="19038" y="18285"/>
                  <a:pt x="19047" y="18176"/>
                  <a:pt x="19047" y="18065"/>
                </a:cubicBezTo>
                <a:cubicBezTo>
                  <a:pt x="19047" y="17966"/>
                  <a:pt x="19038" y="17868"/>
                  <a:pt x="19025" y="17771"/>
                </a:cubicBezTo>
                <a:cubicBezTo>
                  <a:pt x="19020" y="17736"/>
                  <a:pt x="19013" y="17702"/>
                  <a:pt x="19007" y="17667"/>
                </a:cubicBezTo>
                <a:cubicBezTo>
                  <a:pt x="18996" y="17609"/>
                  <a:pt x="18983" y="17552"/>
                  <a:pt x="18968" y="17494"/>
                </a:cubicBezTo>
                <a:cubicBezTo>
                  <a:pt x="18955" y="17446"/>
                  <a:pt x="18942" y="17399"/>
                  <a:pt x="18927" y="17352"/>
                </a:cubicBezTo>
                <a:cubicBezTo>
                  <a:pt x="18913" y="17312"/>
                  <a:pt x="18897" y="17273"/>
                  <a:pt x="18882" y="17234"/>
                </a:cubicBezTo>
                <a:cubicBezTo>
                  <a:pt x="18862" y="17183"/>
                  <a:pt x="18844" y="17134"/>
                  <a:pt x="18820" y="17084"/>
                </a:cubicBezTo>
                <a:cubicBezTo>
                  <a:pt x="18753" y="16940"/>
                  <a:pt x="18667" y="16802"/>
                  <a:pt x="18571" y="16667"/>
                </a:cubicBezTo>
                <a:cubicBezTo>
                  <a:pt x="18559" y="16651"/>
                  <a:pt x="18548" y="16633"/>
                  <a:pt x="18536" y="16617"/>
                </a:cubicBezTo>
                <a:cubicBezTo>
                  <a:pt x="18258" y="16243"/>
                  <a:pt x="17867" y="15923"/>
                  <a:pt x="17407" y="15651"/>
                </a:cubicBezTo>
                <a:cubicBezTo>
                  <a:pt x="17319" y="15599"/>
                  <a:pt x="17232" y="15546"/>
                  <a:pt x="17139" y="15499"/>
                </a:cubicBezTo>
                <a:cubicBezTo>
                  <a:pt x="17010" y="15433"/>
                  <a:pt x="16877" y="15372"/>
                  <a:pt x="16738" y="15316"/>
                </a:cubicBezTo>
                <a:cubicBezTo>
                  <a:pt x="16656" y="15282"/>
                  <a:pt x="16572" y="15254"/>
                  <a:pt x="16487" y="15224"/>
                </a:cubicBezTo>
                <a:cubicBezTo>
                  <a:pt x="16332" y="15169"/>
                  <a:pt x="16178" y="15115"/>
                  <a:pt x="16013" y="15072"/>
                </a:cubicBezTo>
                <a:cubicBezTo>
                  <a:pt x="16011" y="15072"/>
                  <a:pt x="16008" y="15071"/>
                  <a:pt x="16005" y="15070"/>
                </a:cubicBezTo>
                <a:lnTo>
                  <a:pt x="21600" y="0"/>
                </a:lnTo>
                <a:close/>
              </a:path>
            </a:pathLst>
          </a:custGeom>
          <a:solidFill>
            <a:srgbClr val="00FDFF"/>
          </a:solidFill>
          <a:ln w="12700">
            <a:solidFill>
              <a:srgbClr val="66FF66"/>
            </a:solidFill>
          </a:ln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algn="ctr" defTabSz="650240">
              <a:defRPr sz="1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1" name="Shape 1361"/>
          <p:cNvSpPr/>
          <p:nvPr/>
        </p:nvSpPr>
        <p:spPr>
          <a:xfrm>
            <a:off x="7397750" y="5295900"/>
            <a:ext cx="1613694" cy="478632"/>
          </a:xfrm>
          <a:prstGeom prst="roundRect">
            <a:avLst>
              <a:gd name="adj" fmla="val 39801"/>
            </a:avLst>
          </a:prstGeom>
          <a:solidFill>
            <a:srgbClr val="FFFB00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362" name="Shape 136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63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9465" y="1200264"/>
            <a:ext cx="5003713" cy="4042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4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00894" y="1353295"/>
            <a:ext cx="5003712" cy="3958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5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8126" y="5078826"/>
            <a:ext cx="5686391" cy="4156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6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448849" y="5119198"/>
            <a:ext cx="5707803" cy="4156775"/>
          </a:xfrm>
          <a:prstGeom prst="rect">
            <a:avLst/>
          </a:prstGeom>
          <a:ln w="12700">
            <a:miter lim="400000"/>
          </a:ln>
        </p:spPr>
      </p:pic>
      <p:sp>
        <p:nvSpPr>
          <p:cNvPr id="1367" name="Shape 1367"/>
          <p:cNvSpPr/>
          <p:nvPr/>
        </p:nvSpPr>
        <p:spPr>
          <a:xfrm>
            <a:off x="1270000" y="254000"/>
            <a:ext cx="10464800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>
              <a:defRPr sz="4800">
                <a:solidFill>
                  <a:srgbClr val="0433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0433FF"/>
                </a:solidFill>
              </a:rPr>
              <a:t>Our simulations</a:t>
            </a:r>
          </a:p>
        </p:txBody>
      </p:sp>
      <p:sp>
        <p:nvSpPr>
          <p:cNvPr id="1368" name="Shape 1368"/>
          <p:cNvSpPr/>
          <p:nvPr/>
        </p:nvSpPr>
        <p:spPr>
          <a:xfrm>
            <a:off x="4814849" y="1888325"/>
            <a:ext cx="225082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Random Rooted Unlabeled Trees</a:t>
            </a:r>
          </a:p>
        </p:txBody>
      </p:sp>
      <p:sp>
        <p:nvSpPr>
          <p:cNvPr id="1369" name="Shape 1369"/>
          <p:cNvSpPr/>
          <p:nvPr/>
        </p:nvSpPr>
        <p:spPr>
          <a:xfrm>
            <a:off x="5555530" y="4291414"/>
            <a:ext cx="1715940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21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Extremal</a:t>
            </a:r>
          </a:p>
          <a:p>
            <a:pPr algn="ctr">
              <a:defRPr sz="21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topologies</a:t>
            </a:r>
          </a:p>
        </p:txBody>
      </p:sp>
      <p:sp>
        <p:nvSpPr>
          <p:cNvPr id="1370" name="Shape 1370"/>
          <p:cNvSpPr/>
          <p:nvPr/>
        </p:nvSpPr>
        <p:spPr>
          <a:xfrm flipH="1" rot="10800000">
            <a:off x="5221293" y="8311631"/>
            <a:ext cx="2730775" cy="1035591"/>
          </a:xfrm>
          <a:prstGeom prst="wedgeEllipseCallout">
            <a:avLst>
              <a:gd name="adj1" fmla="val 56800"/>
              <a:gd name="adj2" fmla="val 304439"/>
            </a:avLst>
          </a:prstGeom>
          <a:solidFill>
            <a:srgbClr val="00FDFF"/>
          </a:solidFill>
          <a:ln w="12700">
            <a:solidFill>
              <a:srgbClr val="66FF66"/>
            </a:solidFill>
          </a:ln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algn="ctr" defTabSz="650240">
              <a:defRPr sz="1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71" name="Shape 1371"/>
          <p:cNvSpPr/>
          <p:nvPr/>
        </p:nvSpPr>
        <p:spPr>
          <a:xfrm>
            <a:off x="5501656" y="8562175"/>
            <a:ext cx="26127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Random Networks</a:t>
            </a:r>
          </a:p>
        </p:txBody>
      </p:sp>
      <p:sp>
        <p:nvSpPr>
          <p:cNvPr id="1372" name="Shape 1372"/>
          <p:cNvSpPr/>
          <p:nvPr/>
        </p:nvSpPr>
        <p:spPr>
          <a:xfrm>
            <a:off x="5462159" y="4197349"/>
            <a:ext cx="2080482" cy="135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All of them below Δn</a:t>
            </a:r>
            <a:r>
              <a:rPr baseline="29666"/>
              <a:t>4</a:t>
            </a:r>
            <a:r>
              <a:t> !!!</a:t>
            </a:r>
          </a:p>
          <a:p>
            <a:pPr>
              <a:defRPr sz="24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(actually Δn</a:t>
            </a:r>
            <a:r>
              <a:rPr baseline="29666"/>
              <a:t>3</a:t>
            </a:r>
            <a:r>
              <a:t>)</a:t>
            </a:r>
          </a:p>
        </p:txBody>
      </p:sp>
      <p:sp>
        <p:nvSpPr>
          <p:cNvPr id="1373" name="Shape 1373"/>
          <p:cNvSpPr/>
          <p:nvPr/>
        </p:nvSpPr>
        <p:spPr>
          <a:xfrm>
            <a:off x="954885" y="9039436"/>
            <a:ext cx="10917229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Centralized simulator provides upper bound for distributed implementation.</a:t>
            </a:r>
          </a:p>
        </p:txBody>
      </p:sp>
      <p:sp>
        <p:nvSpPr>
          <p:cNvPr id="1374" name="Shape 1374"/>
          <p:cNvSpPr/>
          <p:nvPr/>
        </p:nvSpPr>
        <p:spPr>
          <a:xfrm>
            <a:off x="193421" y="4641849"/>
            <a:ext cx="124938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log scale!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1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1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1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1000"/>
                                        <p:tgtEl>
                                          <p:spTgt spid="1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1" dur="1000" fill="hold"/>
                                        <p:tgtEl>
                                          <p:spTgt spid="1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Class="exit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5" dur="1000" fill="hold"/>
                                        <p:tgtEl>
                                          <p:spTgt spid="1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Class="exit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9" dur="1000" fill="hold"/>
                                        <p:tgtEl>
                                          <p:spTgt spid="1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Class="exit" nodeType="after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43" dur="1000" fill="hold"/>
                                        <p:tgtEl>
                                          <p:spTgt spid="1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Class="exit" nodeType="after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47" dur="1000" fill="hold"/>
                                        <p:tgtEl>
                                          <p:spTgt spid="1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Class="exit" nodeType="after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51" dur="1000" fill="hold"/>
                                        <p:tgtEl>
                                          <p:spTgt spid="1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Class="exit" nodeType="afterEffect" presetID="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55" dur="1000" fill="hold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Class="exit" nodeType="afterEffect" presetID="9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59" dur="1000" fill="hold"/>
                                        <p:tgtEl>
                                          <p:spTgt spid="1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Class="exit" nodeType="afterEffect" presetID="9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3" dur="1000" fill="hold"/>
                                        <p:tgtEl>
                                          <p:spTgt spid="1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000"/>
                            </p:stCondLst>
                            <p:childTnLst>
                              <p:par>
                                <p:cTn id="66" presetClass="exit" nodeType="afterEffect" presetID="9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7" dur="1000" fill="hold"/>
                                        <p:tgtEl>
                                          <p:spTgt spid="1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Class="entr" nodeType="afterEffect" presetID="9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2" dur="1000"/>
                                        <p:tgtEl>
                                          <p:spTgt spid="1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Class="entr" nodeType="afterEffect" presetID="9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6" dur="1000"/>
                                        <p:tgtEl>
                                          <p:spTgt spid="1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000"/>
                            </p:stCondLst>
                            <p:childTnLst>
                              <p:par>
                                <p:cTn id="78" presetClass="entr" nodeType="afterEffect" presetID="9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80" dur="1000"/>
                                        <p:tgtEl>
                                          <p:spTgt spid="1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000"/>
                            </p:stCondLst>
                            <p:childTnLst>
                              <p:par>
                                <p:cTn id="82" presetClass="entr" nodeType="afterEffect" presetID="9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84" dur="500"/>
                                        <p:tgtEl>
                                          <p:spTgt spid="1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500"/>
                            </p:stCondLst>
                            <p:childTnLst>
                              <p:par>
                                <p:cTn id="86" presetClass="entr" nodeType="afterEffect" presetID="9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88" dur="1000"/>
                                        <p:tgtEl>
                                          <p:spTgt spid="1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73" grpId="21"/>
      <p:bldP build="whole" bldLvl="1" animBg="1" rev="0" advAuto="0" spid="1370" grpId="11"/>
      <p:bldP build="whole" bldLvl="1" animBg="1" rev="0" advAuto="0" spid="1369" grpId="10"/>
      <p:bldP build="whole" bldLvl="1" animBg="1" rev="0" advAuto="0" spid="1371" grpId="6"/>
      <p:bldP build="whole" bldLvl="1" animBg="1" rev="0" advAuto="0" spid="1354" grpId="20"/>
      <p:bldP build="whole" bldLvl="1" animBg="1" rev="0" advAuto="0" spid="1357" grpId="1"/>
      <p:bldP build="whole" bldLvl="1" animBg="1" rev="0" advAuto="0" spid="1371" grpId="12"/>
      <p:bldP build="whole" bldLvl="1" animBg="1" rev="0" advAuto="0" spid="1361" grpId="16"/>
      <p:bldP build="whole" bldLvl="1" animBg="1" rev="0" advAuto="0" spid="1355" grpId="18"/>
      <p:bldP build="whole" bldLvl="1" animBg="1" rev="0" advAuto="0" spid="1372" grpId="17"/>
      <p:bldP build="whole" bldLvl="1" animBg="1" rev="0" advAuto="0" spid="1360" grpId="3"/>
      <p:bldP build="whole" bldLvl="1" animBg="1" rev="0" advAuto="0" spid="1357" grpId="7"/>
      <p:bldP build="whole" bldLvl="1" animBg="1" rev="0" advAuto="0" spid="1359" grpId="14"/>
      <p:bldP build="whole" bldLvl="1" animBg="1" rev="0" advAuto="0" spid="1360" grpId="9"/>
      <p:bldP build="whole" bldLvl="1" animBg="1" rev="0" advAuto="0" spid="1356" grpId="13"/>
      <p:bldP build="whole" bldLvl="1" animBg="1" rev="0" advAuto="0" spid="1368" grpId="2"/>
      <p:bldP build="whole" bldLvl="1" animBg="1" rev="0" advAuto="0" spid="1358" grpId="15"/>
      <p:bldP build="whole" bldLvl="1" animBg="1" rev="0" advAuto="0" spid="1370" grpId="5"/>
      <p:bldP build="whole" bldLvl="1" animBg="1" rev="0" advAuto="0" spid="1374" grpId="19"/>
      <p:bldP build="whole" bldLvl="1" animBg="1" rev="0" advAuto="0" spid="1368" grpId="8"/>
      <p:bldP build="whole" bldLvl="1" animBg="1" rev="0" advAuto="0" spid="1369" grpId="4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/>
        </p:nvSpPr>
        <p:spPr>
          <a:xfrm>
            <a:off x="1270000" y="254000"/>
            <a:ext cx="10464800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>
              <a:defRPr sz="4800">
                <a:solidFill>
                  <a:srgbClr val="0433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0433FF"/>
                </a:solidFill>
              </a:rPr>
              <a:t>The Internet of Things</a:t>
            </a:r>
          </a:p>
        </p:txBody>
      </p:sp>
      <p:pic>
        <p:nvPicPr>
          <p:cNvPr id="181" name="Internet_of_things_signed_by_the_autho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70783" y="5689872"/>
            <a:ext cx="4965635" cy="3724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thing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5729" y="1606686"/>
            <a:ext cx="10633342" cy="3962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nternet-of-things-adoption-prediction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6233" y="5989000"/>
            <a:ext cx="5564994" cy="2922770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Shape 184"/>
          <p:cNvSpPr/>
          <p:nvPr/>
        </p:nvSpPr>
        <p:spPr>
          <a:xfrm>
            <a:off x="1542157" y="3842022"/>
            <a:ext cx="2917776" cy="2069556"/>
          </a:xfrm>
          <a:prstGeom prst="ellipse">
            <a:avLst/>
          </a:prstGeom>
          <a:ln w="1016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85" name="Shape 185"/>
          <p:cNvSpPr/>
          <p:nvPr/>
        </p:nvSpPr>
        <p:spPr>
          <a:xfrm>
            <a:off x="1048742" y="1398587"/>
            <a:ext cx="10907316" cy="4378599"/>
          </a:xfrm>
          <a:prstGeom prst="roundRect">
            <a:avLst>
              <a:gd name="adj" fmla="val 4351"/>
            </a:avLst>
          </a:prstGeom>
          <a:ln w="12700">
            <a:solidFill>
              <a:srgbClr val="0433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Shape 137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77" name="Shape 1377"/>
          <p:cNvSpPr/>
          <p:nvPr/>
        </p:nvSpPr>
        <p:spPr>
          <a:xfrm>
            <a:off x="1270000" y="254000"/>
            <a:ext cx="10464800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>
              <a:defRPr sz="4800">
                <a:solidFill>
                  <a:srgbClr val="0433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0433FF"/>
                </a:solidFill>
              </a:rPr>
              <a:t>Future and Ongoing Work</a:t>
            </a:r>
          </a:p>
        </p:txBody>
      </p:sp>
      <p:sp>
        <p:nvSpPr>
          <p:cNvPr id="1378" name="Shape 1378"/>
          <p:cNvSpPr/>
          <p:nvPr>
            <p:ph type="body" idx="1"/>
          </p:nvPr>
        </p:nvSpPr>
        <p:spPr>
          <a:xfrm>
            <a:off x="824666" y="1412240"/>
            <a:ext cx="11704322" cy="6436926"/>
          </a:xfrm>
          <a:prstGeom prst="rect">
            <a:avLst/>
          </a:prstGeom>
        </p:spPr>
        <p:txBody>
          <a:bodyPr/>
          <a:lstStyle/>
          <a:p>
            <a:pPr marL="465364" indent="-465364">
              <a:spcBef>
                <a:spcPts val="900"/>
              </a:spcBef>
              <a:defRPr sz="3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Improve lower bound. </a:t>
            </a:r>
          </a:p>
          <a:p>
            <a:pPr marL="465364" indent="-465364">
              <a:spcBef>
                <a:spcPts val="900"/>
              </a:spcBef>
              <a:defRPr sz="3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Distributed implementation that does not require synchronization.</a:t>
            </a:r>
          </a:p>
          <a:p>
            <a:pPr marL="465364" indent="-465364">
              <a:spcBef>
                <a:spcPts val="900"/>
              </a:spcBef>
              <a:defRPr sz="3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Other computations in ADNs.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0" name="chakraborty2015portrai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35208" y="5301145"/>
            <a:ext cx="1916234" cy="1897447"/>
          </a:xfrm>
          <a:prstGeom prst="rect">
            <a:avLst/>
          </a:prstGeom>
          <a:ln w="12700">
            <a:miter lim="400000"/>
          </a:ln>
        </p:spPr>
      </p:pic>
      <p:sp>
        <p:nvSpPr>
          <p:cNvPr id="1381" name="Shape 1381"/>
          <p:cNvSpPr/>
          <p:nvPr>
            <p:ph type="title"/>
          </p:nvPr>
        </p:nvSpPr>
        <p:spPr>
          <a:xfrm>
            <a:off x="1270000" y="254000"/>
            <a:ext cx="10464800" cy="1231900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rgbClr val="0433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0433FF"/>
                </a:solidFill>
              </a:rPr>
              <a:t>Undergraduate Research at Kean</a:t>
            </a:r>
          </a:p>
        </p:txBody>
      </p:sp>
      <p:grpSp>
        <p:nvGrpSpPr>
          <p:cNvPr id="1393" name="Group 1393"/>
          <p:cNvGrpSpPr/>
          <p:nvPr/>
        </p:nvGrpSpPr>
        <p:grpSpPr>
          <a:xfrm>
            <a:off x="5956300" y="1778000"/>
            <a:ext cx="6922983" cy="7819518"/>
            <a:chOff x="0" y="0"/>
            <a:chExt cx="6922982" cy="7819517"/>
          </a:xfrm>
        </p:grpSpPr>
        <p:sp>
          <p:nvSpPr>
            <p:cNvPr id="1382" name="Shape 1382"/>
            <p:cNvSpPr/>
            <p:nvPr/>
          </p:nvSpPr>
          <p:spPr>
            <a:xfrm>
              <a:off x="0" y="0"/>
              <a:ext cx="5738118" cy="8494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lvl="1" indent="0" defTabSz="584200">
                <a:spcBef>
                  <a:spcPts val="2400"/>
                </a:spcBef>
                <a:defRPr sz="30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rPr u="sng"/>
                <a:t>International collaborations</a:t>
              </a:r>
            </a:p>
          </p:txBody>
        </p:sp>
        <p:pic>
          <p:nvPicPr>
            <p:cNvPr id="1383" name="2015UBordeaux7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765005" y="4436316"/>
              <a:ext cx="2537402" cy="33832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4" name="vincent_Imdea_logo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377732" y="905665"/>
              <a:ext cx="1776122" cy="8880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5" name="rutgers-logo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9375" y="5954603"/>
              <a:ext cx="1830255" cy="849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6" name="StonybrookUniversity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3015" y="6909251"/>
              <a:ext cx="2072687" cy="8494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7" name="UB.jp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754500" y="4148925"/>
              <a:ext cx="2864118" cy="11474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8" name="spirakis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69210" y="757927"/>
              <a:ext cx="2965945" cy="27327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9" name="vincent_university-of-liverpool-banner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932507" y="2502125"/>
              <a:ext cx="3950964" cy="1612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0" name="EscudoLogoCorporativo.preview.jp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85821" y="5035615"/>
              <a:ext cx="2732723" cy="9607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1" name="Technion_logo_English.jp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4628053" y="1805452"/>
              <a:ext cx="2294930" cy="9807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2" name="8c2401_1940e212bcab4889b7fa9b67a31efcad.pn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40163" y="3945795"/>
              <a:ext cx="1642437" cy="584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94" name="Shape 1394"/>
          <p:cNvSpPr/>
          <p:nvPr/>
        </p:nvSpPr>
        <p:spPr>
          <a:xfrm>
            <a:off x="5283482" y="5374991"/>
            <a:ext cx="7016317" cy="1623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457200" indent="-457200">
              <a:tabLst>
                <a:tab pos="139700" algn="l"/>
                <a:tab pos="457200" algn="l"/>
              </a:tabLst>
              <a:defRPr sz="1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200"/>
              <a:t>Joint work with Maitri Chakraborty (CS’16). </a:t>
            </a:r>
            <a:endParaRPr sz="2200"/>
          </a:p>
          <a:p>
            <a:pPr marL="457200" indent="-457200">
              <a:tabLst>
                <a:tab pos="139700" algn="l"/>
                <a:tab pos="457200" algn="l"/>
              </a:tabLst>
              <a:defRPr sz="2200">
                <a:latin typeface="Comic Sans MS"/>
                <a:ea typeface="Comic Sans MS"/>
                <a:cs typeface="Comic Sans MS"/>
                <a:sym typeface="Comic Sans MS"/>
              </a:defRPr>
            </a:pPr>
          </a:p>
          <a:p>
            <a:pPr marL="457200" indent="-457200">
              <a:tabLst>
                <a:tab pos="139700" algn="l"/>
                <a:tab pos="457200" algn="l"/>
              </a:tabLst>
              <a:defRPr sz="22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2016 Undergraduate Researcher of the Year Award</a:t>
            </a:r>
          </a:p>
          <a:p>
            <a:pPr marL="457200" indent="-457200">
              <a:tabLst>
                <a:tab pos="139700" algn="l"/>
                <a:tab pos="457200" algn="l"/>
              </a:tabLst>
              <a:defRPr sz="22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(university wide).</a:t>
            </a:r>
          </a:p>
        </p:txBody>
      </p:sp>
      <p:grpSp>
        <p:nvGrpSpPr>
          <p:cNvPr id="1402" name="Group 1402"/>
          <p:cNvGrpSpPr/>
          <p:nvPr/>
        </p:nvGrpSpPr>
        <p:grpSpPr>
          <a:xfrm>
            <a:off x="184150" y="1778000"/>
            <a:ext cx="5173930" cy="7733913"/>
            <a:chOff x="0" y="0"/>
            <a:chExt cx="5173929" cy="7733912"/>
          </a:xfrm>
        </p:grpSpPr>
        <p:pic>
          <p:nvPicPr>
            <p:cNvPr id="1395" name="zaki2015.png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3108015" y="764381"/>
              <a:ext cx="1642438" cy="15566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6" name="2015ResearchDaysParejaII.jpg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607913" y="2078230"/>
              <a:ext cx="3206503" cy="18036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7" name="pasted-image.tiff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3753798"/>
              <a:ext cx="1916233" cy="17926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8" name="2015ResearchDaysVincent.jp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297962" y="5446755"/>
              <a:ext cx="3826404" cy="21523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99" name="Shape 1399"/>
            <p:cNvSpPr/>
            <p:nvPr/>
          </p:nvSpPr>
          <p:spPr>
            <a:xfrm>
              <a:off x="425450" y="0"/>
              <a:ext cx="3571429" cy="8494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lvl="1" indent="0" defTabSz="584200">
                <a:spcBef>
                  <a:spcPts val="2400"/>
                </a:spcBef>
                <a:defRPr sz="30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rPr u="sng"/>
                <a:t>Kean undergrads</a:t>
              </a:r>
            </a:p>
          </p:txBody>
        </p:sp>
        <p:pic>
          <p:nvPicPr>
            <p:cNvPr id="1400" name="rouse2014.png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14833" y="764381"/>
              <a:ext cx="1627817" cy="15566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1" name="rossikova2015.png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3397808" y="5930255"/>
              <a:ext cx="1776122" cy="18036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05" name="Group 1405"/>
          <p:cNvGrpSpPr/>
          <p:nvPr/>
        </p:nvGrpSpPr>
        <p:grpSpPr>
          <a:xfrm>
            <a:off x="4025039" y="4253720"/>
            <a:ext cx="8415477" cy="4075313"/>
            <a:chOff x="0" y="0"/>
            <a:chExt cx="8415476" cy="4075311"/>
          </a:xfrm>
        </p:grpSpPr>
        <p:sp>
          <p:nvSpPr>
            <p:cNvPr id="1403" name="Shape 1403"/>
            <p:cNvSpPr/>
            <p:nvPr/>
          </p:nvSpPr>
          <p:spPr>
            <a:xfrm>
              <a:off x="1399160" y="3443030"/>
              <a:ext cx="7016317" cy="6322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457200" indent="-457200">
                <a:tabLst>
                  <a:tab pos="139700" algn="l"/>
                  <a:tab pos="457200" algn="l"/>
                </a:tabLst>
                <a:defRPr sz="22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2015 Undergraduate Research Days Project Award</a:t>
              </a:r>
            </a:p>
          </p:txBody>
        </p:sp>
        <p:sp>
          <p:nvSpPr>
            <p:cNvPr id="1404" name="Shape 1404"/>
            <p:cNvSpPr/>
            <p:nvPr/>
          </p:nvSpPr>
          <p:spPr>
            <a:xfrm>
              <a:off x="0" y="0"/>
              <a:ext cx="7016316" cy="8927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457200" indent="-457200">
                <a:tabLst>
                  <a:tab pos="139700" algn="l"/>
                  <a:tab pos="457200" algn="l"/>
                </a:tabLst>
                <a:defRPr sz="22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>
                <a:defRPr sz="1800"/>
              </a:pPr>
              <a:r>
                <a:rPr sz="2200"/>
                <a:t>2014 John Dobosiewicz Research Days Interdisciplinary Award</a:t>
              </a:r>
              <a:endParaRPr sz="2200"/>
            </a:p>
          </p:txBody>
        </p:sp>
      </p:grpSp>
      <p:grpSp>
        <p:nvGrpSpPr>
          <p:cNvPr id="1408" name="Group 1408"/>
          <p:cNvGrpSpPr/>
          <p:nvPr/>
        </p:nvGrpSpPr>
        <p:grpSpPr>
          <a:xfrm>
            <a:off x="6001278" y="1805545"/>
            <a:ext cx="5580725" cy="7894465"/>
            <a:chOff x="0" y="0"/>
            <a:chExt cx="5580724" cy="7894463"/>
          </a:xfrm>
        </p:grpSpPr>
        <p:sp>
          <p:nvSpPr>
            <p:cNvPr id="1406" name="Shape 1406"/>
            <p:cNvSpPr/>
            <p:nvPr/>
          </p:nvSpPr>
          <p:spPr>
            <a:xfrm>
              <a:off x="0" y="0"/>
              <a:ext cx="5580725" cy="78944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marL="457200" indent="-457200">
                <a:tabLst>
                  <a:tab pos="139700" algn="l"/>
                  <a:tab pos="457200" algn="l"/>
                </a:tabLst>
                <a:defRPr sz="30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rPr u="sng"/>
                <a:t>Papers</a:t>
              </a:r>
            </a:p>
            <a:p>
              <a:pPr marL="228600" indent="-228600" algn="just">
                <a:buSzPct val="100000"/>
                <a:buChar char="•"/>
                <a:tabLst>
                  <a:tab pos="139700" algn="l"/>
                  <a:tab pos="457200" algn="l"/>
                </a:tabLst>
                <a:defRPr sz="1500">
                  <a:latin typeface="Comic Sans MS"/>
                  <a:ea typeface="Comic Sans MS"/>
                  <a:cs typeface="Comic Sans MS"/>
                  <a:sym typeface="Comic Sans MS"/>
                </a:defRPr>
              </a:pPr>
            </a:p>
            <a:p>
              <a:pPr marL="228600" indent="-228600" algn="just">
                <a:buSzPct val="100000"/>
                <a:buChar char="•"/>
                <a:tabLst>
                  <a:tab pos="139700" algn="l"/>
                  <a:tab pos="457200" algn="l"/>
                </a:tabLst>
                <a:defRPr sz="15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t>D. Kowalski, M. A. Mosteiro and T. Rouse. “Dynamic Multiple-message Broadcast: Bounding Throughput in the Affectance Model”. In ACM FOMC at MobiHoc 2014.</a:t>
              </a:r>
            </a:p>
            <a:p>
              <a:pPr marL="228600" indent="-228600" algn="just">
                <a:buSzPct val="100000"/>
                <a:buChar char="•"/>
                <a:tabLst>
                  <a:tab pos="139700" algn="l"/>
                  <a:tab pos="457200" algn="l"/>
                </a:tabLst>
                <a:defRPr sz="15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t>A. Fernandez-Anta, C. Georgiou, D. Pareja, and M. A. Mosteiro. “Algorithmic Mechanisms for Reliable Crowdsourcing Computation under Collusion”. In PLoS ONE, 2015.</a:t>
              </a:r>
            </a:p>
            <a:p>
              <a:pPr marL="228600" indent="-228600" algn="just">
                <a:buSzPct val="100000"/>
                <a:buChar char="•"/>
                <a:tabLst>
                  <a:tab pos="139700" algn="l"/>
                  <a:tab pos="457200" algn="l"/>
                </a:tabLst>
                <a:defRPr sz="15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t>M. A. Mosteiro, Y. Rossikova, and P. Wong. “Station Assignment with Reallocation”. In SEA 2015.</a:t>
              </a:r>
            </a:p>
            <a:p>
              <a:pPr marL="228600" indent="-228600" algn="just">
                <a:buSzPct val="100000"/>
                <a:buChar char="•"/>
                <a:tabLst>
                  <a:tab pos="139700" algn="l"/>
                  <a:tab pos="457200" algn="l"/>
                </a:tabLst>
                <a:defRPr sz="15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t>M. Chakraborty, A. Milani, and M. A. Mosteiro. “Counting in Practical Anonymous Dynamic Networks is Polynomial”. In NETYS 2016.</a:t>
              </a:r>
            </a:p>
            <a:p>
              <a:pPr marL="228600" indent="-228600" algn="just">
                <a:buSzPct val="100000"/>
                <a:buChar char="•"/>
                <a:tabLst>
                  <a:tab pos="139700" algn="l"/>
                  <a:tab pos="457200" algn="l"/>
                </a:tabLst>
                <a:defRPr sz="15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t>A. Fernandez-Anta, C. Georgiou, D. Pareja, and M. A. Mosteiro. “Multi-round Master-worker Computing: A Repeated Game Approach”. Under review in SRDS 2016.</a:t>
              </a:r>
            </a:p>
            <a:p>
              <a:pPr marL="228600" indent="-228600" algn="just">
                <a:buSzPct val="100000"/>
                <a:buChar char="•"/>
                <a:tabLst>
                  <a:tab pos="139700" algn="l"/>
                  <a:tab pos="457200" algn="l"/>
                </a:tabLst>
                <a:defRPr sz="15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t>D. Kowalski, M. A. Mosteiro, and K. Zaki. “Dynamic Multiple-message Broadcast: Bounding Throughput in the Affectance Model”. Under review in Algorithmica.</a:t>
              </a:r>
            </a:p>
            <a:p>
              <a:pPr marL="228600" indent="-228600" algn="just">
                <a:buSzPct val="100000"/>
                <a:buChar char="•"/>
                <a:tabLst>
                  <a:tab pos="139700" algn="l"/>
                  <a:tab pos="457200" algn="l"/>
                </a:tabLst>
                <a:defRPr sz="15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t>A. Fernandez-Anta, D. Kowalski, M. A. Mosteiro, P. Wong, and L. Vincent. “Dynamic Station Assignment”. Under review in Algorithmica.</a:t>
              </a:r>
            </a:p>
          </p:txBody>
        </p:sp>
        <p:pic>
          <p:nvPicPr>
            <p:cNvPr id="1407" name="nsf.jpg"/>
            <p:cNvPicPr>
              <a:picLocks noChangeAspect="1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314855" y="6635912"/>
              <a:ext cx="864858" cy="8687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xit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right)" transition="out">
                                      <p:cBhvr>
                                        <p:cTn id="15" dur="500" fill="hold"/>
                                        <p:tgtEl>
                                          <p:spTgt spid="1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Class="exit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right)" transition="out">
                                      <p:cBhvr>
                                        <p:cTn id="19" dur="500" fill="hold"/>
                                        <p:tgtEl>
                                          <p:spTgt spid="1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1000"/>
                                        <p:tgtEl>
                                          <p:spTgt spid="1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xit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28" dur="1000" fill="hold"/>
                                        <p:tgtEl>
                                          <p:spTgt spid="1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3" dur="1000"/>
                                        <p:tgtEl>
                                          <p:spTgt spid="1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05" grpId="3"/>
      <p:bldP build="whole" bldLvl="1" animBg="1" rev="0" advAuto="0" spid="1408" grpId="5"/>
      <p:bldP build="whole" bldLvl="1" animBg="1" rev="0" advAuto="0" spid="1408" grpId="6"/>
      <p:bldP build="whole" bldLvl="1" animBg="1" rev="0" advAuto="0" spid="1402" grpId="1"/>
      <p:bldP build="whole" bldLvl="1" animBg="1" rev="0" advAuto="0" spid="1394" grpId="4"/>
      <p:bldP build="whole" bldLvl="1" animBg="1" rev="0" advAuto="0" spid="1393" grpId="7"/>
      <p:bldP build="whole" bldLvl="1" animBg="1" rev="0" advAuto="0" spid="1405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Shape 1410"/>
          <p:cNvSpPr/>
          <p:nvPr>
            <p:ph type="title"/>
          </p:nvPr>
        </p:nvSpPr>
        <p:spPr>
          <a:xfrm>
            <a:off x="1270000" y="2393891"/>
            <a:ext cx="10464800" cy="1231901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rgbClr val="0433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0433FF"/>
                </a:solidFill>
              </a:rPr>
              <a:t>Thank you!</a:t>
            </a:r>
          </a:p>
        </p:txBody>
      </p:sp>
      <p:sp>
        <p:nvSpPr>
          <p:cNvPr id="1411" name="Shape 1411"/>
          <p:cNvSpPr/>
          <p:nvPr>
            <p:ph type="body" sz="quarter" idx="1"/>
          </p:nvPr>
        </p:nvSpPr>
        <p:spPr>
          <a:xfrm>
            <a:off x="1270000" y="5638800"/>
            <a:ext cx="10464800" cy="2273300"/>
          </a:xfrm>
          <a:prstGeom prst="rect">
            <a:avLst/>
          </a:prstGeom>
        </p:spPr>
        <p:txBody>
          <a:bodyPr anchor="t"/>
          <a:lstStyle/>
          <a:p>
            <a:pPr marL="0" indent="0" algn="ctr">
              <a:spcBef>
                <a:spcPts val="0"/>
              </a:spcBef>
              <a:buSzTx/>
              <a:buNone/>
              <a:defRPr sz="3600">
                <a:latin typeface="Comic Sans MS"/>
                <a:ea typeface="Comic Sans MS"/>
                <a:cs typeface="Comic Sans MS"/>
                <a:sym typeface="Comic Sans MS"/>
              </a:defRPr>
            </a:pPr>
          </a:p>
          <a:p>
            <a:pPr marL="0" indent="0" algn="ctr">
              <a:spcBef>
                <a:spcPts val="0"/>
              </a:spcBef>
              <a:buSzTx/>
              <a:buNone/>
              <a:defRPr sz="3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Miguel A. Mosteiro</a:t>
            </a:r>
          </a:p>
          <a:p>
            <a:pPr marL="0" indent="0" algn="ctr">
              <a:spcBef>
                <a:spcPts val="0"/>
              </a:spcBef>
              <a:buSzTx/>
              <a:buNone/>
              <a:defRPr sz="3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400">
                <a:hlinkClick r:id="rId2" invalidUrl="" action="" tgtFrame="" tooltip="" history="1" highlightClick="0" endSnd="0"/>
              </a:rPr>
              <a:t>mmosteir@kean.edu</a:t>
            </a:r>
            <a:endParaRPr sz="2400"/>
          </a:p>
          <a:p>
            <a:pPr marL="0" indent="0" algn="ctr">
              <a:spcBef>
                <a:spcPts val="0"/>
              </a:spcBef>
              <a:buSzTx/>
              <a:buNone/>
              <a:defRPr sz="3600" u="sng">
                <a:solidFill>
                  <a:srgbClr val="0433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400" u="none">
                <a:hlinkClick r:id="rId3" invalidUrl="" action="" tgtFrame="" tooltip="" history="1" highlightClick="0" endSnd="0"/>
              </a:rPr>
              <a:t>http://www.kean.edu/~mmosteir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/>
        </p:nvSpPr>
        <p:spPr>
          <a:xfrm>
            <a:off x="2197100" y="4584700"/>
            <a:ext cx="11480800" cy="662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457200" indent="-457200">
              <a:tabLst>
                <a:tab pos="139700" algn="l"/>
                <a:tab pos="457200" algn="l"/>
              </a:tabLst>
              <a:defRPr sz="1800">
                <a:latin typeface="Times"/>
                <a:ea typeface="Times"/>
                <a:cs typeface="Times"/>
                <a:sym typeface="Times"/>
              </a:defRPr>
            </a:pPr>
          </a:p>
          <a:p>
            <a:pPr marL="457200" indent="-457200">
              <a:tabLst>
                <a:tab pos="139700" algn="l"/>
                <a:tab pos="457200" algn="l"/>
              </a:tabLst>
              <a:defRPr sz="1800">
                <a:latin typeface="Times"/>
                <a:ea typeface="Times"/>
                <a:cs typeface="Times"/>
                <a:sym typeface="Times"/>
              </a:defRPr>
            </a:pPr>
          </a:p>
          <a:p>
            <a:pPr marL="457200" indent="-457200">
              <a:tabLst>
                <a:tab pos="139700" algn="l"/>
                <a:tab pos="457200" algn="l"/>
              </a:tabLst>
              <a:defRPr sz="1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200"/>
              <a:t>Alessia Milani and Miguel A. Mosteiro. </a:t>
            </a:r>
            <a:endParaRPr sz="2200"/>
          </a:p>
          <a:p>
            <a:pPr marL="457200" indent="-457200">
              <a:tabLst>
                <a:tab pos="139700" algn="l"/>
                <a:tab pos="457200" algn="l"/>
              </a:tabLst>
              <a:defRPr sz="1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200"/>
              <a:t>“A Faster Counting Protocol for Anonymous Dynamic Networks”</a:t>
            </a:r>
            <a:endParaRPr sz="2200"/>
          </a:p>
          <a:p>
            <a:pPr marL="457200" indent="-457200">
              <a:tabLst>
                <a:tab pos="139700" algn="l"/>
                <a:tab pos="457200" algn="l"/>
              </a:tabLst>
              <a:defRPr sz="1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200"/>
              <a:t>In 19th Intl. Conf. On Principles Of Distributed Systems</a:t>
            </a:r>
            <a:r>
              <a:rPr sz="2200"/>
              <a:t> (OPODIS), 2015.</a:t>
            </a:r>
            <a:endParaRPr sz="2200"/>
          </a:p>
          <a:p>
            <a:pPr marL="457200" indent="-457200">
              <a:tabLst>
                <a:tab pos="139700" algn="l"/>
                <a:tab pos="457200" algn="l"/>
              </a:tabLst>
              <a:defRPr sz="2200">
                <a:latin typeface="Comic Sans MS"/>
                <a:ea typeface="Comic Sans MS"/>
                <a:cs typeface="Comic Sans MS"/>
                <a:sym typeface="Comic Sans MS"/>
              </a:defRPr>
            </a:pPr>
          </a:p>
          <a:p>
            <a:pPr marL="457200" indent="-457200">
              <a:tabLst>
                <a:tab pos="139700" algn="l"/>
                <a:tab pos="457200" algn="l"/>
              </a:tabLst>
              <a:defRPr sz="2200">
                <a:latin typeface="Comic Sans MS"/>
                <a:ea typeface="Comic Sans MS"/>
                <a:cs typeface="Comic Sans MS"/>
                <a:sym typeface="Comic Sans MS"/>
              </a:defRPr>
            </a:pPr>
          </a:p>
          <a:p>
            <a:pPr marL="457200" indent="-457200">
              <a:tabLst>
                <a:tab pos="139700" algn="l"/>
                <a:tab pos="457200" algn="l"/>
              </a:tabLst>
              <a:defRPr sz="22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Maitri Chakraborty, Alessia Milani, and Miguel A. Mosteiro. </a:t>
            </a:r>
          </a:p>
          <a:p>
            <a:pPr marL="457200" indent="-457200">
              <a:tabLst>
                <a:tab pos="139700" algn="l"/>
                <a:tab pos="457200" algn="l"/>
              </a:tabLst>
              <a:defRPr sz="22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“</a:t>
            </a:r>
            <a:r>
              <a:t>Counting in Practical Anonymous Dynamic Networks is Polynomial</a:t>
            </a:r>
            <a:r>
              <a:t>”</a:t>
            </a:r>
          </a:p>
          <a:p>
            <a:pPr marL="457200" indent="-457200">
              <a:tabLst>
                <a:tab pos="139700" algn="l"/>
                <a:tab pos="457200" algn="l"/>
              </a:tabLst>
              <a:defRPr sz="22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I</a:t>
            </a:r>
            <a:r>
              <a:t>n 4th Intl. Conf. On Networked Systems (</a:t>
            </a:r>
            <a:r>
              <a:t>NETYS), 2016.</a:t>
            </a:r>
          </a:p>
        </p:txBody>
      </p:sp>
      <p:sp>
        <p:nvSpPr>
          <p:cNvPr id="188" name="Shape 188"/>
          <p:cNvSpPr/>
          <p:nvPr/>
        </p:nvSpPr>
        <p:spPr>
          <a:xfrm>
            <a:off x="1270000" y="2235200"/>
            <a:ext cx="10464800" cy="1994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584200">
              <a:defRPr sz="4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Counting in</a:t>
            </a:r>
          </a:p>
          <a:p>
            <a:pPr algn="ctr" defTabSz="584200">
              <a:defRPr sz="4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Anonymous Dynamic Networks</a:t>
            </a:r>
          </a:p>
        </p:txBody>
      </p:sp>
      <p:sp>
        <p:nvSpPr>
          <p:cNvPr id="189" name="Shape 189"/>
          <p:cNvSpPr/>
          <p:nvPr/>
        </p:nvSpPr>
        <p:spPr>
          <a:xfrm>
            <a:off x="1270000" y="254000"/>
            <a:ext cx="10464800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>
              <a:defRPr sz="4800">
                <a:solidFill>
                  <a:srgbClr val="0433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0433FF"/>
                </a:solidFill>
              </a:rPr>
              <a:t>This talk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27400" y="5766260"/>
            <a:ext cx="6350000" cy="4064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Shape 192"/>
          <p:cNvSpPr/>
          <p:nvPr/>
        </p:nvSpPr>
        <p:spPr>
          <a:xfrm>
            <a:off x="337186" y="3821252"/>
            <a:ext cx="4244877" cy="2130674"/>
          </a:xfrm>
          <a:prstGeom prst="wedgeEllipseCallout">
            <a:avLst>
              <a:gd name="adj1" fmla="val 88950"/>
              <a:gd name="adj2" fmla="val 150894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93" name="Shape 193"/>
          <p:cNvSpPr/>
          <p:nvPr/>
        </p:nvSpPr>
        <p:spPr>
          <a:xfrm>
            <a:off x="8313311" y="3818251"/>
            <a:ext cx="4244876" cy="2130674"/>
          </a:xfrm>
          <a:prstGeom prst="wedgeEllipseCallout">
            <a:avLst>
              <a:gd name="adj1" fmla="val -95191"/>
              <a:gd name="adj2" fmla="val 142694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94" name="Shape 194"/>
          <p:cNvSpPr/>
          <p:nvPr/>
        </p:nvSpPr>
        <p:spPr>
          <a:xfrm>
            <a:off x="762000" y="1531342"/>
            <a:ext cx="11480800" cy="2244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>
              <a:spcBef>
                <a:spcPts val="1200"/>
              </a:spcBef>
              <a:defRPr sz="31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How do you count the size of your group, </a:t>
            </a:r>
          </a:p>
          <a:p>
            <a:pPr>
              <a:spcBef>
                <a:spcPts val="1200"/>
              </a:spcBef>
              <a:defRPr sz="31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                            if the members are all identical and move?</a:t>
            </a:r>
          </a:p>
        </p:txBody>
      </p:sp>
      <p:sp>
        <p:nvSpPr>
          <p:cNvPr id="195" name="Shape 195"/>
          <p:cNvSpPr/>
          <p:nvPr/>
        </p:nvSpPr>
        <p:spPr>
          <a:xfrm>
            <a:off x="1270000" y="254000"/>
            <a:ext cx="10464800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>
              <a:defRPr sz="4800">
                <a:solidFill>
                  <a:srgbClr val="0433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0433FF"/>
                </a:solidFill>
              </a:rPr>
              <a:t>The Counting Problem</a:t>
            </a:r>
          </a:p>
        </p:txBody>
      </p:sp>
      <p:sp>
        <p:nvSpPr>
          <p:cNvPr id="196" name="Shape 196"/>
          <p:cNvSpPr/>
          <p:nvPr/>
        </p:nvSpPr>
        <p:spPr>
          <a:xfrm>
            <a:off x="454787" y="4381500"/>
            <a:ext cx="4146948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spcBef>
                <a:spcPts val="1200"/>
              </a:spcBef>
              <a:defRPr sz="21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You all look the same, </a:t>
            </a:r>
          </a:p>
          <a:p>
            <a:pPr algn="ctr">
              <a:spcBef>
                <a:spcPts val="1200"/>
              </a:spcBef>
              <a:defRPr sz="21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did I already count you?</a:t>
            </a:r>
          </a:p>
        </p:txBody>
      </p:sp>
      <p:sp>
        <p:nvSpPr>
          <p:cNvPr id="197" name="Shape 197"/>
          <p:cNvSpPr/>
          <p:nvPr/>
        </p:nvSpPr>
        <p:spPr>
          <a:xfrm>
            <a:off x="8376042" y="4121149"/>
            <a:ext cx="4146948" cy="151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spcBef>
                <a:spcPts val="1200"/>
              </a:spcBef>
              <a:defRPr sz="21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I don’t know! </a:t>
            </a:r>
          </a:p>
          <a:p>
            <a:pPr algn="ctr">
              <a:spcBef>
                <a:spcPts val="1200"/>
              </a:spcBef>
              <a:defRPr sz="21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You also look the same as</a:t>
            </a:r>
          </a:p>
          <a:p>
            <a:pPr algn="ctr">
              <a:spcBef>
                <a:spcPts val="1200"/>
              </a:spcBef>
              <a:defRPr sz="21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everyone else!!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7" grpId="4"/>
      <p:bldP build="whole" bldLvl="1" animBg="1" rev="0" advAuto="0" spid="192" grpId="1"/>
      <p:bldP build="whole" bldLvl="1" animBg="1" rev="0" advAuto="0" spid="193" grpId="3"/>
      <p:bldP build="whole" bldLvl="1" animBg="1" rev="0" advAuto="0" spid="196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27400" y="5766260"/>
            <a:ext cx="6350000" cy="4064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hape 200"/>
          <p:cNvSpPr/>
          <p:nvPr/>
        </p:nvSpPr>
        <p:spPr>
          <a:xfrm>
            <a:off x="762000" y="1671042"/>
            <a:ext cx="11480800" cy="149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spcBef>
                <a:spcPts val="1200"/>
              </a:spcBef>
              <a:defRPr sz="33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The problem is clean, but why do we care?</a:t>
            </a:r>
          </a:p>
        </p:txBody>
      </p:sp>
      <p:sp>
        <p:nvSpPr>
          <p:cNvPr id="201" name="Shape 201"/>
          <p:cNvSpPr/>
          <p:nvPr/>
        </p:nvSpPr>
        <p:spPr>
          <a:xfrm>
            <a:off x="1270000" y="254000"/>
            <a:ext cx="10464800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>
              <a:defRPr sz="4800">
                <a:solidFill>
                  <a:srgbClr val="0433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0433FF"/>
                </a:solidFill>
              </a:rPr>
              <a:t>Why do we care?</a:t>
            </a:r>
          </a:p>
        </p:txBody>
      </p:sp>
      <p:sp>
        <p:nvSpPr>
          <p:cNvPr id="202" name="Shape 202"/>
          <p:cNvSpPr/>
          <p:nvPr/>
        </p:nvSpPr>
        <p:spPr>
          <a:xfrm>
            <a:off x="762000" y="4420822"/>
            <a:ext cx="11480800" cy="1497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>
              <a:spcBef>
                <a:spcPts val="1200"/>
              </a:spcBef>
              <a:defRPr sz="33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Distributed protocols:</a:t>
            </a:r>
          </a:p>
          <a:p>
            <a:pPr algn="r">
              <a:spcBef>
                <a:spcPts val="1200"/>
              </a:spcBef>
              <a:defRPr sz="33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need the number of processors to decide </a:t>
            </a:r>
            <a:r>
              <a:rPr>
                <a:solidFill>
                  <a:srgbClr val="0433FF"/>
                </a:solidFill>
              </a:rPr>
              <a:t>termination</a:t>
            </a:r>
            <a:r>
              <a:t>.</a:t>
            </a:r>
          </a:p>
        </p:txBody>
      </p:sp>
      <p:sp>
        <p:nvSpPr>
          <p:cNvPr id="203" name="Shape 203"/>
          <p:cNvSpPr/>
          <p:nvPr/>
        </p:nvSpPr>
        <p:spPr>
          <a:xfrm>
            <a:off x="762000" y="3068042"/>
            <a:ext cx="11480800" cy="149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spcBef>
                <a:spcPts val="1200"/>
              </a:spcBef>
              <a:defRPr sz="33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Distributed computation: how do you know when to stop?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2" grpId="2"/>
      <p:bldP build="whole" bldLvl="1" animBg="1" rev="0" advAuto="0" spid="20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27400" y="5766260"/>
            <a:ext cx="6350000" cy="4064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hape 206"/>
          <p:cNvSpPr/>
          <p:nvPr/>
        </p:nvSpPr>
        <p:spPr>
          <a:xfrm>
            <a:off x="762000" y="2025163"/>
            <a:ext cx="11480800" cy="3045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>
              <a:spcBef>
                <a:spcPts val="1200"/>
              </a:spcBef>
              <a:defRPr sz="31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We need a </a:t>
            </a:r>
          </a:p>
          <a:p>
            <a:pPr>
              <a:spcBef>
                <a:spcPts val="1200"/>
              </a:spcBef>
              <a:defRPr sz="31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u="sng"/>
              <a:t>Distributed Counting Protocol</a:t>
            </a:r>
            <a:r>
              <a:t>:</a:t>
            </a:r>
          </a:p>
          <a:p>
            <a:pPr>
              <a:spcBef>
                <a:spcPts val="1200"/>
              </a:spcBef>
              <a:defRPr sz="31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« Given a system of </a:t>
            </a:r>
            <a:r>
              <a:t>n</a:t>
            </a:r>
            <a:r>
              <a:t> nodes, </a:t>
            </a:r>
          </a:p>
          <a:p>
            <a:pPr>
              <a:spcBef>
                <a:spcPts val="1200"/>
              </a:spcBef>
              <a:defRPr sz="31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                          all nodes eventually terminate knowing </a:t>
            </a:r>
            <a:r>
              <a:t>n</a:t>
            </a:r>
            <a:r>
              <a:t> »</a:t>
            </a:r>
          </a:p>
        </p:txBody>
      </p:sp>
      <p:sp>
        <p:nvSpPr>
          <p:cNvPr id="207" name="Shape 207"/>
          <p:cNvSpPr/>
          <p:nvPr/>
        </p:nvSpPr>
        <p:spPr>
          <a:xfrm>
            <a:off x="1270000" y="254000"/>
            <a:ext cx="10464800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>
              <a:defRPr sz="4800">
                <a:solidFill>
                  <a:srgbClr val="0433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0433FF"/>
                </a:solidFill>
              </a:rPr>
              <a:t>Distributed Counting Protocol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>
            <p:ph type="body" idx="1"/>
          </p:nvPr>
        </p:nvSpPr>
        <p:spPr>
          <a:xfrm>
            <a:off x="650239" y="1915767"/>
            <a:ext cx="12029442" cy="4842400"/>
          </a:xfrm>
          <a:prstGeom prst="rect">
            <a:avLst/>
          </a:prstGeom>
        </p:spPr>
        <p:txBody>
          <a:bodyPr/>
          <a:lstStyle/>
          <a:p>
            <a:pPr marL="388620" indent="-388620" defTabSz="552704">
              <a:spcBef>
                <a:spcPts val="500"/>
              </a:spcBef>
              <a:defRPr b="1" sz="2125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Fixed set of n nodes</a:t>
            </a:r>
          </a:p>
          <a:p>
            <a:pPr lvl="1" marL="722590" indent="-333970" defTabSz="552704">
              <a:spcBef>
                <a:spcPts val="400"/>
              </a:spcBef>
              <a:defRPr sz="2125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>
                <a:solidFill>
                  <a:srgbClr val="0433FF"/>
                </a:solidFill>
              </a:rPr>
              <a:t>No identifiers</a:t>
            </a:r>
            <a:r>
              <a:t> or labels</a:t>
            </a:r>
          </a:p>
          <a:p>
            <a:pPr lvl="1" marL="722590" indent="-333970" defTabSz="552704">
              <a:spcBef>
                <a:spcPts val="400"/>
              </a:spcBef>
              <a:defRPr sz="2125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A special node, called the </a:t>
            </a:r>
            <a:r>
              <a:t>leader </a:t>
            </a:r>
            <a:r>
              <a:t>[1]</a:t>
            </a:r>
            <a:endParaRPr>
              <a:solidFill>
                <a:srgbClr val="FF0000"/>
              </a:solidFill>
            </a:endParaRPr>
          </a:p>
          <a:p>
            <a:pPr marL="388620" indent="-388620" defTabSz="552704">
              <a:spcBef>
                <a:spcPts val="500"/>
              </a:spcBef>
              <a:defRPr b="1" sz="2125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Synchronous communication :</a:t>
            </a:r>
            <a:r>
              <a:rPr b="0"/>
              <a:t> At each round</a:t>
            </a:r>
            <a:endParaRPr b="0"/>
          </a:p>
          <a:p>
            <a:pPr lvl="1" marL="722590" indent="-333970" defTabSz="552704">
              <a:spcBef>
                <a:spcPts val="400"/>
              </a:spcBef>
              <a:defRPr sz="2125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a node broadcasts a message to its neighbors</a:t>
            </a:r>
          </a:p>
          <a:p>
            <a:pPr lvl="1" marL="722590" indent="-333970" defTabSz="552704">
              <a:spcBef>
                <a:spcPts val="400"/>
              </a:spcBef>
              <a:defRPr sz="2125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receives the messages of its neighbors</a:t>
            </a:r>
          </a:p>
          <a:p>
            <a:pPr lvl="1" marL="722590" indent="-333970" defTabSz="552704">
              <a:spcBef>
                <a:spcPts val="400"/>
              </a:spcBef>
              <a:defRPr sz="2125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executes some local computation</a:t>
            </a:r>
            <a:endParaRPr b="1"/>
          </a:p>
          <a:p>
            <a:pPr marL="388620" indent="-388620" defTabSz="552704">
              <a:spcBef>
                <a:spcPts val="500"/>
              </a:spcBef>
              <a:defRPr b="1" sz="2125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1-interval connectivity</a:t>
            </a:r>
            <a:r>
              <a:rPr b="0"/>
              <a:t> [2] </a:t>
            </a:r>
          </a:p>
          <a:p>
            <a:pPr lvl="1" marL="722590" indent="-333970" defTabSz="552704">
              <a:spcBef>
                <a:spcPts val="400"/>
              </a:spcBef>
              <a:defRPr sz="2125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>
                <a:solidFill>
                  <a:srgbClr val="0433FF"/>
                </a:solidFill>
              </a:rPr>
              <a:t>communication links may change</a:t>
            </a:r>
            <a:r>
              <a:t> from round to round, but</a:t>
            </a:r>
          </a:p>
          <a:p>
            <a:pPr lvl="1" marL="722590" indent="-333970" defTabSz="552704">
              <a:spcBef>
                <a:spcPts val="400"/>
              </a:spcBef>
              <a:defRPr sz="2125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at each round the network is connected</a:t>
            </a:r>
          </a:p>
          <a:p>
            <a:pPr marL="408051" indent="-408051" defTabSz="552704">
              <a:spcBef>
                <a:spcPts val="500"/>
              </a:spcBef>
              <a:defRPr b="1" sz="2125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An upper bound Δ </a:t>
            </a:r>
            <a:r>
              <a:rPr b="0"/>
              <a:t>on the maximum degree is known by all nodes</a:t>
            </a:r>
          </a:p>
        </p:txBody>
      </p:sp>
      <p:sp>
        <p:nvSpPr>
          <p:cNvPr id="210" name="Shape 210"/>
          <p:cNvSpPr/>
          <p:nvPr>
            <p:ph type="sldNum" sz="quarter" idx="2"/>
          </p:nvPr>
        </p:nvSpPr>
        <p:spPr>
          <a:xfrm>
            <a:off x="12108822" y="9114112"/>
            <a:ext cx="245738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11" name="Shape 211"/>
          <p:cNvSpPr/>
          <p:nvPr/>
        </p:nvSpPr>
        <p:spPr>
          <a:xfrm>
            <a:off x="714991" y="7972060"/>
            <a:ext cx="12108322" cy="1099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650240">
              <a:spcBef>
                <a:spcPts val="400"/>
              </a:spcBef>
              <a:buFont typeface="Arial"/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[1] O. Michail, I. Chatzigiannakis, and P. G. Spirakis. Naming and counting in anonymous unknown dynamic networks. SSS 2013</a:t>
            </a:r>
          </a:p>
          <a:p>
            <a:pPr defTabSz="650240">
              <a:spcBef>
                <a:spcPts val="400"/>
              </a:spcBef>
              <a:buFont typeface="Arial"/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[2]</a:t>
            </a:r>
            <a:r>
              <a:t> Fabian Kuhn, Nancy A. Lynch, Rotem Oshman. Distributed computation in dynamic networks. STOC 2010</a:t>
            </a:r>
          </a:p>
        </p:txBody>
      </p:sp>
      <p:sp>
        <p:nvSpPr>
          <p:cNvPr id="212" name="Shape 212"/>
          <p:cNvSpPr/>
          <p:nvPr/>
        </p:nvSpPr>
        <p:spPr>
          <a:xfrm>
            <a:off x="1270000" y="254000"/>
            <a:ext cx="10464800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>
              <a:defRPr sz="4800">
                <a:solidFill>
                  <a:srgbClr val="0433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0433FF"/>
                </a:solidFill>
              </a:rPr>
              <a:t>Anonymous Dynamic Networks</a:t>
            </a:r>
          </a:p>
        </p:txBody>
      </p:sp>
      <p:sp>
        <p:nvSpPr>
          <p:cNvPr id="213" name="Shape 213"/>
          <p:cNvSpPr/>
          <p:nvPr/>
        </p:nvSpPr>
        <p:spPr>
          <a:xfrm>
            <a:off x="9239250" y="2209800"/>
            <a:ext cx="356047" cy="371348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14" name="Shape 214"/>
          <p:cNvSpPr/>
          <p:nvPr/>
        </p:nvSpPr>
        <p:spPr>
          <a:xfrm>
            <a:off x="10356850" y="2730500"/>
            <a:ext cx="356047" cy="371348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15" name="Shape 215"/>
          <p:cNvSpPr/>
          <p:nvPr/>
        </p:nvSpPr>
        <p:spPr>
          <a:xfrm>
            <a:off x="8820150" y="3670300"/>
            <a:ext cx="356047" cy="371348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16" name="Shape 216"/>
          <p:cNvSpPr/>
          <p:nvPr/>
        </p:nvSpPr>
        <p:spPr>
          <a:xfrm>
            <a:off x="10115550" y="3975100"/>
            <a:ext cx="356047" cy="371348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17" name="Shape 217"/>
          <p:cNvSpPr/>
          <p:nvPr/>
        </p:nvSpPr>
        <p:spPr>
          <a:xfrm>
            <a:off x="11169650" y="1917700"/>
            <a:ext cx="356047" cy="371348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18" name="Shape 218"/>
          <p:cNvSpPr/>
          <p:nvPr/>
        </p:nvSpPr>
        <p:spPr>
          <a:xfrm>
            <a:off x="10186224" y="1358900"/>
            <a:ext cx="356048" cy="371348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19" name="Shape 219"/>
          <p:cNvSpPr/>
          <p:nvPr/>
        </p:nvSpPr>
        <p:spPr>
          <a:xfrm>
            <a:off x="8248650" y="2730500"/>
            <a:ext cx="356047" cy="371348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20" name="Shape 220"/>
          <p:cNvSpPr/>
          <p:nvPr/>
        </p:nvSpPr>
        <p:spPr>
          <a:xfrm>
            <a:off x="8934450" y="4813300"/>
            <a:ext cx="356047" cy="371348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21" name="Shape 221"/>
          <p:cNvSpPr/>
          <p:nvPr/>
        </p:nvSpPr>
        <p:spPr>
          <a:xfrm>
            <a:off x="11169650" y="4543306"/>
            <a:ext cx="356047" cy="371349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22" name="Shape 222"/>
          <p:cNvSpPr/>
          <p:nvPr/>
        </p:nvSpPr>
        <p:spPr>
          <a:xfrm>
            <a:off x="10229850" y="4982980"/>
            <a:ext cx="356047" cy="371349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23" name="Shape 223"/>
          <p:cNvSpPr/>
          <p:nvPr/>
        </p:nvSpPr>
        <p:spPr>
          <a:xfrm>
            <a:off x="11703050" y="3213100"/>
            <a:ext cx="356047" cy="371348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24" name="Shape 224"/>
          <p:cNvSpPr/>
          <p:nvPr/>
        </p:nvSpPr>
        <p:spPr>
          <a:xfrm rot="3345844">
            <a:off x="8364285" y="3279581"/>
            <a:ext cx="671994" cy="238385"/>
          </a:xfrm>
          <a:prstGeom prst="leftRightArrow">
            <a:avLst>
              <a:gd name="adj1" fmla="val 41634"/>
              <a:gd name="adj2" fmla="val 53431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25" name="Shape 225"/>
          <p:cNvSpPr/>
          <p:nvPr/>
        </p:nvSpPr>
        <p:spPr>
          <a:xfrm rot="6453361">
            <a:off x="8694983" y="3030408"/>
            <a:ext cx="1059039" cy="238385"/>
          </a:xfrm>
          <a:prstGeom prst="leftRightArrow">
            <a:avLst>
              <a:gd name="adj1" fmla="val 41634"/>
              <a:gd name="adj2" fmla="val 53431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26" name="Shape 226"/>
          <p:cNvSpPr/>
          <p:nvPr/>
        </p:nvSpPr>
        <p:spPr>
          <a:xfrm rot="6165267">
            <a:off x="10014246" y="3407931"/>
            <a:ext cx="806504" cy="238385"/>
          </a:xfrm>
          <a:prstGeom prst="leftRightArrow">
            <a:avLst>
              <a:gd name="adj1" fmla="val 41634"/>
              <a:gd name="adj2" fmla="val 53431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27" name="Shape 227"/>
          <p:cNvSpPr/>
          <p:nvPr/>
        </p:nvSpPr>
        <p:spPr>
          <a:xfrm rot="870652">
            <a:off x="9219066" y="3908126"/>
            <a:ext cx="861869" cy="238385"/>
          </a:xfrm>
          <a:prstGeom prst="leftRightArrow">
            <a:avLst>
              <a:gd name="adj1" fmla="val 41634"/>
              <a:gd name="adj2" fmla="val 53431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28" name="Shape 228"/>
          <p:cNvSpPr/>
          <p:nvPr/>
        </p:nvSpPr>
        <p:spPr>
          <a:xfrm rot="5215410">
            <a:off x="8709983" y="4320981"/>
            <a:ext cx="671994" cy="238385"/>
          </a:xfrm>
          <a:prstGeom prst="leftRightArrow">
            <a:avLst>
              <a:gd name="adj1" fmla="val 41634"/>
              <a:gd name="adj2" fmla="val 53431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29" name="Shape 229"/>
          <p:cNvSpPr/>
          <p:nvPr/>
        </p:nvSpPr>
        <p:spPr>
          <a:xfrm rot="1773193">
            <a:off x="10522099" y="1711217"/>
            <a:ext cx="680790" cy="238385"/>
          </a:xfrm>
          <a:prstGeom prst="leftRightArrow">
            <a:avLst>
              <a:gd name="adj1" fmla="val 41634"/>
              <a:gd name="adj2" fmla="val 53431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30" name="Shape 230"/>
          <p:cNvSpPr/>
          <p:nvPr/>
        </p:nvSpPr>
        <p:spPr>
          <a:xfrm rot="6866097">
            <a:off x="11110722" y="3939981"/>
            <a:ext cx="1001229" cy="238385"/>
          </a:xfrm>
          <a:prstGeom prst="leftRightArrow">
            <a:avLst>
              <a:gd name="adj1" fmla="val 41634"/>
              <a:gd name="adj2" fmla="val 53431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31" name="Shape 231"/>
          <p:cNvSpPr/>
          <p:nvPr/>
        </p:nvSpPr>
        <p:spPr>
          <a:xfrm rot="1557089">
            <a:off x="10440355" y="4314792"/>
            <a:ext cx="761928" cy="238385"/>
          </a:xfrm>
          <a:prstGeom prst="leftRightArrow">
            <a:avLst>
              <a:gd name="adj1" fmla="val 41634"/>
              <a:gd name="adj2" fmla="val 53431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32" name="Shape 232"/>
          <p:cNvSpPr/>
          <p:nvPr/>
        </p:nvSpPr>
        <p:spPr>
          <a:xfrm rot="3945844">
            <a:off x="11141650" y="2643762"/>
            <a:ext cx="938635" cy="238385"/>
          </a:xfrm>
          <a:prstGeom prst="leftRightArrow">
            <a:avLst>
              <a:gd name="adj1" fmla="val 41634"/>
              <a:gd name="adj2" fmla="val 53431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33" name="Shape 233"/>
          <p:cNvSpPr/>
          <p:nvPr/>
        </p:nvSpPr>
        <p:spPr>
          <a:xfrm rot="5039621">
            <a:off x="10087436" y="4545522"/>
            <a:ext cx="553623" cy="238385"/>
          </a:xfrm>
          <a:prstGeom prst="leftRightArrow">
            <a:avLst>
              <a:gd name="adj1" fmla="val 41634"/>
              <a:gd name="adj2" fmla="val 53431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34" name="Shape 234"/>
          <p:cNvSpPr/>
          <p:nvPr/>
        </p:nvSpPr>
        <p:spPr>
          <a:xfrm rot="9241600">
            <a:off x="10435656" y="3669333"/>
            <a:ext cx="1288042" cy="238385"/>
          </a:xfrm>
          <a:prstGeom prst="leftRightArrow">
            <a:avLst>
              <a:gd name="adj1" fmla="val 41634"/>
              <a:gd name="adj2" fmla="val 53431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35" name="Shape 235"/>
          <p:cNvSpPr/>
          <p:nvPr/>
        </p:nvSpPr>
        <p:spPr>
          <a:xfrm rot="1350652">
            <a:off x="9609852" y="2529874"/>
            <a:ext cx="762444" cy="238385"/>
          </a:xfrm>
          <a:prstGeom prst="leftRightArrow">
            <a:avLst>
              <a:gd name="adj1" fmla="val 41634"/>
              <a:gd name="adj2" fmla="val 53431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36" name="Shape 236"/>
          <p:cNvSpPr/>
          <p:nvPr/>
        </p:nvSpPr>
        <p:spPr>
          <a:xfrm>
            <a:off x="7905750" y="4346447"/>
            <a:ext cx="356047" cy="371349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37" name="Shape 237"/>
          <p:cNvSpPr/>
          <p:nvPr/>
        </p:nvSpPr>
        <p:spPr>
          <a:xfrm rot="12177850">
            <a:off x="8260252" y="4641932"/>
            <a:ext cx="671994" cy="238385"/>
          </a:xfrm>
          <a:prstGeom prst="leftRightArrow">
            <a:avLst>
              <a:gd name="adj1" fmla="val 41634"/>
              <a:gd name="adj2" fmla="val 53431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38" name="Shape 238"/>
          <p:cNvSpPr/>
          <p:nvPr/>
        </p:nvSpPr>
        <p:spPr>
          <a:xfrm rot="4940083">
            <a:off x="9980352" y="2112539"/>
            <a:ext cx="951398" cy="238385"/>
          </a:xfrm>
          <a:prstGeom prst="leftRightArrow">
            <a:avLst>
              <a:gd name="adj1" fmla="val 41634"/>
              <a:gd name="adj2" fmla="val 53431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39" name="Shape 239"/>
          <p:cNvSpPr/>
          <p:nvPr/>
        </p:nvSpPr>
        <p:spPr>
          <a:xfrm rot="12074138">
            <a:off x="10735508" y="3030408"/>
            <a:ext cx="951397" cy="238385"/>
          </a:xfrm>
          <a:prstGeom prst="leftRightArrow">
            <a:avLst>
              <a:gd name="adj1" fmla="val 41634"/>
              <a:gd name="adj2" fmla="val 53431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40" name="Shape 240"/>
          <p:cNvSpPr/>
          <p:nvPr/>
        </p:nvSpPr>
        <p:spPr>
          <a:xfrm rot="19080103">
            <a:off x="10588021" y="2382616"/>
            <a:ext cx="736970" cy="238385"/>
          </a:xfrm>
          <a:prstGeom prst="leftRightArrow">
            <a:avLst>
              <a:gd name="adj1" fmla="val 41634"/>
              <a:gd name="adj2" fmla="val 53431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41" name="Shape 241"/>
          <p:cNvSpPr/>
          <p:nvPr/>
        </p:nvSpPr>
        <p:spPr>
          <a:xfrm rot="19591846">
            <a:off x="9046229" y="3279581"/>
            <a:ext cx="1377610" cy="238385"/>
          </a:xfrm>
          <a:prstGeom prst="leftRightArrow">
            <a:avLst>
              <a:gd name="adj1" fmla="val 41634"/>
              <a:gd name="adj2" fmla="val 53431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42" name="Shape 242"/>
          <p:cNvSpPr/>
          <p:nvPr/>
        </p:nvSpPr>
        <p:spPr>
          <a:xfrm rot="19800103">
            <a:off x="8564085" y="2540970"/>
            <a:ext cx="682191" cy="238385"/>
          </a:xfrm>
          <a:prstGeom prst="leftRightArrow">
            <a:avLst>
              <a:gd name="adj1" fmla="val 41634"/>
              <a:gd name="adj2" fmla="val 53431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43" name="Shape 243"/>
          <p:cNvSpPr/>
          <p:nvPr/>
        </p:nvSpPr>
        <p:spPr>
          <a:xfrm rot="19440103">
            <a:off x="8183366" y="4091733"/>
            <a:ext cx="729067" cy="238385"/>
          </a:xfrm>
          <a:prstGeom prst="leftRightArrow">
            <a:avLst>
              <a:gd name="adj1" fmla="val 41634"/>
              <a:gd name="adj2" fmla="val 53431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44" name="Shape 244"/>
          <p:cNvSpPr/>
          <p:nvPr/>
        </p:nvSpPr>
        <p:spPr>
          <a:xfrm rot="2371562">
            <a:off x="8962741" y="4446671"/>
            <a:ext cx="1424654" cy="238385"/>
          </a:xfrm>
          <a:prstGeom prst="leftRightArrow">
            <a:avLst>
              <a:gd name="adj1" fmla="val 41634"/>
              <a:gd name="adj2" fmla="val 53431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45" name="Shape 245"/>
          <p:cNvSpPr/>
          <p:nvPr/>
        </p:nvSpPr>
        <p:spPr>
          <a:xfrm rot="452862">
            <a:off x="9320540" y="5022963"/>
            <a:ext cx="879266" cy="238385"/>
          </a:xfrm>
          <a:prstGeom prst="leftRightArrow">
            <a:avLst>
              <a:gd name="adj1" fmla="val 41634"/>
              <a:gd name="adj2" fmla="val 53431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46" name="Shape 246"/>
          <p:cNvSpPr/>
          <p:nvPr/>
        </p:nvSpPr>
        <p:spPr>
          <a:xfrm rot="17174042">
            <a:off x="8683604" y="2971402"/>
            <a:ext cx="1068203" cy="238385"/>
          </a:xfrm>
          <a:prstGeom prst="leftRightArrow">
            <a:avLst>
              <a:gd name="adj1" fmla="val 41634"/>
              <a:gd name="adj2" fmla="val 53431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47" name="Shape 247"/>
          <p:cNvSpPr/>
          <p:nvPr/>
        </p:nvSpPr>
        <p:spPr>
          <a:xfrm rot="16922161">
            <a:off x="10020055" y="3407931"/>
            <a:ext cx="871992" cy="238385"/>
          </a:xfrm>
          <a:prstGeom prst="leftRightArrow">
            <a:avLst>
              <a:gd name="adj1" fmla="val 41634"/>
              <a:gd name="adj2" fmla="val 53431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48" name="Shape 248"/>
          <p:cNvSpPr/>
          <p:nvPr/>
        </p:nvSpPr>
        <p:spPr>
          <a:xfrm rot="14856575">
            <a:off x="10199241" y="3687124"/>
            <a:ext cx="1535175" cy="238385"/>
          </a:xfrm>
          <a:prstGeom prst="leftRightArrow">
            <a:avLst>
              <a:gd name="adj1" fmla="val 41634"/>
              <a:gd name="adj2" fmla="val 53431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49" name="Shape 249"/>
          <p:cNvSpPr/>
          <p:nvPr/>
        </p:nvSpPr>
        <p:spPr>
          <a:xfrm rot="452862">
            <a:off x="9320540" y="5022963"/>
            <a:ext cx="879266" cy="238385"/>
          </a:xfrm>
          <a:prstGeom prst="leftRightArrow">
            <a:avLst>
              <a:gd name="adj1" fmla="val 41634"/>
              <a:gd name="adj2" fmla="val 53431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50" name="Shape 250"/>
          <p:cNvSpPr/>
          <p:nvPr/>
        </p:nvSpPr>
        <p:spPr>
          <a:xfrm rot="5252501">
            <a:off x="8667549" y="4314792"/>
            <a:ext cx="765021" cy="238385"/>
          </a:xfrm>
          <a:prstGeom prst="leftRightArrow">
            <a:avLst>
              <a:gd name="adj1" fmla="val 41634"/>
              <a:gd name="adj2" fmla="val 53431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51" name="Shape 251"/>
          <p:cNvSpPr/>
          <p:nvPr/>
        </p:nvSpPr>
        <p:spPr>
          <a:xfrm rot="2393727">
            <a:off x="8938504" y="4412929"/>
            <a:ext cx="1473129" cy="238385"/>
          </a:xfrm>
          <a:prstGeom prst="leftRightArrow">
            <a:avLst>
              <a:gd name="adj1" fmla="val 41634"/>
              <a:gd name="adj2" fmla="val 53431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52" name="Shape 252"/>
          <p:cNvSpPr/>
          <p:nvPr/>
        </p:nvSpPr>
        <p:spPr>
          <a:xfrm rot="8662597">
            <a:off x="8132625" y="4091733"/>
            <a:ext cx="733098" cy="238385"/>
          </a:xfrm>
          <a:prstGeom prst="leftRightArrow">
            <a:avLst>
              <a:gd name="adj1" fmla="val 41634"/>
              <a:gd name="adj2" fmla="val 53431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53" name="Shape 253"/>
          <p:cNvSpPr/>
          <p:nvPr/>
        </p:nvSpPr>
        <p:spPr>
          <a:xfrm rot="14333756">
            <a:off x="8363909" y="3246146"/>
            <a:ext cx="685573" cy="238385"/>
          </a:xfrm>
          <a:prstGeom prst="leftRightArrow">
            <a:avLst>
              <a:gd name="adj1" fmla="val 41634"/>
              <a:gd name="adj2" fmla="val 53431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54" name="Shape 254"/>
          <p:cNvSpPr/>
          <p:nvPr/>
        </p:nvSpPr>
        <p:spPr>
          <a:xfrm rot="17264930">
            <a:off x="8674610" y="2991681"/>
            <a:ext cx="1063563" cy="238385"/>
          </a:xfrm>
          <a:prstGeom prst="leftRightArrow">
            <a:avLst>
              <a:gd name="adj1" fmla="val 41634"/>
              <a:gd name="adj2" fmla="val 53431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55" name="Shape 255"/>
          <p:cNvSpPr/>
          <p:nvPr/>
        </p:nvSpPr>
        <p:spPr>
          <a:xfrm rot="18923016">
            <a:off x="9450016" y="1873952"/>
            <a:ext cx="901869" cy="238385"/>
          </a:xfrm>
          <a:prstGeom prst="leftRightArrow">
            <a:avLst>
              <a:gd name="adj1" fmla="val 41634"/>
              <a:gd name="adj2" fmla="val 53431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56" name="Shape 256"/>
          <p:cNvSpPr/>
          <p:nvPr/>
        </p:nvSpPr>
        <p:spPr>
          <a:xfrm rot="1488706">
            <a:off x="9592006" y="2529874"/>
            <a:ext cx="803966" cy="238385"/>
          </a:xfrm>
          <a:prstGeom prst="leftRightArrow">
            <a:avLst>
              <a:gd name="adj1" fmla="val 41634"/>
              <a:gd name="adj2" fmla="val 53431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57" name="Shape 257"/>
          <p:cNvSpPr/>
          <p:nvPr/>
        </p:nvSpPr>
        <p:spPr>
          <a:xfrm rot="6045806">
            <a:off x="9996470" y="3433660"/>
            <a:ext cx="803966" cy="238385"/>
          </a:xfrm>
          <a:prstGeom prst="leftRightArrow">
            <a:avLst>
              <a:gd name="adj1" fmla="val 41634"/>
              <a:gd name="adj2" fmla="val 53431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58" name="Shape 258"/>
          <p:cNvSpPr/>
          <p:nvPr/>
        </p:nvSpPr>
        <p:spPr>
          <a:xfrm rot="4965806">
            <a:off x="10002694" y="2119440"/>
            <a:ext cx="928871" cy="238385"/>
          </a:xfrm>
          <a:prstGeom prst="leftRightArrow">
            <a:avLst>
              <a:gd name="adj1" fmla="val 41634"/>
              <a:gd name="adj2" fmla="val 53431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59" name="Shape 259"/>
          <p:cNvSpPr/>
          <p:nvPr/>
        </p:nvSpPr>
        <p:spPr>
          <a:xfrm rot="1282601">
            <a:off x="10703473" y="3021858"/>
            <a:ext cx="990082" cy="238385"/>
          </a:xfrm>
          <a:prstGeom prst="leftRightArrow">
            <a:avLst>
              <a:gd name="adj1" fmla="val 41634"/>
              <a:gd name="adj2" fmla="val 53431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60" name="Shape 260"/>
          <p:cNvSpPr/>
          <p:nvPr/>
        </p:nvSpPr>
        <p:spPr>
          <a:xfrm rot="1462601">
            <a:off x="10402687" y="4315264"/>
            <a:ext cx="801528" cy="238385"/>
          </a:xfrm>
          <a:prstGeom prst="leftRightArrow">
            <a:avLst>
              <a:gd name="adj1" fmla="val 41634"/>
              <a:gd name="adj2" fmla="val 53431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61" name="Shape 261"/>
          <p:cNvSpPr/>
          <p:nvPr/>
        </p:nvSpPr>
        <p:spPr>
          <a:xfrm rot="3803774">
            <a:off x="11124898" y="2645903"/>
            <a:ext cx="963609" cy="238385"/>
          </a:xfrm>
          <a:prstGeom prst="leftRightArrow">
            <a:avLst>
              <a:gd name="adj1" fmla="val 41634"/>
              <a:gd name="adj2" fmla="val 53431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62" name="Shape 262"/>
          <p:cNvSpPr/>
          <p:nvPr/>
        </p:nvSpPr>
        <p:spPr>
          <a:xfrm rot="934453">
            <a:off x="9215952" y="3887825"/>
            <a:ext cx="918402" cy="238385"/>
          </a:xfrm>
          <a:prstGeom prst="leftRightArrow">
            <a:avLst>
              <a:gd name="adj1" fmla="val 41634"/>
              <a:gd name="adj2" fmla="val 53431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after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after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after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2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2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20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Class="exit" nodeType="afterEffect" presetID="9" grpId="28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72" dur="500" fill="hold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Class="exit" nodeType="afterEffect" presetID="9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76" dur="500" fill="hold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Class="exit" nodeType="afterEffect" presetID="9" grpId="3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80" dur="500" fill="hold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Class="exit" nodeType="afterEffect" presetID="9" grpId="3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84" dur="500" fill="hold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Class="exit" nodeType="afterEffect" presetID="9" grpId="3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88" dur="500" fill="hold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Class="exit" nodeType="afterEffect" presetID="9" grpId="3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92" dur="500" fill="hold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Class="exit" nodeType="afterEffect" presetID="9" grpId="3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96" dur="500" fill="hold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000"/>
                            </p:stCondLst>
                            <p:childTnLst>
                              <p:par>
                                <p:cTn id="99" presetClass="exit" nodeType="afterEffect" presetID="9" grpId="3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00" dur="500" fill="hold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500"/>
                            </p:stCondLst>
                            <p:childTnLst>
                              <p:par>
                                <p:cTn id="103" presetClass="exit" nodeType="afterEffect" presetID="9" grpId="3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04" dur="500" fill="hold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0"/>
                            </p:stCondLst>
                            <p:childTnLst>
                              <p:par>
                                <p:cTn id="107" presetClass="exit" nodeType="afterEffect" presetID="9" grpId="3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08" dur="500" fill="hold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1" presetClass="exit" nodeType="afterEffect" presetID="9" grpId="3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12" dur="500" fill="hold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15" presetClass="exit" nodeType="afterEffect" presetID="9" grpId="3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16" dur="500" fill="hold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19" presetClass="exit" nodeType="afterEffect" presetID="9" grpId="4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20" dur="500" fill="hold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7000"/>
                            </p:stCondLst>
                            <p:childTnLst>
                              <p:par>
                                <p:cTn id="123" presetClass="entr" nodeType="afterEffect" presetSubtype="0" presetID="1" grpId="41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4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7500"/>
                            </p:stCondLst>
                            <p:childTnLst>
                              <p:par>
                                <p:cTn id="126" presetClass="entr" nodeType="afterEffect" presetSubtype="0" presetID="1" grpId="4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7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7500"/>
                            </p:stCondLst>
                            <p:childTnLst>
                              <p:par>
                                <p:cTn id="129" presetClass="entr" nodeType="afterEffect" presetSubtype="0" presetID="1" grpId="4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7500"/>
                            </p:stCondLst>
                            <p:childTnLst>
                              <p:par>
                                <p:cTn id="132" presetClass="entr" nodeType="afterEffect" presetSubtype="0" presetID="1" grpId="4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3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7500"/>
                            </p:stCondLst>
                            <p:childTnLst>
                              <p:par>
                                <p:cTn id="135" presetClass="entr" nodeType="afterEffect" presetSubtype="0" presetID="1" grpId="4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500"/>
                            </p:stCondLst>
                            <p:childTnLst>
                              <p:par>
                                <p:cTn id="138" presetClass="entr" nodeType="afterEffect" presetSubtype="0" presetID="1" grpId="4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9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500"/>
                            </p:stCondLst>
                            <p:childTnLst>
                              <p:par>
                                <p:cTn id="141" presetClass="entr" nodeType="afterEffect" presetSubtype="0" presetID="1" grpId="4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2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7500"/>
                            </p:stCondLst>
                            <p:childTnLst>
                              <p:par>
                                <p:cTn id="144" presetClass="entr" nodeType="afterEffect" presetSubtype="0" presetID="1" grpId="4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5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7500"/>
                            </p:stCondLst>
                            <p:childTnLst>
                              <p:par>
                                <p:cTn id="147" presetClass="entr" nodeType="afterEffect" presetSubtype="0" presetID="1" grpId="4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8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7500"/>
                            </p:stCondLst>
                            <p:childTnLst>
                              <p:par>
                                <p:cTn id="150" presetClass="entr" nodeType="afterEffect" presetSubtype="0" presetID="1" grpId="5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1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7500"/>
                            </p:stCondLst>
                            <p:childTnLst>
                              <p:par>
                                <p:cTn id="153" presetClass="entr" nodeType="afterEffect" presetSubtype="0" presetID="1" grpId="5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4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7500"/>
                            </p:stCondLst>
                            <p:childTnLst>
                              <p:par>
                                <p:cTn id="156" presetClass="exit" nodeType="afterEffect" presetID="9" grpId="63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57" dur="500" fill="hold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8500"/>
                            </p:stCondLst>
                            <p:childTnLst>
                              <p:par>
                                <p:cTn id="160" presetClass="exit" nodeType="afterEffect" presetID="9" grpId="6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61" dur="500" fill="hold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9000"/>
                            </p:stCondLst>
                            <p:childTnLst>
                              <p:par>
                                <p:cTn id="164" presetClass="exit" nodeType="afterEffect" presetID="9" grpId="6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65" dur="500" fill="hold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9500"/>
                            </p:stCondLst>
                            <p:childTnLst>
                              <p:par>
                                <p:cTn id="168" presetClass="exit" nodeType="afterEffect" presetID="9" grpId="6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69" dur="500" fill="hold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2" presetClass="exit" nodeType="afterEffect" presetID="9" grpId="6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73" dur="500" fill="hold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6" presetClass="exit" nodeType="afterEffect" presetID="9" grpId="6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77" dur="500" fill="hold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0" presetClass="exit" nodeType="afterEffect" presetID="9" grpId="6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81" dur="500" fill="hold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4" presetClass="exit" nodeType="afterEffect" presetID="9" grpId="7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85" dur="500" fill="hold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8" presetClass="exit" nodeType="afterEffect" presetID="9" grpId="7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89" dur="500" fill="hold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2500"/>
                            </p:stCondLst>
                            <p:childTnLst>
                              <p:par>
                                <p:cTn id="192" presetClass="exit" nodeType="afterEffect" presetID="9" grpId="7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93" dur="500" fill="hold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96" presetClass="exit" nodeType="afterEffect" presetID="9" grpId="7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97" dur="500" fill="hold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3500"/>
                            </p:stCondLst>
                            <p:childTnLst>
                              <p:par>
                                <p:cTn id="200" presetClass="entr" nodeType="afterEffect" presetSubtype="0" presetID="1" grpId="74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1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203" presetClass="entr" nodeType="afterEffect" presetSubtype="0" presetID="1" grpId="7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4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06" presetClass="entr" nodeType="afterEffect" presetSubtype="0" presetID="1" grpId="7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7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09" presetClass="entr" nodeType="afterEffect" presetSubtype="0" presetID="1" grpId="7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2" presetClass="entr" nodeType="afterEffect" presetSubtype="0" presetID="1" grpId="7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3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5" presetClass="entr" nodeType="afterEffect" presetSubtype="0" presetID="1" grpId="7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6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8" presetClass="entr" nodeType="afterEffect" presetSubtype="0" presetID="1" grpId="8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9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21" presetClass="entr" nodeType="afterEffect" presetSubtype="0" presetID="1" grpId="8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2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24" presetClass="entr" nodeType="afterEffect" presetSubtype="0" presetID="1" grpId="8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5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27" presetClass="entr" nodeType="afterEffect" presetSubtype="0" presetID="1" grpId="8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8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0" presetClass="entr" nodeType="afterEffect" presetSubtype="0" presetID="1" grpId="8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1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3" presetClass="entr" nodeType="afterEffect" presetSubtype="0" presetID="1" grpId="8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4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6" presetClass="entr" nodeType="afterEffect" presetSubtype="0" presetID="1" grpId="8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7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9" presetClass="entr" nodeType="afterEffect" presetSubtype="0" presetID="1" grpId="8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4" fill="hold"/>
                                        <p:tgtEl>
                                          <p:spTgt spid="20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6" grpId="71"/>
      <p:bldP build="whole" bldLvl="1" animBg="1" rev="0" advAuto="0" spid="239" grpId="42"/>
      <p:bldP build="whole" bldLvl="1" animBg="1" rev="0" advAuto="0" spid="241" grpId="66"/>
      <p:bldP build="whole" bldLvl="1" animBg="1" rev="0" advAuto="0" spid="256" grpId="81"/>
      <p:bldP build="whole" bldLvl="1" animBg="1" rev="0" advAuto="0" spid="257" grpId="82"/>
      <p:bldP build="whole" bldLvl="1" animBg="1" rev="0" advAuto="0" spid="248" grpId="73"/>
      <p:bldP build="whole" bldLvl="1" animBg="1" rev="0" advAuto="0" spid="229" grpId="28"/>
      <p:bldP build="whole" bldLvl="1" animBg="1" rev="0" advAuto="0" spid="227" grpId="9"/>
      <p:bldP build="whole" bldLvl="1" animBg="1" rev="0" advAuto="0" spid="250" grpId="75"/>
      <p:bldP build="whole" bldLvl="1" animBg="1" rev="0" advAuto="0" spid="237" grpId="14"/>
      <p:bldP build="whole" bldLvl="1" animBg="1" rev="0" advAuto="0" spid="252" grpId="77"/>
      <p:bldP build="whole" bldLvl="1" animBg="1" rev="0" advAuto="0" spid="231" grpId="37"/>
      <p:bldP build="whole" bldLvl="1" animBg="1" rev="0" advAuto="0" spid="233" grpId="13"/>
      <p:bldP build="whole" bldLvl="1" animBg="1" rev="0" advAuto="0" spid="239" grpId="64"/>
      <p:bldP build="whole" bldLvl="1" animBg="1" rev="0" advAuto="0" spid="226" grpId="33"/>
      <p:bldP build="whole" bldLvl="1" animBg="1" rev="0" advAuto="0" spid="224" grpId="6"/>
      <p:bldP build="whole" bldLvl="1" animBg="1" rev="0" advAuto="0" spid="225" grpId="5"/>
      <p:bldP build="whole" bldLvl="1" animBg="1" rev="0" advAuto="0" spid="235" grpId="3"/>
      <p:bldP build="whole" bldLvl="1" animBg="1" rev="0" advAuto="0" spid="259" grpId="84"/>
      <p:bldP build="whole" bldLvl="1" animBg="1" rev="0" advAuto="0" spid="240" grpId="43"/>
      <p:bldP build="whole" bldLvl="1" animBg="1" rev="0" advAuto="0" spid="237" grpId="40"/>
      <p:bldP build="whole" bldLvl="1" animBg="1" rev="0" advAuto="0" spid="227" grpId="35"/>
      <p:bldP build="whole" bldLvl="1" animBg="1" rev="0" advAuto="0" spid="228" grpId="12"/>
      <p:bldP build="whole" bldLvl="1" animBg="1" rev="0" advAuto="0" spid="242" grpId="45"/>
      <p:bldP build="whole" bldLvl="1" animBg="1" rev="0" advAuto="0" spid="249" grpId="74"/>
      <p:bldP build="whole" bldLvl="1" animBg="1" rev="0" advAuto="0" spid="233" grpId="39"/>
      <p:bldP build="whole" bldLvl="1" animBg="1" rev="0" advAuto="0" spid="253" grpId="78"/>
      <p:bldP build="whole" bldLvl="1" animBg="1" rev="0" advAuto="0" spid="224" grpId="32"/>
      <p:bldP build="whole" bldLvl="1" animBg="1" rev="0" advAuto="0" spid="225" grpId="31"/>
      <p:bldP build="whole" bldLvl="1" animBg="1" rev="0" advAuto="0" spid="235" grpId="29"/>
      <p:bldP build="whole" bldLvl="1" animBg="1" rev="0" advAuto="0" spid="244" grpId="47"/>
      <p:bldP build="whole" bldLvl="1" animBg="1" rev="0" advAuto="0" spid="243" grpId="46"/>
      <p:bldP build="whole" bldLvl="1" animBg="1" rev="0" advAuto="0" spid="240" grpId="65"/>
      <p:bldP build="whole" bldLvl="1" animBg="1" rev="0" advAuto="0" spid="242" grpId="67"/>
      <p:bldP build="whole" bldLvl="1" animBg="1" rev="0" advAuto="0" spid="255" grpId="80"/>
      <p:bldP build="whole" bldLvl="1" animBg="1" rev="0" advAuto="0" spid="228" grpId="38"/>
      <p:bldP build="whole" bldLvl="1" animBg="1" rev="0" advAuto="0" spid="247" grpId="50"/>
      <p:bldP build="whole" bldLvl="1" animBg="1" rev="0" advAuto="0" spid="238" grpId="41"/>
      <p:bldP build="whole" bldLvl="1" animBg="1" rev="0" advAuto="0" spid="232" grpId="4"/>
      <p:bldP build="whole" bldLvl="1" animBg="1" rev="0" advAuto="0" spid="234" grpId="8"/>
      <p:bldP build="p" bldLvl="1" animBg="1" rev="0" advAuto="0" spid="209" grpId="1"/>
      <p:bldP build="whole" bldLvl="1" animBg="1" rev="0" advAuto="0" spid="251" grpId="76"/>
      <p:bldP build="whole" bldLvl="1" animBg="1" rev="0" advAuto="0" spid="245" grpId="48"/>
      <p:bldP build="whole" bldLvl="1" animBg="1" rev="0" advAuto="0" spid="230" grpId="10"/>
      <p:bldP build="whole" bldLvl="1" animBg="1" rev="0" advAuto="0" spid="244" grpId="69"/>
      <p:bldP build="whole" bldLvl="1" animBg="1" rev="0" advAuto="0" spid="243" grpId="68"/>
      <p:bldP build="whole" bldLvl="1" animBg="1" rev="0" advAuto="0" spid="258" grpId="83"/>
      <p:bldP build="whole" bldLvl="1" animBg="1" rev="0" advAuto="0" spid="261" grpId="86"/>
      <p:bldP build="whole" bldLvl="1" animBg="1" rev="0" advAuto="0" spid="247" grpId="72"/>
      <p:bldP build="whole" bldLvl="1" animBg="1" rev="0" advAuto="0" spid="238" grpId="63"/>
      <p:bldP build="whole" bldLvl="1" animBg="1" rev="0" advAuto="0" spid="245" grpId="70"/>
      <p:bldP build="whole" bldLvl="1" animBg="1" rev="0" advAuto="0" spid="254" grpId="79"/>
      <p:bldP build="whole" bldLvl="1" animBg="1" rev="0" advAuto="0" spid="232" grpId="30"/>
      <p:bldP build="whole" bldLvl="1" animBg="1" rev="0" advAuto="0" spid="230" grpId="36"/>
      <p:bldP build="whole" bldLvl="1" animBg="1" rev="0" advAuto="0" spid="246" grpId="49"/>
      <p:bldP build="whole" bldLvl="1" animBg="1" rev="0" advAuto="0" spid="234" grpId="34"/>
      <p:bldP build="whole" bldLvl="1" animBg="1" rev="0" advAuto="0" spid="241" grpId="44"/>
      <p:bldP build="whole" bldLvl="1" animBg="1" rev="0" advAuto="0" spid="229" grpId="2"/>
      <p:bldP build="whole" bldLvl="1" animBg="1" rev="0" advAuto="0" spid="248" grpId="51"/>
      <p:bldP build="whole" bldLvl="1" animBg="1" rev="0" advAuto="0" spid="226" grpId="7"/>
      <p:bldP build="whole" bldLvl="1" animBg="1" rev="0" advAuto="0" spid="231" grpId="11"/>
      <p:bldP build="whole" bldLvl="1" animBg="1" rev="0" advAuto="0" spid="260" grpId="85"/>
      <p:bldP build="whole" bldLvl="1" animBg="1" rev="0" advAuto="0" spid="262" grpId="87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>
            <p:ph type="sldNum" sz="quarter" idx="2"/>
          </p:nvPr>
        </p:nvSpPr>
        <p:spPr>
          <a:xfrm>
            <a:off x="12108822" y="9114112"/>
            <a:ext cx="245738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5" name="Shape 265"/>
          <p:cNvSpPr/>
          <p:nvPr/>
        </p:nvSpPr>
        <p:spPr>
          <a:xfrm>
            <a:off x="1270000" y="254000"/>
            <a:ext cx="10464800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>
              <a:defRPr sz="4800">
                <a:solidFill>
                  <a:srgbClr val="0433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0433FF"/>
                </a:solidFill>
              </a:rPr>
              <a:t>Previous work</a:t>
            </a:r>
          </a:p>
        </p:txBody>
      </p:sp>
      <p:sp>
        <p:nvSpPr>
          <p:cNvPr id="266" name="Shape 266"/>
          <p:cNvSpPr/>
          <p:nvPr>
            <p:ph type="body" idx="1"/>
          </p:nvPr>
        </p:nvSpPr>
        <p:spPr>
          <a:xfrm>
            <a:off x="650239" y="1915767"/>
            <a:ext cx="12029442" cy="4842400"/>
          </a:xfrm>
          <a:prstGeom prst="rect">
            <a:avLst/>
          </a:prstGeom>
        </p:spPr>
        <p:txBody>
          <a:bodyPr/>
          <a:lstStyle/>
          <a:p>
            <a:pPr marL="457200" indent="-457200">
              <a:spcBef>
                <a:spcPts val="600"/>
              </a:spcBef>
              <a:defRPr b="1" sz="25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Previous Counting Protocols</a:t>
            </a:r>
          </a:p>
          <a:p>
            <a:pPr lvl="1" marL="850106" indent="-392906">
              <a:spcBef>
                <a:spcPts val="500"/>
              </a:spcBef>
              <a:defRPr sz="25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Guarantee only an exponential upper bound on the network size [1] or</a:t>
            </a:r>
          </a:p>
          <a:p>
            <a:pPr lvl="1" marL="850106" indent="-392906">
              <a:spcBef>
                <a:spcPts val="500"/>
              </a:spcBef>
              <a:defRPr sz="25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They guarantee the exact size but</a:t>
            </a:r>
          </a:p>
          <a:p>
            <a:pPr lvl="2" marL="1035645" indent="-368895">
              <a:spcBef>
                <a:spcPts val="500"/>
              </a:spcBef>
              <a:defRPr sz="22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Take </a:t>
            </a:r>
            <a:r>
              <a:rPr>
                <a:solidFill>
                  <a:srgbClr val="FF2600"/>
                </a:solidFill>
              </a:rPr>
              <a:t>double-exponential number of rounds</a:t>
            </a:r>
            <a:r>
              <a:t> [2] or</a:t>
            </a:r>
            <a:endParaRPr sz="3400"/>
          </a:p>
          <a:p>
            <a:pPr lvl="2" marL="1035645" indent="-368895">
              <a:spcBef>
                <a:spcPts val="500"/>
              </a:spcBef>
              <a:defRPr sz="22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Take exponential number of rounds, but </a:t>
            </a:r>
            <a:r>
              <a:rPr>
                <a:solidFill>
                  <a:srgbClr val="FF2600"/>
                </a:solidFill>
              </a:rPr>
              <a:t>do not terminate</a:t>
            </a:r>
            <a:r>
              <a:t> [2] or</a:t>
            </a:r>
            <a:endParaRPr sz="3400"/>
          </a:p>
          <a:p>
            <a:pPr lvl="2" marL="1035645" indent="-368895">
              <a:spcBef>
                <a:spcPts val="500"/>
              </a:spcBef>
              <a:defRPr sz="22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Terminate but </a:t>
            </a:r>
            <a:r>
              <a:rPr>
                <a:solidFill>
                  <a:srgbClr val="FF2600"/>
                </a:solidFill>
              </a:rPr>
              <a:t>no running-time guarantees</a:t>
            </a:r>
            <a:r>
              <a:t> [3]</a:t>
            </a:r>
            <a:endParaRPr>
              <a:solidFill>
                <a:srgbClr val="FF0000"/>
              </a:solidFill>
            </a:endParaRPr>
          </a:p>
          <a:p>
            <a:pPr marL="457200" indent="-457200">
              <a:spcBef>
                <a:spcPts val="600"/>
              </a:spcBef>
              <a:defRPr b="1" sz="25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Lower bound on the time complexity</a:t>
            </a:r>
            <a:endParaRPr b="0"/>
          </a:p>
          <a:p>
            <a:pPr lvl="1" marL="850106" indent="-392906">
              <a:spcBef>
                <a:spcPts val="500"/>
              </a:spcBef>
              <a:defRPr sz="25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Ω(D) where D is </a:t>
            </a:r>
            <a:r>
              <a:t>the </a:t>
            </a:r>
            <a:r>
              <a:t>dynamic diameter </a:t>
            </a:r>
            <a:r>
              <a:t>and</a:t>
            </a:r>
          </a:p>
          <a:p>
            <a:pPr lvl="1" marL="850106" indent="-392906">
              <a:spcBef>
                <a:spcPts val="500"/>
              </a:spcBef>
              <a:defRPr sz="25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Ω(logn) even if D is constant [4]</a:t>
            </a:r>
          </a:p>
        </p:txBody>
      </p:sp>
      <p:sp>
        <p:nvSpPr>
          <p:cNvPr id="267" name="Shape 267"/>
          <p:cNvSpPr/>
          <p:nvPr/>
        </p:nvSpPr>
        <p:spPr>
          <a:xfrm>
            <a:off x="435992" y="7566010"/>
            <a:ext cx="12557870" cy="1222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650240">
              <a:spcBef>
                <a:spcPts val="400"/>
              </a:spcBef>
              <a:buFont typeface="Arial"/>
              <a:defRPr sz="1600">
                <a:latin typeface="Times"/>
                <a:ea typeface="Times"/>
                <a:cs typeface="Times"/>
                <a:sym typeface="Times"/>
              </a:defRPr>
            </a:pPr>
            <a:r>
              <a:t>[1] O. Michail, I. Chatzigiannakis, and P. G. Spirakis. Naming and counting in anonymous unknown dynamic networks. SSS 2013</a:t>
            </a:r>
          </a:p>
          <a:p>
            <a:pPr defTabSz="650240">
              <a:spcBef>
                <a:spcPts val="400"/>
              </a:spcBef>
              <a:buFont typeface="Arial"/>
              <a:defRPr sz="1600">
                <a:latin typeface="Times"/>
                <a:ea typeface="Times"/>
                <a:cs typeface="Times"/>
                <a:sym typeface="Times"/>
              </a:defRPr>
            </a:pPr>
            <a:r>
              <a:t>[2] G. A. Di Luna, R. Baldoni, S. Bonomi, and I. Chatzigiannakis. Conscious and unconscious counting on anonymous dynamic networks. ICDCN 2014</a:t>
            </a:r>
          </a:p>
          <a:p>
            <a:pPr defTabSz="650240">
              <a:spcBef>
                <a:spcPts val="400"/>
              </a:spcBef>
              <a:buFont typeface="Arial"/>
              <a:defRPr sz="1600">
                <a:latin typeface="Times"/>
                <a:ea typeface="Times"/>
                <a:cs typeface="Times"/>
                <a:sym typeface="Times"/>
              </a:defRPr>
            </a:pPr>
            <a:r>
              <a:t>[3] G. A. Di Luna, R. Baldoni, S. Bonomi, and I. Chatzigiannakis. Counting in anonymous dynamic networks under worst-case adversary. ICDCS 2014</a:t>
            </a:r>
          </a:p>
          <a:p>
            <a:pPr defTabSz="650240">
              <a:spcBef>
                <a:spcPts val="400"/>
              </a:spcBef>
              <a:buFont typeface="Arial"/>
              <a:defRPr sz="1600">
                <a:latin typeface="Times"/>
                <a:ea typeface="Times"/>
                <a:cs typeface="Times"/>
                <a:sym typeface="Times"/>
              </a:defRPr>
            </a:pPr>
            <a:r>
              <a:t>[4] G. A. Di Luna and R.Baldoni. Investigating the cost of anonymity on dynamic networks. 2015.</a:t>
            </a:r>
          </a:p>
        </p:txBody>
      </p:sp>
      <p:sp>
        <p:nvSpPr>
          <p:cNvPr id="268" name="Shape 268"/>
          <p:cNvSpPr/>
          <p:nvPr/>
        </p:nvSpPr>
        <p:spPr>
          <a:xfrm>
            <a:off x="9335599" y="4234705"/>
            <a:ext cx="3168999" cy="928590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69" name="Shape 269"/>
          <p:cNvSpPr/>
          <p:nvPr/>
        </p:nvSpPr>
        <p:spPr>
          <a:xfrm>
            <a:off x="9209098" y="4432357"/>
            <a:ext cx="3422001" cy="533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/>
          <a:lstStyle>
            <a:lvl1pPr algn="ctr" defTabSz="650240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Not practical</a:t>
            </a:r>
          </a:p>
        </p:txBody>
      </p:sp>
      <p:sp>
        <p:nvSpPr>
          <p:cNvPr id="270" name="Shape 270"/>
          <p:cNvSpPr/>
          <p:nvPr/>
        </p:nvSpPr>
        <p:spPr>
          <a:xfrm>
            <a:off x="7646499" y="5779708"/>
            <a:ext cx="3168999" cy="928589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71" name="Shape 271"/>
          <p:cNvSpPr/>
          <p:nvPr/>
        </p:nvSpPr>
        <p:spPr>
          <a:xfrm>
            <a:off x="7519998" y="5977360"/>
            <a:ext cx="3422001" cy="533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/>
          <a:lstStyle>
            <a:lvl1pPr algn="ctr" defTabSz="650240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Huge gap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6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8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9" grpId="3"/>
      <p:bldP build="p" bldLvl="1" animBg="1" rev="0" advAuto="0" spid="266" grpId="1"/>
      <p:bldP build="whole" bldLvl="1" animBg="1" rev="0" advAuto="0" spid="270" grpId="4"/>
      <p:bldP build="whole" bldLvl="1" animBg="1" rev="0" advAuto="0" spid="271" grpId="5"/>
      <p:bldP build="whole" bldLvl="1" animBg="1" rev="0" advAuto="0" spid="268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>
            <p:ph type="body" idx="1"/>
          </p:nvPr>
        </p:nvSpPr>
        <p:spPr>
          <a:xfrm>
            <a:off x="824666" y="1412240"/>
            <a:ext cx="11704322" cy="6436926"/>
          </a:xfrm>
          <a:prstGeom prst="rect">
            <a:avLst/>
          </a:prstGeom>
        </p:spPr>
        <p:txBody>
          <a:bodyPr/>
          <a:lstStyle/>
          <a:p>
            <a:pPr marL="367637" indent="-367637" defTabSz="513689">
              <a:spcBef>
                <a:spcPts val="700"/>
              </a:spcBef>
              <a:defRPr sz="3002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Incremental Counting (IC) algorithm: </a:t>
            </a:r>
          </a:p>
          <a:p>
            <a:pPr marL="919452" indent="-367637" defTabSz="513689">
              <a:spcBef>
                <a:spcPts val="700"/>
              </a:spcBef>
              <a:buChar char="-"/>
              <a:defRPr sz="2449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computes the exact size of the network </a:t>
            </a:r>
          </a:p>
          <a:p>
            <a:pPr marL="919452" indent="-367637" defTabSz="513689">
              <a:spcBef>
                <a:spcPts val="700"/>
              </a:spcBef>
              <a:buChar char="-"/>
              <a:defRPr sz="2449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exponentially faster than best previous algorithm [1]</a:t>
            </a:r>
          </a:p>
          <a:p>
            <a:pPr marL="919452" indent="-367637" defTabSz="513689">
              <a:spcBef>
                <a:spcPts val="700"/>
              </a:spcBef>
              <a:buChar char="-"/>
              <a:defRPr sz="2449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tolerates </a:t>
            </a:r>
            <a:r>
              <a:rPr b="1"/>
              <a:t>worst-case changes of topology</a:t>
            </a:r>
          </a:p>
          <a:p>
            <a:pPr marL="367637" indent="-367637" defTabSz="513689">
              <a:spcBef>
                <a:spcPts val="700"/>
              </a:spcBef>
              <a:defRPr sz="3002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Theoretical analysis:</a:t>
            </a:r>
          </a:p>
          <a:p>
            <a:pPr marL="919452" indent="-367637" defTabSz="513689">
              <a:spcBef>
                <a:spcPts val="700"/>
              </a:spcBef>
              <a:buChar char="-"/>
              <a:defRPr sz="2449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correctness and running time</a:t>
            </a:r>
          </a:p>
          <a:p>
            <a:pPr marL="919452" indent="-367637" defTabSz="513689">
              <a:spcBef>
                <a:spcPts val="700"/>
              </a:spcBef>
              <a:buChar char="-"/>
              <a:defRPr sz="2449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identified speed-up bottleneck for counting with gossip-based protocols</a:t>
            </a:r>
          </a:p>
          <a:p>
            <a:pPr marL="367637" indent="-367637" defTabSz="513689">
              <a:spcBef>
                <a:spcPts val="700"/>
              </a:spcBef>
              <a:defRPr sz="3002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Experimental evaluation:</a:t>
            </a:r>
          </a:p>
          <a:p>
            <a:pPr marL="919452" indent="-367637" defTabSz="513689">
              <a:spcBef>
                <a:spcPts val="700"/>
              </a:spcBef>
              <a:buChar char="-"/>
              <a:defRPr sz="2449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Incremental Counting is polynomial (and practical)</a:t>
            </a:r>
          </a:p>
          <a:p>
            <a:pPr marL="919452" indent="-367637" defTabSz="513689">
              <a:spcBef>
                <a:spcPts val="700"/>
              </a:spcBef>
              <a:buChar char="-"/>
              <a:defRPr sz="2449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variety of input network topologies that may appear in practice</a:t>
            </a:r>
          </a:p>
          <a:p>
            <a:pPr marL="919452" indent="-367637" defTabSz="513689">
              <a:spcBef>
                <a:spcPts val="700"/>
              </a:spcBef>
              <a:buChar char="-"/>
              <a:defRPr sz="2449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insight on network dynamics impact on dissemination </a:t>
            </a:r>
          </a:p>
        </p:txBody>
      </p:sp>
      <p:sp>
        <p:nvSpPr>
          <p:cNvPr id="274" name="Shape 274"/>
          <p:cNvSpPr/>
          <p:nvPr>
            <p:ph type="sldNum" sz="quarter" idx="2"/>
          </p:nvPr>
        </p:nvSpPr>
        <p:spPr>
          <a:xfrm>
            <a:off x="12108822" y="9114112"/>
            <a:ext cx="245738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75" name="Shape 275"/>
          <p:cNvSpPr/>
          <p:nvPr/>
        </p:nvSpPr>
        <p:spPr>
          <a:xfrm>
            <a:off x="1270000" y="254000"/>
            <a:ext cx="10464800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>
              <a:defRPr sz="4800">
                <a:solidFill>
                  <a:srgbClr val="0433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0433FF"/>
                </a:solidFill>
              </a:rPr>
              <a:t>Our contributions</a:t>
            </a:r>
          </a:p>
        </p:txBody>
      </p:sp>
      <p:sp>
        <p:nvSpPr>
          <p:cNvPr id="276" name="Shape 276"/>
          <p:cNvSpPr/>
          <p:nvPr/>
        </p:nvSpPr>
        <p:spPr>
          <a:xfrm>
            <a:off x="397892" y="8981677"/>
            <a:ext cx="12557870" cy="636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650240">
              <a:spcBef>
                <a:spcPts val="400"/>
              </a:spcBef>
              <a:buFont typeface="Arial"/>
              <a:defRPr sz="1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[1] G. A. Di Luna, R. Baldoni, S. Bonomi, and I. Chatzigiannakis. Conscious and unconscious counting on anonymous dynamic networks. ICDCN 2014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7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73" grpId="1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Trebuchet MS"/>
        <a:ea typeface="Trebuchet MS"/>
        <a:cs typeface="Trebuchet M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Trebuchet MS"/>
        <a:ea typeface="Trebuchet MS"/>
        <a:cs typeface="Trebuchet M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