
<file path=[Content_Types].xml><?xml version="1.0" encoding="utf-8"?>
<Types xmlns="http://schemas.openxmlformats.org/package/2006/content-types">
  <Override PartName="/ppt/embeddings/Microsoft_Equation24.bin" ContentType="application/vnd.openxmlformats-officedocument.oleObject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embeddings/Microsoft_Equation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embeddings/Microsoft_Equation22.bin" ContentType="application/vnd.openxmlformats-officedocument.oleObject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theme/theme2.xml" ContentType="application/vnd.openxmlformats-officedocument.them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embeddings/Microsoft_Equation17.bin" ContentType="application/vnd.openxmlformats-officedocument.oleObject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258" r:id="rId2"/>
    <p:sldId id="336" r:id="rId3"/>
    <p:sldId id="312" r:id="rId4"/>
    <p:sldId id="337" r:id="rId5"/>
    <p:sldId id="338" r:id="rId6"/>
    <p:sldId id="329" r:id="rId7"/>
    <p:sldId id="330" r:id="rId8"/>
    <p:sldId id="331" r:id="rId9"/>
    <p:sldId id="332" r:id="rId10"/>
    <p:sldId id="340" r:id="rId11"/>
    <p:sldId id="339" r:id="rId12"/>
    <p:sldId id="323" r:id="rId13"/>
    <p:sldId id="315" r:id="rId14"/>
    <p:sldId id="316" r:id="rId15"/>
    <p:sldId id="317" r:id="rId16"/>
    <p:sldId id="318" r:id="rId17"/>
    <p:sldId id="320" r:id="rId18"/>
    <p:sldId id="321" r:id="rId19"/>
    <p:sldId id="341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0" autoAdjust="0"/>
    <p:restoredTop sz="75403" autoAdjust="0"/>
  </p:normalViewPr>
  <p:slideViewPr>
    <p:cSldViewPr>
      <p:cViewPr varScale="1">
        <p:scale>
          <a:sx n="90" d="100"/>
          <a:sy n="90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21.wmf"/><Relationship Id="rId5" Type="http://schemas.openxmlformats.org/officeDocument/2006/relationships/image" Target="../media/image38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FE7D-45A7-4FAF-9995-B69892B0FF03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C8939-55CE-4A27-AF4A-13E4428B3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ECE6-43B0-42D7-963D-27C4097E25F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AF7F-60AE-4E66-99B4-F4D140E9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noProof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cta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6000" cy="68580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73323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851920" y="3753036"/>
            <a:ext cx="5114779" cy="1101248"/>
          </a:xfrm>
        </p:spPr>
        <p:txBody>
          <a:bodyPr lIns="45720" tIns="0" rIns="45720" bIns="0">
            <a:normAutofit/>
          </a:bodyPr>
          <a:lstStyle>
            <a:lvl1pPr marL="0" indent="0" algn="r">
              <a:buNone/>
              <a:defRPr sz="3200">
                <a:solidFill>
                  <a:srgbClr val="3284A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35796" y="2384884"/>
            <a:ext cx="6228692" cy="1332060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C5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pic>
        <p:nvPicPr>
          <p:cNvPr id="3" name="Picture 4" descr="C:\Documents and Settings\Ignacio\Desktop\Logos\IMDEA Networks\Logotypes\logotype image- png\color\institute_imdea_networks_dark_background.png"/>
          <p:cNvPicPr>
            <a:picLocks noChangeAspect="1" noChangeArrowheads="1"/>
          </p:cNvPicPr>
          <p:nvPr/>
        </p:nvPicPr>
        <p:blipFill>
          <a:blip r:embed="rId3" cstate="print"/>
          <a:srcRect b="37449"/>
          <a:stretch>
            <a:fillRect/>
          </a:stretch>
        </p:blipFill>
        <p:spPr bwMode="auto">
          <a:xfrm rot="16200000">
            <a:off x="-1083398" y="1379542"/>
            <a:ext cx="3821963" cy="1440160"/>
          </a:xfrm>
          <a:prstGeom prst="rect">
            <a:avLst/>
          </a:prstGeom>
          <a:noFill/>
        </p:spPr>
      </p:pic>
      <p:pic>
        <p:nvPicPr>
          <p:cNvPr id="1026" name="Picture 2" descr="C:\Documents and Settings\Ignacio\Desktop\Templates\PPT\Nueva version julio2012\Developing clear 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5565243"/>
            <a:ext cx="4211191" cy="1104117"/>
          </a:xfrm>
          <a:prstGeom prst="rect">
            <a:avLst/>
          </a:prstGeom>
          <a:noFill/>
        </p:spPr>
      </p:pic>
      <p:pic>
        <p:nvPicPr>
          <p:cNvPr id="1027" name="Picture 3" descr="C:\Documents and Settings\Ignacio\Desktop\Templates\PPT\Nueva version julio2012\madrid_institute clear 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0"/>
            <a:ext cx="2159092" cy="921665"/>
          </a:xfrm>
          <a:prstGeom prst="rect">
            <a:avLst/>
          </a:prstGeom>
          <a:noFill/>
        </p:spPr>
      </p:pic>
      <p:pic>
        <p:nvPicPr>
          <p:cNvPr id="2" name="Picture 4" descr="C:\Documents and Settings\Ignacio\Desktop\Logos\IMDEA Networks\Logotypes\logotype image- png\color\institute_imdea_networks_white_background_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700" y="745184"/>
            <a:ext cx="2124236" cy="12796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4488" y="188640"/>
            <a:ext cx="1440000" cy="6480721"/>
          </a:xfrm>
        </p:spPr>
        <p:txBody>
          <a:bodyPr vert="eaVert" anchor="ctr"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588" y="188640"/>
            <a:ext cx="6480000" cy="648072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 rot="5400000">
            <a:off x="-1152636" y="4437112"/>
            <a:ext cx="3024336" cy="288032"/>
          </a:xfrm>
          <a:prstGeom prst="rect">
            <a:avLst/>
          </a:prstGeom>
        </p:spPr>
        <p:txBody>
          <a:bodyPr vert="horz" t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 rot="5400000">
            <a:off x="71652" y="368508"/>
            <a:ext cx="588336" cy="228600"/>
          </a:xfrm>
          <a:prstGeom prst="rect">
            <a:avLst/>
          </a:prstGeom>
        </p:spPr>
        <p:txBody>
          <a:bodyPr vert="horz" lIns="0" tIns="0" rIns="0" bIns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9EDA0-296C-4BA5-901B-5BF081192963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2"/>
          </p:nvPr>
        </p:nvSpPr>
        <p:spPr>
          <a:xfrm rot="5400000">
            <a:off x="-647140" y="1954277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1088740"/>
            <a:ext cx="8100000" cy="5580000"/>
          </a:xfrm>
        </p:spPr>
        <p:txBody>
          <a:bodyPr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C5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 rot="16200000">
            <a:off x="-1374085" y="2894366"/>
            <a:ext cx="3431232" cy="324036"/>
          </a:xfrm>
          <a:prstGeom prst="rect">
            <a:avLst/>
          </a:prstGeom>
        </p:spPr>
        <p:txBody>
          <a:bodyPr vert="horz" tIns="0" bIns="0" anchor="ctr"/>
          <a:lstStyle>
            <a:lvl1pPr>
              <a:defRPr sz="2000">
                <a:solidFill>
                  <a:srgbClr val="8EB1C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44" y="188640"/>
            <a:ext cx="81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88" y="1124745"/>
            <a:ext cx="396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044" y="1124745"/>
            <a:ext cx="396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44" y="188640"/>
            <a:ext cx="8100000" cy="792000"/>
          </a:xfrm>
        </p:spPr>
        <p:txBody>
          <a:bodyPr anchor="ctr"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588" y="6248164"/>
            <a:ext cx="378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48064" y="6248164"/>
            <a:ext cx="378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63588" y="1124744"/>
            <a:ext cx="378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1124744"/>
            <a:ext cx="378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88" y="188640"/>
            <a:ext cx="81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96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7396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C5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7396" y="2133600"/>
            <a:ext cx="8100000" cy="45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588" y="1088740"/>
            <a:ext cx="8100000" cy="5580000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236358"/>
            <a:ext cx="479766" cy="420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ctal 2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720000" cy="68580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64488" y="188640"/>
            <a:ext cx="81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863588" y="1088740"/>
            <a:ext cx="8100000" cy="558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 rot="16200000">
            <a:off x="-1098629" y="4635134"/>
            <a:ext cx="2880320" cy="324036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7504" y="236358"/>
            <a:ext cx="479766" cy="420334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600" b="0">
                <a:solidFill>
                  <a:schemeClr val="bg1"/>
                </a:solidFill>
              </a:defRPr>
            </a:lvl1pPr>
          </a:lstStyle>
          <a:p>
            <a:fld id="{DD20F655-746B-455D-B607-C177826A9C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769" name="Picture 1" descr="D:\My Documents\IMDEA Networks\Logos IMDEAs\07. networks\inglés\imdea net ing fondo oscur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96" y="6381328"/>
            <a:ext cx="659517" cy="397297"/>
          </a:xfrm>
          <a:prstGeom prst="rect">
            <a:avLst/>
          </a:prstGeom>
          <a:noFill/>
        </p:spPr>
      </p:pic>
      <p:sp>
        <p:nvSpPr>
          <p:cNvPr id="9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3200" b="0" kern="1200" cap="none" baseline="0">
          <a:ln w="500">
            <a:noFill/>
          </a:ln>
          <a:solidFill>
            <a:srgbClr val="3284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600" kern="1200" baseline="0">
          <a:solidFill>
            <a:srgbClr val="002C52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Symbol" pitchFamily="18" charset="2"/>
        <a:buChar char=""/>
        <a:defRPr kumimoji="0" sz="2300" kern="1200">
          <a:solidFill>
            <a:srgbClr val="002C52"/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80000"/>
        <a:buFont typeface="Symbol" pitchFamily="18" charset="2"/>
        <a:buChar char="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»"/>
        <a:defRPr kumimoji="0" sz="1800" kern="1200">
          <a:solidFill>
            <a:srgbClr val="002C52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Microsoft_Equation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0.bin"/><Relationship Id="rId6" Type="http://schemas.openxmlformats.org/officeDocument/2006/relationships/oleObject" Target="../embeddings/Microsoft_Equation21.bin"/><Relationship Id="rId7" Type="http://schemas.openxmlformats.org/officeDocument/2006/relationships/oleObject" Target="../embeddings/Microsoft_Equation22.bin"/><Relationship Id="rId8" Type="http://schemas.openxmlformats.org/officeDocument/2006/relationships/image" Target="../media/image46.tif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0.jpeg"/><Relationship Id="rId5" Type="http://schemas.openxmlformats.org/officeDocument/2006/relationships/oleObject" Target="../embeddings/Microsoft_Equation23.bin"/><Relationship Id="rId6" Type="http://schemas.openxmlformats.org/officeDocument/2006/relationships/oleObject" Target="../embeddings/Microsoft_Equation24.bin"/><Relationship Id="rId7" Type="http://schemas.openxmlformats.org/officeDocument/2006/relationships/oleObject" Target="../embeddings/Microsoft_Equation2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pers/hd/g/Georgiou:Chryssis" TargetMode="External"/><Relationship Id="rId4" Type="http://schemas.openxmlformats.org/officeDocument/2006/relationships/hyperlink" Target="http://dblp.uni-trier.de/db/conf/netys/netys2015.html%23AntaGZ15" TargetMode="External"/><Relationship Id="rId5" Type="http://schemas.openxmlformats.org/officeDocument/2006/relationships/hyperlink" Target="http://dblp.uni-trier.de/db/conf/cocoa/cocoa2015.html%23AntaGZ1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blp.uni-trier.de/pers/hd/a/Anta:Antonio_Fern=aacute=nde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image" Target="../media/image22.pdf"/><Relationship Id="rId1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27.pdf"/><Relationship Id="rId8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33.pdf"/><Relationship Id="rId8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293096"/>
            <a:ext cx="7200800" cy="1152128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Antonio Fernández Anta,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/>
              <a:t>Joint work with </a:t>
            </a:r>
            <a:r>
              <a:rPr lang="en-US" sz="1800" dirty="0" err="1" smtClean="0"/>
              <a:t>C.Georgiou</a:t>
            </a:r>
            <a:r>
              <a:rPr lang="en-US" sz="1800" dirty="0" smtClean="0"/>
              <a:t>, </a:t>
            </a:r>
            <a:r>
              <a:rPr lang="en-US" sz="1800" dirty="0" err="1" smtClean="0"/>
              <a:t>D.Kowalski</a:t>
            </a:r>
            <a:r>
              <a:rPr lang="en-US" sz="1800" dirty="0" smtClean="0"/>
              <a:t>, and </a:t>
            </a:r>
            <a:r>
              <a:rPr lang="en-US" sz="1800" dirty="0" err="1" smtClean="0"/>
              <a:t>E.Zavou</a:t>
            </a:r>
            <a:endParaRPr lang="es-E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2033414"/>
            <a:ext cx="7394024" cy="197165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Adaptive Scheduling over a Wireless Channel under Jamming</a:t>
            </a:r>
            <a:endParaRPr lang="es-ES" sz="340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Block</a:t>
            </a:r>
            <a:r>
              <a:rPr lang="es-ES" dirty="0" smtClean="0"/>
              <a:t>/</a:t>
            </a:r>
            <a:br>
              <a:rPr lang="es-ES" dirty="0" smtClean="0"/>
            </a:br>
            <a:r>
              <a:rPr lang="en-US" sz="2900" dirty="0" smtClean="0"/>
              <a:t>Static Model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n-US" sz="2600" dirty="0" smtClean="0">
                <a:cs typeface="Arial" pitchFamily="34" charset="0"/>
              </a:rPr>
              <a:t>Adversary </a:t>
            </a:r>
            <a:r>
              <a:rPr lang="en-US" sz="2600" i="1" dirty="0" smtClean="0">
                <a:latin typeface="Times" pitchFamily="18" charset="0"/>
                <a:cs typeface="Arial" pitchFamily="34" charset="0"/>
              </a:rPr>
              <a:t>(T, f)-A</a:t>
            </a:r>
          </a:p>
          <a:p>
            <a:pPr lvl="1"/>
            <a:r>
              <a:rPr lang="en-US" sz="2300" i="1" dirty="0" smtClean="0">
                <a:latin typeface="Times" pitchFamily="18" charset="0"/>
                <a:cs typeface="Arial" pitchFamily="34" charset="0"/>
              </a:rPr>
              <a:t>T</a:t>
            </a:r>
            <a:r>
              <a:rPr lang="en-US" sz="2300" dirty="0" smtClean="0">
                <a:cs typeface="Arial" pitchFamily="34" charset="0"/>
              </a:rPr>
              <a:t>: fixed interval of interest</a:t>
            </a:r>
            <a:endParaRPr lang="en-US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/>
            <a:r>
              <a:rPr lang="en-US" sz="23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300" dirty="0" smtClean="0">
                <a:cs typeface="Arial" pitchFamily="34" charset="0"/>
              </a:rPr>
              <a:t>: maximum error tokens in interval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2600" dirty="0" smtClean="0">
                <a:cs typeface="Arial" pitchFamily="34" charset="0"/>
              </a:rPr>
              <a:t>Efficiency measures</a:t>
            </a:r>
          </a:p>
          <a:p>
            <a:pPr lvl="1"/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latin typeface="Trebuchet MS (Body)"/>
                <a:cs typeface="Arial" pitchFamily="34" charset="0"/>
              </a:rPr>
              <a:t>Optimal useful payload for </a:t>
            </a:r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T,  UP(T, f)</a:t>
            </a:r>
          </a:p>
          <a:p>
            <a:pPr lvl="1"/>
            <a:r>
              <a:rPr lang="en-US" sz="2100" i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Goodput</a:t>
            </a:r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lvl="2"/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Useful payload / time,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Arial" pitchFamily="34" charset="0"/>
              </a:rPr>
              <a:t>G(T, </a:t>
            </a:r>
            <a:r>
              <a:rPr lang="en-US" sz="1900" i="1" dirty="0" err="1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Arial" pitchFamily="34" charset="0"/>
              </a:rPr>
              <a:t>f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Arial" pitchFamily="34" charset="0"/>
              </a:rPr>
              <a:t>)=UP(T, f)/T</a:t>
            </a:r>
            <a:endParaRPr lang="en-US" sz="1800" i="1" dirty="0" smtClean="0">
              <a:solidFill>
                <a:schemeClr val="accent2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636C-F205-C849-ACF8-A30B6CAB603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99792" y="1988840"/>
            <a:ext cx="4896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lowchart: Magnetic Disk 5"/>
          <p:cNvSpPr/>
          <p:nvPr/>
        </p:nvSpPr>
        <p:spPr>
          <a:xfrm>
            <a:off x="4766358" y="692696"/>
            <a:ext cx="504056" cy="64807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74568" y="1666486"/>
            <a:ext cx="485213" cy="576064"/>
            <a:chOff x="1206467" y="1740917"/>
            <a:chExt cx="485213" cy="576064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206467" y="1740917"/>
              <a:ext cx="432048" cy="57606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184482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</a:rPr>
                <a:t>P</a:t>
              </a:r>
              <a:endParaRPr lang="en-US" sz="2000" i="1" dirty="0">
                <a:latin typeface="Times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366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452320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31840" y="213285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1/ρ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21328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47864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31"/>
          <p:cNvGrpSpPr/>
          <p:nvPr/>
        </p:nvGrpSpPr>
        <p:grpSpPr>
          <a:xfrm>
            <a:off x="1606616" y="1418415"/>
            <a:ext cx="1021228" cy="859664"/>
            <a:chOff x="894194" y="4959168"/>
            <a:chExt cx="1021228" cy="859664"/>
          </a:xfrm>
        </p:grpSpPr>
        <p:grpSp>
          <p:nvGrpSpPr>
            <p:cNvPr id="12" name="Group 23"/>
            <p:cNvGrpSpPr/>
            <p:nvPr/>
          </p:nvGrpSpPr>
          <p:grpSpPr>
            <a:xfrm>
              <a:off x="1042745" y="5083973"/>
              <a:ext cx="872677" cy="734859"/>
              <a:chOff x="1421483" y="5238620"/>
              <a:chExt cx="872677" cy="73485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421483" y="5238620"/>
                <a:ext cx="734859" cy="73485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815901" y="5552611"/>
                <a:ext cx="478259" cy="420868"/>
              </a:xfrm>
              <a:prstGeom prst="rect">
                <a:avLst/>
              </a:prstGeom>
            </p:spPr>
          </p:pic>
        </p:grpSp>
        <p:grpSp>
          <p:nvGrpSpPr>
            <p:cNvPr id="16" name="Group 27"/>
            <p:cNvGrpSpPr/>
            <p:nvPr/>
          </p:nvGrpSpPr>
          <p:grpSpPr>
            <a:xfrm>
              <a:off x="894194" y="4959168"/>
              <a:ext cx="764766" cy="626396"/>
              <a:chOff x="5970174" y="2484196"/>
              <a:chExt cx="764766" cy="626396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" name="Group 39"/>
          <p:cNvGrpSpPr/>
          <p:nvPr/>
        </p:nvGrpSpPr>
        <p:grpSpPr>
          <a:xfrm>
            <a:off x="7452320" y="1391940"/>
            <a:ext cx="883410" cy="905768"/>
            <a:chOff x="6139907" y="4053400"/>
            <a:chExt cx="883410" cy="90576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88458" y="4224309"/>
              <a:ext cx="734859" cy="734859"/>
            </a:xfrm>
            <a:prstGeom prst="rect">
              <a:avLst/>
            </a:prstGeom>
          </p:spPr>
        </p:pic>
        <p:grpSp>
          <p:nvGrpSpPr>
            <p:cNvPr id="18" name="Group 28"/>
            <p:cNvGrpSpPr/>
            <p:nvPr/>
          </p:nvGrpSpPr>
          <p:grpSpPr>
            <a:xfrm>
              <a:off x="6139907" y="4053400"/>
              <a:ext cx="764766" cy="626396"/>
              <a:chOff x="5970174" y="2484196"/>
              <a:chExt cx="764766" cy="626396"/>
            </a:xfrm>
          </p:grpSpPr>
          <p:sp>
            <p:nvSpPr>
              <p:cNvPr id="43" name="Arc 42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44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Group 45"/>
          <p:cNvGrpSpPr/>
          <p:nvPr/>
        </p:nvGrpSpPr>
        <p:grpSpPr>
          <a:xfrm>
            <a:off x="3452512" y="686909"/>
            <a:ext cx="1512168" cy="1368152"/>
            <a:chOff x="4110069" y="2197970"/>
            <a:chExt cx="1512168" cy="1368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700601" y="2319806"/>
              <a:ext cx="734859" cy="866979"/>
            </a:xfrm>
            <a:prstGeom prst="rect">
              <a:avLst/>
            </a:prstGeom>
          </p:spPr>
        </p:pic>
        <p:grpSp>
          <p:nvGrpSpPr>
            <p:cNvPr id="20" name="Group 62"/>
            <p:cNvGrpSpPr/>
            <p:nvPr/>
          </p:nvGrpSpPr>
          <p:grpSpPr>
            <a:xfrm>
              <a:off x="4110069" y="2197970"/>
              <a:ext cx="1512168" cy="1368152"/>
              <a:chOff x="3527884" y="4364767"/>
              <a:chExt cx="1512168" cy="1368152"/>
            </a:xfrm>
          </p:grpSpPr>
          <p:sp>
            <p:nvSpPr>
              <p:cNvPr id="49" name="Arc 48"/>
              <p:cNvSpPr/>
              <p:nvPr/>
            </p:nvSpPr>
            <p:spPr>
              <a:xfrm rot="10800000">
                <a:off x="3959932" y="4652799"/>
                <a:ext cx="792088" cy="64807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rot="10800000">
                <a:off x="3815916" y="4508783"/>
                <a:ext cx="1080120" cy="93610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rot="10800000">
                <a:off x="3671900" y="4364768"/>
                <a:ext cx="1368152" cy="122413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 rot="10800000">
                <a:off x="3527884" y="4364767"/>
                <a:ext cx="1512168" cy="136815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44"/>
          <p:cNvGrpSpPr/>
          <p:nvPr/>
        </p:nvGrpSpPr>
        <p:grpSpPr>
          <a:xfrm>
            <a:off x="3434043" y="1725612"/>
            <a:ext cx="576064" cy="216024"/>
            <a:chOff x="2915816" y="1700808"/>
            <a:chExt cx="1080120" cy="216024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915816" y="1700808"/>
              <a:ext cx="1080120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860304" y="1700808"/>
              <a:ext cx="135632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22" name="Group 41"/>
          <p:cNvGrpSpPr/>
          <p:nvPr/>
        </p:nvGrpSpPr>
        <p:grpSpPr>
          <a:xfrm>
            <a:off x="4082115" y="1725612"/>
            <a:ext cx="1080120" cy="216024"/>
            <a:chOff x="4067944" y="1700808"/>
            <a:chExt cx="1080120" cy="21602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067944" y="1700808"/>
              <a:ext cx="1080120" cy="216024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12432" y="1700808"/>
              <a:ext cx="135632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23" name="Group 40"/>
          <p:cNvGrpSpPr/>
          <p:nvPr/>
        </p:nvGrpSpPr>
        <p:grpSpPr>
          <a:xfrm>
            <a:off x="5234243" y="1725612"/>
            <a:ext cx="720080" cy="216024"/>
            <a:chOff x="5220072" y="1700808"/>
            <a:chExt cx="720080" cy="216024"/>
          </a:xfrm>
        </p:grpSpPr>
        <p:sp>
          <p:nvSpPr>
            <p:cNvPr id="60" name="Rectangle 59"/>
            <p:cNvSpPr/>
            <p:nvPr/>
          </p:nvSpPr>
          <p:spPr bwMode="auto">
            <a:xfrm>
              <a:off x="5220072" y="1700808"/>
              <a:ext cx="720080" cy="2160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804520" y="1700808"/>
              <a:ext cx="135632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24" name="Group 39"/>
          <p:cNvGrpSpPr/>
          <p:nvPr/>
        </p:nvGrpSpPr>
        <p:grpSpPr>
          <a:xfrm>
            <a:off x="6026331" y="1725612"/>
            <a:ext cx="1368152" cy="216024"/>
            <a:chOff x="6012160" y="1700808"/>
            <a:chExt cx="1368152" cy="21602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6012160" y="1700808"/>
              <a:ext cx="1368152" cy="216024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244680" y="1700808"/>
              <a:ext cx="135632" cy="2160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20272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Static to Continuous…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time into 1/ρ-intervals</a:t>
            </a:r>
          </a:p>
          <a:p>
            <a:pPr lvl="1"/>
            <a:r>
              <a:rPr lang="en-US" dirty="0" smtClean="0"/>
              <a:t>1 new error token, every 1/ρ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59632" y="2438310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15616" y="301437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0</a:t>
            </a:r>
            <a:endParaRPr lang="en-US" sz="160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259632" y="2861647"/>
            <a:ext cx="7488832" cy="87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Flowchart: Magnetic Disk 11"/>
          <p:cNvSpPr/>
          <p:nvPr/>
        </p:nvSpPr>
        <p:spPr>
          <a:xfrm>
            <a:off x="1043608" y="3509719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1259632" y="2573615"/>
            <a:ext cx="1224136" cy="288032"/>
            <a:chOff x="1403648" y="4437112"/>
            <a:chExt cx="936104" cy="29674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3491880" y="2573616"/>
            <a:ext cx="720080" cy="288032"/>
            <a:chOff x="3491880" y="4437112"/>
            <a:chExt cx="720080" cy="29674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491880" y="4445823"/>
              <a:ext cx="72008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067944" y="4437112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483768" y="2573615"/>
            <a:ext cx="1008112" cy="288032"/>
            <a:chOff x="2339752" y="4437112"/>
            <a:chExt cx="1152128" cy="29674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39752" y="4445823"/>
              <a:ext cx="1152128" cy="2880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47864" y="443711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5436096" y="2573615"/>
            <a:ext cx="1728192" cy="288032"/>
            <a:chOff x="5148064" y="4437112"/>
            <a:chExt cx="1872208" cy="29674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148064" y="4445823"/>
              <a:ext cx="1872208" cy="28803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76256" y="4437112"/>
              <a:ext cx="144016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7164288" y="2429599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23928" y="3005663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1/ρ</a:t>
            </a:r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6876256" y="3005663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2/ρ</a:t>
            </a:r>
            <a:endParaRPr lang="en-US" sz="1600"/>
          </a:p>
        </p:txBody>
      </p:sp>
      <p:sp>
        <p:nvSpPr>
          <p:cNvPr id="34" name="Flowchart: Magnetic Disk 33"/>
          <p:cNvSpPr/>
          <p:nvPr/>
        </p:nvSpPr>
        <p:spPr>
          <a:xfrm>
            <a:off x="3995936" y="3501008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lowchart: Magnetic Disk 34"/>
          <p:cNvSpPr/>
          <p:nvPr/>
        </p:nvSpPr>
        <p:spPr>
          <a:xfrm>
            <a:off x="6948264" y="3509719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4211960" y="2573615"/>
            <a:ext cx="1224136" cy="288032"/>
            <a:chOff x="1403648" y="4437112"/>
            <a:chExt cx="936104" cy="296743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flipV="1">
            <a:off x="5076056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X</a:t>
            </a:r>
            <a:endParaRPr lang="en-US" sz="3200" b="1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259632" y="4670558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15616" y="524662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0</a:t>
            </a:r>
            <a:endParaRPr lang="en-US" sz="1600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259632" y="5093895"/>
            <a:ext cx="7488832" cy="87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6" name="Flowchart: Magnetic Disk 45"/>
          <p:cNvSpPr/>
          <p:nvPr/>
        </p:nvSpPr>
        <p:spPr>
          <a:xfrm>
            <a:off x="1043608" y="5741967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σ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46"/>
          <p:cNvGrpSpPr/>
          <p:nvPr/>
        </p:nvGrpSpPr>
        <p:grpSpPr>
          <a:xfrm>
            <a:off x="1259632" y="4805863"/>
            <a:ext cx="1224136" cy="288032"/>
            <a:chOff x="1403648" y="4437112"/>
            <a:chExt cx="936104" cy="296743"/>
          </a:xfrm>
        </p:grpSpPr>
        <p:sp>
          <p:nvSpPr>
            <p:cNvPr id="48" name="Rectangle 47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27" name="Group 49"/>
          <p:cNvGrpSpPr/>
          <p:nvPr/>
        </p:nvGrpSpPr>
        <p:grpSpPr>
          <a:xfrm>
            <a:off x="3491880" y="4805864"/>
            <a:ext cx="720080" cy="288032"/>
            <a:chOff x="3491880" y="4437112"/>
            <a:chExt cx="720080" cy="296743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491880" y="4445823"/>
              <a:ext cx="72008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067944" y="4437112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28" name="Group 52"/>
          <p:cNvGrpSpPr/>
          <p:nvPr/>
        </p:nvGrpSpPr>
        <p:grpSpPr>
          <a:xfrm>
            <a:off x="2483768" y="4805863"/>
            <a:ext cx="1008112" cy="288032"/>
            <a:chOff x="2339752" y="4437112"/>
            <a:chExt cx="1152128" cy="29674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339752" y="4445823"/>
              <a:ext cx="1152128" cy="2880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347864" y="443711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30" name="Group 55"/>
          <p:cNvGrpSpPr/>
          <p:nvPr/>
        </p:nvGrpSpPr>
        <p:grpSpPr>
          <a:xfrm>
            <a:off x="4211960" y="4805862"/>
            <a:ext cx="1584176" cy="288033"/>
            <a:chOff x="5148064" y="4437112"/>
            <a:chExt cx="1872208" cy="29674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5148064" y="4445824"/>
              <a:ext cx="1872208" cy="2880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876256" y="4437112"/>
              <a:ext cx="144016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 bwMode="auto">
          <a:xfrm>
            <a:off x="7164288" y="466184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923928" y="523791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1/ρ</a:t>
            </a:r>
            <a:endParaRPr lang="en-US" sz="1600"/>
          </a:p>
        </p:txBody>
      </p:sp>
      <p:sp>
        <p:nvSpPr>
          <p:cNvPr id="61" name="TextBox 60"/>
          <p:cNvSpPr txBox="1"/>
          <p:nvPr/>
        </p:nvSpPr>
        <p:spPr>
          <a:xfrm>
            <a:off x="6876256" y="523791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2/ρ</a:t>
            </a:r>
            <a:endParaRPr lang="en-US" sz="1600"/>
          </a:p>
        </p:txBody>
      </p:sp>
      <p:sp>
        <p:nvSpPr>
          <p:cNvPr id="62" name="Flowchart: Magnetic Disk 61"/>
          <p:cNvSpPr/>
          <p:nvPr/>
        </p:nvSpPr>
        <p:spPr>
          <a:xfrm>
            <a:off x="3995936" y="5741967"/>
            <a:ext cx="576064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σ-1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lowchart: Magnetic Disk 62"/>
          <p:cNvSpPr/>
          <p:nvPr/>
        </p:nvSpPr>
        <p:spPr>
          <a:xfrm>
            <a:off x="6948264" y="5741967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σ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63"/>
          <p:cNvGrpSpPr/>
          <p:nvPr/>
        </p:nvGrpSpPr>
        <p:grpSpPr>
          <a:xfrm>
            <a:off x="5796136" y="4805863"/>
            <a:ext cx="1368152" cy="288032"/>
            <a:chOff x="1403648" y="4437112"/>
            <a:chExt cx="936104" cy="296743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241215" y="4437112"/>
              <a:ext cx="98537" cy="29674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 flipV="1">
            <a:off x="2123728" y="45811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X</a:t>
            </a:r>
            <a:endParaRPr lang="en-US" sz="3200" b="1"/>
          </a:p>
        </p:txBody>
      </p:sp>
      <p:sp>
        <p:nvSpPr>
          <p:cNvPr id="68" name="TextBox 67"/>
          <p:cNvSpPr txBox="1"/>
          <p:nvPr/>
        </p:nvSpPr>
        <p:spPr>
          <a:xfrm flipV="1">
            <a:off x="3131840" y="45811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X</a:t>
            </a:r>
            <a:endParaRPr lang="en-US" sz="3200" b="1"/>
          </a:p>
        </p:txBody>
      </p:sp>
      <p:sp>
        <p:nvSpPr>
          <p:cNvPr id="69" name="TextBox 68"/>
          <p:cNvSpPr txBox="1"/>
          <p:nvPr/>
        </p:nvSpPr>
        <p:spPr>
          <a:xfrm>
            <a:off x="7956376" y="235759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σ = 1</a:t>
            </a:r>
            <a:endParaRPr lang="en-US" sz="1600"/>
          </a:p>
        </p:txBody>
      </p:sp>
      <p:sp>
        <p:nvSpPr>
          <p:cNvPr id="70" name="TextBox 69"/>
          <p:cNvSpPr txBox="1"/>
          <p:nvPr/>
        </p:nvSpPr>
        <p:spPr>
          <a:xfrm>
            <a:off x="7956376" y="461132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σ &gt; 1</a:t>
            </a:r>
            <a:endParaRPr lang="en-US" sz="160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211960" y="466184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11960" y="2429599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Flowchart: Magnetic Disk 70"/>
          <p:cNvSpPr/>
          <p:nvPr/>
        </p:nvSpPr>
        <p:spPr>
          <a:xfrm>
            <a:off x="5220072" y="3501008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5" grpId="0"/>
      <p:bldP spid="62" grpId="0" animBg="1"/>
      <p:bldP spid="63" grpId="0" animBg="1"/>
      <p:bldP spid="67" grpId="0"/>
      <p:bldP spid="68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Packet Length</a:t>
            </a:r>
            <a:br>
              <a:rPr lang="en-US" dirty="0" smtClean="0"/>
            </a:br>
            <a:r>
              <a:rPr lang="en-US" dirty="0" smtClean="0"/>
              <a:t>(static model (</a:t>
            </a:r>
            <a:r>
              <a:rPr lang="en-US" dirty="0" err="1" smtClean="0"/>
              <a:t>T,f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Communication restrictions, or sender specifications</a:t>
            </a:r>
          </a:p>
          <a:p>
            <a:pPr>
              <a:buNone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098629" y="4135638"/>
            <a:ext cx="2880320" cy="324036"/>
          </a:xfrm>
        </p:spPr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04" y="272362"/>
            <a:ext cx="479766" cy="420334"/>
          </a:xfrm>
        </p:spPr>
        <p:txBody>
          <a:bodyPr/>
          <a:lstStyle/>
          <a:p>
            <a:fld id="{DD20F655-746B-455D-B607-C177826A9C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3075230"/>
            <a:ext cx="7704856" cy="3477875"/>
          </a:xfrm>
          <a:prstGeom prst="rect">
            <a:avLst/>
          </a:prstGeom>
          <a:noFill/>
          <a:ln w="635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Theorem 1: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Using uniform packets of length 			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achieves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useful payload</a:t>
            </a:r>
          </a:p>
          <a:p>
            <a:endParaRPr lang="en-US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when no packets are jammed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Then, the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optimal achievable </a:t>
            </a:r>
            <a:r>
              <a:rPr lang="en-US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rate is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64138" y="3448050"/>
          <a:ext cx="1190625" cy="376238"/>
        </p:xfrm>
        <a:graphic>
          <a:graphicData uri="http://schemas.openxmlformats.org/presentationml/2006/ole">
            <p:oleObj spid="_x0000_s73730" name="Equation" r:id="rId4" imgW="723900" imgH="2286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27525" y="4097338"/>
          <a:ext cx="2908300" cy="396875"/>
        </p:xfrm>
        <a:graphic>
          <a:graphicData uri="http://schemas.openxmlformats.org/presentationml/2006/ole">
            <p:oleObj spid="_x0000_s73731" name="Equation" r:id="rId5" imgW="1765300" imgH="2413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24263" y="5910263"/>
          <a:ext cx="2784475" cy="534987"/>
        </p:xfrm>
        <a:graphic>
          <a:graphicData uri="http://schemas.openxmlformats.org/presentationml/2006/ole">
            <p:oleObj spid="_x0000_s73733" name="Equation" r:id="rId6" imgW="1587500" imgH="304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4119407"/>
          <a:ext cx="114300" cy="215900"/>
        </p:xfrm>
        <a:graphic>
          <a:graphicData uri="http://schemas.openxmlformats.org/presentationml/2006/ole">
            <p:oleObj spid="_x0000_s73734" name="Equation" r:id="rId7" imgW="11412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5696" y="2428868"/>
            <a:ext cx="237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≤ f </a:t>
            </a:r>
            <a:r>
              <a:rPr lang="en-US" dirty="0" smtClean="0"/>
              <a:t>: jammed packets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331640" y="1637511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15616" y="220486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123728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915816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707904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499992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292080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084168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876256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31640" y="2069559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979712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71800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63888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55976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48064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40152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32240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24328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55776" y="156550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 flipV="1">
            <a:off x="4139952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32040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16216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graphicFrame>
        <p:nvGraphicFramePr>
          <p:cNvPr id="73735" name="Object 9"/>
          <p:cNvGraphicFramePr>
            <a:graphicFrameLocks noChangeAspect="1"/>
          </p:cNvGraphicFramePr>
          <p:nvPr/>
        </p:nvGraphicFramePr>
        <p:xfrm>
          <a:off x="5462588" y="4802188"/>
          <a:ext cx="2655887" cy="396875"/>
        </p:xfrm>
        <a:graphic>
          <a:graphicData uri="http://schemas.openxmlformats.org/presentationml/2006/ole">
            <p:oleObj spid="_x0000_s73735" name="Equation" r:id="rId8" imgW="1612900" imgH="241300" progId="Equation.3">
              <p:embed/>
            </p:oleObj>
          </a:graphicData>
        </a:graphic>
      </p:graphicFrame>
      <p:cxnSp>
        <p:nvCxnSpPr>
          <p:cNvPr id="41" name="Straight Connector 21"/>
          <p:cNvCxnSpPr/>
          <p:nvPr/>
        </p:nvCxnSpPr>
        <p:spPr bwMode="auto">
          <a:xfrm>
            <a:off x="7715272" y="1643050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24"/>
          <p:cNvSpPr txBox="1"/>
          <p:nvPr/>
        </p:nvSpPr>
        <p:spPr>
          <a:xfrm>
            <a:off x="7569546" y="221455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TextBox 17"/>
          <p:cNvSpPr txBox="1"/>
          <p:nvPr/>
        </p:nvSpPr>
        <p:spPr>
          <a:xfrm>
            <a:off x="4553760" y="2445000"/>
            <a:ext cx="251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n </a:t>
            </a:r>
            <a:r>
              <a:rPr lang="en-US" dirty="0" smtClean="0"/>
              <a:t>: total packets 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Packet Length (</a:t>
            </a:r>
            <a:r>
              <a:rPr lang="en-US" i="1" dirty="0" smtClean="0">
                <a:latin typeface="Times" pitchFamily="18" charset="0"/>
              </a:rPr>
              <a:t>f</a:t>
            </a:r>
            <a:r>
              <a:rPr lang="el-GR" i="1" dirty="0" smtClean="0">
                <a:latin typeface="Times" pitchFamily="18" charset="0"/>
              </a:rPr>
              <a:t> </a:t>
            </a:r>
            <a:r>
              <a:rPr lang="en-US" i="1" dirty="0" smtClean="0">
                <a:latin typeface="Times" pitchFamily="18" charset="0"/>
              </a:rPr>
              <a:t>=</a:t>
            </a:r>
            <a:r>
              <a:rPr lang="es-ES" i="1" dirty="0" smtClean="0">
                <a:latin typeface="Times" pitchFamily="18" charset="0"/>
              </a:rPr>
              <a:t>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(static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Times" pitchFamily="18" charset="0"/>
            </a:endParaRPr>
          </a:p>
          <a:p>
            <a:endParaRPr lang="en-US" i="1" dirty="0">
              <a:latin typeface="Times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390328" y="4284294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46312" y="486035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046512" y="4275583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150968" y="486035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294984" y="4284294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390328" y="4716342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Flowchart: Magnetic Disk 46"/>
          <p:cNvSpPr/>
          <p:nvPr/>
        </p:nvSpPr>
        <p:spPr>
          <a:xfrm>
            <a:off x="1174304" y="5355703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390328" y="4419600"/>
            <a:ext cx="1656184" cy="288031"/>
            <a:chOff x="1403648" y="4437112"/>
            <a:chExt cx="936104" cy="29674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414664" y="4410888"/>
            <a:ext cx="1224136" cy="296743"/>
            <a:chOff x="3491880" y="4437112"/>
            <a:chExt cx="720080" cy="29674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491880" y="4445823"/>
              <a:ext cx="72008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67944" y="4437112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3046512" y="4419600"/>
            <a:ext cx="1368152" cy="288032"/>
            <a:chOff x="2339752" y="4437112"/>
            <a:chExt cx="1152128" cy="29674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339752" y="4445823"/>
              <a:ext cx="1152128" cy="2880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347864" y="443711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5638800" y="4419600"/>
            <a:ext cx="1656184" cy="288032"/>
            <a:chOff x="5148064" y="4437112"/>
            <a:chExt cx="1872208" cy="2967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148064" y="4445823"/>
              <a:ext cx="1872208" cy="28803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4437112"/>
              <a:ext cx="144016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flipV="1">
            <a:off x="5278760" y="42035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15616" y="1124744"/>
            <a:ext cx="7560840" cy="286232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" pitchFamily="18" charset="0"/>
              </a:rPr>
              <a:t>Algorithm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Times" pitchFamily="18" charset="0"/>
              </a:rPr>
              <a:t>ADP(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T, 1</a:t>
            </a:r>
            <a:r>
              <a:rPr lang="en-US" b="1" u="sng" dirty="0" smtClean="0">
                <a:latin typeface="Times" pitchFamily="18" charset="0"/>
              </a:rPr>
              <a:t>)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[1,2) </a:t>
            </a:r>
            <a:r>
              <a:rPr lang="en-US" dirty="0" smtClean="0"/>
              <a:t>then</a:t>
            </a: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= T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else</a:t>
            </a:r>
          </a:p>
          <a:p>
            <a:r>
              <a:rPr lang="en-US" dirty="0" smtClean="0"/>
              <a:t>	Find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(i-1)/2 + 1,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(i+1)/2 + 1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" pitchFamily="18" charset="0"/>
              </a:rPr>
              <a:t>p = </a:t>
            </a:r>
            <a:r>
              <a:rPr lang="en-US" dirty="0" smtClean="0">
                <a:latin typeface="Times" pitchFamily="18" charset="0"/>
              </a:rPr>
              <a:t>(T-1)/</a:t>
            </a:r>
            <a:r>
              <a:rPr lang="en-US" dirty="0" err="1" smtClean="0">
                <a:latin typeface="Times" pitchFamily="18" charset="0"/>
              </a:rPr>
              <a:t>i</a:t>
            </a:r>
            <a:r>
              <a:rPr lang="en-US" dirty="0" smtClean="0">
                <a:latin typeface="Times" pitchFamily="18" charset="0"/>
              </a:rPr>
              <a:t> + (i-1)/2</a:t>
            </a:r>
          </a:p>
          <a:p>
            <a:r>
              <a:rPr lang="en-US" dirty="0" smtClean="0"/>
              <a:t>	If packet is jammed then</a:t>
            </a:r>
          </a:p>
          <a:p>
            <a:r>
              <a:rPr lang="en-US" dirty="0" smtClean="0"/>
              <a:t>		Send a second packet</a:t>
            </a:r>
            <a:r>
              <a:rPr lang="en-US" i="1" dirty="0" smtClean="0">
                <a:latin typeface="Times" pitchFamily="18" charset="0"/>
              </a:rPr>
              <a:t> </a:t>
            </a:r>
            <a:r>
              <a:rPr lang="en-US" dirty="0" smtClean="0"/>
              <a:t>of length </a:t>
            </a:r>
            <a:r>
              <a:rPr lang="en-US" i="1" dirty="0" smtClean="0">
                <a:latin typeface="Times" pitchFamily="18" charset="0"/>
              </a:rPr>
              <a:t>p’ = </a:t>
            </a:r>
            <a:r>
              <a:rPr lang="en-US" dirty="0" smtClean="0">
                <a:latin typeface="Times" pitchFamily="18" charset="0"/>
              </a:rPr>
              <a:t>T </a:t>
            </a:r>
            <a:r>
              <a:rPr lang="en-US" i="1" dirty="0" smtClean="0">
                <a:latin typeface="Times" pitchFamily="18" charset="0"/>
              </a:rPr>
              <a:t>- p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/>
              <a:t>	</a:t>
            </a:r>
            <a:r>
              <a:rPr lang="es-ES" dirty="0" err="1" smtClean="0"/>
              <a:t>else</a:t>
            </a:r>
            <a:endParaRPr lang="en-US" dirty="0" smtClean="0"/>
          </a:p>
          <a:p>
            <a:r>
              <a:rPr lang="en-US" dirty="0" smtClean="0"/>
              <a:t>		Call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- p,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414664" y="4275583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7150968" y="487313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50968" y="487313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Magnetic Disk 49"/>
          <p:cNvSpPr/>
          <p:nvPr/>
        </p:nvSpPr>
        <p:spPr>
          <a:xfrm>
            <a:off x="5198202" y="5337463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9480" y="488024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6096000"/>
            <a:ext cx="7487479" cy="35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4" grpId="0"/>
      <p:bldP spid="54" grpId="0"/>
      <p:bldP spid="54" grpId="1"/>
      <p:bldP spid="55" grpId="0"/>
      <p:bldP spid="55" grpId="1"/>
      <p:bldP spid="3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Packet Length (</a:t>
            </a:r>
            <a:r>
              <a:rPr lang="en-US" i="1" dirty="0" smtClean="0">
                <a:latin typeface="Times" pitchFamily="18" charset="0"/>
              </a:rPr>
              <a:t>f</a:t>
            </a:r>
            <a:r>
              <a:rPr lang="el-GR" i="1" dirty="0" smtClean="0">
                <a:latin typeface="Times" pitchFamily="18" charset="0"/>
              </a:rPr>
              <a:t> </a:t>
            </a:r>
            <a:r>
              <a:rPr lang="en-US" i="1" dirty="0" smtClean="0">
                <a:latin typeface="Times" pitchFamily="18" charset="0"/>
              </a:rPr>
              <a:t>=</a:t>
            </a:r>
            <a:r>
              <a:rPr lang="es-ES" i="1" dirty="0" smtClean="0">
                <a:latin typeface="Times" pitchFamily="18" charset="0"/>
              </a:rPr>
              <a:t>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(static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5616" y="4221088"/>
            <a:ext cx="7560840" cy="2123658"/>
          </a:xfrm>
          <a:prstGeom prst="rect">
            <a:avLst/>
          </a:prstGeom>
          <a:noFill/>
          <a:ln w="635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Theorem 2: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T, 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achieves optimal useful payload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200" dirty="0" smtClean="0"/>
          </a:p>
          <a:p>
            <a:endParaRPr lang="es-ES" sz="2200" dirty="0" smtClean="0"/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corresponding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UP(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T,1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	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49035" y="5046836"/>
          <a:ext cx="3156038" cy="758428"/>
        </p:xfrm>
        <a:graphic>
          <a:graphicData uri="http://schemas.openxmlformats.org/presentationml/2006/ole">
            <p:oleObj spid="_x0000_s69634" name="Equation" r:id="rId4" imgW="1638000" imgH="3934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15616" y="1124744"/>
            <a:ext cx="7560840" cy="286232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" pitchFamily="18" charset="0"/>
              </a:rPr>
              <a:t>Algorithm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Times" pitchFamily="18" charset="0"/>
              </a:rPr>
              <a:t>ADP(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T, 1</a:t>
            </a:r>
            <a:r>
              <a:rPr lang="en-US" b="1" u="sng" dirty="0" smtClean="0">
                <a:latin typeface="Times" pitchFamily="18" charset="0"/>
              </a:rPr>
              <a:t>)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[1,2) </a:t>
            </a:r>
            <a:r>
              <a:rPr lang="en-US" dirty="0" smtClean="0"/>
              <a:t>then</a:t>
            </a: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= T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else</a:t>
            </a:r>
          </a:p>
          <a:p>
            <a:r>
              <a:rPr lang="en-US" dirty="0" smtClean="0"/>
              <a:t>	Find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(i-1)/2 + 1,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(i+1)/2 + 1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" pitchFamily="18" charset="0"/>
              </a:rPr>
              <a:t>p = </a:t>
            </a:r>
            <a:r>
              <a:rPr lang="en-US" dirty="0" smtClean="0">
                <a:latin typeface="Times" pitchFamily="18" charset="0"/>
              </a:rPr>
              <a:t>(T-1)/</a:t>
            </a:r>
            <a:r>
              <a:rPr lang="en-US" dirty="0" err="1" smtClean="0">
                <a:latin typeface="Times" pitchFamily="18" charset="0"/>
              </a:rPr>
              <a:t>i</a:t>
            </a:r>
            <a:r>
              <a:rPr lang="en-US" dirty="0" smtClean="0">
                <a:latin typeface="Times" pitchFamily="18" charset="0"/>
              </a:rPr>
              <a:t> + (i-1)/2</a:t>
            </a:r>
          </a:p>
          <a:p>
            <a:r>
              <a:rPr lang="en-US" dirty="0" smtClean="0"/>
              <a:t>	If packet is jammed then</a:t>
            </a:r>
          </a:p>
          <a:p>
            <a:r>
              <a:rPr lang="en-US" dirty="0" smtClean="0"/>
              <a:t>		Send a second packet</a:t>
            </a:r>
            <a:r>
              <a:rPr lang="en-US" i="1" dirty="0" smtClean="0">
                <a:latin typeface="Times" pitchFamily="18" charset="0"/>
              </a:rPr>
              <a:t> </a:t>
            </a:r>
            <a:r>
              <a:rPr lang="en-US" dirty="0" smtClean="0"/>
              <a:t>of length </a:t>
            </a:r>
            <a:r>
              <a:rPr lang="en-US" i="1" dirty="0" smtClean="0">
                <a:latin typeface="Times" pitchFamily="18" charset="0"/>
              </a:rPr>
              <a:t>p’ = </a:t>
            </a:r>
            <a:r>
              <a:rPr lang="en-US" dirty="0" smtClean="0">
                <a:latin typeface="Times" pitchFamily="18" charset="0"/>
              </a:rPr>
              <a:t>T </a:t>
            </a:r>
            <a:r>
              <a:rPr lang="en-US" i="1" dirty="0" smtClean="0">
                <a:latin typeface="Times" pitchFamily="18" charset="0"/>
              </a:rPr>
              <a:t>- p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/>
              <a:t>	</a:t>
            </a:r>
            <a:r>
              <a:rPr lang="es-ES" dirty="0" err="1" smtClean="0"/>
              <a:t>else</a:t>
            </a:r>
            <a:endParaRPr lang="en-US" dirty="0" smtClean="0"/>
          </a:p>
          <a:p>
            <a:r>
              <a:rPr lang="en-US" dirty="0" smtClean="0"/>
              <a:t>		Call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- p,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Packet Length (</a:t>
            </a:r>
            <a:r>
              <a:rPr lang="en-US" i="1" dirty="0" smtClean="0">
                <a:latin typeface="Times" pitchFamily="18" charset="0"/>
              </a:rPr>
              <a:t>f</a:t>
            </a:r>
            <a:r>
              <a:rPr lang="el-GR" i="1" dirty="0" smtClean="0">
                <a:latin typeface="Times" pitchFamily="18" charset="0"/>
              </a:rPr>
              <a:t> </a:t>
            </a:r>
            <a:r>
              <a:rPr lang="en-US" i="1" dirty="0" smtClean="0">
                <a:latin typeface="Times" pitchFamily="18" charset="0"/>
              </a:rPr>
              <a:t>&gt;1</a:t>
            </a:r>
            <a:r>
              <a:rPr lang="es-ES" i="1" dirty="0" smtClean="0">
                <a:latin typeface="Times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(static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Times" pitchFamily="18" charset="0"/>
            </a:endParaRPr>
          </a:p>
          <a:p>
            <a:endParaRPr lang="en-US" i="1" dirty="0">
              <a:latin typeface="Times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403648" y="466184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59632" y="523791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059832" y="4653136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164288" y="523791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308304" y="466184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403648" y="5093895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Flowchart: Magnetic Disk 46"/>
          <p:cNvSpPr/>
          <p:nvPr/>
        </p:nvSpPr>
        <p:spPr>
          <a:xfrm>
            <a:off x="1187624" y="573325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403648" y="4797153"/>
            <a:ext cx="1656184" cy="288031"/>
            <a:chOff x="1403648" y="4437112"/>
            <a:chExt cx="936104" cy="29674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427984" y="4788441"/>
            <a:ext cx="1224136" cy="296743"/>
            <a:chOff x="3491880" y="4437112"/>
            <a:chExt cx="720080" cy="29674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491880" y="4445823"/>
              <a:ext cx="72008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67944" y="4437112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3059832" y="4797153"/>
            <a:ext cx="1368152" cy="288032"/>
            <a:chOff x="2339752" y="4437112"/>
            <a:chExt cx="1152128" cy="29674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339752" y="4445823"/>
              <a:ext cx="1152128" cy="2880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347864" y="443711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flipV="1">
            <a:off x="5292080" y="45811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15616" y="1124744"/>
            <a:ext cx="7560840" cy="258532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" pitchFamily="18" charset="0"/>
              </a:rPr>
              <a:t>Algorithm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Times" pitchFamily="18" charset="0"/>
              </a:rPr>
              <a:t>ADP(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T, f</a:t>
            </a:r>
            <a:r>
              <a:rPr lang="en-US" b="1" u="sng" dirty="0" smtClean="0">
                <a:latin typeface="Times" pitchFamily="18" charset="0"/>
              </a:rPr>
              <a:t>)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&lt; f + 1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then</a:t>
            </a: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= T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else</a:t>
            </a:r>
          </a:p>
          <a:p>
            <a:r>
              <a:rPr lang="en-US" dirty="0" smtClean="0"/>
              <a:t>	Send packet of length </a:t>
            </a:r>
            <a:r>
              <a:rPr lang="en-US" i="1" dirty="0" smtClean="0">
                <a:latin typeface="Times" pitchFamily="18" charset="0"/>
              </a:rPr>
              <a:t>p = </a:t>
            </a:r>
            <a:r>
              <a:rPr lang="en-US" dirty="0" smtClean="0">
                <a:latin typeface="Times" pitchFamily="18" charset="0"/>
              </a:rPr>
              <a:t>(</a:t>
            </a:r>
            <a:r>
              <a:rPr lang="el-GR" i="1" dirty="0" smtClean="0">
                <a:latin typeface="Times" pitchFamily="18" charset="0"/>
              </a:rPr>
              <a:t>α</a:t>
            </a:r>
            <a:r>
              <a:rPr lang="en-US" i="1" dirty="0" smtClean="0">
                <a:latin typeface="Times" pitchFamily="18" charset="0"/>
              </a:rPr>
              <a:t>T</a:t>
            </a:r>
            <a:r>
              <a:rPr lang="es-ES" i="1" dirty="0" smtClean="0">
                <a:latin typeface="Times" pitchFamily="18" charset="0"/>
              </a:rPr>
              <a:t>+</a:t>
            </a:r>
            <a:r>
              <a:rPr lang="el-GR" i="1" dirty="0" smtClean="0">
                <a:latin typeface="Times" pitchFamily="18" charset="0"/>
              </a:rPr>
              <a:t>β</a:t>
            </a:r>
            <a:r>
              <a:rPr lang="en-US" dirty="0" smtClean="0">
                <a:latin typeface="Times" pitchFamily="18" charset="0"/>
              </a:rPr>
              <a:t>)/</a:t>
            </a:r>
            <a:r>
              <a:rPr lang="el-GR" i="1" dirty="0" smtClean="0">
                <a:latin typeface="Times" pitchFamily="18" charset="0"/>
              </a:rPr>
              <a:t>γ</a:t>
            </a:r>
            <a:r>
              <a:rPr lang="es-ES" dirty="0" smtClean="0">
                <a:latin typeface="Times" pitchFamily="18" charset="0"/>
              </a:rPr>
              <a:t>	      </a:t>
            </a:r>
            <a:r>
              <a:rPr lang="en-US" i="1" dirty="0" smtClean="0">
                <a:latin typeface="+mj-lt"/>
              </a:rPr>
              <a:t>\\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α,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s-ES" i="1" dirty="0" smtClean="0">
                <a:latin typeface="+mj-lt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s-ES" i="1" dirty="0" smtClean="0">
                <a:latin typeface="+mj-lt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depend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	If packet is jammed then</a:t>
            </a:r>
          </a:p>
          <a:p>
            <a:r>
              <a:rPr lang="en-US" dirty="0" smtClean="0"/>
              <a:t>		Call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- p, f - 1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/>
              <a:t>	</a:t>
            </a:r>
            <a:r>
              <a:rPr lang="es-ES" dirty="0" err="1" smtClean="0"/>
              <a:t>else</a:t>
            </a:r>
            <a:endParaRPr lang="en-US" dirty="0" smtClean="0"/>
          </a:p>
          <a:p>
            <a:r>
              <a:rPr lang="en-US" dirty="0" smtClean="0"/>
              <a:t>		Call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- p,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427984" y="4653136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7164288" y="525068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4288" y="525068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4211960" y="573325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V="1">
            <a:off x="4139952" y="45811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5" name="Flowchart: Magnetic Disk 34"/>
          <p:cNvSpPr/>
          <p:nvPr/>
        </p:nvSpPr>
        <p:spPr>
          <a:xfrm>
            <a:off x="5364088" y="573325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52506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T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es-ES" sz="16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652120" y="4653136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796136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T’,1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4" grpId="0"/>
      <p:bldP spid="54" grpId="0"/>
      <p:bldP spid="54" grpId="1"/>
      <p:bldP spid="55" grpId="0"/>
      <p:bldP spid="55" grpId="1"/>
      <p:bldP spid="30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Packet Length (</a:t>
            </a:r>
            <a:r>
              <a:rPr lang="en-US" i="1" dirty="0" smtClean="0">
                <a:latin typeface="Times" pitchFamily="18" charset="0"/>
              </a:rPr>
              <a:t>f</a:t>
            </a:r>
            <a:r>
              <a:rPr lang="el-GR" i="1" dirty="0" smtClean="0">
                <a:latin typeface="Times" pitchFamily="18" charset="0"/>
              </a:rPr>
              <a:t> </a:t>
            </a:r>
            <a:r>
              <a:rPr lang="en-US" i="1" dirty="0" smtClean="0">
                <a:latin typeface="Times" pitchFamily="18" charset="0"/>
              </a:rPr>
              <a:t>&gt;1</a:t>
            </a:r>
            <a:r>
              <a:rPr lang="es-ES" i="1" dirty="0" smtClean="0">
                <a:latin typeface="Times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(static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s-ES" i="1" dirty="0" smtClean="0">
              <a:latin typeface="Times" pitchFamily="18" charset="0"/>
            </a:endParaRPr>
          </a:p>
          <a:p>
            <a:endParaRPr lang="en-US" i="1" dirty="0">
              <a:latin typeface="Times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15616" y="1124744"/>
            <a:ext cx="7560840" cy="4355038"/>
          </a:xfrm>
          <a:prstGeom prst="rect">
            <a:avLst/>
          </a:prstGeom>
          <a:noFill/>
          <a:ln w="635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Theorem 3: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ADP(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T, f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achieves optimal useful payload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choosing the smallest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that satisfies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UP(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T-p, f-1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p-1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+ UP(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T-p,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590800" y="5638800"/>
          <a:ext cx="4828452" cy="864742"/>
        </p:xfrm>
        <a:graphic>
          <a:graphicData uri="http://schemas.openxmlformats.org/presentationml/2006/ole">
            <p:oleObj spid="_x0000_s70658" name="Equation" r:id="rId4" imgW="2412720" imgH="431640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524000" y="4495800"/>
          <a:ext cx="3114352" cy="720328"/>
        </p:xfrm>
        <a:graphic>
          <a:graphicData uri="http://schemas.openxmlformats.org/presentationml/2006/ole">
            <p:oleObj spid="_x0000_s70659" name="Equation" r:id="rId5" imgW="1866600" imgH="431640" progId="Equation.3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876800" y="4495800"/>
          <a:ext cx="3474524" cy="720328"/>
        </p:xfrm>
        <a:graphic>
          <a:graphicData uri="http://schemas.openxmlformats.org/presentationml/2006/ole">
            <p:oleObj spid="_x0000_s70660" name="Equation" r:id="rId6" imgW="2082600" imgH="43164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925638" y="2098675"/>
          <a:ext cx="5715000" cy="787400"/>
        </p:xfrm>
        <a:graphic>
          <a:graphicData uri="http://schemas.openxmlformats.org/presentationml/2006/ole">
            <p:oleObj spid="_x0000_s70661" name="Equation" r:id="rId7" imgW="2857500" imgH="393700" progId="Equation.3">
              <p:embed/>
            </p:oleObj>
          </a:graphicData>
        </a:graphic>
      </p:graphicFrame>
      <p:pic>
        <p:nvPicPr>
          <p:cNvPr id="11" name="Picture 10" descr="adp-t-2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114801"/>
            <a:ext cx="8686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T = 1/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ρ,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f = 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figur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571" t="3221" r="8008" b="2576"/>
          <a:stretch>
            <a:fillRect/>
          </a:stretch>
        </p:blipFill>
        <p:spPr>
          <a:xfrm>
            <a:off x="1290670" y="936104"/>
            <a:ext cx="7138724" cy="59218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638800" y="2895600"/>
          <a:ext cx="1581150" cy="534988"/>
        </p:xfrm>
        <a:graphic>
          <a:graphicData uri="http://schemas.openxmlformats.org/presentationml/2006/ole">
            <p:oleObj spid="_x0000_s71682" name="Equation" r:id="rId5" imgW="901700" imgH="30480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124200" y="5029200"/>
          <a:ext cx="2851150" cy="825500"/>
        </p:xfrm>
        <a:graphic>
          <a:graphicData uri="http://schemas.openxmlformats.org/presentationml/2006/ole">
            <p:oleObj spid="_x0000_s71683" name="Equation" r:id="rId6" imgW="1625600" imgH="46990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981200" y="1371600"/>
          <a:ext cx="3362325" cy="676275"/>
        </p:xfrm>
        <a:graphic>
          <a:graphicData uri="http://schemas.openxmlformats.org/presentationml/2006/ole">
            <p:oleObj spid="_x0000_s71684" name="Equation" r:id="rId7" imgW="17653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&amp; 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Uniform Packet Length: NOT the optimal approach</a:t>
            </a:r>
          </a:p>
          <a:p>
            <a:pPr lvl="1"/>
            <a:r>
              <a:rPr lang="en-US" i="1" dirty="0" smtClean="0"/>
              <a:t>Adaptive Packet Length achieved better results</a:t>
            </a:r>
          </a:p>
          <a:p>
            <a:r>
              <a:rPr lang="en-US" i="1" dirty="0" smtClean="0"/>
              <a:t>Finding an optimal solution for the continuous model, even for </a:t>
            </a:r>
            <a:r>
              <a:rPr lang="en-US" i="1" dirty="0" smtClean="0">
                <a:latin typeface="Times" pitchFamily="18" charset="0"/>
              </a:rPr>
              <a:t>σ = 1 </a:t>
            </a:r>
            <a:r>
              <a:rPr lang="en-US" i="1" dirty="0" smtClean="0"/>
              <a:t>is not trivial</a:t>
            </a:r>
            <a:endParaRPr lang="en-US" dirty="0" smtClean="0"/>
          </a:p>
          <a:p>
            <a:r>
              <a:rPr lang="en-US" i="1" dirty="0" smtClean="0"/>
              <a:t>Dividing the execution in </a:t>
            </a:r>
            <a:r>
              <a:rPr lang="en-US" i="1" dirty="0" smtClean="0">
                <a:latin typeface="Times" pitchFamily="18" charset="0"/>
              </a:rPr>
              <a:t>1/ρ</a:t>
            </a:r>
            <a:r>
              <a:rPr lang="en-US" i="1" dirty="0" smtClean="0"/>
              <a:t> intervals is not the optimal approach for the continuous model</a:t>
            </a:r>
          </a:p>
          <a:p>
            <a:pPr lvl="1"/>
            <a:r>
              <a:rPr lang="en-US" sz="2000" i="1" dirty="0" smtClean="0">
                <a:latin typeface="+mj-lt"/>
              </a:rPr>
              <a:t>For </a:t>
            </a:r>
            <a:r>
              <a:rPr lang="en-US" sz="2000" i="1" dirty="0" smtClean="0">
                <a:latin typeface="Times" pitchFamily="18" charset="0"/>
              </a:rPr>
              <a:t>1/ρ ϵ [2,4)</a:t>
            </a:r>
            <a:r>
              <a:rPr lang="en-US" sz="2000" i="1" dirty="0" smtClean="0">
                <a:latin typeface="+mj-lt"/>
              </a:rPr>
              <a:t> the uniform packet scheduling is better than ADP(</a:t>
            </a:r>
            <a:r>
              <a:rPr lang="en-US" sz="2000" i="1" dirty="0" err="1" smtClean="0">
                <a:latin typeface="+mj-lt"/>
              </a:rPr>
              <a:t>T,f</a:t>
            </a:r>
            <a:r>
              <a:rPr lang="en-US" sz="2000" i="1" dirty="0" smtClean="0">
                <a:latin typeface="+mj-lt"/>
              </a:rPr>
              <a:t>) for f=σ=1</a:t>
            </a:r>
          </a:p>
          <a:p>
            <a:endParaRPr lang="en-US" i="1" dirty="0" smtClean="0"/>
          </a:p>
          <a:p>
            <a:r>
              <a:rPr lang="en-US" i="1" dirty="0" smtClean="0"/>
              <a:t>Need to adapt the ADP to the number of tokens at the beginning of each interval. Will this lead to optimality?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Antonio Fernández Anta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Chryssis Georgiou</a:t>
            </a:r>
            <a:r>
              <a:rPr lang="en-US" dirty="0" smtClean="0"/>
              <a:t>, Elli </a:t>
            </a:r>
            <a:r>
              <a:rPr lang="en-US" dirty="0" err="1" smtClean="0"/>
              <a:t>Zavou</a:t>
            </a:r>
            <a:r>
              <a:rPr lang="en-US" dirty="0" smtClean="0"/>
              <a:t>: Packet </a:t>
            </a:r>
            <a:r>
              <a:rPr lang="en-US" dirty="0" smtClean="0"/>
              <a:t>Scheduling over a Wireless Channel: AQT-Based Constrained Jamming. </a:t>
            </a:r>
            <a:r>
              <a:rPr lang="en-US" dirty="0" smtClean="0">
                <a:hlinkClick r:id="rId4"/>
              </a:rPr>
              <a:t>NETYS 2015</a:t>
            </a:r>
            <a:r>
              <a:rPr lang="en-US" dirty="0" smtClean="0"/>
              <a:t>: 230-</a:t>
            </a:r>
            <a:r>
              <a:rPr lang="en-US" dirty="0" smtClean="0"/>
              <a:t>245</a:t>
            </a:r>
          </a:p>
          <a:p>
            <a:r>
              <a:rPr lang="en-US" dirty="0" smtClean="0">
                <a:hlinkClick r:id="rId2"/>
              </a:rPr>
              <a:t>Antonio Fernández Anta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Chryssis Georgiou</a:t>
            </a:r>
            <a:r>
              <a:rPr lang="en-US" dirty="0" smtClean="0"/>
              <a:t>, Elli </a:t>
            </a:r>
            <a:r>
              <a:rPr lang="en-US" dirty="0" err="1" smtClean="0"/>
              <a:t>Zavou</a:t>
            </a:r>
            <a:r>
              <a:rPr lang="en-US" smtClean="0"/>
              <a:t>: Adaptive </a:t>
            </a:r>
            <a:r>
              <a:rPr lang="en-US" dirty="0" smtClean="0"/>
              <a:t>Scheduling Over a Wireless Channel Under Constrained Jamming. </a:t>
            </a:r>
            <a:r>
              <a:rPr lang="en-US" dirty="0" smtClean="0">
                <a:hlinkClick r:id="rId5"/>
              </a:rPr>
              <a:t>COCOA 2015</a:t>
            </a:r>
            <a:r>
              <a:rPr lang="en-US" dirty="0" smtClean="0"/>
              <a:t>: 261-278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channels</a:t>
            </a:r>
          </a:p>
          <a:p>
            <a:pPr lvl="1"/>
            <a:r>
              <a:rPr lang="en-US" dirty="0" smtClean="0"/>
              <a:t>Fast communication, maximize throughput</a:t>
            </a:r>
          </a:p>
          <a:p>
            <a:r>
              <a:rPr lang="en-US" dirty="0" smtClean="0"/>
              <a:t>Channel jamming</a:t>
            </a:r>
          </a:p>
          <a:p>
            <a:pPr lvl="1"/>
            <a:r>
              <a:rPr lang="en-US" dirty="0" smtClean="0"/>
              <a:t>Malicious or not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2" name="Picture 41" descr="angel_demon.png"/>
          <p:cNvPicPr>
            <a:picLocks noChangeAspect="1"/>
          </p:cNvPicPr>
          <p:nvPr/>
        </p:nvPicPr>
        <p:blipFill>
          <a:blip r:embed="rId3" cstate="print"/>
          <a:srcRect t="25000" b="25000"/>
          <a:stretch>
            <a:fillRect/>
          </a:stretch>
        </p:blipFill>
        <p:spPr>
          <a:xfrm>
            <a:off x="2470579" y="387536"/>
            <a:ext cx="2016224" cy="1008112"/>
          </a:xfrm>
          <a:prstGeom prst="rect">
            <a:avLst/>
          </a:prstGeom>
        </p:spPr>
      </p:pic>
      <p:grpSp>
        <p:nvGrpSpPr>
          <p:cNvPr id="4" name="Group 16"/>
          <p:cNvGrpSpPr/>
          <p:nvPr/>
        </p:nvGrpSpPr>
        <p:grpSpPr>
          <a:xfrm>
            <a:off x="1746391" y="1884350"/>
            <a:ext cx="1021228" cy="859664"/>
            <a:chOff x="894194" y="4959168"/>
            <a:chExt cx="1021228" cy="859664"/>
          </a:xfrm>
        </p:grpSpPr>
        <p:grpSp>
          <p:nvGrpSpPr>
            <p:cNvPr id="5" name="Group 23"/>
            <p:cNvGrpSpPr/>
            <p:nvPr/>
          </p:nvGrpSpPr>
          <p:grpSpPr>
            <a:xfrm>
              <a:off x="1042745" y="5083973"/>
              <a:ext cx="872677" cy="734859"/>
              <a:chOff x="1421483" y="5238620"/>
              <a:chExt cx="872677" cy="73485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421483" y="5238620"/>
                <a:ext cx="734859" cy="73485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815901" y="5552611"/>
                <a:ext cx="478259" cy="420868"/>
              </a:xfrm>
              <a:prstGeom prst="rect">
                <a:avLst/>
              </a:prstGeom>
            </p:spPr>
          </p:pic>
        </p:grpSp>
        <p:grpSp>
          <p:nvGrpSpPr>
            <p:cNvPr id="6" name="Group 27"/>
            <p:cNvGrpSpPr/>
            <p:nvPr/>
          </p:nvGrpSpPr>
          <p:grpSpPr>
            <a:xfrm>
              <a:off x="894194" y="4959168"/>
              <a:ext cx="764766" cy="626396"/>
              <a:chOff x="5970174" y="2484196"/>
              <a:chExt cx="764766" cy="626396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24"/>
          <p:cNvGrpSpPr/>
          <p:nvPr/>
        </p:nvGrpSpPr>
        <p:grpSpPr>
          <a:xfrm>
            <a:off x="6480301" y="1839066"/>
            <a:ext cx="883410" cy="905768"/>
            <a:chOff x="6139907" y="4053400"/>
            <a:chExt cx="883410" cy="9057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88458" y="4224309"/>
              <a:ext cx="734859" cy="734859"/>
            </a:xfrm>
            <a:prstGeom prst="rect">
              <a:avLst/>
            </a:prstGeom>
          </p:spPr>
        </p:pic>
        <p:grpSp>
          <p:nvGrpSpPr>
            <p:cNvPr id="9" name="Group 28"/>
            <p:cNvGrpSpPr/>
            <p:nvPr/>
          </p:nvGrpSpPr>
          <p:grpSpPr>
            <a:xfrm>
              <a:off x="6139907" y="4053400"/>
              <a:ext cx="764766" cy="626396"/>
              <a:chOff x="5970174" y="2484196"/>
              <a:chExt cx="764766" cy="626396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rc 29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>
            <a:off x="2629801" y="2238088"/>
            <a:ext cx="385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00601" y="1043846"/>
            <a:ext cx="734859" cy="8669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79772" y="1464596"/>
            <a:ext cx="446711" cy="395168"/>
          </a:xfrm>
          <a:prstGeom prst="rect">
            <a:avLst/>
          </a:prstGeom>
        </p:spPr>
      </p:pic>
      <p:grpSp>
        <p:nvGrpSpPr>
          <p:cNvPr id="10" name="Group 34"/>
          <p:cNvGrpSpPr/>
          <p:nvPr/>
        </p:nvGrpSpPr>
        <p:grpSpPr>
          <a:xfrm>
            <a:off x="4110069" y="1251633"/>
            <a:ext cx="1512168" cy="1368152"/>
            <a:chOff x="3527884" y="4364767"/>
            <a:chExt cx="1512168" cy="1368152"/>
          </a:xfrm>
        </p:grpSpPr>
        <p:sp>
          <p:nvSpPr>
            <p:cNvPr id="41" name="Arc 40"/>
            <p:cNvSpPr/>
            <p:nvPr/>
          </p:nvSpPr>
          <p:spPr>
            <a:xfrm rot="10800000">
              <a:off x="3959932" y="4652799"/>
              <a:ext cx="792088" cy="648072"/>
            </a:xfrm>
            <a:prstGeom prst="arc">
              <a:avLst>
                <a:gd name="adj1" fmla="val 16200000"/>
                <a:gd name="adj2" fmla="val 17415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rot="10800000">
              <a:off x="3815916" y="4508783"/>
              <a:ext cx="1080120" cy="936104"/>
            </a:xfrm>
            <a:prstGeom prst="arc">
              <a:avLst>
                <a:gd name="adj1" fmla="val 16200000"/>
                <a:gd name="adj2" fmla="val 17415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0800000">
              <a:off x="3671900" y="4364768"/>
              <a:ext cx="1368152" cy="1224134"/>
            </a:xfrm>
            <a:prstGeom prst="arc">
              <a:avLst>
                <a:gd name="adj1" fmla="val 16200000"/>
                <a:gd name="adj2" fmla="val 17415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10800000">
              <a:off x="3527884" y="4364767"/>
              <a:ext cx="1512168" cy="1368152"/>
            </a:xfrm>
            <a:prstGeom prst="arc">
              <a:avLst>
                <a:gd name="adj1" fmla="val 16200000"/>
                <a:gd name="adj2" fmla="val 17415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full_PJ-205-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266" y="4909641"/>
            <a:ext cx="1759099" cy="1759099"/>
          </a:xfrm>
          <a:prstGeom prst="rect">
            <a:avLst/>
          </a:prstGeom>
        </p:spPr>
      </p:pic>
      <p:pic>
        <p:nvPicPr>
          <p:cNvPr id="38" name="Picture 37" descr="140829-drone-1707_8d29865048d427375b6723eb6c2b8457.jpg"/>
          <p:cNvPicPr>
            <a:picLocks noChangeAspect="1"/>
          </p:cNvPicPr>
          <p:nvPr/>
        </p:nvPicPr>
        <p:blipFill>
          <a:blip r:embed="rId8" cstate="print"/>
          <a:srcRect l="25031" t="11669" r="3289" b="20263"/>
          <a:stretch>
            <a:fillRect/>
          </a:stretch>
        </p:blipFill>
        <p:spPr>
          <a:xfrm flipH="1">
            <a:off x="6480301" y="4909641"/>
            <a:ext cx="2469918" cy="1759099"/>
          </a:xfrm>
          <a:prstGeom prst="rect">
            <a:avLst/>
          </a:prstGeom>
        </p:spPr>
      </p:pic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792000"/>
          </a:xfrm>
        </p:spPr>
        <p:txBody>
          <a:bodyPr/>
          <a:lstStyle/>
          <a:p>
            <a:pPr algn="l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380" y="1853381"/>
            <a:ext cx="3151240" cy="31512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4488" y="5733256"/>
            <a:ext cx="7955984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500">
                  <a:noFill/>
                </a:ln>
                <a:solidFill>
                  <a:srgbClr val="328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Questions?</a:t>
            </a:r>
            <a:endParaRPr kumimoji="0" lang="en-US" sz="3200" b="0" i="0" u="none" strike="noStrike" kern="1200" cap="none" spc="0" normalizeH="0" baseline="0" noProof="0" dirty="0">
              <a:ln w="500">
                <a:noFill/>
              </a:ln>
              <a:solidFill>
                <a:srgbClr val="328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[MILCOM ‘06] </a:t>
            </a:r>
            <a:r>
              <a:rPr lang="en-US" sz="2600" b="1" dirty="0" smtClean="0">
                <a:solidFill>
                  <a:schemeClr val="tx1"/>
                </a:solidFill>
              </a:rPr>
              <a:t>D. </a:t>
            </a:r>
            <a:r>
              <a:rPr lang="en-US" sz="2600" b="1" dirty="0" err="1" smtClean="0">
                <a:solidFill>
                  <a:schemeClr val="tx1"/>
                </a:solidFill>
              </a:rPr>
              <a:t>Thuente</a:t>
            </a:r>
            <a:r>
              <a:rPr lang="en-US" sz="2600" b="1" dirty="0" smtClean="0">
                <a:solidFill>
                  <a:schemeClr val="tx1"/>
                </a:solidFill>
              </a:rPr>
              <a:t>, and M. </a:t>
            </a:r>
            <a:r>
              <a:rPr lang="en-US" sz="2600" b="1" dirty="0" err="1" smtClean="0">
                <a:solidFill>
                  <a:schemeClr val="tx1"/>
                </a:solidFill>
              </a:rPr>
              <a:t>Acharya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Intelligent jamming in wireless networks with applications to 802.11 b and other networks.</a:t>
            </a:r>
            <a:endParaRPr lang="en-US" dirty="0" smtClean="0"/>
          </a:p>
          <a:p>
            <a:pPr lvl="1"/>
            <a:r>
              <a:rPr lang="en-US" dirty="0" smtClean="0"/>
              <a:t>Survey: several jamming techniques and analysis of their effects on the different networks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[TCS ‘09] S. Gilbert, R. </a:t>
            </a:r>
            <a:r>
              <a:rPr lang="en-US" b="1" dirty="0" err="1" smtClean="0">
                <a:solidFill>
                  <a:schemeClr val="tx1"/>
                </a:solidFill>
              </a:rPr>
              <a:t>Guerraoui</a:t>
            </a:r>
            <a:r>
              <a:rPr lang="en-US" b="1" dirty="0" smtClean="0">
                <a:solidFill>
                  <a:schemeClr val="tx1"/>
                </a:solidFill>
              </a:rPr>
              <a:t>, and C. Newport.</a:t>
            </a:r>
          </a:p>
          <a:p>
            <a:pPr lvl="1"/>
            <a:r>
              <a:rPr lang="en-US" dirty="0" smtClean="0"/>
              <a:t>Two-node communication of one message </a:t>
            </a:r>
            <a:r>
              <a:rPr lang="es-ES" dirty="0" smtClean="0"/>
              <a:t>/ a </a:t>
            </a:r>
            <a:r>
              <a:rPr lang="en-US" dirty="0" smtClean="0"/>
              <a:t>third node disrupts to </a:t>
            </a:r>
            <a:r>
              <a:rPr lang="en-US" i="1" dirty="0" smtClean="0">
                <a:solidFill>
                  <a:schemeClr val="accent1"/>
                </a:solidFill>
              </a:rPr>
              <a:t>delay the communication</a:t>
            </a:r>
          </a:p>
          <a:p>
            <a:pPr lvl="2"/>
            <a:r>
              <a:rPr lang="en-US" i="1" dirty="0" smtClean="0">
                <a:solidFill>
                  <a:schemeClr val="accent1"/>
                </a:solidFill>
              </a:rPr>
              <a:t>Constrained</a:t>
            </a:r>
            <a:r>
              <a:rPr lang="en-US" dirty="0" smtClean="0"/>
              <a:t>, up to </a:t>
            </a:r>
            <a:r>
              <a:rPr lang="en-US" dirty="0" err="1" smtClean="0"/>
              <a:t>β</a:t>
            </a:r>
            <a:r>
              <a:rPr lang="en-US" dirty="0" smtClean="0"/>
              <a:t> messages can be jammed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[ICDCS ‘11] </a:t>
            </a:r>
            <a:r>
              <a:rPr lang="en-US" sz="2600" b="1" dirty="0" smtClean="0">
                <a:solidFill>
                  <a:schemeClr val="tx1"/>
                </a:solidFill>
              </a:rPr>
              <a:t>A. </a:t>
            </a:r>
            <a:r>
              <a:rPr lang="en-US" sz="2600" b="1" dirty="0" err="1" smtClean="0">
                <a:solidFill>
                  <a:schemeClr val="tx1"/>
                </a:solidFill>
              </a:rPr>
              <a:t>Richa</a:t>
            </a:r>
            <a:r>
              <a:rPr lang="en-US" sz="2600" b="1" dirty="0" smtClean="0">
                <a:solidFill>
                  <a:schemeClr val="tx1"/>
                </a:solidFill>
              </a:rPr>
              <a:t>, C. </a:t>
            </a:r>
            <a:r>
              <a:rPr lang="en-US" sz="2600" b="1" dirty="0" err="1" smtClean="0">
                <a:solidFill>
                  <a:schemeClr val="tx1"/>
                </a:solidFill>
              </a:rPr>
              <a:t>Scheideler</a:t>
            </a:r>
            <a:r>
              <a:rPr lang="en-US" sz="2600" b="1" dirty="0" smtClean="0">
                <a:solidFill>
                  <a:schemeClr val="tx1"/>
                </a:solidFill>
              </a:rPr>
              <a:t>, S. </a:t>
            </a:r>
            <a:r>
              <a:rPr lang="en-US" sz="2600" b="1" dirty="0" err="1" smtClean="0">
                <a:solidFill>
                  <a:schemeClr val="tx1"/>
                </a:solidFill>
              </a:rPr>
              <a:t>Schmid</a:t>
            </a:r>
            <a:r>
              <a:rPr lang="en-US" sz="2600" b="1" dirty="0" smtClean="0">
                <a:solidFill>
                  <a:schemeClr val="tx1"/>
                </a:solidFill>
              </a:rPr>
              <a:t>, and J. Zhang.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Competitive and fair medium access despite reactive jamming.</a:t>
            </a:r>
            <a:endParaRPr lang="en-US" dirty="0" smtClean="0"/>
          </a:p>
          <a:p>
            <a:pPr lvl="1"/>
            <a:r>
              <a:rPr lang="en-US" dirty="0" smtClean="0"/>
              <a:t>Reactive jamming in MAC layer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Constrained jamming</a:t>
            </a:r>
            <a:r>
              <a:rPr lang="en-US" dirty="0" smtClean="0"/>
              <a:t>: </a:t>
            </a:r>
            <a:r>
              <a:rPr lang="en-US" dirty="0" smtClean="0">
                <a:latin typeface="Times" pitchFamily="18" charset="0"/>
              </a:rPr>
              <a:t>(1-ε)T  </a:t>
            </a:r>
            <a:r>
              <a:rPr lang="en-US" dirty="0" smtClean="0"/>
              <a:t>time steps (</a:t>
            </a:r>
            <a:r>
              <a:rPr lang="en-US" i="1" dirty="0" smtClean="0">
                <a:solidFill>
                  <a:schemeClr val="accent2"/>
                </a:solidFill>
              </a:rPr>
              <a:t>slotted time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latin typeface="Times" pitchFamily="18" charset="0"/>
              </a:rPr>
              <a:t>n</a:t>
            </a:r>
            <a:r>
              <a:rPr lang="en-US" dirty="0" smtClean="0"/>
              <a:t> nodes, must deal with </a:t>
            </a:r>
            <a:r>
              <a:rPr lang="en-US" i="1" dirty="0" smtClean="0">
                <a:solidFill>
                  <a:schemeClr val="accent2"/>
                </a:solidFill>
              </a:rPr>
              <a:t>collisions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Competitive analysis </a:t>
            </a:r>
            <a:r>
              <a:rPr lang="en-US" dirty="0" smtClean="0"/>
              <a:t>to guarantee a </a:t>
            </a:r>
            <a:r>
              <a:rPr lang="en-US" dirty="0" smtClean="0">
                <a:latin typeface="Times" pitchFamily="18" charset="0"/>
              </a:rPr>
              <a:t>c</a:t>
            </a:r>
            <a:r>
              <a:rPr lang="en-US" dirty="0" smtClean="0"/>
              <a:t>-fraction of successful time steps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&amp; Continuous</a:t>
            </a:r>
            <a:r>
              <a:rPr lang="en-US" sz="2900" dirty="0" smtClean="0"/>
              <a:t> Model</a:t>
            </a:r>
            <a:br>
              <a:rPr lang="en-US" sz="2900" dirty="0" smtClean="0"/>
            </a:br>
            <a:r>
              <a:rPr lang="en-US" sz="2900" dirty="0" smtClean="0"/>
              <a:t>(AQT-based)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>
                <a:latin typeface="+mj-lt"/>
                <a:cs typeface="Arial" pitchFamily="34" charset="0"/>
              </a:rPr>
              <a:t>Adversary </a:t>
            </a:r>
            <a:r>
              <a:rPr lang="en-US" sz="2600" i="1" dirty="0" smtClean="0">
                <a:latin typeface="Times" pitchFamily="18" charset="0"/>
                <a:cs typeface="Arial" pitchFamily="34" charset="0"/>
              </a:rPr>
              <a:t>(ρ,σ)-A </a:t>
            </a:r>
            <a:r>
              <a:rPr lang="en-US" sz="2600" dirty="0" smtClean="0">
                <a:latin typeface="Times" pitchFamily="18" charset="0"/>
                <a:cs typeface="Arial" pitchFamily="34" charset="0"/>
              </a:rPr>
              <a:t>(AQT-like [Andrews el at 2001])</a:t>
            </a:r>
            <a:endParaRPr lang="en-US" sz="2600" i="1" dirty="0" smtClean="0">
              <a:latin typeface="Times" pitchFamily="18" charset="0"/>
              <a:cs typeface="Arial" pitchFamily="34" charset="0"/>
            </a:endParaRPr>
          </a:p>
          <a:p>
            <a:pPr lvl="1"/>
            <a:r>
              <a:rPr lang="en-US" sz="2300" i="1" dirty="0" smtClean="0">
                <a:latin typeface="Times" pitchFamily="18" charset="0"/>
                <a:cs typeface="Arial" pitchFamily="34" charset="0"/>
              </a:rPr>
              <a:t>ρ</a:t>
            </a:r>
            <a:r>
              <a:rPr lang="en-US" sz="2300" dirty="0" smtClean="0">
                <a:latin typeface="+mj-lt"/>
                <a:cs typeface="Arial" pitchFamily="34" charset="0"/>
              </a:rPr>
              <a:t>: ‘error token’ availability rate </a:t>
            </a:r>
            <a:r>
              <a:rPr lang="en-US" sz="1900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(recharging)</a:t>
            </a:r>
          </a:p>
          <a:p>
            <a:pPr lvl="1">
              <a:buNone/>
            </a:pPr>
            <a:r>
              <a:rPr lang="en-US" i="1" dirty="0" smtClean="0">
                <a:solidFill>
                  <a:schemeClr val="tx2"/>
                </a:solidFill>
                <a:latin typeface="Times" pitchFamily="18" charset="0"/>
                <a:cs typeface="Arial" pitchFamily="34" charset="0"/>
              </a:rPr>
              <a:t>	New error tokens</a:t>
            </a:r>
            <a:endParaRPr lang="en-US" i="1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lvl="1"/>
            <a:r>
              <a:rPr lang="en-US" sz="2300" i="1" dirty="0" smtClean="0">
                <a:latin typeface="Times" pitchFamily="18" charset="0"/>
                <a:cs typeface="Arial" pitchFamily="34" charset="0"/>
              </a:rPr>
              <a:t>σ</a:t>
            </a:r>
            <a:r>
              <a:rPr lang="en-US" sz="2300" dirty="0" smtClean="0">
                <a:latin typeface="+mj-lt"/>
                <a:cs typeface="Arial" pitchFamily="34" charset="0"/>
              </a:rPr>
              <a:t>: maximum error tokens in adversary’s bucket </a:t>
            </a:r>
            <a:r>
              <a:rPr lang="en-US" sz="1900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(battery capacity)</a:t>
            </a:r>
          </a:p>
          <a:p>
            <a:r>
              <a:rPr lang="en-US" sz="2600" dirty="0" smtClean="0"/>
              <a:t>Fixed amount of data to be transmitted, </a:t>
            </a:r>
            <a:r>
              <a:rPr lang="en-US" sz="2600" i="1" dirty="0" smtClean="0">
                <a:latin typeface="Times" pitchFamily="18" charset="0"/>
              </a:rPr>
              <a:t>P</a:t>
            </a:r>
          </a:p>
          <a:p>
            <a:r>
              <a:rPr lang="en-US" sz="2600" dirty="0" smtClean="0"/>
              <a:t>Large amount of data to be transmitted</a:t>
            </a:r>
            <a:endParaRPr lang="en-US" sz="2600" i="1" dirty="0" smtClean="0">
              <a:latin typeface="Times" pitchFamily="18" charset="0"/>
            </a:endParaRPr>
          </a:p>
          <a:p>
            <a:r>
              <a:rPr lang="en-US" sz="2600" dirty="0" smtClean="0">
                <a:cs typeface="Arial" pitchFamily="34" charset="0"/>
              </a:rPr>
              <a:t>Packets of length </a:t>
            </a:r>
            <a:r>
              <a:rPr lang="en-US" sz="2600" i="1" dirty="0" smtClean="0">
                <a:latin typeface="Times" pitchFamily="18" charset="0"/>
                <a:cs typeface="Arial" pitchFamily="34" charset="0"/>
              </a:rPr>
              <a:t>p</a:t>
            </a:r>
            <a:r>
              <a:rPr lang="el-GR" sz="2600" i="1" dirty="0" smtClean="0">
                <a:latin typeface="Times" pitchFamily="18" charset="0"/>
                <a:cs typeface="Arial" pitchFamily="34" charset="0"/>
              </a:rPr>
              <a:t> </a:t>
            </a:r>
            <a:r>
              <a:rPr lang="en-US" sz="2600" i="1" dirty="0" smtClean="0">
                <a:latin typeface="Times" pitchFamily="18" charset="0"/>
                <a:cs typeface="Arial" pitchFamily="34" charset="0"/>
              </a:rPr>
              <a:t>= h + l = </a:t>
            </a:r>
            <a:r>
              <a:rPr lang="en-US" sz="2600" dirty="0" smtClean="0">
                <a:latin typeface="Times" pitchFamily="18" charset="0"/>
                <a:cs typeface="Arial" pitchFamily="34" charset="0"/>
              </a:rPr>
              <a:t>1</a:t>
            </a:r>
            <a:r>
              <a:rPr lang="en-US" sz="2600" i="1" dirty="0" smtClean="0">
                <a:latin typeface="Times" pitchFamily="18" charset="0"/>
                <a:cs typeface="Arial" pitchFamily="34" charset="0"/>
              </a:rPr>
              <a:t> + l, </a:t>
            </a:r>
            <a:r>
              <a:rPr lang="en-US" sz="1900" i="1" dirty="0" smtClean="0">
                <a:latin typeface="+mj-lt"/>
                <a:cs typeface="Arial" pitchFamily="34" charset="0"/>
              </a:rPr>
              <a:t>(header + payload)</a:t>
            </a:r>
          </a:p>
          <a:p>
            <a:pPr lvl="1"/>
            <a:r>
              <a:rPr lang="en-US" sz="2200" i="1" dirty="0" smtClean="0">
                <a:solidFill>
                  <a:schemeClr val="tx2"/>
                </a:solidFill>
                <a:latin typeface="Times" pitchFamily="18" charset="0"/>
                <a:cs typeface="Arial" pitchFamily="34" charset="0"/>
              </a:rPr>
              <a:t>Continuous time </a:t>
            </a:r>
            <a:r>
              <a:rPr lang="en-US" sz="2200" i="1" dirty="0" smtClean="0">
                <a:latin typeface="Times" pitchFamily="18" charset="0"/>
                <a:cs typeface="Arial" pitchFamily="34" charset="0"/>
              </a:rPr>
              <a:t>/ </a:t>
            </a:r>
            <a:r>
              <a:rPr lang="en-US" sz="2200" i="1" dirty="0" smtClean="0">
                <a:solidFill>
                  <a:schemeClr val="accent2"/>
                </a:solidFill>
                <a:latin typeface="Times" pitchFamily="18" charset="0"/>
                <a:cs typeface="Arial" pitchFamily="34" charset="0"/>
              </a:rPr>
              <a:t>NOT slotted</a:t>
            </a:r>
          </a:p>
          <a:p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699792" y="1988840"/>
            <a:ext cx="4896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lowchart: Magnetic Disk 15"/>
          <p:cNvSpPr/>
          <p:nvPr/>
        </p:nvSpPr>
        <p:spPr>
          <a:xfrm>
            <a:off x="4766358" y="692696"/>
            <a:ext cx="504056" cy="64807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8"/>
          <p:cNvGrpSpPr/>
          <p:nvPr/>
        </p:nvGrpSpPr>
        <p:grpSpPr>
          <a:xfrm>
            <a:off x="1174568" y="1666486"/>
            <a:ext cx="485213" cy="576064"/>
            <a:chOff x="1206467" y="1740917"/>
            <a:chExt cx="485213" cy="576064"/>
          </a:xfrm>
        </p:grpSpPr>
        <p:sp>
          <p:nvSpPr>
            <p:cNvPr id="1027" name="Document"/>
            <p:cNvSpPr>
              <a:spLocks noEditPoints="1" noChangeArrowheads="1"/>
            </p:cNvSpPr>
            <p:nvPr/>
          </p:nvSpPr>
          <p:spPr bwMode="auto">
            <a:xfrm>
              <a:off x="1206467" y="1740917"/>
              <a:ext cx="432048" cy="57606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59632" y="184482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</a:rPr>
                <a:t>P</a:t>
              </a:r>
              <a:endParaRPr lang="en-US" sz="2000" i="1" dirty="0">
                <a:latin typeface="Times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38366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38366" y="9087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38366" y="9087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452320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131840" y="213285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1/ρ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7236296" y="21328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131840" y="1124744"/>
            <a:ext cx="216024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>
            <a:off x="2915816" y="1700808"/>
            <a:ext cx="1080120" cy="216024"/>
            <a:chOff x="2915816" y="1700808"/>
            <a:chExt cx="1080120" cy="21602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915816" y="1700808"/>
              <a:ext cx="1080120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860304" y="1700808"/>
              <a:ext cx="135632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4067944" y="1700808"/>
            <a:ext cx="1080120" cy="216024"/>
            <a:chOff x="4067944" y="1700808"/>
            <a:chExt cx="1080120" cy="21602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067944" y="1700808"/>
              <a:ext cx="1080120" cy="216024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012432" y="1700808"/>
              <a:ext cx="135632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5220072" y="1700808"/>
            <a:ext cx="720080" cy="216024"/>
            <a:chOff x="5220072" y="1700808"/>
            <a:chExt cx="720080" cy="21602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5220072" y="1700808"/>
              <a:ext cx="720080" cy="2160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804520" y="1700808"/>
              <a:ext cx="135632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6012160" y="1700808"/>
            <a:ext cx="1368152" cy="216024"/>
            <a:chOff x="6012160" y="1700808"/>
            <a:chExt cx="1368152" cy="21602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012160" y="1700808"/>
              <a:ext cx="1368152" cy="216024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244680" y="1700808"/>
              <a:ext cx="135632" cy="2160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020272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88024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347864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39"/>
          <p:cNvGrpSpPr/>
          <p:nvPr/>
        </p:nvGrpSpPr>
        <p:grpSpPr>
          <a:xfrm>
            <a:off x="1606616" y="1418415"/>
            <a:ext cx="1021228" cy="859664"/>
            <a:chOff x="894194" y="4959168"/>
            <a:chExt cx="1021228" cy="859664"/>
          </a:xfrm>
        </p:grpSpPr>
        <p:grpSp>
          <p:nvGrpSpPr>
            <p:cNvPr id="10" name="Group 23"/>
            <p:cNvGrpSpPr/>
            <p:nvPr/>
          </p:nvGrpSpPr>
          <p:grpSpPr>
            <a:xfrm>
              <a:off x="1042745" y="5083973"/>
              <a:ext cx="872677" cy="734859"/>
              <a:chOff x="1421483" y="5238620"/>
              <a:chExt cx="872677" cy="734859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421483" y="5238620"/>
                <a:ext cx="734859" cy="734859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815901" y="5552611"/>
                <a:ext cx="478259" cy="420868"/>
              </a:xfrm>
              <a:prstGeom prst="rect">
                <a:avLst/>
              </a:prstGeom>
            </p:spPr>
          </p:pic>
        </p:grpSp>
        <p:grpSp>
          <p:nvGrpSpPr>
            <p:cNvPr id="11" name="Group 27"/>
            <p:cNvGrpSpPr/>
            <p:nvPr/>
          </p:nvGrpSpPr>
          <p:grpSpPr>
            <a:xfrm>
              <a:off x="894194" y="4959168"/>
              <a:ext cx="764766" cy="626396"/>
              <a:chOff x="5970174" y="2484196"/>
              <a:chExt cx="764766" cy="626396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Group 54"/>
          <p:cNvGrpSpPr/>
          <p:nvPr/>
        </p:nvGrpSpPr>
        <p:grpSpPr>
          <a:xfrm>
            <a:off x="7452320" y="1391940"/>
            <a:ext cx="883410" cy="905768"/>
            <a:chOff x="6139907" y="4053400"/>
            <a:chExt cx="883410" cy="9057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88458" y="4224309"/>
              <a:ext cx="734859" cy="734859"/>
            </a:xfrm>
            <a:prstGeom prst="rect">
              <a:avLst/>
            </a:prstGeom>
          </p:spPr>
        </p:pic>
        <p:grpSp>
          <p:nvGrpSpPr>
            <p:cNvPr id="13" name="Group 28"/>
            <p:cNvGrpSpPr/>
            <p:nvPr/>
          </p:nvGrpSpPr>
          <p:grpSpPr>
            <a:xfrm>
              <a:off x="6139907" y="4053400"/>
              <a:ext cx="764766" cy="626396"/>
              <a:chOff x="5970174" y="2484196"/>
              <a:chExt cx="764766" cy="626396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Arc 59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Group 67"/>
          <p:cNvGrpSpPr/>
          <p:nvPr/>
        </p:nvGrpSpPr>
        <p:grpSpPr>
          <a:xfrm>
            <a:off x="3452512" y="686909"/>
            <a:ext cx="1512168" cy="1368152"/>
            <a:chOff x="4110069" y="2197970"/>
            <a:chExt cx="1512168" cy="136815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700601" y="2319806"/>
              <a:ext cx="734859" cy="866979"/>
            </a:xfrm>
            <a:prstGeom prst="rect">
              <a:avLst/>
            </a:prstGeom>
          </p:spPr>
        </p:pic>
        <p:grpSp>
          <p:nvGrpSpPr>
            <p:cNvPr id="15" name="Group 62"/>
            <p:cNvGrpSpPr/>
            <p:nvPr/>
          </p:nvGrpSpPr>
          <p:grpSpPr>
            <a:xfrm>
              <a:off x="4110069" y="2197970"/>
              <a:ext cx="1512168" cy="1368152"/>
              <a:chOff x="3527884" y="4364767"/>
              <a:chExt cx="1512168" cy="1368152"/>
            </a:xfrm>
          </p:grpSpPr>
          <p:sp>
            <p:nvSpPr>
              <p:cNvPr id="64" name="Arc 63"/>
              <p:cNvSpPr/>
              <p:nvPr/>
            </p:nvSpPr>
            <p:spPr>
              <a:xfrm rot="10800000">
                <a:off x="3959932" y="4652799"/>
                <a:ext cx="792088" cy="64807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/>
              <p:nvPr/>
            </p:nvSpPr>
            <p:spPr>
              <a:xfrm rot="10800000">
                <a:off x="3815916" y="4508783"/>
                <a:ext cx="1080120" cy="93610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 rot="10800000">
                <a:off x="3671900" y="4364768"/>
                <a:ext cx="1368152" cy="122413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/>
              <p:cNvSpPr/>
              <p:nvPr/>
            </p:nvSpPr>
            <p:spPr>
              <a:xfrm rot="10800000">
                <a:off x="3527884" y="4364767"/>
                <a:ext cx="1512168" cy="136815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00800" y="5257800"/>
            <a:ext cx="900112" cy="200025"/>
          </a:xfrm>
          <a:prstGeom prst="rect">
            <a:avLst/>
          </a:prstGeom>
        </p:spPr>
      </p:pic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19" grpId="2"/>
      <p:bldP spid="20" grpId="0"/>
      <p:bldP spid="20" grpId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&amp; Continuous</a:t>
            </a:r>
            <a:r>
              <a:rPr lang="en-US" sz="2900" dirty="0" smtClean="0"/>
              <a:t> Model</a:t>
            </a:r>
            <a:br>
              <a:rPr lang="en-US" sz="2900" dirty="0" smtClean="0"/>
            </a:br>
            <a:r>
              <a:rPr lang="en-US" sz="2900" dirty="0" smtClean="0"/>
              <a:t>(AQT-based)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US" sz="2400" u="sng" dirty="0" smtClean="0"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US" sz="2400" u="sng" dirty="0" smtClean="0">
              <a:cs typeface="Arial" pitchFamily="34" charset="0"/>
            </a:endParaRPr>
          </a:p>
          <a:p>
            <a:pPr>
              <a:spcAft>
                <a:spcPts val="0"/>
              </a:spcAft>
              <a:buNone/>
            </a:pPr>
            <a:endParaRPr lang="en-US" sz="2400" u="sng" dirty="0" smtClean="0">
              <a:cs typeface="Arial" pitchFamily="34" charset="0"/>
            </a:endParaRPr>
          </a:p>
          <a:p>
            <a:pPr>
              <a:buNone/>
            </a:pPr>
            <a:endParaRPr lang="en-US" sz="2400" u="sng" dirty="0" smtClean="0">
              <a:cs typeface="Arial" pitchFamily="34" charset="0"/>
            </a:endParaRPr>
          </a:p>
          <a:p>
            <a:r>
              <a:rPr lang="en-US" sz="2400" u="sng" dirty="0" smtClean="0">
                <a:cs typeface="Arial" pitchFamily="34" charset="0"/>
              </a:rPr>
              <a:t>Efficiency Measures:</a:t>
            </a:r>
          </a:p>
          <a:p>
            <a:pPr lvl="1"/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transmission time,  </a:t>
            </a:r>
            <a:r>
              <a:rPr lang="en-US" sz="21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21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100" i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Goodput</a:t>
            </a:r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 </a:t>
            </a:r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lvl="2"/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Useful Payload / time, 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Arial" pitchFamily="34" charset="0"/>
              </a:rPr>
              <a:t>UP/</a:t>
            </a:r>
            <a:r>
              <a:rPr lang="en-US" sz="1900" i="1" dirty="0" err="1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Arial" pitchFamily="34" charset="0"/>
              </a:rPr>
              <a:t>Tr</a:t>
            </a:r>
            <a:endParaRPr lang="en-US" sz="1900" i="1" dirty="0" smtClean="0">
              <a:solidFill>
                <a:schemeClr val="accent1">
                  <a:lumMod val="75000"/>
                </a:schemeClr>
              </a:solidFill>
              <a:latin typeface="Times" pitchFamily="18" charset="0"/>
              <a:cs typeface="Arial" pitchFamily="34" charset="0"/>
            </a:endParaRPr>
          </a:p>
          <a:p>
            <a:pPr lvl="1"/>
            <a:r>
              <a:rPr lang="en-US" sz="2100" i="1" dirty="0" smtClean="0">
                <a:solidFill>
                  <a:schemeClr val="accent2"/>
                </a:solidFill>
                <a:latin typeface="Times" pitchFamily="18" charset="0"/>
                <a:cs typeface="Arial" pitchFamily="34" charset="0"/>
              </a:rPr>
              <a:t>NOT competitive analysis</a:t>
            </a:r>
          </a:p>
          <a:p>
            <a:pPr lvl="1"/>
            <a:endParaRPr lang="en-US" sz="2300" i="1" dirty="0" smtClean="0">
              <a:solidFill>
                <a:schemeClr val="accent2"/>
              </a:solidFill>
              <a:latin typeface="Times" pitchFamily="18" charset="0"/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Instantaneous feedback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699792" y="1988840"/>
            <a:ext cx="4896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220072" y="1700808"/>
            <a:ext cx="720080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12160" y="1700808"/>
            <a:ext cx="1368152" cy="21602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67944" y="1700808"/>
            <a:ext cx="1080120" cy="216024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4766358" y="692696"/>
            <a:ext cx="504056" cy="64807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38366" y="9087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452320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2915816" y="1700808"/>
            <a:ext cx="10801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347864" y="1484784"/>
            <a:ext cx="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31840" y="213285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1/ρ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236296" y="21328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31840" y="1124744"/>
            <a:ext cx="216024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3860304" y="1700808"/>
            <a:ext cx="135632" cy="2160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012432" y="1700808"/>
            <a:ext cx="135632" cy="2160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804520" y="1700808"/>
            <a:ext cx="135632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44680" y="1700808"/>
            <a:ext cx="135632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4847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grpSp>
        <p:nvGrpSpPr>
          <p:cNvPr id="4" name="Group 34"/>
          <p:cNvGrpSpPr/>
          <p:nvPr/>
        </p:nvGrpSpPr>
        <p:grpSpPr>
          <a:xfrm>
            <a:off x="1606616" y="1418415"/>
            <a:ext cx="1021228" cy="859664"/>
            <a:chOff x="894194" y="4959168"/>
            <a:chExt cx="1021228" cy="859664"/>
          </a:xfrm>
        </p:grpSpPr>
        <p:grpSp>
          <p:nvGrpSpPr>
            <p:cNvPr id="6" name="Group 23"/>
            <p:cNvGrpSpPr/>
            <p:nvPr/>
          </p:nvGrpSpPr>
          <p:grpSpPr>
            <a:xfrm>
              <a:off x="1042745" y="5083973"/>
              <a:ext cx="872677" cy="734859"/>
              <a:chOff x="1421483" y="5238620"/>
              <a:chExt cx="872677" cy="73485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421483" y="5238620"/>
                <a:ext cx="734859" cy="73485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815901" y="5552611"/>
                <a:ext cx="478259" cy="420868"/>
              </a:xfrm>
              <a:prstGeom prst="rect">
                <a:avLst/>
              </a:prstGeom>
            </p:spPr>
          </p:pic>
        </p:grpSp>
        <p:grpSp>
          <p:nvGrpSpPr>
            <p:cNvPr id="7" name="Group 27"/>
            <p:cNvGrpSpPr/>
            <p:nvPr/>
          </p:nvGrpSpPr>
          <p:grpSpPr>
            <a:xfrm>
              <a:off x="894194" y="4959168"/>
              <a:ext cx="764766" cy="626396"/>
              <a:chOff x="5970174" y="2484196"/>
              <a:chExt cx="764766" cy="626396"/>
            </a:xfrm>
          </p:grpSpPr>
          <p:sp>
            <p:nvSpPr>
              <p:cNvPr id="38" name="Arc 37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Arc 39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42"/>
          <p:cNvGrpSpPr/>
          <p:nvPr/>
        </p:nvGrpSpPr>
        <p:grpSpPr>
          <a:xfrm>
            <a:off x="7452320" y="1391940"/>
            <a:ext cx="883410" cy="905768"/>
            <a:chOff x="6139907" y="4053400"/>
            <a:chExt cx="883410" cy="90576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88458" y="4224309"/>
              <a:ext cx="734859" cy="734859"/>
            </a:xfrm>
            <a:prstGeom prst="rect">
              <a:avLst/>
            </a:prstGeom>
          </p:spPr>
        </p:pic>
        <p:grpSp>
          <p:nvGrpSpPr>
            <p:cNvPr id="15" name="Group 28"/>
            <p:cNvGrpSpPr/>
            <p:nvPr/>
          </p:nvGrpSpPr>
          <p:grpSpPr>
            <a:xfrm>
              <a:off x="6139907" y="4053400"/>
              <a:ext cx="764766" cy="626396"/>
              <a:chOff x="5970174" y="2484196"/>
              <a:chExt cx="764766" cy="626396"/>
            </a:xfrm>
          </p:grpSpPr>
          <p:sp>
            <p:nvSpPr>
              <p:cNvPr id="46" name="Arc 45"/>
              <p:cNvSpPr/>
              <p:nvPr/>
            </p:nvSpPr>
            <p:spPr>
              <a:xfrm>
                <a:off x="5970174" y="2531369"/>
                <a:ext cx="724188" cy="579223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6118725" y="2510671"/>
                <a:ext cx="602527" cy="51186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7"/>
              <p:cNvSpPr/>
              <p:nvPr/>
            </p:nvSpPr>
            <p:spPr>
              <a:xfrm rot="365506">
                <a:off x="6255945" y="2484196"/>
                <a:ext cx="478995" cy="35215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" name="Group 48"/>
          <p:cNvGrpSpPr/>
          <p:nvPr/>
        </p:nvGrpSpPr>
        <p:grpSpPr>
          <a:xfrm>
            <a:off x="3452512" y="686909"/>
            <a:ext cx="1512168" cy="1368152"/>
            <a:chOff x="4110069" y="2197970"/>
            <a:chExt cx="1512168" cy="136815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700601" y="2319806"/>
              <a:ext cx="734859" cy="866979"/>
            </a:xfrm>
            <a:prstGeom prst="rect">
              <a:avLst/>
            </a:prstGeom>
          </p:spPr>
        </p:pic>
        <p:grpSp>
          <p:nvGrpSpPr>
            <p:cNvPr id="18" name="Group 62"/>
            <p:cNvGrpSpPr/>
            <p:nvPr/>
          </p:nvGrpSpPr>
          <p:grpSpPr>
            <a:xfrm>
              <a:off x="4110069" y="2197970"/>
              <a:ext cx="1512168" cy="1368152"/>
              <a:chOff x="3527884" y="4364767"/>
              <a:chExt cx="1512168" cy="1368152"/>
            </a:xfrm>
          </p:grpSpPr>
          <p:sp>
            <p:nvSpPr>
              <p:cNvPr id="52" name="Arc 51"/>
              <p:cNvSpPr/>
              <p:nvPr/>
            </p:nvSpPr>
            <p:spPr>
              <a:xfrm rot="10800000">
                <a:off x="3959932" y="4652799"/>
                <a:ext cx="792088" cy="64807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/>
              <p:cNvSpPr/>
              <p:nvPr/>
            </p:nvSpPr>
            <p:spPr>
              <a:xfrm rot="10800000">
                <a:off x="3815916" y="4508783"/>
                <a:ext cx="1080120" cy="93610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rot="10800000">
                <a:off x="3671900" y="4364768"/>
                <a:ext cx="1368152" cy="1224134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 54"/>
              <p:cNvSpPr/>
              <p:nvPr/>
            </p:nvSpPr>
            <p:spPr>
              <a:xfrm rot="10800000">
                <a:off x="3527884" y="4364767"/>
                <a:ext cx="1512168" cy="1368152"/>
              </a:xfrm>
              <a:prstGeom prst="arc">
                <a:avLst>
                  <a:gd name="adj1" fmla="val 16200000"/>
                  <a:gd name="adj2" fmla="val 174155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55"/>
          <p:cNvGrpSpPr/>
          <p:nvPr/>
        </p:nvGrpSpPr>
        <p:grpSpPr>
          <a:xfrm>
            <a:off x="1174568" y="1666486"/>
            <a:ext cx="485213" cy="576064"/>
            <a:chOff x="1206467" y="1740917"/>
            <a:chExt cx="485213" cy="576064"/>
          </a:xfrm>
        </p:grpSpPr>
        <p:sp>
          <p:nvSpPr>
            <p:cNvPr id="57" name="Document"/>
            <p:cNvSpPr>
              <a:spLocks noEditPoints="1" noChangeArrowheads="1"/>
            </p:cNvSpPr>
            <p:nvPr/>
          </p:nvSpPr>
          <p:spPr bwMode="auto">
            <a:xfrm>
              <a:off x="1206467" y="1740917"/>
              <a:ext cx="432048" cy="57606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59632" y="184482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</a:rPr>
                <a:t>P</a:t>
              </a:r>
              <a:endParaRPr lang="en-US" sz="2000" i="1" dirty="0">
                <a:latin typeface="Times" pitchFamily="18" charset="0"/>
              </a:endParaRPr>
            </a:p>
          </p:txBody>
        </p:sp>
      </p:grp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15616" y="3284984"/>
            <a:ext cx="7704856" cy="3139321"/>
          </a:xfrm>
          <a:prstGeom prst="rect">
            <a:avLst/>
          </a:prstGeom>
          <a:noFill/>
          <a:ln w="635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Theorem 1: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Using uniform packets of length 			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find the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maximum goodput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Then, as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grows to infinity,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increases, with its limit becoming</a:t>
            </a:r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Packet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Communication restrictions, or sender specifications</a:t>
            </a:r>
          </a:p>
          <a:p>
            <a:pPr>
              <a:buNone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04" y="272362"/>
            <a:ext cx="479766" cy="420334"/>
          </a:xfrm>
        </p:spPr>
        <p:txBody>
          <a:bodyPr/>
          <a:lstStyle/>
          <a:p>
            <a:fld id="{DD20F655-746B-455D-B607-C177826A9C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 rot="16200000">
            <a:off x="-1049542" y="4478542"/>
            <a:ext cx="2880320" cy="324036"/>
          </a:xfrm>
        </p:spPr>
        <p:txBody>
          <a:bodyPr/>
          <a:lstStyle/>
          <a:p>
            <a:r>
              <a:rPr lang="en-US" smtClean="0"/>
              <a:t>Pace U., Feb 21, 2017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84080" y="3469775"/>
          <a:ext cx="3464384" cy="751312"/>
        </p:xfrm>
        <a:graphic>
          <a:graphicData uri="http://schemas.openxmlformats.org/presentationml/2006/ole">
            <p:oleObj spid="_x0000_s99330" name="Equation" r:id="rId4" imgW="2108160" imgH="4572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35538" y="4527550"/>
          <a:ext cx="3348037" cy="669925"/>
        </p:xfrm>
        <a:graphic>
          <a:graphicData uri="http://schemas.openxmlformats.org/presentationml/2006/ole">
            <p:oleObj spid="_x0000_s99331" name="Equation" r:id="rId5" imgW="2032000" imgH="4064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68925" y="2384425"/>
          <a:ext cx="2400300" cy="327025"/>
        </p:xfrm>
        <a:graphic>
          <a:graphicData uri="http://schemas.openxmlformats.org/presentationml/2006/ole">
            <p:oleObj spid="_x0000_s99332" name="Equation" r:id="rId6" imgW="1308100" imgH="1778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25925" y="5721350"/>
          <a:ext cx="1581150" cy="534988"/>
        </p:xfrm>
        <a:graphic>
          <a:graphicData uri="http://schemas.openxmlformats.org/presentationml/2006/ole">
            <p:oleObj spid="_x0000_s99333" name="Equation" r:id="rId7" imgW="901700" imgH="304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4329161"/>
          <a:ext cx="114300" cy="215900"/>
        </p:xfrm>
        <a:graphic>
          <a:graphicData uri="http://schemas.openxmlformats.org/presentationml/2006/ole">
            <p:oleObj spid="_x0000_s99334" name="Equation" r:id="rId8" imgW="11412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5000" y="2286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r </a:t>
            </a:r>
            <a:r>
              <a:rPr lang="en-US" dirty="0" smtClean="0"/>
              <a:t>: jammed packets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331640" y="1637511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15616" y="220486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123728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915816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707904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499992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292080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084168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876256" y="1781527"/>
            <a:ext cx="792088" cy="2880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31640" y="2069559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 flipV="1">
            <a:off x="7010400" y="2132856"/>
            <a:ext cx="585936" cy="22934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1979712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71800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63888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55976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48064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40152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32240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24328" y="1772816"/>
            <a:ext cx="144016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55776" y="156550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 flipV="1">
            <a:off x="4139952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32040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16216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876800" y="2819400"/>
            <a:ext cx="3811588" cy="28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Packet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Can we achieve a </a:t>
            </a:r>
            <a:r>
              <a:rPr lang="en-US" i="1" dirty="0" smtClean="0">
                <a:solidFill>
                  <a:schemeClr val="accent1"/>
                </a:solidFill>
              </a:rPr>
              <a:t>better goodput </a:t>
            </a:r>
            <a:r>
              <a:rPr lang="en-US" i="1" dirty="0" smtClean="0"/>
              <a:t>than the uniform case?</a:t>
            </a:r>
          </a:p>
          <a:p>
            <a:r>
              <a:rPr lang="en-US" i="1" dirty="0" smtClean="0"/>
              <a:t>Under which circumstances?</a:t>
            </a:r>
          </a:p>
          <a:p>
            <a:endParaRPr lang="en-US" i="1" dirty="0" smtClean="0"/>
          </a:p>
          <a:p>
            <a:r>
              <a:rPr lang="en-US" dirty="0" smtClean="0"/>
              <a:t>Case </a:t>
            </a:r>
            <a:r>
              <a:rPr lang="el-GR" i="1" dirty="0" smtClean="0">
                <a:latin typeface="Times" pitchFamily="18" charset="0"/>
              </a:rPr>
              <a:t>σ </a:t>
            </a:r>
            <a:r>
              <a:rPr lang="en-US" i="1" dirty="0" smtClean="0">
                <a:latin typeface="Times" pitchFamily="18" charset="0"/>
              </a:rPr>
              <a:t>=</a:t>
            </a:r>
            <a:r>
              <a:rPr lang="es-ES" i="1" dirty="0" smtClean="0">
                <a:latin typeface="Times" pitchFamily="18" charset="0"/>
              </a:rPr>
              <a:t>1</a:t>
            </a:r>
            <a:r>
              <a:rPr lang="es-ES" dirty="0" smtClean="0">
                <a:latin typeface="Times" pitchFamily="18" charset="0"/>
              </a:rPr>
              <a:t>: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403648" y="430180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59632" y="487787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995936" y="487787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</a:t>
            </a:r>
            <a:r>
              <a:rPr lang="el-GR" sz="1600" dirty="0" smtClean="0"/>
              <a:t>ρ</a:t>
            </a:r>
            <a:endParaRPr lang="en-US" sz="16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211960" y="430180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804248" y="487787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2</a:t>
            </a:r>
            <a:r>
              <a:rPr lang="en-US" sz="1600" dirty="0" smtClean="0"/>
              <a:t>/</a:t>
            </a:r>
            <a:r>
              <a:rPr lang="el-GR" sz="1600" dirty="0" smtClean="0"/>
              <a:t>ρ</a:t>
            </a:r>
            <a:endParaRPr lang="en-US" sz="1600" dirty="0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020272" y="4301807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403648" y="4733855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Flowchart: Magnetic Disk 46"/>
          <p:cNvSpPr/>
          <p:nvPr/>
        </p:nvSpPr>
        <p:spPr>
          <a:xfrm>
            <a:off x="1187624" y="537321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Flowchart: Magnetic Disk 47"/>
          <p:cNvSpPr/>
          <p:nvPr/>
        </p:nvSpPr>
        <p:spPr>
          <a:xfrm>
            <a:off x="3995936" y="537321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6804248" y="537321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Flowchart: Magnetic Disk 49"/>
          <p:cNvSpPr/>
          <p:nvPr/>
        </p:nvSpPr>
        <p:spPr>
          <a:xfrm>
            <a:off x="4716016" y="5373216"/>
            <a:ext cx="432048" cy="504056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403648" y="4437112"/>
            <a:ext cx="936104" cy="296743"/>
            <a:chOff x="1403648" y="4437112"/>
            <a:chExt cx="936104" cy="29674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403648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95736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3491880" y="4437112"/>
            <a:ext cx="720080" cy="296743"/>
            <a:chOff x="3491880" y="4437112"/>
            <a:chExt cx="720080" cy="29674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491880" y="4445823"/>
              <a:ext cx="72008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67944" y="4437112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2339752" y="4437112"/>
            <a:ext cx="1152128" cy="296743"/>
            <a:chOff x="2339752" y="4437112"/>
            <a:chExt cx="1152128" cy="29674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339752" y="4445823"/>
              <a:ext cx="1152128" cy="2880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347864" y="443711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5148064" y="4437112"/>
            <a:ext cx="1872208" cy="296743"/>
            <a:chOff x="5148064" y="4437112"/>
            <a:chExt cx="1872208" cy="2967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148064" y="4445823"/>
              <a:ext cx="1872208" cy="28803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4437112"/>
              <a:ext cx="144016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4211960" y="4437112"/>
            <a:ext cx="936104" cy="296743"/>
            <a:chOff x="4211960" y="4437112"/>
            <a:chExt cx="936104" cy="29674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211960" y="4445823"/>
              <a:ext cx="936104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004048" y="443711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flipV="1">
            <a:off x="4788024" y="42210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Packet Length </a:t>
            </a:r>
            <a:r>
              <a:rPr lang="en-US" sz="2600" dirty="0" smtClean="0"/>
              <a:t>(</a:t>
            </a:r>
            <a:r>
              <a:rPr lang="el-GR" sz="2600" i="1" dirty="0" smtClean="0">
                <a:latin typeface="Times" pitchFamily="18" charset="0"/>
              </a:rPr>
              <a:t>σ </a:t>
            </a:r>
            <a:r>
              <a:rPr lang="es-ES" sz="2600" i="1" dirty="0" smtClean="0">
                <a:latin typeface="Times" pitchFamily="18" charset="0"/>
              </a:rPr>
              <a:t>= 1</a:t>
            </a:r>
            <a:r>
              <a:rPr lang="en-US" sz="26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9525">
            <a:noFill/>
          </a:ln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US" sz="2400" i="1" dirty="0" smtClean="0">
              <a:latin typeface="Times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 smtClean="0"/>
          </a:p>
          <a:p>
            <a:pPr>
              <a:spcAft>
                <a:spcPts val="0"/>
              </a:spcAft>
            </a:pPr>
            <a:endParaRPr lang="en-US" sz="2400" dirty="0" smtClean="0"/>
          </a:p>
          <a:p>
            <a:pPr>
              <a:spcAft>
                <a:spcPts val="0"/>
              </a:spcAft>
              <a:buNone/>
            </a:pPr>
            <a:r>
              <a:rPr lang="es-ES" sz="2400" dirty="0" smtClean="0"/>
              <a:t>	</a:t>
            </a:r>
          </a:p>
          <a:p>
            <a:pPr>
              <a:spcAft>
                <a:spcPts val="0"/>
              </a:spcAft>
              <a:buNone/>
            </a:pPr>
            <a:endParaRPr lang="es-ES" sz="2400" dirty="0" smtClean="0"/>
          </a:p>
          <a:p>
            <a:pPr>
              <a:spcAft>
                <a:spcPts val="0"/>
              </a:spcAft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No jam: </a:t>
            </a:r>
            <a:r>
              <a:rPr lang="en-US" sz="2400" i="1" dirty="0" err="1" smtClean="0">
                <a:latin typeface="Times" pitchFamily="18" charset="0"/>
              </a:rPr>
              <a:t>p</a:t>
            </a:r>
            <a:r>
              <a:rPr lang="en-US" sz="2400" i="1" baseline="-25000" dirty="0" err="1" smtClean="0">
                <a:latin typeface="Times" pitchFamily="18" charset="0"/>
              </a:rPr>
              <a:t>k</a:t>
            </a:r>
            <a:r>
              <a:rPr lang="en-US" sz="2400" dirty="0" smtClean="0"/>
              <a:t> last </a:t>
            </a:r>
            <a:r>
              <a:rPr lang="en-US" sz="2000" dirty="0" smtClean="0"/>
              <a:t>packet sent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sz="2000" dirty="0" smtClean="0"/>
              <a:t>Total packet lengths = interval length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  <a:p>
            <a:pPr>
              <a:spcAft>
                <a:spcPts val="1200"/>
              </a:spcAft>
              <a:buNone/>
            </a:pPr>
            <a:endParaRPr lang="es-E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Jam:</a:t>
            </a:r>
            <a:r>
              <a:rPr lang="en-US" sz="2400" dirty="0" smtClean="0"/>
              <a:t> </a:t>
            </a:r>
            <a:r>
              <a:rPr lang="en-US" sz="2000" i="1" dirty="0" smtClean="0">
                <a:latin typeface="Times" pitchFamily="18" charset="0"/>
              </a:rPr>
              <a:t>j</a:t>
            </a:r>
            <a:r>
              <a:rPr lang="en-US" sz="2000" dirty="0" smtClean="0"/>
              <a:t> packets sent </a:t>
            </a:r>
          </a:p>
          <a:p>
            <a:endParaRPr lang="en-US" dirty="0" smtClean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>
          <a:xfrm rot="16200000">
            <a:off x="-1098629" y="4131078"/>
            <a:ext cx="2880320" cy="324036"/>
          </a:xfrm>
        </p:spPr>
        <p:txBody>
          <a:bodyPr/>
          <a:lstStyle/>
          <a:p>
            <a:r>
              <a:rPr lang="en-US" smtClean="0"/>
              <a:t>Pace U., Feb 21, 2017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115616" y="1124744"/>
            <a:ext cx="7416824" cy="1200329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" pitchFamily="18" charset="0"/>
                <a:cs typeface="Times New Roman" pitchFamily="18" charset="0"/>
              </a:rPr>
              <a:t>Algorithm 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Times" pitchFamily="18" charset="0"/>
              </a:rPr>
              <a:t>ADP-1:</a:t>
            </a:r>
            <a:endParaRPr lang="en-US" b="1" u="sng" dirty="0" smtClean="0"/>
          </a:p>
          <a:p>
            <a:r>
              <a:rPr lang="en-US" dirty="0" smtClean="0"/>
              <a:t>Send packets of decreasing length </a:t>
            </a:r>
            <a:r>
              <a:rPr lang="en-US" i="1" dirty="0" smtClean="0">
                <a:latin typeface="Times" pitchFamily="18" charset="0"/>
              </a:rPr>
              <a:t>p</a:t>
            </a:r>
            <a:r>
              <a:rPr lang="es-E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 = Z – i, </a:t>
            </a:r>
            <a:r>
              <a:rPr lang="en-US" dirty="0" smtClean="0">
                <a:latin typeface="+mj-lt"/>
              </a:rPr>
              <a:t>for</a:t>
            </a:r>
            <a:r>
              <a:rPr lang="en-US" i="1" dirty="0" smtClean="0">
                <a:latin typeface="Times" pitchFamily="18" charset="0"/>
              </a:rPr>
              <a:t> </a:t>
            </a:r>
            <a:r>
              <a:rPr lang="en-US" i="1" dirty="0" err="1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: 0,1,2…</a:t>
            </a:r>
          </a:p>
          <a:p>
            <a:r>
              <a:rPr lang="en-US" dirty="0" smtClean="0"/>
              <a:t>If packet </a:t>
            </a:r>
            <a:r>
              <a:rPr lang="en-US" i="1" dirty="0" smtClean="0">
                <a:latin typeface="Times" pitchFamily="18" charset="0"/>
              </a:rPr>
              <a:t>p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dirty="0" smtClean="0"/>
              <a:t> is jammed, then send one more packet of length equal to the rest of the interval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724400" y="3581400"/>
          <a:ext cx="1985968" cy="406764"/>
        </p:xfrm>
        <a:graphic>
          <a:graphicData uri="http://schemas.openxmlformats.org/presentationml/2006/ole">
            <p:oleObj spid="_x0000_s103426" name="Equation" r:id="rId4" imgW="1054080" imgH="215640" progId="Equation.3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733800" y="5715000"/>
          <a:ext cx="2084000" cy="432050"/>
        </p:xfrm>
        <a:graphic>
          <a:graphicData uri="http://schemas.openxmlformats.org/presentationml/2006/ole">
            <p:oleObj spid="_x0000_s103427" name="Equation" r:id="rId5" imgW="1041120" imgH="215640" progId="Equation.3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791200" y="4038600"/>
          <a:ext cx="3219450" cy="754062"/>
        </p:xfrm>
        <a:graphic>
          <a:graphicData uri="http://schemas.openxmlformats.org/presentationml/2006/ole">
            <p:oleObj spid="_x0000_s103428" name="Equation" r:id="rId6" imgW="1841400" imgH="431640" progId="Equation.3">
              <p:embed/>
            </p:oleObj>
          </a:graphicData>
        </a:graphic>
      </p:graphicFrame>
      <p:cxnSp>
        <p:nvCxnSpPr>
          <p:cNvPr id="46" name="Straight Connector 45"/>
          <p:cNvCxnSpPr/>
          <p:nvPr/>
        </p:nvCxnSpPr>
        <p:spPr bwMode="auto">
          <a:xfrm>
            <a:off x="1403648" y="2564904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259632" y="31409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300192" y="314096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</a:t>
            </a:r>
            <a:r>
              <a:rPr lang="el-GR" sz="1600" dirty="0" smtClean="0"/>
              <a:t>ρ</a:t>
            </a:r>
            <a:endParaRPr lang="en-US" sz="1600" dirty="0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403648" y="2996952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6588224" y="2564904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447800" y="4754270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303784" y="533033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6344344" y="533033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</a:t>
            </a:r>
            <a:r>
              <a:rPr lang="el-GR" sz="1600" dirty="0" smtClean="0"/>
              <a:t>ρ</a:t>
            </a:r>
            <a:endParaRPr lang="en-US" sz="1600" dirty="0"/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1447800" y="5186318"/>
            <a:ext cx="71287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632376" y="4754270"/>
            <a:ext cx="0" cy="564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4"/>
          <p:cNvGrpSpPr/>
          <p:nvPr/>
        </p:nvGrpSpPr>
        <p:grpSpPr>
          <a:xfrm>
            <a:off x="1403648" y="2708920"/>
            <a:ext cx="1512168" cy="288032"/>
            <a:chOff x="1403648" y="2708920"/>
            <a:chExt cx="1512168" cy="288032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403648" y="2708920"/>
              <a:ext cx="1512168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71800" y="2708920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283968" y="2708919"/>
            <a:ext cx="1224136" cy="288033"/>
            <a:chOff x="4283968" y="2708919"/>
            <a:chExt cx="1224136" cy="288033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283968" y="2708919"/>
              <a:ext cx="1224136" cy="279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364088" y="2708920"/>
              <a:ext cx="144016" cy="2880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2915816" y="2708920"/>
            <a:ext cx="1368152" cy="288032"/>
            <a:chOff x="2915816" y="2708920"/>
            <a:chExt cx="1368152" cy="288032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915816" y="2708920"/>
              <a:ext cx="1368152" cy="2793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139952" y="2708920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5508104" y="2708919"/>
            <a:ext cx="1080120" cy="288033"/>
            <a:chOff x="5508104" y="2708919"/>
            <a:chExt cx="1080120" cy="28803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5508104" y="2708919"/>
              <a:ext cx="1080120" cy="279321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44208" y="2708920"/>
              <a:ext cx="144016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1447800" y="4876800"/>
            <a:ext cx="1512168" cy="309518"/>
            <a:chOff x="1403648" y="5157192"/>
            <a:chExt cx="1512168" cy="30951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403648" y="5178678"/>
              <a:ext cx="1512168" cy="28803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71800" y="5157192"/>
              <a:ext cx="144016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grpSp>
        <p:nvGrpSpPr>
          <p:cNvPr id="9" name="Group 46"/>
          <p:cNvGrpSpPr/>
          <p:nvPr/>
        </p:nvGrpSpPr>
        <p:grpSpPr>
          <a:xfrm>
            <a:off x="2959968" y="4876800"/>
            <a:ext cx="1368152" cy="300806"/>
            <a:chOff x="2915816" y="5157192"/>
            <a:chExt cx="1368152" cy="300806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915816" y="5178677"/>
              <a:ext cx="1368152" cy="27932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139952" y="5157192"/>
              <a:ext cx="14401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 flipV="1">
            <a:off x="3968080" y="467355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grpSp>
        <p:nvGrpSpPr>
          <p:cNvPr id="10" name="Group 47"/>
          <p:cNvGrpSpPr/>
          <p:nvPr/>
        </p:nvGrpSpPr>
        <p:grpSpPr>
          <a:xfrm>
            <a:off x="4328120" y="4876800"/>
            <a:ext cx="2304256" cy="300806"/>
            <a:chOff x="4283968" y="5157192"/>
            <a:chExt cx="2304256" cy="300806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283968" y="5178677"/>
              <a:ext cx="2304256" cy="27932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44208" y="5157192"/>
              <a:ext cx="144016" cy="2880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24" charset="-128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473325" y="6169025"/>
            <a:ext cx="52959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6" grpId="0"/>
      <p:bldP spid="67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5616" y="2492896"/>
            <a:ext cx="7560840" cy="4185761"/>
          </a:xfrm>
          <a:prstGeom prst="rect">
            <a:avLst/>
          </a:prstGeom>
          <a:noFill/>
          <a:ln w="635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Theorem 2: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achieved by Algorithm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ADP-1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</a:t>
            </a:r>
          </a:p>
          <a:p>
            <a:endParaRPr lang="es-ES" sz="2200" dirty="0" smtClean="0"/>
          </a:p>
          <a:p>
            <a:endParaRPr lang="es-ES" sz="2200" dirty="0" smtClean="0"/>
          </a:p>
          <a:p>
            <a:endParaRPr lang="es-ES" sz="2200" dirty="0" smtClean="0"/>
          </a:p>
          <a:p>
            <a:endParaRPr lang="es-ES" sz="2200" dirty="0" smtClean="0"/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which is at least equal to the optimal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G* of the uniform case, for			    hence</a:t>
            </a:r>
          </a:p>
          <a:p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200" dirty="0" smtClean="0"/>
          </a:p>
          <a:p>
            <a:endParaRPr lang="es-ES" sz="2200" dirty="0" smtClean="0"/>
          </a:p>
          <a:p>
            <a:endParaRPr lang="es-E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Packet Length </a:t>
            </a:r>
            <a:r>
              <a:rPr lang="en-US" sz="2600" smtClean="0"/>
              <a:t>(</a:t>
            </a:r>
            <a:r>
              <a:rPr lang="en-US" sz="2600" i="1" smtClean="0">
                <a:latin typeface="Times" pitchFamily="18" charset="0"/>
              </a:rPr>
              <a:t>σ = 1</a:t>
            </a:r>
            <a:r>
              <a:rPr lang="en-US" sz="2600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Pace U., Feb 21,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F655-746B-455D-B607-C177826A9C5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24088" y="4846638"/>
          <a:ext cx="2814637" cy="473075"/>
        </p:xfrm>
        <a:graphic>
          <a:graphicData uri="http://schemas.openxmlformats.org/presentationml/2006/ole">
            <p:oleObj spid="_x0000_s105474" name="Equation" r:id="rId3" imgW="1587500" imgH="2667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562225" y="5548313"/>
          <a:ext cx="4017963" cy="868362"/>
        </p:xfrm>
        <a:graphic>
          <a:graphicData uri="http://schemas.openxmlformats.org/presentationml/2006/ole">
            <p:oleObj spid="_x0000_s105475" name="Equation" r:id="rId4" imgW="2171700" imgH="469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124744"/>
            <a:ext cx="7560840" cy="1200329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" pitchFamily="18" charset="0"/>
                <a:cs typeface="Times New Roman" pitchFamily="18" charset="0"/>
              </a:rPr>
              <a:t>Algorithm 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Times" pitchFamily="18" charset="0"/>
              </a:rPr>
              <a:t>ADP-1:</a:t>
            </a:r>
            <a:endParaRPr lang="en-US" b="1" u="sng" dirty="0" smtClean="0"/>
          </a:p>
          <a:p>
            <a:r>
              <a:rPr lang="en-US" dirty="0" smtClean="0"/>
              <a:t>Send packets of length </a:t>
            </a:r>
            <a:r>
              <a:rPr lang="en-US" i="1" dirty="0" smtClean="0">
                <a:latin typeface="Times" pitchFamily="18" charset="0"/>
              </a:rPr>
              <a:t>p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 = Z – </a:t>
            </a:r>
            <a:r>
              <a:rPr lang="en-US" i="1" dirty="0" err="1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dirty="0" smtClean="0"/>
              <a:t>for</a:t>
            </a:r>
            <a:r>
              <a:rPr lang="en-US" i="1" dirty="0" smtClean="0">
                <a:latin typeface="Times" pitchFamily="18" charset="0"/>
              </a:rPr>
              <a:t> </a:t>
            </a:r>
            <a:r>
              <a:rPr lang="en-US" i="1" dirty="0" err="1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: 0,1,2…</a:t>
            </a:r>
            <a:r>
              <a:rPr lang="en-US" i="1" dirty="0" err="1" smtClean="0">
                <a:latin typeface="Times" pitchFamily="18" charset="0"/>
              </a:rPr>
              <a:t>k</a:t>
            </a:r>
            <a:endParaRPr lang="en-US" i="1" dirty="0" smtClean="0">
              <a:latin typeface="Times" pitchFamily="18" charset="0"/>
            </a:endParaRPr>
          </a:p>
          <a:p>
            <a:r>
              <a:rPr lang="en-US" dirty="0" smtClean="0"/>
              <a:t>If packet </a:t>
            </a:r>
            <a:r>
              <a:rPr lang="en-US" i="1" dirty="0" smtClean="0">
                <a:latin typeface="Times" pitchFamily="18" charset="0"/>
              </a:rPr>
              <a:t>p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dirty="0" smtClean="0"/>
              <a:t> is jammed, then send one more packet of length equal to the rest of the interval</a:t>
            </a:r>
            <a:endParaRPr lang="en-US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159125" y="3397250"/>
          <a:ext cx="2825750" cy="995363"/>
        </p:xfrm>
        <a:graphic>
          <a:graphicData uri="http://schemas.openxmlformats.org/presentationml/2006/ole">
            <p:oleObj spid="_x0000_s105476" name="Equation" r:id="rId5" imgW="1333500" imgH="46990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846763" y="4848225"/>
          <a:ext cx="2501900" cy="434975"/>
        </p:xfrm>
        <a:graphic>
          <a:graphicData uri="http://schemas.openxmlformats.org/presentationml/2006/ole">
            <p:oleObj spid="_x0000_s105477" name="Equation" r:id="rId6" imgW="1536700" imgH="266700" progId="Equation.3">
              <p:embed/>
            </p:oleObj>
          </a:graphicData>
        </a:graphic>
      </p:graphicFrame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715000" y="1219200"/>
            <a:ext cx="2835275" cy="30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titute IMDEA Networks-PowerPoint-White Background-TEMPLATE v02 E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DEA Networ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IMDEA Networks-PowerPoint-White Background-TEMPLATE v02 EN.potx</Template>
  <TotalTime>7157</TotalTime>
  <Words>1611</Words>
  <Application>Microsoft Macintosh PowerPoint</Application>
  <PresentationFormat>On-screen Show (4:3)</PresentationFormat>
  <Paragraphs>309</Paragraphs>
  <Slides>20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Institute IMDEA Networks-PowerPoint-White Background-TEMPLATE v02 EN-1</vt:lpstr>
      <vt:lpstr>Equation</vt:lpstr>
      <vt:lpstr>Adaptive Scheduling over a Wireless Channel under Jamming</vt:lpstr>
      <vt:lpstr>Motivation</vt:lpstr>
      <vt:lpstr>Related Work</vt:lpstr>
      <vt:lpstr>Problem &amp; Continuous Model (AQT-based)</vt:lpstr>
      <vt:lpstr>Problem &amp; Continuous Model (AQT-based)</vt:lpstr>
      <vt:lpstr>Uniform Packet Length</vt:lpstr>
      <vt:lpstr>Adaptive Packet Length</vt:lpstr>
      <vt:lpstr>Adaptive Packet Length (σ = 1)</vt:lpstr>
      <vt:lpstr>Adaptive Packet Length (σ = 1)</vt:lpstr>
      <vt:lpstr>Building Block/ Static Model</vt:lpstr>
      <vt:lpstr>From Static to Continuous…</vt:lpstr>
      <vt:lpstr>Uniform Packet Length (static model (T,f))</vt:lpstr>
      <vt:lpstr>Adaptive Packet Length (f =1) (static model)</vt:lpstr>
      <vt:lpstr>Adaptive Packet Length (f =1) (static model)</vt:lpstr>
      <vt:lpstr>Adaptive Packet Length (f &gt;1) (static model)</vt:lpstr>
      <vt:lpstr>Adaptive Packet Length (f &gt;1) (static model)</vt:lpstr>
      <vt:lpstr>T = 1/ρ, f = 1</vt:lpstr>
      <vt:lpstr>Conclusions &amp; Future Work</vt:lpstr>
      <vt:lpstr>References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PhD experience in Institute IMDEA Networks</dc:title>
  <dc:creator>Elli Zavou</dc:creator>
  <cp:lastModifiedBy>Antonio Fernández</cp:lastModifiedBy>
  <cp:revision>730</cp:revision>
  <dcterms:created xsi:type="dcterms:W3CDTF">2017-02-23T13:10:07Z</dcterms:created>
  <dcterms:modified xsi:type="dcterms:W3CDTF">2017-02-23T13:19:43Z</dcterms:modified>
</cp:coreProperties>
</file>