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7" r:id="rId2"/>
    <p:sldId id="261" r:id="rId3"/>
    <p:sldId id="308" r:id="rId4"/>
    <p:sldId id="328" r:id="rId5"/>
    <p:sldId id="262" r:id="rId6"/>
    <p:sldId id="300" r:id="rId7"/>
    <p:sldId id="296" r:id="rId8"/>
    <p:sldId id="305" r:id="rId9"/>
    <p:sldId id="309" r:id="rId10"/>
    <p:sldId id="310" r:id="rId11"/>
    <p:sldId id="311" r:id="rId12"/>
    <p:sldId id="312" r:id="rId13"/>
    <p:sldId id="267" r:id="rId14"/>
    <p:sldId id="268" r:id="rId15"/>
    <p:sldId id="264" r:id="rId16"/>
    <p:sldId id="277" r:id="rId17"/>
    <p:sldId id="279" r:id="rId18"/>
    <p:sldId id="314" r:id="rId19"/>
    <p:sldId id="319" r:id="rId20"/>
    <p:sldId id="315" r:id="rId21"/>
    <p:sldId id="316" r:id="rId22"/>
    <p:sldId id="318" r:id="rId23"/>
    <p:sldId id="320" r:id="rId24"/>
    <p:sldId id="306" r:id="rId25"/>
    <p:sldId id="269" r:id="rId26"/>
    <p:sldId id="272" r:id="rId27"/>
    <p:sldId id="307" r:id="rId28"/>
    <p:sldId id="273" r:id="rId29"/>
    <p:sldId id="275" r:id="rId30"/>
    <p:sldId id="276" r:id="rId31"/>
    <p:sldId id="280" r:id="rId32"/>
    <p:sldId id="278" r:id="rId33"/>
    <p:sldId id="281" r:id="rId34"/>
    <p:sldId id="299" r:id="rId35"/>
    <p:sldId id="293" r:id="rId36"/>
    <p:sldId id="284" r:id="rId37"/>
    <p:sldId id="292" r:id="rId38"/>
  </p:sldIdLst>
  <p:sldSz cx="9144000" cy="6858000" type="screen4x3"/>
  <p:notesSz cx="6797675" cy="9929813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C3D"/>
    <a:srgbClr val="030011"/>
    <a:srgbClr val="3284A2"/>
    <a:srgbClr val="88A7CB"/>
    <a:srgbClr val="91BAD0"/>
    <a:srgbClr val="002C52"/>
    <a:srgbClr val="8EB1CC"/>
    <a:srgbClr val="3042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57" autoAdjust="0"/>
    <p:restoredTop sz="95470" autoAdjust="0"/>
  </p:normalViewPr>
  <p:slideViewPr>
    <p:cSldViewPr>
      <p:cViewPr varScale="1">
        <p:scale>
          <a:sx n="97" d="100"/>
          <a:sy n="97" d="100"/>
        </p:scale>
        <p:origin x="-4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tags" Target="tags/tag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B616-32E6-BF4D-B2DE-AAAA6D68D114}" type="datetimeFigureOut">
              <a:rPr lang="en-US" smtClean="0"/>
              <a:t>10/6/16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3A633-9F78-B646-96F0-F2A03B284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602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491"/>
          </a:xfrm>
          <a:prstGeom prst="rect">
            <a:avLst/>
          </a:prstGeom>
        </p:spPr>
        <p:txBody>
          <a:bodyPr vert="horz" lIns="93013" tIns="46506" rIns="93013" bIns="46506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6491"/>
          </a:xfrm>
          <a:prstGeom prst="rect">
            <a:avLst/>
          </a:prstGeom>
        </p:spPr>
        <p:txBody>
          <a:bodyPr vert="horz" lIns="93013" tIns="46506" rIns="93013" bIns="46506" rtlCol="0"/>
          <a:lstStyle>
            <a:lvl1pPr algn="r">
              <a:defRPr sz="1200"/>
            </a:lvl1pPr>
          </a:lstStyle>
          <a:p>
            <a:fld id="{F1988866-18A2-4ED0-BD72-7B895059B9CF}" type="datetimeFigureOut">
              <a:rPr lang="es-ES" smtClean="0"/>
              <a:pPr/>
              <a:t>10/6/16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13" tIns="46506" rIns="93013" bIns="46506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6663"/>
            <a:ext cx="5438140" cy="4468416"/>
          </a:xfrm>
          <a:prstGeom prst="rect">
            <a:avLst/>
          </a:prstGeom>
        </p:spPr>
        <p:txBody>
          <a:bodyPr vert="horz" lIns="93013" tIns="46506" rIns="93013" bIns="465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1600"/>
            <a:ext cx="2945659" cy="496491"/>
          </a:xfrm>
          <a:prstGeom prst="rect">
            <a:avLst/>
          </a:prstGeom>
        </p:spPr>
        <p:txBody>
          <a:bodyPr vert="horz" lIns="93013" tIns="46506" rIns="93013" bIns="46506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31600"/>
            <a:ext cx="2945659" cy="496491"/>
          </a:xfrm>
          <a:prstGeom prst="rect">
            <a:avLst/>
          </a:prstGeom>
        </p:spPr>
        <p:txBody>
          <a:bodyPr vert="horz" lIns="93013" tIns="46506" rIns="93013" bIns="46506" rtlCol="0" anchor="b"/>
          <a:lstStyle>
            <a:lvl1pPr algn="r">
              <a:defRPr sz="1200"/>
            </a:lvl1pPr>
          </a:lstStyle>
          <a:p>
            <a:fld id="{74130375-AC4D-4A01-BA2B-8993D59696B1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8880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</a:t>
            </a:r>
            <a:r>
              <a:rPr lang="en-US" baseline="0" dirty="0" smtClean="0"/>
              <a:t> the first g we always improved</a:t>
            </a:r>
          </a:p>
          <a:p>
            <a:r>
              <a:rPr lang="en-US" baseline="0" dirty="0" smtClean="0"/>
              <a:t>But never enough to meet user’s demand.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0375-AC4D-4A01-BA2B-8993D59696B1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0EA8B1-906F-FF45-8E0E-C4BB531C1755}" type="slidenum">
              <a:rPr lang="en-US" sz="1200"/>
              <a:pPr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8FE9D8-D1C1-E848-B7CD-515E38E15C5D}" type="slidenum">
              <a:rPr lang="en-US" sz="1200"/>
              <a:pPr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0375-AC4D-4A01-BA2B-8993D59696B1}" type="slidenum">
              <a:rPr lang="es-ES" smtClean="0">
                <a:solidFill>
                  <a:prstClr val="black"/>
                </a:solidFill>
              </a:rPr>
              <a:pPr/>
              <a:t>19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92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Structural similarity (SSIM). </a:t>
            </a:r>
            <a:r>
              <a:rPr lang="en-US" dirty="0" err="1" smtClean="0"/>
              <a:t>QoE</a:t>
            </a:r>
            <a:r>
              <a:rPr lang="en-US" dirty="0" smtClean="0"/>
              <a:t> metric based on the difference with the original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30375-AC4D-4A01-BA2B-8993D59696B1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024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ractal.jp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755576" cy="6861600"/>
          </a:xfrm>
          <a:prstGeom prst="rect">
            <a:avLst/>
          </a:prstGeom>
        </p:spPr>
      </p:pic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851921" y="4343976"/>
            <a:ext cx="5114779" cy="1101248"/>
          </a:xfrm>
        </p:spPr>
        <p:txBody>
          <a:bodyPr lIns="45720" tIns="0" rIns="45720" bIns="0">
            <a:normAutofit/>
          </a:bodyPr>
          <a:lstStyle>
            <a:lvl1pPr marL="0" indent="0" algn="r">
              <a:buNone/>
              <a:defRPr sz="3200">
                <a:solidFill>
                  <a:srgbClr val="3284A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noProof="0" smtClean="0"/>
              <a:t>Click to edit Master subtitle style</a:t>
            </a:r>
            <a:endParaRPr kumimoji="0" lang="en-US" noProof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735797" y="2384884"/>
            <a:ext cx="6228692" cy="1332060"/>
          </a:xfrm>
        </p:spPr>
        <p:txBody>
          <a:bodyPr>
            <a:noAutofit/>
          </a:bodyPr>
          <a:lstStyle>
            <a:lvl1pPr>
              <a:defRPr sz="4400">
                <a:solidFill>
                  <a:srgbClr val="002C5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pic>
        <p:nvPicPr>
          <p:cNvPr id="2" name="Picture 4" descr="C:\Documents and Settings\Ignacio\Desktop\Logos\IMDEA Networks\Logotypes\logotype image- png\color\institute_imdea_networks_white_background_en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6634"/>
            <a:ext cx="1512234" cy="910979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4488" y="188642"/>
            <a:ext cx="1440000" cy="6480721"/>
          </a:xfrm>
        </p:spPr>
        <p:txBody>
          <a:bodyPr vert="eaVert" anchor="ctr"/>
          <a:lstStyle>
            <a:lvl1pPr>
              <a:defRPr>
                <a:solidFill>
                  <a:srgbClr val="3284A2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3588" y="188640"/>
            <a:ext cx="6480000" cy="6480720"/>
          </a:xfrm>
        </p:spPr>
        <p:txBody>
          <a:bodyPr vert="eaVert"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 rot="5400000">
            <a:off x="71652" y="368508"/>
            <a:ext cx="588336" cy="228600"/>
          </a:xfrm>
          <a:prstGeom prst="rect">
            <a:avLst/>
          </a:prstGeom>
        </p:spPr>
        <p:txBody>
          <a:bodyPr vert="horz" lIns="0" tIns="0" rIns="0" bIns="0" anchor="ctr"/>
          <a:lstStyle>
            <a:extLst/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9EDA0-296C-4BA5-901B-5BF081192963}" type="slidenum">
              <a:rPr kumimoji="0" lang="es-E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Date Placeholder 26"/>
          <p:cNvSpPr>
            <a:spLocks noGrp="1"/>
          </p:cNvSpPr>
          <p:nvPr>
            <p:ph type="dt" sz="half" idx="2"/>
          </p:nvPr>
        </p:nvSpPr>
        <p:spPr>
          <a:xfrm rot="5400000">
            <a:off x="-647140" y="1954277"/>
            <a:ext cx="2002464" cy="226902"/>
          </a:xfrm>
          <a:prstGeom prst="rect">
            <a:avLst/>
          </a:prstGeom>
        </p:spPr>
        <p:txBody>
          <a:bodyPr vert="horz" tIns="0" bIns="0" anchor="ctr"/>
          <a:lstStyle>
            <a:lvl1pPr algn="ctr" eaLnBrk="1" latinLnBrk="0" hangingPunct="1">
              <a:defRPr kumimoji="0" sz="1200">
                <a:solidFill>
                  <a:schemeClr val="bg1"/>
                </a:solidFill>
              </a:defRPr>
            </a:lvl1pPr>
            <a:extLst/>
          </a:lstStyle>
          <a:p>
            <a:fld id="{341BE5DA-2D5F-0B44-95A4-36FCD3F39133}" type="datetime1">
              <a:rPr lang="en-US" smtClean="0"/>
              <a:t>10/6/16</a:t>
            </a:fld>
            <a:endParaRPr lang="es-E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 rot="5400000">
            <a:off x="-900608" y="4185085"/>
            <a:ext cx="2520280" cy="288032"/>
          </a:xfrm>
          <a:prstGeom prst="rect">
            <a:avLst/>
          </a:prstGeom>
        </p:spPr>
        <p:txBody>
          <a:bodyPr vert="horz" tIns="0" bIns="0" anchor="ctr"/>
          <a:lstStyle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www.networks.imdea.org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188915"/>
            <a:ext cx="8839200" cy="6810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52400" y="1016000"/>
            <a:ext cx="88392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52400" y="3721100"/>
            <a:ext cx="88392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2266F-7160-4797-9F67-EDC4BAA7E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Opportunistic D2D Communication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588" y="1088740"/>
            <a:ext cx="8100000" cy="5580000"/>
          </a:xfrm>
        </p:spPr>
        <p:txBody>
          <a:bodyPr/>
          <a:lstStyle>
            <a:lvl1pPr>
              <a:defRPr sz="2800">
                <a:solidFill>
                  <a:srgbClr val="002C52"/>
                </a:solidFill>
              </a:defRPr>
            </a:lvl1pPr>
            <a:lvl2pPr>
              <a:defRPr sz="2400">
                <a:solidFill>
                  <a:srgbClr val="002C52"/>
                </a:solidFill>
              </a:defRPr>
            </a:lvl2pPr>
            <a:lvl3pPr>
              <a:defRPr>
                <a:solidFill>
                  <a:srgbClr val="002C52"/>
                </a:solidFill>
              </a:defRPr>
            </a:lvl3pPr>
            <a:lvl4pPr>
              <a:defRPr sz="1800">
                <a:solidFill>
                  <a:srgbClr val="002C52"/>
                </a:solidFill>
              </a:defRPr>
            </a:lvl4pPr>
            <a:lvl5pPr>
              <a:defRPr>
                <a:solidFill>
                  <a:srgbClr val="002C52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Opportunistic D2D Communications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59EDA0-296C-4BA5-901B-5BF081192963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2821840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>
                <a:solidFill>
                  <a:srgbClr val="3284A2"/>
                </a:solidFill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1" y="1905004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rgbClr val="002C52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Footer Placeholder 5"/>
          <p:cNvSpPr txBox="1">
            <a:spLocks/>
          </p:cNvSpPr>
          <p:nvPr userDrawn="1"/>
        </p:nvSpPr>
        <p:spPr>
          <a:xfrm rot="16200000">
            <a:off x="-1518101" y="2894366"/>
            <a:ext cx="3431232" cy="324036"/>
          </a:xfrm>
          <a:prstGeom prst="rect">
            <a:avLst/>
          </a:prstGeom>
        </p:spPr>
        <p:txBody>
          <a:bodyPr vert="horz" tIns="0" bIns="0" anchor="ctr"/>
          <a:lstStyle>
            <a:lvl1pPr>
              <a:defRPr sz="2000">
                <a:solidFill>
                  <a:srgbClr val="8EB1CC"/>
                </a:solidFill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www.networks.imdea.org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3"/>
          <p:cNvSpPr txBox="1">
            <a:spLocks/>
          </p:cNvSpPr>
          <p:nvPr userDrawn="1"/>
        </p:nvSpPr>
        <p:spPr>
          <a:xfrm rot="16200000">
            <a:off x="-1230069" y="2894366"/>
            <a:ext cx="3431232" cy="324036"/>
          </a:xfrm>
          <a:prstGeom prst="rect">
            <a:avLst/>
          </a:prstGeom>
        </p:spPr>
        <p:txBody>
          <a:bodyPr vert="horz" tIns="0" bIns="0" anchor="ctr"/>
          <a:lstStyle>
            <a:lvl1pPr algn="ctr" eaLnBrk="1" latinLnBrk="0" hangingPunct="1">
              <a:defRPr kumimoji="0" sz="2000" b="1">
                <a:solidFill>
                  <a:srgbClr val="91BAD0"/>
                </a:solidFill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www.uc3m.es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344" y="188640"/>
            <a:ext cx="8100000" cy="792000"/>
          </a:xfrm>
        </p:spPr>
        <p:txBody>
          <a:bodyPr/>
          <a:lstStyle>
            <a:lvl1pPr>
              <a:defRPr>
                <a:solidFill>
                  <a:srgbClr val="3284A2"/>
                </a:solidFill>
              </a:defRPr>
            </a:lvl1pPr>
            <a:extLst/>
          </a:lstStyle>
          <a:p>
            <a:r>
              <a:rPr kumimoji="0" lang="en-US" noProof="0" smtClean="0"/>
              <a:t>Click to edit Master title style</a:t>
            </a:r>
            <a:endParaRPr kumimoji="0"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588" y="1124745"/>
            <a:ext cx="3960000" cy="5544616"/>
          </a:xfrm>
        </p:spPr>
        <p:txBody>
          <a:bodyPr anchor="t"/>
          <a:lstStyle>
            <a:lvl1pPr>
              <a:defRPr sz="2800">
                <a:solidFill>
                  <a:srgbClr val="002C52"/>
                </a:solidFill>
              </a:defRPr>
            </a:lvl1pPr>
            <a:lvl2pPr>
              <a:defRPr sz="2400">
                <a:solidFill>
                  <a:srgbClr val="002C52"/>
                </a:solidFill>
              </a:defRPr>
            </a:lvl2pPr>
            <a:lvl3pPr>
              <a:defRPr sz="2000">
                <a:solidFill>
                  <a:srgbClr val="002C52"/>
                </a:solidFill>
              </a:defRPr>
            </a:lvl3pPr>
            <a:lvl4pPr>
              <a:defRPr sz="1800">
                <a:solidFill>
                  <a:srgbClr val="002C52"/>
                </a:solidFill>
              </a:defRPr>
            </a:lvl4pPr>
            <a:lvl5pPr>
              <a:defRPr sz="1800">
                <a:solidFill>
                  <a:srgbClr val="002C52"/>
                </a:solidFill>
              </a:defRPr>
            </a:lvl5pPr>
            <a:extLst/>
          </a:lstStyle>
          <a:p>
            <a:pPr lvl="0" eaLnBrk="1" latinLnBrk="0" hangingPunct="1"/>
            <a:r>
              <a:rPr lang="en-US" noProof="0" smtClean="0"/>
              <a:t>Click to edit Master text styles</a:t>
            </a:r>
          </a:p>
          <a:p>
            <a:pPr lvl="1" eaLnBrk="1" latinLnBrk="0" hangingPunct="1"/>
            <a:r>
              <a:rPr lang="en-US" noProof="0" smtClean="0"/>
              <a:t>Second level</a:t>
            </a:r>
          </a:p>
          <a:p>
            <a:pPr lvl="2" eaLnBrk="1" latinLnBrk="0" hangingPunct="1"/>
            <a:r>
              <a:rPr lang="en-US" noProof="0" smtClean="0"/>
              <a:t>Third level</a:t>
            </a:r>
          </a:p>
          <a:p>
            <a:pPr lvl="3" eaLnBrk="1" latinLnBrk="0" hangingPunct="1"/>
            <a:r>
              <a:rPr lang="en-US" noProof="0" smtClean="0"/>
              <a:t>Fourth level</a:t>
            </a:r>
          </a:p>
          <a:p>
            <a:pPr lvl="4" eaLnBrk="1" latinLnBrk="0" hangingPunct="1"/>
            <a:r>
              <a:rPr lang="en-US" noProof="0" smtClean="0"/>
              <a:t>Fifth level</a:t>
            </a:r>
            <a:endParaRPr kumimoji="0" lang="en-U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8044" y="1124745"/>
            <a:ext cx="3960000" cy="5544616"/>
          </a:xfrm>
        </p:spPr>
        <p:txBody>
          <a:bodyPr anchor="t"/>
          <a:lstStyle>
            <a:lvl1pPr>
              <a:defRPr sz="2800">
                <a:solidFill>
                  <a:srgbClr val="002C52"/>
                </a:solidFill>
              </a:defRPr>
            </a:lvl1pPr>
            <a:lvl2pPr>
              <a:defRPr sz="2400">
                <a:solidFill>
                  <a:srgbClr val="002C52"/>
                </a:solidFill>
              </a:defRPr>
            </a:lvl2pPr>
            <a:lvl3pPr>
              <a:defRPr sz="2000">
                <a:solidFill>
                  <a:srgbClr val="002C52"/>
                </a:solidFill>
              </a:defRPr>
            </a:lvl3pPr>
            <a:lvl4pPr>
              <a:defRPr sz="1800">
                <a:solidFill>
                  <a:srgbClr val="002C52"/>
                </a:solidFill>
              </a:defRPr>
            </a:lvl4pPr>
            <a:lvl5pPr>
              <a:defRPr sz="1800">
                <a:solidFill>
                  <a:srgbClr val="002C52"/>
                </a:solidFill>
              </a:defRPr>
            </a:lvl5pPr>
            <a:extLst/>
          </a:lstStyle>
          <a:p>
            <a:pPr lvl="0" eaLnBrk="1" latinLnBrk="0" hangingPunct="1"/>
            <a:r>
              <a:rPr lang="en-US" noProof="0" smtClean="0"/>
              <a:t>Click to edit Master text styles</a:t>
            </a:r>
          </a:p>
          <a:p>
            <a:pPr lvl="1" eaLnBrk="1" latinLnBrk="0" hangingPunct="1"/>
            <a:r>
              <a:rPr lang="en-US" noProof="0" smtClean="0"/>
              <a:t>Second level</a:t>
            </a:r>
          </a:p>
          <a:p>
            <a:pPr lvl="2" eaLnBrk="1" latinLnBrk="0" hangingPunct="1"/>
            <a:r>
              <a:rPr lang="en-US" noProof="0" smtClean="0"/>
              <a:t>Third level</a:t>
            </a:r>
          </a:p>
          <a:p>
            <a:pPr lvl="3" eaLnBrk="1" latinLnBrk="0" hangingPunct="1"/>
            <a:r>
              <a:rPr lang="en-US" noProof="0" smtClean="0"/>
              <a:t>Fourth level</a:t>
            </a:r>
          </a:p>
          <a:p>
            <a:pPr lvl="4" eaLnBrk="1" latinLnBrk="0" hangingPunct="1"/>
            <a:r>
              <a:rPr lang="en-US" noProof="0" smtClean="0"/>
              <a:t>Fifth level</a:t>
            </a:r>
            <a:endParaRPr kumimoji="0"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Opportunistic D2D Communications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extLst/>
          </a:lstStyle>
          <a:p>
            <a:fld id="{BD59EDA0-296C-4BA5-901B-5BF081192963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344" y="188640"/>
            <a:ext cx="8100000" cy="792000"/>
          </a:xfrm>
        </p:spPr>
        <p:txBody>
          <a:bodyPr anchor="ctr"/>
          <a:lstStyle>
            <a:lvl1pPr>
              <a:defRPr>
                <a:solidFill>
                  <a:srgbClr val="3284A2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3588" y="6248164"/>
            <a:ext cx="378000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accent4">
                    <a:lumMod val="50000"/>
                  </a:schemeClr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148064" y="6248164"/>
            <a:ext cx="378000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accent4">
                    <a:lumMod val="50000"/>
                  </a:schemeClr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63588" y="1124744"/>
            <a:ext cx="3780000" cy="496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8064" y="1124744"/>
            <a:ext cx="3780000" cy="496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Opportunistic D2D Communications</a:t>
            </a:r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extLst/>
          </a:lstStyle>
          <a:p>
            <a:fld id="{BD59EDA0-296C-4BA5-901B-5BF081192963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488" y="188640"/>
            <a:ext cx="8100000" cy="792000"/>
          </a:xfrm>
        </p:spPr>
        <p:txBody>
          <a:bodyPr/>
          <a:lstStyle>
            <a:lvl1pPr>
              <a:defRPr>
                <a:solidFill>
                  <a:srgbClr val="3284A2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Opportunistic D2D Communications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extLst/>
          </a:lstStyle>
          <a:p>
            <a:fld id="{BD59EDA0-296C-4BA5-901B-5BF081192963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Opportunistic D2D Communications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extLst/>
          </a:lstStyle>
          <a:p>
            <a:fld id="{BD59EDA0-296C-4BA5-901B-5BF081192963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396" y="228600"/>
            <a:ext cx="5897880" cy="1173480"/>
          </a:xfrm>
        </p:spPr>
        <p:txBody>
          <a:bodyPr wrap="square" anchor="b">
            <a:normAutofit/>
          </a:bodyPr>
          <a:lstStyle>
            <a:lvl1pPr algn="l">
              <a:buNone/>
              <a:defRPr kumimoji="0" lang="en-US" sz="2400" b="0" kern="1200" cap="none" baseline="0" smtClean="0">
                <a:ln w="500">
                  <a:noFill/>
                </a:ln>
                <a:solidFill>
                  <a:srgbClr val="328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97396" y="1497417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2C5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97396" y="2133600"/>
            <a:ext cx="8100000" cy="453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extLst/>
          </a:lstStyle>
          <a:p>
            <a:r>
              <a:rPr lang="en-US" smtClean="0"/>
              <a:t>Opportunistic D2D Communication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extLst/>
          </a:lstStyle>
          <a:p>
            <a:fld id="{BD59EDA0-296C-4BA5-901B-5BF081192963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8" name="Date Placeholder 26"/>
          <p:cNvSpPr>
            <a:spLocks noGrp="1"/>
          </p:cNvSpPr>
          <p:nvPr>
            <p:ph type="dt" sz="half" idx="13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 vert="horz" tIns="0" bIns="0" anchor="ctr"/>
          <a:lstStyle>
            <a:lvl1pPr algn="ctr" eaLnBrk="1" latinLnBrk="0" hangingPunct="1">
              <a:defRPr kumimoji="0" sz="1200">
                <a:solidFill>
                  <a:schemeClr val="bg1"/>
                </a:solidFill>
              </a:defRPr>
            </a:lvl1pPr>
            <a:extLst/>
          </a:lstStyle>
          <a:p>
            <a:fld id="{16431AF0-B24E-4B4A-890D-E48C612DE666}" type="datetime1">
              <a:rPr lang="en-US" smtClean="0"/>
              <a:t>10/6/16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284A2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3588" y="1088740"/>
            <a:ext cx="8100000" cy="558000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Opportunistic D2D Communication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04" y="236358"/>
            <a:ext cx="479766" cy="4203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extLst/>
          </a:lstStyle>
          <a:p>
            <a:fld id="{BD59EDA0-296C-4BA5-901B-5BF081192963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2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 vert="horz" tIns="0" bIns="0" anchor="ctr"/>
          <a:lstStyle>
            <a:lvl1pPr algn="ctr" eaLnBrk="1" latinLnBrk="0" hangingPunct="1">
              <a:defRPr kumimoji="0" sz="1200">
                <a:solidFill>
                  <a:schemeClr val="bg1"/>
                </a:solidFill>
              </a:defRPr>
            </a:lvl1pPr>
            <a:extLst/>
          </a:lstStyle>
          <a:p>
            <a:fld id="{534C56E4-A457-B243-AB9F-B15EBE9262C0}" type="datetime1">
              <a:rPr lang="en-US" smtClean="0"/>
              <a:t>10/6/16</a:t>
            </a:fld>
            <a:endParaRPr lang="es-E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ractal 2.jpg"/>
          <p:cNvPicPr>
            <a:picLocks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720000" cy="6861600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64488" y="188640"/>
            <a:ext cx="8100000" cy="792000"/>
          </a:xfrm>
          <a:prstGeom prst="rect">
            <a:avLst/>
          </a:prstGeom>
          <a:noFill/>
          <a:ln>
            <a:noFill/>
          </a:ln>
        </p:spPr>
        <p:txBody>
          <a:bodyPr vert="horz" lIns="45720" tIns="0" rIns="45720" bIns="0" anchor="ctr" anchorCtr="0">
            <a:norm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extLst/>
          </a:lstStyle>
          <a:p>
            <a:r>
              <a:rPr kumimoji="0" lang="en-US" noProof="0" smtClean="0"/>
              <a:t>Click to edit Master title style</a:t>
            </a:r>
            <a:endParaRPr kumimoji="0" lang="en-US" noProof="0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863588" y="1088740"/>
            <a:ext cx="8100000" cy="5580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noProof="0" dirty="0" smtClean="0"/>
              <a:t>Click to edit Master text styles</a:t>
            </a:r>
          </a:p>
          <a:p>
            <a:pPr lvl="1" eaLnBrk="1" latinLnBrk="0" hangingPunct="1"/>
            <a:r>
              <a:rPr kumimoji="0" lang="en-US" noProof="0" dirty="0" smtClean="0"/>
              <a:t>Second level</a:t>
            </a:r>
          </a:p>
          <a:p>
            <a:pPr lvl="2" eaLnBrk="1" latinLnBrk="0" hangingPunct="1"/>
            <a:r>
              <a:rPr kumimoji="0" lang="en-US" noProof="0" dirty="0" smtClean="0"/>
              <a:t>Third level</a:t>
            </a:r>
          </a:p>
          <a:p>
            <a:pPr lvl="3" eaLnBrk="1" latinLnBrk="0" hangingPunct="1"/>
            <a:r>
              <a:rPr kumimoji="0" lang="en-US" noProof="0" dirty="0" smtClean="0"/>
              <a:t>Fourth level</a:t>
            </a:r>
          </a:p>
          <a:p>
            <a:pPr lvl="4" eaLnBrk="1" latinLnBrk="0" hangingPunct="1"/>
            <a:r>
              <a:rPr kumimoji="0" lang="en-US" noProof="0" dirty="0" smtClean="0"/>
              <a:t>Fifth level</a:t>
            </a:r>
            <a:endParaRPr kumimoji="0"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 rot="16200000">
            <a:off x="-1098629" y="4131078"/>
            <a:ext cx="2880320" cy="324036"/>
          </a:xfrm>
          <a:prstGeom prst="rect">
            <a:avLst/>
          </a:prstGeom>
        </p:spPr>
        <p:txBody>
          <a:bodyPr vert="horz" tIns="0" bIns="0" anchor="ctr"/>
          <a:lstStyle>
            <a:lvl1pPr algn="ctr" eaLnBrk="1" latinLnBrk="0" hangingPunct="1">
              <a:defRPr kumimoji="0" sz="1600" b="0">
                <a:solidFill>
                  <a:schemeClr val="bg1"/>
                </a:solidFill>
              </a:defRPr>
            </a:lvl1pPr>
            <a:extLst/>
          </a:lstStyle>
          <a:p>
            <a:r>
              <a:rPr lang="en-US" noProof="0" dirty="0" smtClean="0"/>
              <a:t>Opportunistic D2D Communications</a:t>
            </a:r>
            <a:endParaRPr lang="en-US" noProof="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07504" y="236358"/>
            <a:ext cx="479766" cy="420334"/>
          </a:xfrm>
          <a:prstGeom prst="rect">
            <a:avLst/>
          </a:prstGeom>
        </p:spPr>
        <p:txBody>
          <a:bodyPr vert="horz" lIns="0" tIns="0" rIns="0" bIns="0" anchor="ctr"/>
          <a:lstStyle>
            <a:lvl1pPr algn="r" eaLnBrk="1" latinLnBrk="0" hangingPunct="1">
              <a:defRPr kumimoji="0" sz="1600" b="0">
                <a:solidFill>
                  <a:schemeClr val="bg1"/>
                </a:solidFill>
              </a:defRPr>
            </a:lvl1pPr>
            <a:extLst/>
          </a:lstStyle>
          <a:p>
            <a:fld id="{BD59EDA0-296C-4BA5-901B-5BF081192963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32769" name="Picture 1" descr="D:\My Documents\IMDEA Networks\Logos IMDEAs\07. networks\inglés\imdea net ing fondo oscuro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497" y="6381330"/>
            <a:ext cx="659517" cy="397297"/>
          </a:xfrm>
          <a:prstGeom prst="rect">
            <a:avLst/>
          </a:prstGeom>
          <a:noFill/>
        </p:spPr>
      </p:pic>
      <p:pic>
        <p:nvPicPr>
          <p:cNvPr id="10" name="Picture 2" descr="C:\Documents and Settings\Ignacio\Desktop\Templates\PPT\Nueva version julio2012\uc3m-fondo-oscuro.png"/>
          <p:cNvPicPr>
            <a:picLocks noChangeAspect="1" noChangeArrowheads="1"/>
          </p:cNvPicPr>
          <p:nvPr/>
        </p:nvPicPr>
        <p:blipFill>
          <a:blip r:embed="rId15" cstate="print"/>
          <a:srcRect l="2954" t="15187" r="64987"/>
          <a:stretch>
            <a:fillRect/>
          </a:stretch>
        </p:blipFill>
        <p:spPr bwMode="auto">
          <a:xfrm>
            <a:off x="44052" y="5733256"/>
            <a:ext cx="639517" cy="65817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r" rtl="0" eaLnBrk="1" latinLnBrk="0" hangingPunct="1">
        <a:spcBef>
          <a:spcPct val="0"/>
        </a:spcBef>
        <a:buNone/>
        <a:defRPr kumimoji="0" sz="3200" b="0" kern="1200" cap="none" baseline="0">
          <a:ln w="500">
            <a:noFill/>
          </a:ln>
          <a:solidFill>
            <a:srgbClr val="3284A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tx2"/>
        </a:buClr>
        <a:buSzPct val="100000"/>
        <a:buFont typeface="Arial" pitchFamily="34" charset="0"/>
        <a:buChar char="•"/>
        <a:defRPr kumimoji="0" sz="2600" kern="1200" baseline="0">
          <a:solidFill>
            <a:srgbClr val="002C52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tx2"/>
        </a:buClr>
        <a:buSzPct val="100000"/>
        <a:buFont typeface="Symbol" pitchFamily="18" charset="2"/>
        <a:buChar char=""/>
        <a:defRPr kumimoji="0" sz="2300" kern="1200">
          <a:solidFill>
            <a:srgbClr val="002C52"/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tx2"/>
        </a:buClr>
        <a:buSzPct val="100000"/>
        <a:buFont typeface="Arial" pitchFamily="34" charset="0"/>
        <a:buChar char="•"/>
        <a:defRPr kumimoji="0" sz="2000" kern="1200">
          <a:solidFill>
            <a:srgbClr val="002C52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tx2"/>
        </a:buClr>
        <a:buSzPct val="80000"/>
        <a:buFont typeface="Symbol" pitchFamily="18" charset="2"/>
        <a:buChar char=""/>
        <a:defRPr kumimoji="0" sz="2000" kern="1200">
          <a:solidFill>
            <a:srgbClr val="002C52"/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tx2"/>
        </a:buClr>
        <a:buSzPct val="100000"/>
        <a:buFont typeface="Arial" pitchFamily="34" charset="0"/>
        <a:buChar char="»"/>
        <a:defRPr kumimoji="0" sz="1800" kern="1200">
          <a:solidFill>
            <a:srgbClr val="002C52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image" Target="../media/image20.png"/><Relationship Id="rId6" Type="http://schemas.openxmlformats.org/officeDocument/2006/relationships/image" Target="../media/image27.png"/><Relationship Id="rId7" Type="http://schemas.openxmlformats.org/officeDocument/2006/relationships/image" Target="../media/image34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20.png"/><Relationship Id="rId5" Type="http://schemas.openxmlformats.org/officeDocument/2006/relationships/image" Target="../media/image27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23.png"/><Relationship Id="rId9" Type="http://schemas.openxmlformats.org/officeDocument/2006/relationships/image" Target="../media/image39.png"/><Relationship Id="rId10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20.png"/><Relationship Id="rId5" Type="http://schemas.openxmlformats.org/officeDocument/2006/relationships/image" Target="../media/image27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23.png"/><Relationship Id="rId9" Type="http://schemas.openxmlformats.org/officeDocument/2006/relationships/image" Target="../media/image39.png"/><Relationship Id="rId10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microsoft.com/office/2007/relationships/hdphoto" Target="../media/hdphoto4.wdp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emf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53.png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60.png"/><Relationship Id="rId5" Type="http://schemas.microsoft.com/office/2007/relationships/hdphoto" Target="../media/hdphoto5.wdp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8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29.png"/><Relationship Id="rId6" Type="http://schemas.openxmlformats.org/officeDocument/2006/relationships/image" Target="../media/image18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75.png"/><Relationship Id="rId5" Type="http://schemas.microsoft.com/office/2007/relationships/hdphoto" Target="../media/hdphoto7.wdp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microsoft.com/office/2007/relationships/hdphoto" Target="../media/hdphoto8.wdp"/><Relationship Id="rId5" Type="http://schemas.openxmlformats.org/officeDocument/2006/relationships/image" Target="../media/image82.emf"/><Relationship Id="rId6" Type="http://schemas.microsoft.com/office/2007/relationships/hdphoto" Target="../media/hdphoto9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emf"/><Relationship Id="rId5" Type="http://schemas.openxmlformats.org/officeDocument/2006/relationships/image" Target="../media/image85.gif"/><Relationship Id="rId6" Type="http://schemas.openxmlformats.org/officeDocument/2006/relationships/image" Target="../media/image86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18.png"/><Relationship Id="rId5" Type="http://schemas.openxmlformats.org/officeDocument/2006/relationships/image" Target="../media/image8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4" Type="http://schemas.openxmlformats.org/officeDocument/2006/relationships/image" Target="../media/image95.tiff"/><Relationship Id="rId5" Type="http://schemas.openxmlformats.org/officeDocument/2006/relationships/image" Target="../media/image96.tiff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tiff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18.png"/><Relationship Id="rId5" Type="http://schemas.openxmlformats.org/officeDocument/2006/relationships/image" Target="../media/image98.png"/><Relationship Id="rId6" Type="http://schemas.microsoft.com/office/2007/relationships/hdphoto" Target="../media/hdphoto11.wdp"/><Relationship Id="rId7" Type="http://schemas.microsoft.com/office/2007/relationships/hdphoto" Target="../media/hdphoto12.wdp"/><Relationship Id="rId8" Type="http://schemas.openxmlformats.org/officeDocument/2006/relationships/image" Target="../media/image99.tiff"/><Relationship Id="rId9" Type="http://schemas.openxmlformats.org/officeDocument/2006/relationships/image" Target="../media/image10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microsoft.com/office/2007/relationships/hdphoto" Target="../media/hdphoto1.wdp"/><Relationship Id="rId5" Type="http://schemas.openxmlformats.org/officeDocument/2006/relationships/image" Target="../media/image22.png"/><Relationship Id="rId6" Type="http://schemas.microsoft.com/office/2007/relationships/hdphoto" Target="../media/hdphoto2.wdp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microsoft.com/office/2007/relationships/hdphoto" Target="../media/hdphoto3.wdp"/><Relationship Id="rId10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18.png"/><Relationship Id="rId8" Type="http://schemas.openxmlformats.org/officeDocument/2006/relationships/image" Target="../media/image3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20.png"/><Relationship Id="rId6" Type="http://schemas.openxmlformats.org/officeDocument/2006/relationships/image" Target="../media/image27.png"/><Relationship Id="rId7" Type="http://schemas.openxmlformats.org/officeDocument/2006/relationships/image" Target="../media/image23.png"/><Relationship Id="rId8" Type="http://schemas.openxmlformats.org/officeDocument/2006/relationships/image" Target="../media/image28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7" y="3861048"/>
            <a:ext cx="8388424" cy="1476164"/>
          </a:xfrm>
        </p:spPr>
        <p:txBody>
          <a:bodyPr>
            <a:noAutofit/>
          </a:bodyPr>
          <a:lstStyle/>
          <a:p>
            <a:pPr algn="ctr"/>
            <a:r>
              <a:rPr lang="en-US" sz="2400" u="sng" dirty="0" smtClean="0"/>
              <a:t>Vincenzo Mancuso, PhD</a:t>
            </a:r>
          </a:p>
          <a:p>
            <a:pPr algn="ctr"/>
            <a:r>
              <a:rPr lang="en-US" sz="2400" dirty="0" smtClean="0"/>
              <a:t>Research Associate professor</a:t>
            </a:r>
          </a:p>
          <a:p>
            <a:pPr algn="ctr"/>
            <a:r>
              <a:rPr lang="en-US" sz="2400" dirty="0" smtClean="0"/>
              <a:t>IMDEA Networks Institute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err="1"/>
              <a:t>v</a:t>
            </a:r>
            <a:r>
              <a:rPr lang="en-US" sz="2400" dirty="0" err="1" smtClean="0"/>
              <a:t>incenzo.mancuso@imdea.org</a:t>
            </a: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7" y="1772816"/>
            <a:ext cx="8388424" cy="1944128"/>
          </a:xfrm>
        </p:spPr>
        <p:txBody>
          <a:bodyPr lIns="0" rIns="0">
            <a:noAutofit/>
          </a:bodyPr>
          <a:lstStyle/>
          <a:p>
            <a:pPr algn="ctr"/>
            <a:r>
              <a:rPr lang="en-US" sz="3550" dirty="0" smtClean="0"/>
              <a:t>Efficient Opportunistic Relay with D2D Communication Techniques</a:t>
            </a:r>
            <a:endParaRPr lang="en-US" sz="35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D59EDA0-296C-4BA5-901B-5BF081192963}" type="slidenum">
              <a:rPr lang="es-ES" smtClean="0"/>
              <a:pPr/>
              <a:t>1</a:t>
            </a:fld>
            <a:endParaRPr lang="es-E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 descr="Screen shot 2013-09-16 at 2.50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6" y="2708275"/>
            <a:ext cx="417036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827088" y="2060577"/>
            <a:ext cx="7993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Times" charset="0"/>
                <a:cs typeface="Times" charset="0"/>
              </a:rPr>
              <a:t>CL(MR): At </a:t>
            </a:r>
            <a:r>
              <a:rPr lang="en-US" sz="2000" b="1" dirty="0">
                <a:latin typeface="Times" charset="0"/>
                <a:cs typeface="Times" charset="0"/>
              </a:rPr>
              <a:t>each scheduling epoch, resource blocks  are allocated to the cluster head with the </a:t>
            </a:r>
            <a:r>
              <a:rPr lang="en-US" sz="2000" b="1" i="1" dirty="0">
                <a:solidFill>
                  <a:srgbClr val="FF0000"/>
                </a:solidFill>
                <a:latin typeface="Times" charset="0"/>
                <a:cs typeface="Times" charset="0"/>
              </a:rPr>
              <a:t>highest channel quality</a:t>
            </a:r>
            <a:r>
              <a:rPr lang="en-US" sz="2000" b="1" dirty="0">
                <a:latin typeface="Times" charset="0"/>
                <a:cs typeface="Times" charset="0"/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 rot="17040000">
            <a:off x="5837737" y="3898722"/>
            <a:ext cx="356200" cy="1306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 rot="13740000">
            <a:off x="3150167" y="3866495"/>
            <a:ext cx="431000" cy="1580745"/>
          </a:xfrm>
          <a:prstGeom prst="rect">
            <a:avLst/>
          </a:prstGeom>
        </p:spPr>
      </p:pic>
      <p:grpSp>
        <p:nvGrpSpPr>
          <p:cNvPr id="18439" name="Group 2"/>
          <p:cNvGrpSpPr>
            <a:grpSpLocks/>
          </p:cNvGrpSpPr>
          <p:nvPr/>
        </p:nvGrpSpPr>
        <p:grpSpPr bwMode="auto">
          <a:xfrm>
            <a:off x="1116014" y="5311777"/>
            <a:ext cx="500062" cy="665163"/>
            <a:chOff x="251520" y="5112039"/>
            <a:chExt cx="500211" cy="665466"/>
          </a:xfrm>
        </p:grpSpPr>
        <p:pic>
          <p:nvPicPr>
            <p:cNvPr id="18509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276821"/>
              <a:ext cx="500211" cy="50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10" name="Picture 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73" y="5112039"/>
              <a:ext cx="213505" cy="17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40" name="Group 95"/>
          <p:cNvGrpSpPr>
            <a:grpSpLocks/>
          </p:cNvGrpSpPr>
          <p:nvPr/>
        </p:nvGrpSpPr>
        <p:grpSpPr bwMode="auto">
          <a:xfrm>
            <a:off x="1047751" y="4592638"/>
            <a:ext cx="500063" cy="666750"/>
            <a:chOff x="251520" y="5112039"/>
            <a:chExt cx="500211" cy="665466"/>
          </a:xfrm>
        </p:grpSpPr>
        <p:pic>
          <p:nvPicPr>
            <p:cNvPr id="18507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276821"/>
              <a:ext cx="500211" cy="50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08" name="Picture 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73" y="5112039"/>
              <a:ext cx="213505" cy="17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4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8" y="3444876"/>
            <a:ext cx="11811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2" name="Group 2"/>
          <p:cNvGrpSpPr>
            <a:grpSpLocks/>
          </p:cNvGrpSpPr>
          <p:nvPr/>
        </p:nvGrpSpPr>
        <p:grpSpPr bwMode="auto">
          <a:xfrm>
            <a:off x="7215189" y="5453063"/>
            <a:ext cx="500062" cy="665162"/>
            <a:chOff x="251520" y="5112039"/>
            <a:chExt cx="500211" cy="665466"/>
          </a:xfrm>
        </p:grpSpPr>
        <p:pic>
          <p:nvPicPr>
            <p:cNvPr id="18505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276821"/>
              <a:ext cx="500211" cy="50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06" name="Picture 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73" y="5112039"/>
              <a:ext cx="213505" cy="17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Oval 29"/>
          <p:cNvSpPr>
            <a:spLocks noChangeAspect="1"/>
          </p:cNvSpPr>
          <p:nvPr/>
        </p:nvSpPr>
        <p:spPr>
          <a:xfrm rot="19800000" flipH="1">
            <a:off x="6638925" y="4735515"/>
            <a:ext cx="1239838" cy="1508125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444" name="TextBox 54"/>
          <p:cNvSpPr txBox="1">
            <a:spLocks noChangeArrowheads="1"/>
          </p:cNvSpPr>
          <p:nvPr/>
        </p:nvSpPr>
        <p:spPr bwMode="auto">
          <a:xfrm flipH="1">
            <a:off x="6684964" y="6165852"/>
            <a:ext cx="1030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i="1" dirty="0">
                <a:latin typeface="Times" charset="0"/>
                <a:cs typeface="Times" charset="0"/>
              </a:rPr>
              <a:t>Cluster </a:t>
            </a:r>
            <a:r>
              <a:rPr lang="en-US" sz="1200" i="1" dirty="0" smtClean="0">
                <a:latin typeface="Times" charset="0"/>
                <a:cs typeface="Times" charset="0"/>
              </a:rPr>
              <a:t>2</a:t>
            </a:r>
            <a:endParaRPr lang="en-US" sz="1200" dirty="0">
              <a:latin typeface="Times" charset="0"/>
              <a:cs typeface="Times" charset="0"/>
            </a:endParaRPr>
          </a:p>
        </p:txBody>
      </p:sp>
      <p:sp>
        <p:nvSpPr>
          <p:cNvPr id="18445" name="TextBox 54"/>
          <p:cNvSpPr txBox="1">
            <a:spLocks noChangeArrowheads="1"/>
          </p:cNvSpPr>
          <p:nvPr/>
        </p:nvSpPr>
        <p:spPr bwMode="auto">
          <a:xfrm flipH="1">
            <a:off x="1165226" y="6176965"/>
            <a:ext cx="1030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i="1" dirty="0">
                <a:latin typeface="Times" charset="0"/>
                <a:cs typeface="Times" charset="0"/>
              </a:rPr>
              <a:t>Cluster </a:t>
            </a:r>
            <a:r>
              <a:rPr lang="en-US" sz="1200" i="1" dirty="0" smtClean="0">
                <a:latin typeface="Times" charset="0"/>
                <a:cs typeface="Times" charset="0"/>
              </a:rPr>
              <a:t>1</a:t>
            </a:r>
            <a:endParaRPr lang="en-US" sz="1200" dirty="0">
              <a:latin typeface="Times" charset="0"/>
              <a:cs typeface="Times" charset="0"/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 rot="6300000" flipH="1">
            <a:off x="978694" y="4356894"/>
            <a:ext cx="1651000" cy="2008188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8447" name="Picture 1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6" y="4949827"/>
            <a:ext cx="4159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Picture 1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1" y="4581527"/>
            <a:ext cx="4603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9" name="Group 11"/>
          <p:cNvGrpSpPr>
            <a:grpSpLocks/>
          </p:cNvGrpSpPr>
          <p:nvPr/>
        </p:nvGrpSpPr>
        <p:grpSpPr bwMode="auto">
          <a:xfrm>
            <a:off x="1690689" y="5456240"/>
            <a:ext cx="500062" cy="674687"/>
            <a:chOff x="0" y="0"/>
            <a:chExt cx="653" cy="852"/>
          </a:xfrm>
        </p:grpSpPr>
        <p:pic>
          <p:nvPicPr>
            <p:cNvPr id="18503" name="Picture 9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1"/>
              <a:ext cx="656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04" name="Picture 10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" y="0"/>
              <a:ext cx="30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50" name="Picture 9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813302"/>
            <a:ext cx="5016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 bwMode="auto">
          <a:xfrm>
            <a:off x="4761564" y="5589926"/>
            <a:ext cx="432048" cy="3600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RB6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4338178" y="5589242"/>
            <a:ext cx="432523" cy="3603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RB5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916626" y="5589242"/>
            <a:ext cx="428240" cy="3603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RB4</a:t>
            </a:r>
          </a:p>
        </p:txBody>
      </p:sp>
      <p:sp>
        <p:nvSpPr>
          <p:cNvPr id="50" name="TextBox 5"/>
          <p:cNvSpPr txBox="1">
            <a:spLocks noChangeArrowheads="1"/>
          </p:cNvSpPr>
          <p:nvPr/>
        </p:nvSpPr>
        <p:spPr bwMode="auto">
          <a:xfrm rot="16200000">
            <a:off x="3229769" y="5474537"/>
            <a:ext cx="98266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050" dirty="0" smtClean="0"/>
              <a:t>Frequency</a:t>
            </a:r>
          </a:p>
        </p:txBody>
      </p:sp>
      <p:sp>
        <p:nvSpPr>
          <p:cNvPr id="51" name="TextBox 5"/>
          <p:cNvSpPr txBox="1">
            <a:spLocks noChangeArrowheads="1"/>
          </p:cNvSpPr>
          <p:nvPr/>
        </p:nvSpPr>
        <p:spPr bwMode="auto">
          <a:xfrm>
            <a:off x="4092576" y="5975350"/>
            <a:ext cx="9842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050" dirty="0" smtClean="0"/>
              <a:t>Time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4762889" y="5214036"/>
            <a:ext cx="432048" cy="3600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RB3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4355502" y="5213352"/>
            <a:ext cx="432523" cy="3603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RB2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3917950" y="5213352"/>
            <a:ext cx="428240" cy="3603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RB1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4761603" y="5589926"/>
            <a:ext cx="432048" cy="3600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RB6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4338217" y="5589242"/>
            <a:ext cx="432523" cy="3603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RB5</a:t>
            </a:r>
          </a:p>
        </p:txBody>
      </p:sp>
      <p:sp>
        <p:nvSpPr>
          <p:cNvPr id="63" name="Rectangle 62"/>
          <p:cNvSpPr/>
          <p:nvPr/>
        </p:nvSpPr>
        <p:spPr bwMode="auto">
          <a:xfrm>
            <a:off x="3916665" y="5589242"/>
            <a:ext cx="428240" cy="3603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RB4</a:t>
            </a:r>
          </a:p>
        </p:txBody>
      </p:sp>
      <p:sp>
        <p:nvSpPr>
          <p:cNvPr id="64" name="TextBox 5"/>
          <p:cNvSpPr txBox="1">
            <a:spLocks noChangeArrowheads="1"/>
          </p:cNvSpPr>
          <p:nvPr/>
        </p:nvSpPr>
        <p:spPr bwMode="auto">
          <a:xfrm rot="16200000">
            <a:off x="3229769" y="5474537"/>
            <a:ext cx="98266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050" dirty="0" smtClean="0"/>
              <a:t>Frequency</a:t>
            </a:r>
          </a:p>
        </p:txBody>
      </p:sp>
      <p:sp>
        <p:nvSpPr>
          <p:cNvPr id="65" name="TextBox 5"/>
          <p:cNvSpPr txBox="1">
            <a:spLocks noChangeArrowheads="1"/>
          </p:cNvSpPr>
          <p:nvPr/>
        </p:nvSpPr>
        <p:spPr bwMode="auto">
          <a:xfrm>
            <a:off x="4092576" y="5975350"/>
            <a:ext cx="9842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050" dirty="0" smtClean="0"/>
              <a:t>Time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4762928" y="5214036"/>
            <a:ext cx="432048" cy="3600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RB3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355541" y="5213352"/>
            <a:ext cx="432523" cy="3603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3917989" y="5213352"/>
            <a:ext cx="428240" cy="3603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RB1</a:t>
            </a:r>
          </a:p>
        </p:txBody>
      </p:sp>
      <p:pic>
        <p:nvPicPr>
          <p:cNvPr id="69" name="Picture 10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4581525"/>
            <a:ext cx="4524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4" y="4448177"/>
            <a:ext cx="4603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10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4" y="4448175"/>
            <a:ext cx="4524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1854784" y="4382774"/>
            <a:ext cx="720080" cy="450378"/>
          </a:xfrm>
          <a:prstGeom prst="ellipse">
            <a:avLst/>
          </a:prstGeom>
          <a:noFill/>
          <a:ln w="28575" cmpd="sng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Arial" charset="0"/>
              <a:ea typeface="ＭＳ Ｐゴシック" pitchFamily="124" charset="-128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6660232" y="4509884"/>
            <a:ext cx="720080" cy="450378"/>
          </a:xfrm>
          <a:prstGeom prst="ellipse">
            <a:avLst/>
          </a:prstGeom>
          <a:noFill/>
          <a:ln w="28575" cmpd="sng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Arial" charset="0"/>
              <a:ea typeface="ＭＳ Ｐゴシック" pitchFamily="124" charset="-128"/>
            </a:endParaRPr>
          </a:p>
        </p:txBody>
      </p:sp>
      <p:sp>
        <p:nvSpPr>
          <p:cNvPr id="73" name="TextBox 1"/>
          <p:cNvSpPr txBox="1">
            <a:spLocks noChangeArrowheads="1"/>
          </p:cNvSpPr>
          <p:nvPr/>
        </p:nvSpPr>
        <p:spPr bwMode="auto">
          <a:xfrm>
            <a:off x="5257800" y="3276600"/>
            <a:ext cx="4089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" charset="0"/>
                <a:cs typeface="Times" charset="0"/>
              </a:rPr>
              <a:t>Throughput Optimal</a:t>
            </a:r>
          </a:p>
          <a:p>
            <a:pPr marL="0" indent="0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" charset="0"/>
                <a:cs typeface="Times" charset="0"/>
              </a:rPr>
              <a:t>Low Complexity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36B08F-C193-4C62-9AF5-65791435E89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2938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© Institute IMDEA Networks</a:t>
            </a:r>
            <a:endParaRPr lang="en-US" dirty="0"/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864488" y="188640"/>
            <a:ext cx="8100000" cy="792000"/>
          </a:xfrm>
          <a:prstGeom prst="rect">
            <a:avLst/>
          </a:prstGeom>
        </p:spPr>
        <p:txBody>
          <a:bodyPr/>
          <a:lstStyle>
            <a:lvl1pPr algn="r" rtl="0" eaLnBrk="1" latinLnBrk="0" hangingPunct="1">
              <a:spcBef>
                <a:spcPct val="0"/>
              </a:spcBef>
              <a:buNone/>
              <a:defRPr kumimoji="0" sz="3200" b="0" kern="1200" cap="none" baseline="0">
                <a:ln w="500">
                  <a:noFill/>
                </a:ln>
                <a:solidFill>
                  <a:srgbClr val="328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Inter-Cluster Scheduling Mechanism</a:t>
            </a:r>
            <a:endParaRPr lang="en-US" dirty="0"/>
          </a:p>
        </p:txBody>
      </p:sp>
      <p:sp>
        <p:nvSpPr>
          <p:cNvPr id="57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081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5831E-7 -4.06756E-6 L 0.14963 -0.2098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1" y="-10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0951E-6 1.28644E-6 L 0.12602 -0.19181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1" y="-9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07533E-8 1.28644E-6 L 0.10519 -0.18117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-90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168E-6 -4.43776E-6 L 0.22149 -0.2151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4" y="-10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1878E-6 -4.43776E-6 L 0.19094 -0.1941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7" y="-9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4173E-6 -4.43776E-6 L 0.16837 -0.18371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9" y="-918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929E-6 1.28644E-6 L -0.15657 -0.09741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29" y="-48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0951E-6 1.28644E-6 L -0.18104 -0.11823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1" y="-5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07533E-8 1.28644E-6 L -0.20187 -0.13929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2" y="-69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168E-6 -4.43776E-6 L -0.08558 -0.21517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7" y="-10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1878E-6 -4.43776E-6 L -0.10831 -0.236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6" y="-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4173E-6 -4.43776E-6 L -0.13088 -0.2570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4" y="-12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 tmFilter="0,0; .5, 1; 1, 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64" grpId="0"/>
      <p:bldP spid="64" grpId="1"/>
      <p:bldP spid="65" grpId="0"/>
      <p:bldP spid="65" grpId="1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1"/>
          <p:cNvSpPr txBox="1">
            <a:spLocks/>
          </p:cNvSpPr>
          <p:nvPr/>
        </p:nvSpPr>
        <p:spPr bwMode="auto">
          <a:xfrm>
            <a:off x="1115617" y="404664"/>
            <a:ext cx="74168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>
              <a:defRPr sz="3200">
                <a:ln w="500">
                  <a:noFill/>
                </a:ln>
                <a:solidFill>
                  <a:srgbClr val="328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  <a:lvl2pPr marL="742950" indent="-285750">
              <a:defRPr sz="2400"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Throughput + Fairness</a:t>
            </a:r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1043608" y="3729038"/>
            <a:ext cx="47555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 dirty="0"/>
              <a:t>Both CL(MR) and CL(WRR) have </a:t>
            </a:r>
            <a:r>
              <a:rPr lang="en-US" sz="2000" dirty="0" smtClean="0"/>
              <a:t>comparable throughput </a:t>
            </a:r>
            <a:r>
              <a:rPr lang="en-US" sz="2000" dirty="0"/>
              <a:t>gains.</a:t>
            </a:r>
          </a:p>
        </p:txBody>
      </p:sp>
      <p:pic>
        <p:nvPicPr>
          <p:cNvPr id="20485" name="Picture 3" descr="SC1_perCl_Equa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t="6778" r="16461" b="5556"/>
          <a:stretch>
            <a:fillRect/>
          </a:stretch>
        </p:blipFill>
        <p:spPr bwMode="auto">
          <a:xfrm rot="5400000">
            <a:off x="6324601" y="1017589"/>
            <a:ext cx="222885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simple_single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00215"/>
            <a:ext cx="399097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7" name="Group 95"/>
          <p:cNvGrpSpPr>
            <a:grpSpLocks/>
          </p:cNvGrpSpPr>
          <p:nvPr/>
        </p:nvGrpSpPr>
        <p:grpSpPr bwMode="auto">
          <a:xfrm>
            <a:off x="4124326" y="2927350"/>
            <a:ext cx="376238" cy="501650"/>
            <a:chOff x="251520" y="5112039"/>
            <a:chExt cx="500211" cy="665466"/>
          </a:xfrm>
        </p:grpSpPr>
        <p:pic>
          <p:nvPicPr>
            <p:cNvPr id="20510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276821"/>
              <a:ext cx="500211" cy="50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1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73" y="5112039"/>
              <a:ext cx="213505" cy="17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8" name="Group 14"/>
          <p:cNvGrpSpPr>
            <a:grpSpLocks/>
          </p:cNvGrpSpPr>
          <p:nvPr/>
        </p:nvGrpSpPr>
        <p:grpSpPr bwMode="auto">
          <a:xfrm>
            <a:off x="4141789" y="1773240"/>
            <a:ext cx="341312" cy="477837"/>
            <a:chOff x="0" y="0"/>
            <a:chExt cx="541" cy="806"/>
          </a:xfrm>
        </p:grpSpPr>
        <p:pic>
          <p:nvPicPr>
            <p:cNvPr id="20508" name="Picture 1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4"/>
              <a:ext cx="544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9" name="Picture 13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" y="0"/>
              <a:ext cx="2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9" name="Group 6"/>
          <p:cNvGrpSpPr>
            <a:grpSpLocks/>
          </p:cNvGrpSpPr>
          <p:nvPr/>
        </p:nvGrpSpPr>
        <p:grpSpPr bwMode="auto">
          <a:xfrm>
            <a:off x="4140200" y="2314577"/>
            <a:ext cx="342900" cy="530225"/>
            <a:chOff x="4139952" y="2314001"/>
            <a:chExt cx="342428" cy="530869"/>
          </a:xfrm>
        </p:grpSpPr>
        <p:pic>
          <p:nvPicPr>
            <p:cNvPr id="20506" name="Picture 18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2478445"/>
              <a:ext cx="342428" cy="36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7" name="Picture 2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140" y="2314001"/>
              <a:ext cx="192397" cy="161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4487864" y="1844675"/>
            <a:ext cx="5048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50" dirty="0" smtClean="0"/>
              <a:t>Good</a:t>
            </a:r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4487863" y="2492377"/>
            <a:ext cx="6731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50" dirty="0" smtClean="0"/>
              <a:t>Average</a:t>
            </a: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4487864" y="3068638"/>
            <a:ext cx="5048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50" dirty="0" smtClean="0"/>
              <a:t>Poor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681788" y="2636840"/>
            <a:ext cx="411162" cy="1011237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640638" y="2160590"/>
            <a:ext cx="411162" cy="1481137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8580438" y="1946277"/>
            <a:ext cx="411162" cy="1712913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6399214" y="4464050"/>
            <a:ext cx="288925" cy="217488"/>
          </a:xfrm>
          <a:prstGeom prst="straightConnector1">
            <a:avLst/>
          </a:prstGeom>
          <a:noFill/>
          <a:ln w="19050">
            <a:solidFill>
              <a:srgbClr val="C0504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>
            <a:off x="7134225" y="4378325"/>
            <a:ext cx="287338" cy="215900"/>
          </a:xfrm>
          <a:prstGeom prst="straightConnector1">
            <a:avLst/>
          </a:prstGeom>
          <a:noFill/>
          <a:ln w="19050">
            <a:solidFill>
              <a:srgbClr val="C0504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>
            <a:off x="7823201" y="4292600"/>
            <a:ext cx="287338" cy="215900"/>
          </a:xfrm>
          <a:prstGeom prst="straightConnector1">
            <a:avLst/>
          </a:prstGeom>
          <a:noFill/>
          <a:ln w="19050">
            <a:solidFill>
              <a:srgbClr val="C0504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>
            <a:off x="8532814" y="4414838"/>
            <a:ext cx="287337" cy="215900"/>
          </a:xfrm>
          <a:prstGeom prst="straightConnector1">
            <a:avLst/>
          </a:prstGeom>
          <a:noFill/>
          <a:ln w="19050">
            <a:solidFill>
              <a:srgbClr val="C0504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971601" y="4789601"/>
            <a:ext cx="44174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 dirty="0"/>
              <a:t>CL(MR) is unfair when the number of poor </a:t>
            </a:r>
            <a:r>
              <a:rPr lang="en-US" sz="2000" dirty="0" smtClean="0"/>
              <a:t>users </a:t>
            </a:r>
            <a:r>
              <a:rPr lang="en-US" sz="2000" dirty="0"/>
              <a:t>increases.</a:t>
            </a:r>
          </a:p>
        </p:txBody>
      </p:sp>
      <p:grpSp>
        <p:nvGrpSpPr>
          <p:cNvPr id="20502" name="Group 3"/>
          <p:cNvGrpSpPr>
            <a:grpSpLocks/>
          </p:cNvGrpSpPr>
          <p:nvPr/>
        </p:nvGrpSpPr>
        <p:grpSpPr bwMode="auto">
          <a:xfrm>
            <a:off x="5741989" y="4044950"/>
            <a:ext cx="3367087" cy="2192338"/>
            <a:chOff x="5741988" y="4044950"/>
            <a:chExt cx="3367087" cy="2192338"/>
          </a:xfrm>
        </p:grpSpPr>
        <p:pic>
          <p:nvPicPr>
            <p:cNvPr id="20504" name="Picture 4" descr="SC1_fair_MoreB_Equal.eps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2" t="7227" r="16925" b="5809"/>
            <a:stretch>
              <a:fillRect/>
            </a:stretch>
          </p:blipFill>
          <p:spPr bwMode="auto">
            <a:xfrm rot="5400000">
              <a:off x="6329363" y="3457575"/>
              <a:ext cx="2192338" cy="3367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5" name="Rectangle 2"/>
            <p:cNvSpPr>
              <a:spLocks noChangeArrowheads="1"/>
            </p:cNvSpPr>
            <p:nvPr/>
          </p:nvSpPr>
          <p:spPr bwMode="auto">
            <a:xfrm>
              <a:off x="5769297" y="4823609"/>
              <a:ext cx="216403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03" name="TextBox 5"/>
          <p:cNvSpPr txBox="1">
            <a:spLocks noChangeArrowheads="1"/>
          </p:cNvSpPr>
          <p:nvPr/>
        </p:nvSpPr>
        <p:spPr bwMode="auto">
          <a:xfrm rot="-5400000">
            <a:off x="4980782" y="4998167"/>
            <a:ext cx="1800225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Jain’s Fairness Index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36B08F-C193-4C62-9AF5-65791435E89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2938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© Institute IMDEA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3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7975E-7 -1.02339E-6 L -0.02657 0.0118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" y="57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283E-6 1.8708E-6 L -0.02813 0.003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844E-6 4.76499E-6 L -0.02466 0.0053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" y="25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9606E-7 -3.43598E-6 L -0.02362 0.0400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199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" grpId="0" animBg="1"/>
      <p:bldP spid="2" grpId="1" animBg="1"/>
      <p:bldP spid="22" grpId="0" animBg="1"/>
      <p:bldP spid="22" grpId="1" animBg="1"/>
      <p:bldP spid="23" grpId="0" animBg="1"/>
      <p:bldP spid="23" grpId="1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1"/>
          <p:cNvSpPr txBox="1">
            <a:spLocks/>
          </p:cNvSpPr>
          <p:nvPr/>
        </p:nvSpPr>
        <p:spPr bwMode="auto">
          <a:xfrm>
            <a:off x="900114" y="304800"/>
            <a:ext cx="74168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ln w="500">
                  <a:noFill/>
                </a:ln>
                <a:solidFill>
                  <a:srgbClr val="328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Throughput + Energy efficiency</a:t>
            </a:r>
          </a:p>
        </p:txBody>
      </p:sp>
      <p:pic>
        <p:nvPicPr>
          <p:cNvPr id="20485" name="Picture 3" descr="SC1_perCl_Equa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t="6778" r="16461" b="5556"/>
          <a:stretch>
            <a:fillRect/>
          </a:stretch>
        </p:blipFill>
        <p:spPr bwMode="auto">
          <a:xfrm rot="5400000">
            <a:off x="1458019" y="3051177"/>
            <a:ext cx="2697163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 descr="simple_single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4" y="1143001"/>
            <a:ext cx="399097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7" name="Group 95"/>
          <p:cNvGrpSpPr>
            <a:grpSpLocks/>
          </p:cNvGrpSpPr>
          <p:nvPr/>
        </p:nvGrpSpPr>
        <p:grpSpPr bwMode="auto">
          <a:xfrm>
            <a:off x="6503989" y="2924175"/>
            <a:ext cx="376237" cy="501650"/>
            <a:chOff x="251520" y="5112039"/>
            <a:chExt cx="500211" cy="665466"/>
          </a:xfrm>
        </p:grpSpPr>
        <p:pic>
          <p:nvPicPr>
            <p:cNvPr id="20504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276821"/>
              <a:ext cx="500211" cy="50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5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73" y="5112039"/>
              <a:ext cx="213505" cy="17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8" name="Group 14"/>
          <p:cNvGrpSpPr>
            <a:grpSpLocks/>
          </p:cNvGrpSpPr>
          <p:nvPr/>
        </p:nvGrpSpPr>
        <p:grpSpPr bwMode="auto">
          <a:xfrm>
            <a:off x="6503989" y="1773240"/>
            <a:ext cx="341312" cy="477837"/>
            <a:chOff x="0" y="0"/>
            <a:chExt cx="541" cy="806"/>
          </a:xfrm>
        </p:grpSpPr>
        <p:pic>
          <p:nvPicPr>
            <p:cNvPr id="20502" name="Picture 1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4"/>
              <a:ext cx="544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3" name="Picture 13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" y="0"/>
              <a:ext cx="2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9" name="Group 6"/>
          <p:cNvGrpSpPr>
            <a:grpSpLocks/>
          </p:cNvGrpSpPr>
          <p:nvPr/>
        </p:nvGrpSpPr>
        <p:grpSpPr bwMode="auto">
          <a:xfrm>
            <a:off x="6503988" y="2314577"/>
            <a:ext cx="342900" cy="530225"/>
            <a:chOff x="4139952" y="2314001"/>
            <a:chExt cx="342428" cy="530869"/>
          </a:xfrm>
        </p:grpSpPr>
        <p:pic>
          <p:nvPicPr>
            <p:cNvPr id="20500" name="Picture 18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2478445"/>
              <a:ext cx="342428" cy="36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1" name="Picture 2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140" y="2314001"/>
              <a:ext cx="192397" cy="161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6923089" y="1844675"/>
            <a:ext cx="5048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50" dirty="0" smtClean="0"/>
              <a:t>Good</a:t>
            </a:r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6923089" y="2492377"/>
            <a:ext cx="6731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50" dirty="0" smtClean="0"/>
              <a:t>Average</a:t>
            </a: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6923089" y="3068638"/>
            <a:ext cx="5048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50" dirty="0" smtClean="0"/>
              <a:t>Poor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85057" y="5013327"/>
            <a:ext cx="452437" cy="1222375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058218" y="4445000"/>
            <a:ext cx="452438" cy="1792288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188519" y="4156077"/>
            <a:ext cx="452438" cy="2073275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C1_EE_Equal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t="6871" r="15788" b="5785"/>
          <a:stretch>
            <a:fillRect/>
          </a:stretch>
        </p:blipFill>
        <p:spPr bwMode="auto">
          <a:xfrm rot="5400000">
            <a:off x="5615782" y="3045621"/>
            <a:ext cx="2724150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6091238" y="5097465"/>
            <a:ext cx="496887" cy="1112837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7242176" y="4378325"/>
            <a:ext cx="498475" cy="1790700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8370889" y="4210052"/>
            <a:ext cx="496887" cy="1971675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4664" y="2690815"/>
            <a:ext cx="6113462" cy="954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800" b="1">
                <a:latin typeface="Times" charset="0"/>
                <a:cs typeface="Times" charset="0"/>
              </a:rPr>
              <a:t>Throughput gain up to </a:t>
            </a:r>
            <a:r>
              <a:rPr lang="en-US" sz="2800" b="1">
                <a:solidFill>
                  <a:srgbClr val="FF0000"/>
                </a:solidFill>
                <a:latin typeface="Times" charset="0"/>
                <a:cs typeface="Times" charset="0"/>
              </a:rPr>
              <a:t>50%</a:t>
            </a:r>
            <a:r>
              <a:rPr lang="en-US" sz="2800" b="1">
                <a:latin typeface="Times" charset="0"/>
                <a:cs typeface="Times" charset="0"/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en-US" sz="2800" b="1">
                <a:latin typeface="Times" charset="0"/>
                <a:cs typeface="Times" charset="0"/>
              </a:rPr>
              <a:t>Energy efficiency gain up to </a:t>
            </a:r>
            <a:r>
              <a:rPr lang="en-US" sz="2800" b="1">
                <a:solidFill>
                  <a:srgbClr val="FF0000"/>
                </a:solidFill>
                <a:latin typeface="Times" charset="0"/>
                <a:cs typeface="Times" charset="0"/>
              </a:rPr>
              <a:t>30%</a:t>
            </a:r>
            <a:r>
              <a:rPr lang="en-US" sz="2800" b="1">
                <a:latin typeface="Times" charset="0"/>
                <a:cs typeface="Times" charset="0"/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36B08F-C193-4C62-9AF5-65791435E89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2938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© Institute IMDEA Networks</a:t>
            </a:r>
            <a:endParaRPr lang="en-US" dirty="0"/>
          </a:p>
        </p:txBody>
      </p:sp>
      <p:sp>
        <p:nvSpPr>
          <p:cNvPr id="28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52400" y="6529388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074744-EEB7-E048-A7E0-F9E15397BB42}" type="datetime1">
              <a:rPr lang="x-none" smtClean="0"/>
              <a:pPr>
                <a:defRPr/>
              </a:pPr>
              <a:t>10/6/16</a:t>
            </a:fld>
            <a:endParaRPr lang="en-US" dirty="0"/>
          </a:p>
        </p:txBody>
      </p:sp>
      <p:sp>
        <p:nvSpPr>
          <p:cNvPr id="29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1983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" grpId="0" animBg="1"/>
      <p:bldP spid="2" grpId="1" animBg="1"/>
      <p:bldP spid="22" grpId="0" animBg="1"/>
      <p:bldP spid="22" grpId="1" animBg="1"/>
      <p:bldP spid="23" grpId="0" animBg="1"/>
      <p:bldP spid="2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68276" y="3132233"/>
            <a:ext cx="3515692" cy="2449575"/>
            <a:chOff x="768276" y="3132231"/>
            <a:chExt cx="3515692" cy="2449575"/>
          </a:xfrm>
        </p:grpSpPr>
        <p:sp>
          <p:nvSpPr>
            <p:cNvPr id="31" name="Down Arrow 30"/>
            <p:cNvSpPr/>
            <p:nvPr/>
          </p:nvSpPr>
          <p:spPr>
            <a:xfrm>
              <a:off x="3400962" y="3132231"/>
              <a:ext cx="594974" cy="1044000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768276" y="4168086"/>
              <a:ext cx="3515692" cy="1413720"/>
              <a:chOff x="768276" y="3789040"/>
              <a:chExt cx="3515692" cy="1413720"/>
            </a:xfrm>
          </p:grpSpPr>
          <p:sp>
            <p:nvSpPr>
              <p:cNvPr id="6" name="TextBox 1"/>
              <p:cNvSpPr txBox="1">
                <a:spLocks noChangeArrowheads="1"/>
              </p:cNvSpPr>
              <p:nvPr/>
            </p:nvSpPr>
            <p:spPr bwMode="auto">
              <a:xfrm>
                <a:off x="768276" y="3789040"/>
                <a:ext cx="3515692" cy="141372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US" sz="2000" b="1" dirty="0" smtClean="0">
                    <a:latin typeface="Trebuchet MS"/>
                    <a:cs typeface="Trebuchet MS"/>
                  </a:rPr>
                  <a:t>Cluster formation based on Merge </a:t>
                </a:r>
                <a:r>
                  <a:rPr lang="en-US" sz="2000" b="1" dirty="0">
                    <a:latin typeface="Trebuchet MS"/>
                    <a:cs typeface="Trebuchet MS"/>
                  </a:rPr>
                  <a:t>&amp; </a:t>
                </a:r>
                <a:r>
                  <a:rPr lang="en-US" sz="2000" b="1" dirty="0" smtClean="0">
                    <a:latin typeface="Trebuchet MS"/>
                    <a:cs typeface="Trebuchet MS"/>
                  </a:rPr>
                  <a:t>Split</a:t>
                </a:r>
                <a:r>
                  <a:rPr lang="en-US" sz="2000" b="1" baseline="30000" dirty="0" smtClean="0">
                    <a:latin typeface="Trebuchet MS"/>
                    <a:cs typeface="Trebuchet MS"/>
                  </a:rPr>
                  <a:t>[1</a:t>
                </a:r>
                <a:r>
                  <a:rPr lang="en-US" sz="2000" b="1" baseline="30000" smtClean="0">
                    <a:latin typeface="Trebuchet MS"/>
                    <a:cs typeface="Trebuchet MS"/>
                  </a:rPr>
                  <a:t>]</a:t>
                </a:r>
                <a:r>
                  <a:rPr lang="en-US" sz="2000" b="1" smtClean="0">
                    <a:latin typeface="Trebuchet MS"/>
                    <a:cs typeface="Trebuchet MS"/>
                  </a:rPr>
                  <a:t> :</a:t>
                </a:r>
                <a:r>
                  <a:rPr lang="en-US" sz="1600" dirty="0">
                    <a:latin typeface="Trebuchet MS"/>
                    <a:cs typeface="Trebuchet MS"/>
                  </a:rPr>
                  <a:t/>
                </a:r>
                <a:br>
                  <a:rPr lang="en-US" sz="1600" dirty="0">
                    <a:latin typeface="Trebuchet MS"/>
                    <a:cs typeface="Trebuchet MS"/>
                  </a:rPr>
                </a:br>
                <a:r>
                  <a:rPr lang="en-US" sz="1600" b="1" dirty="0">
                    <a:latin typeface="Trebuchet MS"/>
                    <a:cs typeface="Trebuchet MS"/>
                  </a:rPr>
                  <a:t>Merge</a:t>
                </a:r>
                <a:r>
                  <a:rPr lang="en-US" sz="1600" dirty="0">
                    <a:latin typeface="Trebuchet MS"/>
                    <a:cs typeface="Trebuchet MS"/>
                  </a:rPr>
                  <a:t> </a:t>
                </a:r>
                <a:r>
                  <a:rPr lang="en-US" sz="1600" dirty="0" smtClean="0">
                    <a:latin typeface="Trebuchet MS"/>
                    <a:cs typeface="Trebuchet MS"/>
                  </a:rPr>
                  <a:t>if                           ,  </a:t>
                </a:r>
                <a:r>
                  <a:rPr lang="en-US" sz="1600" dirty="0">
                    <a:latin typeface="Trebuchet MS"/>
                    <a:cs typeface="Trebuchet MS"/>
                  </a:rPr>
                  <a:t>otherwise </a:t>
                </a:r>
                <a:r>
                  <a:rPr lang="en-US" sz="1600" b="1" dirty="0">
                    <a:latin typeface="Trebuchet MS"/>
                    <a:cs typeface="Trebuchet MS"/>
                  </a:rPr>
                  <a:t>split</a:t>
                </a:r>
                <a:r>
                  <a:rPr lang="en-US" sz="1600" dirty="0" smtClean="0">
                    <a:latin typeface="Trebuchet MS"/>
                    <a:cs typeface="Trebuchet MS"/>
                  </a:rPr>
                  <a:t>.</a:t>
                </a:r>
                <a:endParaRPr lang="en-US" sz="1600" dirty="0">
                  <a:latin typeface="Trebuchet MS"/>
                  <a:cs typeface="Trebuchet MS"/>
                </a:endParaRPr>
              </a:p>
            </p:txBody>
          </p:sp>
          <p:pic>
            <p:nvPicPr>
              <p:cNvPr id="7" name="Picture 3" descr="Screen shot 2012-09-25 at 7.15.48 PM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1464" y="4457162"/>
                <a:ext cx="1676400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4" name="Group 33"/>
          <p:cNvGrpSpPr/>
          <p:nvPr/>
        </p:nvGrpSpPr>
        <p:grpSpPr>
          <a:xfrm>
            <a:off x="5364089" y="3132233"/>
            <a:ext cx="3600400" cy="2745041"/>
            <a:chOff x="5364088" y="3132231"/>
            <a:chExt cx="3600400" cy="2745041"/>
          </a:xfrm>
        </p:grpSpPr>
        <p:sp>
          <p:nvSpPr>
            <p:cNvPr id="32" name="Down Arrow 31"/>
            <p:cNvSpPr/>
            <p:nvPr/>
          </p:nvSpPr>
          <p:spPr>
            <a:xfrm>
              <a:off x="5723578" y="3132231"/>
              <a:ext cx="594974" cy="1044000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5364088" y="4168086"/>
              <a:ext cx="3600400" cy="170918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defRPr/>
              </a:pPr>
              <a:r>
                <a:rPr lang="en-US" sz="2000" b="1" dirty="0" smtClean="0">
                  <a:latin typeface="Trebuchet MS"/>
                  <a:cs typeface="Trebuchet MS"/>
                </a:rPr>
                <a:t>Several methods to share the </a:t>
              </a:r>
              <a:r>
                <a:rPr lang="en-US" sz="2000" b="1" dirty="0" smtClean="0">
                  <a:solidFill>
                    <a:srgbClr val="FF0000"/>
                  </a:solidFill>
                  <a:latin typeface="Trebuchet MS"/>
                  <a:cs typeface="Trebuchet MS"/>
                </a:rPr>
                <a:t>gain</a:t>
              </a:r>
              <a:r>
                <a:rPr lang="en-US" sz="2000" b="1" dirty="0" smtClean="0">
                  <a:latin typeface="Trebuchet MS"/>
                  <a:cs typeface="Trebuchet MS"/>
                </a:rPr>
                <a:t> inside cluster:</a:t>
              </a:r>
            </a:p>
            <a:p>
              <a:pPr marL="285750" indent="-285750" eaLnBrk="1" hangingPunct="1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1600" dirty="0" smtClean="0">
                  <a:latin typeface="Trebuchet MS"/>
                  <a:cs typeface="Trebuchet MS"/>
                </a:rPr>
                <a:t>Equal share allocation</a:t>
              </a:r>
            </a:p>
            <a:p>
              <a:pPr marL="285750" indent="-285750" eaLnBrk="1" hangingPunct="1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1600" dirty="0" smtClean="0">
                  <a:latin typeface="Trebuchet MS"/>
                  <a:cs typeface="Trebuchet MS"/>
                </a:rPr>
                <a:t>Weighted share allocation</a:t>
              </a:r>
            </a:p>
            <a:p>
              <a:pPr marL="285750" indent="-28575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en-US" sz="1600" dirty="0">
                  <a:latin typeface="Times" charset="0"/>
                  <a:cs typeface="Times" charset="0"/>
                </a:rPr>
                <a:t>Shapley </a:t>
              </a:r>
              <a:r>
                <a:rPr lang="en-US" sz="1600" dirty="0" smtClean="0">
                  <a:latin typeface="Times" charset="0"/>
                  <a:cs typeface="Times" charset="0"/>
                </a:rPr>
                <a:t>value</a:t>
              </a:r>
              <a:endParaRPr lang="en-US" sz="1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Formation &amp; Revenue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13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5577" y="988469"/>
            <a:ext cx="3415240" cy="5683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45720" tIns="0" rIns="45720" bIns="0" anchor="ctr" anchorCtr="0">
            <a:normAutofit/>
            <a:scene3d>
              <a:camera prst="orthographicFront"/>
              <a:lightRig rig="threePt" dir="t"/>
            </a:scene3d>
            <a:sp3d>
              <a:bevelT w="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3200" b="0" kern="1200" cap="none" baseline="0">
                <a:ln w="500">
                  <a:noFill/>
                </a:ln>
                <a:solidFill>
                  <a:srgbClr val="328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US" sz="2400" b="1" dirty="0" smtClean="0">
                <a:solidFill>
                  <a:schemeClr val="tx1"/>
                </a:solidFill>
                <a:effectLst/>
                <a:latin typeface="Trebuchet MS"/>
                <a:ea typeface="ＭＳ Ｐゴシック" charset="0"/>
                <a:cs typeface="Trebuchet MS"/>
              </a:rPr>
              <a:t>A coalitional game:</a:t>
            </a:r>
            <a:endParaRPr lang="en-US" sz="2400" b="1" dirty="0">
              <a:solidFill>
                <a:schemeClr val="tx1"/>
              </a:solidFill>
              <a:effectLst/>
              <a:latin typeface="Trebuchet MS"/>
              <a:ea typeface="ＭＳ Ｐゴシック" charset="0"/>
              <a:cs typeface="Trebuchet MS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55576" y="6093296"/>
            <a:ext cx="821459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 dirty="0" smtClean="0">
                <a:latin typeface="Trebuchet MS"/>
                <a:cs typeface="Trebuchet MS"/>
              </a:rPr>
              <a:t>[1] </a:t>
            </a:r>
            <a:r>
              <a:rPr lang="en-US" sz="900" dirty="0">
                <a:latin typeface="Trebuchet MS"/>
                <a:cs typeface="Trebuchet MS"/>
              </a:rPr>
              <a:t>W. </a:t>
            </a:r>
            <a:r>
              <a:rPr lang="en-US" sz="900" dirty="0" err="1">
                <a:latin typeface="Trebuchet MS"/>
                <a:cs typeface="Trebuchet MS"/>
              </a:rPr>
              <a:t>Saad</a:t>
            </a:r>
            <a:r>
              <a:rPr lang="en-US" sz="900" dirty="0">
                <a:latin typeface="Trebuchet MS"/>
                <a:cs typeface="Trebuchet MS"/>
              </a:rPr>
              <a:t>, Z. Han, M. </a:t>
            </a:r>
            <a:r>
              <a:rPr lang="en-US" sz="900" dirty="0" err="1">
                <a:latin typeface="Trebuchet MS"/>
                <a:cs typeface="Trebuchet MS"/>
              </a:rPr>
              <a:t>Debbah</a:t>
            </a:r>
            <a:r>
              <a:rPr lang="en-US" sz="900" dirty="0">
                <a:latin typeface="Trebuchet MS"/>
                <a:cs typeface="Trebuchet MS"/>
              </a:rPr>
              <a:t>, A. </a:t>
            </a:r>
            <a:r>
              <a:rPr lang="en-US" sz="900" dirty="0" err="1">
                <a:latin typeface="Trebuchet MS"/>
                <a:cs typeface="Trebuchet MS"/>
              </a:rPr>
              <a:t>Hjorungnes</a:t>
            </a:r>
            <a:r>
              <a:rPr lang="en-US" sz="900" dirty="0">
                <a:latin typeface="Trebuchet MS"/>
                <a:cs typeface="Trebuchet MS"/>
              </a:rPr>
              <a:t>, and T. </a:t>
            </a:r>
            <a:r>
              <a:rPr lang="en-US" sz="900" dirty="0" err="1">
                <a:latin typeface="Trebuchet MS"/>
                <a:cs typeface="Trebuchet MS"/>
              </a:rPr>
              <a:t>Basar</a:t>
            </a:r>
            <a:r>
              <a:rPr lang="en-US" sz="900" dirty="0">
                <a:latin typeface="Trebuchet MS"/>
                <a:cs typeface="Trebuchet MS"/>
              </a:rPr>
              <a:t>. Coalitional games for distributed collaborative spectrum sensing in cognitive radio networks. In Proceedings of IEEE INFOCOM, pages 2114–2122, 2009.</a:t>
            </a:r>
          </a:p>
        </p:txBody>
      </p:sp>
      <p:pic>
        <p:nvPicPr>
          <p:cNvPr id="15" name="Picture 2" descr="Screen shot 2012-09-25 at 7.14.11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75" y="2179162"/>
            <a:ext cx="31892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132236" y="1556794"/>
            <a:ext cx="3455988" cy="1571625"/>
          </a:xfrm>
          <a:prstGeom prst="rect">
            <a:avLst/>
          </a:prstGeom>
          <a:noFill/>
          <a:ln w="38100" cmpd="sng">
            <a:headEnd/>
            <a:tailEnd/>
          </a:ln>
          <a:effectLst/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2000" b="1" dirty="0" smtClean="0">
                <a:latin typeface="Trebuchet MS"/>
                <a:cs typeface="Trebuchet MS"/>
              </a:rPr>
              <a:t>Definition of the game:</a:t>
            </a:r>
            <a:endParaRPr lang="en-US" sz="1600" dirty="0" smtClean="0">
              <a:latin typeface="Trebuchet MS"/>
              <a:cs typeface="Trebuchet MS"/>
            </a:endParaRPr>
          </a:p>
          <a:p>
            <a:pPr marL="0" indent="0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sz="1500" dirty="0" smtClean="0">
                <a:latin typeface="Trebuchet MS"/>
                <a:cs typeface="Trebuchet MS"/>
              </a:rPr>
              <a:t>Join if throughput is improved.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FontTx/>
              <a:buChar char="-"/>
              <a:defRPr/>
            </a:pPr>
            <a:endParaRPr lang="en-US" sz="1600" dirty="0" smtClean="0">
              <a:latin typeface="Trebuchet MS"/>
              <a:cs typeface="Trebuchet MS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FontTx/>
              <a:buChar char="-"/>
              <a:defRPr/>
            </a:pPr>
            <a:endParaRPr lang="en-US" sz="1600" dirty="0" smtClean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6540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Intra-Cluster </a:t>
            </a:r>
            <a:r>
              <a:rPr lang="en-US" dirty="0" smtClean="0"/>
              <a:t>Scheduling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14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pic>
        <p:nvPicPr>
          <p:cNvPr id="6" name="Picture 4" descr="Screen shot 2012-09-25 at 7.16.54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899" y="1552211"/>
            <a:ext cx="4077494" cy="71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Screen shot 2012-09-25 at 7.16.43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38" r="100000">
                        <a14:backgroundMark x1="10464" y1="24306" x2="10464" y2="24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640" y="836714"/>
            <a:ext cx="3995737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55451" y="971069"/>
            <a:ext cx="29464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285750" indent="-285750" eaLnBrk="1" hangingPunct="1">
              <a:lnSpc>
                <a:spcPct val="120000"/>
              </a:lnSpc>
              <a:buFont typeface="Arial"/>
              <a:buChar char="•"/>
            </a:pPr>
            <a:r>
              <a:rPr lang="en-US" sz="1800" dirty="0" smtClean="0">
                <a:latin typeface="Times" charset="0"/>
                <a:cs typeface="Times" charset="0"/>
              </a:rPr>
              <a:t>Equal </a:t>
            </a:r>
            <a:r>
              <a:rPr lang="en-US" sz="1800" dirty="0">
                <a:latin typeface="Times" charset="0"/>
                <a:cs typeface="Times" charset="0"/>
              </a:rPr>
              <a:t>share </a:t>
            </a:r>
            <a:r>
              <a:rPr lang="en-US" sz="1800" dirty="0" smtClean="0">
                <a:latin typeface="Times" charset="0"/>
                <a:cs typeface="Times" charset="0"/>
              </a:rPr>
              <a:t>allocation</a:t>
            </a:r>
            <a:endParaRPr lang="en-US" dirty="0">
              <a:latin typeface="Times" charset="0"/>
              <a:cs typeface="Times" charset="0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7" t="8311" r="1949" b="6354"/>
          <a:stretch>
            <a:fillRect/>
          </a:stretch>
        </p:blipFill>
        <p:spPr bwMode="auto">
          <a:xfrm>
            <a:off x="3826933" y="2996952"/>
            <a:ext cx="1217612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8206" r="70258" b="5952"/>
          <a:stretch>
            <a:fillRect/>
          </a:stretch>
        </p:blipFill>
        <p:spPr bwMode="auto">
          <a:xfrm>
            <a:off x="939271" y="4198689"/>
            <a:ext cx="766763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6" t="8458" r="33121" b="6966"/>
          <a:stretch>
            <a:fillRect/>
          </a:stretch>
        </p:blipFill>
        <p:spPr bwMode="auto">
          <a:xfrm>
            <a:off x="2164821" y="3323979"/>
            <a:ext cx="1016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t="9348" r="20277" b="13542"/>
          <a:stretch>
            <a:fillRect/>
          </a:stretch>
        </p:blipFill>
        <p:spPr bwMode="auto">
          <a:xfrm>
            <a:off x="6743494" y="3349949"/>
            <a:ext cx="240665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880468" y="5571191"/>
            <a:ext cx="811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dist"/>
            <a:r>
              <a:rPr lang="en-US" b="1" i="1"/>
              <a:t>10%</a:t>
            </a:r>
          </a:p>
        </p:txBody>
      </p:sp>
      <p:sp>
        <p:nvSpPr>
          <p:cNvPr id="17" name="TextBox 45"/>
          <p:cNvSpPr txBox="1">
            <a:spLocks noChangeArrowheads="1"/>
          </p:cNvSpPr>
          <p:nvPr/>
        </p:nvSpPr>
        <p:spPr bwMode="auto">
          <a:xfrm>
            <a:off x="2288646" y="4868616"/>
            <a:ext cx="811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dist"/>
            <a:r>
              <a:rPr lang="en-US" b="1" i="1"/>
              <a:t>30%</a:t>
            </a:r>
          </a:p>
        </p:txBody>
      </p:sp>
      <p:sp>
        <p:nvSpPr>
          <p:cNvPr id="18" name="TextBox 46"/>
          <p:cNvSpPr txBox="1">
            <a:spLocks noChangeArrowheads="1"/>
          </p:cNvSpPr>
          <p:nvPr/>
        </p:nvSpPr>
        <p:spPr bwMode="auto">
          <a:xfrm>
            <a:off x="4022196" y="4868616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dist"/>
            <a:r>
              <a:rPr lang="en-US" b="1" i="1"/>
              <a:t>60%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009" y="3858027"/>
            <a:ext cx="851596" cy="42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893" y="3974692"/>
            <a:ext cx="850404" cy="42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089" y="4091243"/>
            <a:ext cx="850405" cy="42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181" y="3694431"/>
            <a:ext cx="851596" cy="42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073" y="3848199"/>
            <a:ext cx="851596" cy="42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056" y="3515179"/>
            <a:ext cx="850404" cy="42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1"/>
          <p:cNvSpPr>
            <a:spLocks noChangeArrowheads="1"/>
          </p:cNvSpPr>
          <p:nvPr/>
        </p:nvSpPr>
        <p:spPr bwMode="auto">
          <a:xfrm>
            <a:off x="755451" y="1700697"/>
            <a:ext cx="29464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Times" charset="0"/>
                <a:cs typeface="Times" charset="0"/>
              </a:rPr>
              <a:t>Weighted </a:t>
            </a:r>
            <a:r>
              <a:rPr lang="en-US" dirty="0">
                <a:latin typeface="Times" charset="0"/>
                <a:cs typeface="Times" charset="0"/>
              </a:rPr>
              <a:t>share </a:t>
            </a:r>
            <a:r>
              <a:rPr lang="en-US" dirty="0" smtClean="0">
                <a:latin typeface="Times" charset="0"/>
                <a:cs typeface="Times" charset="0"/>
              </a:rPr>
              <a:t>allocation</a:t>
            </a:r>
            <a:endParaRPr lang="en-US" dirty="0">
              <a:latin typeface="Times" charset="0"/>
              <a:cs typeface="Times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755577" y="2437438"/>
            <a:ext cx="29464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Times" charset="0"/>
                <a:cs typeface="Times" charset="0"/>
              </a:rPr>
              <a:t>Shapley … </a:t>
            </a:r>
            <a:endParaRPr lang="en-US" dirty="0">
              <a:latin typeface="Times" charset="0"/>
              <a:cs typeface="Times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2195736" y="6237312"/>
            <a:ext cx="669674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" charset="0"/>
                <a:cs typeface="Times" charset="0"/>
              </a:rPr>
              <a:t>Gain? Just Throughput? What about energy,  efficiency, etc.? </a:t>
            </a:r>
            <a:endParaRPr lang="en-US" b="1" dirty="0">
              <a:solidFill>
                <a:srgbClr val="FF0000"/>
              </a:solidFill>
              <a:latin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33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1 -0.04121 L -0.55173 0.3122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1" y="1766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40851 0.1648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4" y="824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44444E-6 L -0.35417 0.264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8" y="1321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9 0.05995 L -0.52708 0.3854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88" y="1627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14896 0.2092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046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18664 0.2236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0" y="11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725 0.38565 L -0.18854 0.3120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6" grpId="0"/>
      <p:bldP spid="17" grpId="0"/>
      <p:bldP spid="18" grpId="0"/>
      <p:bldP spid="47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2564904"/>
            <a:ext cx="6012160" cy="2946322"/>
          </a:xfrm>
          <a:prstGeom prst="rect">
            <a:avLst/>
          </a:prstGeom>
        </p:spPr>
      </p:pic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1317805"/>
            <a:ext cx="4032448" cy="959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Throughput and Power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15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797744" y="980728"/>
            <a:ext cx="8886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Expected achievable throughput under CL(WRR)</a:t>
            </a:r>
            <a:r>
              <a:rPr lang="en-US" sz="2000" b="1" baseline="30000" dirty="0" smtClean="0">
                <a:solidFill>
                  <a:srgbClr val="000000"/>
                </a:solidFill>
                <a:latin typeface="Trebuchet MS"/>
                <a:cs typeface="Trebuchet MS"/>
              </a:rPr>
              <a:t>[2]</a:t>
            </a:r>
            <a:r>
              <a:rPr lang="en-US" sz="2000" b="1" dirty="0" smtClean="0">
                <a:solidFill>
                  <a:srgbClr val="000000"/>
                </a:solidFill>
                <a:latin typeface="Trebuchet MS"/>
                <a:cs typeface="Trebuchet MS"/>
              </a:rPr>
              <a:t>:</a:t>
            </a:r>
            <a:endParaRPr lang="en-US" sz="2000" b="1" i="1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827585" y="2204864"/>
            <a:ext cx="8886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en-US" sz="2000" b="1" dirty="0" smtClean="0">
                <a:latin typeface="Trebuchet MS"/>
                <a:cs typeface="Trebuchet MS"/>
              </a:rPr>
              <a:t>Power </a:t>
            </a:r>
            <a:r>
              <a:rPr lang="en-US" sz="2000" b="1" dirty="0">
                <a:latin typeface="Trebuchet MS"/>
                <a:cs typeface="Trebuchet MS"/>
              </a:rPr>
              <a:t>consumption of a D2D </a:t>
            </a:r>
            <a:r>
              <a:rPr lang="en-US" sz="2000" b="1" dirty="0" smtClean="0">
                <a:latin typeface="Trebuchet MS"/>
                <a:cs typeface="Trebuchet MS"/>
              </a:rPr>
              <a:t>user over </a:t>
            </a:r>
            <a:r>
              <a:rPr lang="en-US" sz="2000" dirty="0" smtClean="0">
                <a:latin typeface="Trebuchet MS"/>
                <a:cs typeface="Trebuchet MS"/>
              </a:rPr>
              <a:t>LTE or </a:t>
            </a:r>
            <a:r>
              <a:rPr lang="en-US" sz="2000" dirty="0" err="1" smtClean="0">
                <a:latin typeface="Trebuchet MS"/>
                <a:cs typeface="Trebuchet MS"/>
              </a:rPr>
              <a:t>WiFi</a:t>
            </a:r>
            <a:r>
              <a:rPr lang="en-US" sz="2000" baseline="30000" dirty="0" smtClean="0">
                <a:latin typeface="Trebuchet MS"/>
                <a:cs typeface="Trebuchet MS"/>
              </a:rPr>
              <a:t>[3]</a:t>
            </a:r>
            <a:r>
              <a:rPr lang="en-US" sz="2000" b="1" dirty="0" smtClean="0">
                <a:latin typeface="Trebuchet MS"/>
                <a:cs typeface="Trebuchet MS"/>
              </a:rPr>
              <a:t>: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91238" y="6165305"/>
            <a:ext cx="8352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i="1" dirty="0" smtClean="0"/>
              <a:t>[3] </a:t>
            </a:r>
            <a:r>
              <a:rPr lang="en-US" sz="1100" i="1" dirty="0" err="1" smtClean="0"/>
              <a:t>Arash</a:t>
            </a:r>
            <a:r>
              <a:rPr lang="en-US" sz="1100" i="1" dirty="0" smtClean="0"/>
              <a:t> </a:t>
            </a:r>
            <a:r>
              <a:rPr lang="en-US" sz="1100" i="1" dirty="0" err="1"/>
              <a:t>Asadi</a:t>
            </a:r>
            <a:r>
              <a:rPr lang="en-US" sz="1100" i="1" dirty="0"/>
              <a:t> and Vincenzo Mancuso </a:t>
            </a:r>
            <a:r>
              <a:rPr lang="en-US" sz="1100" dirty="0"/>
              <a:t>, “DRONEE: Dual-radio Opportunistic Net- working for Energy Efficiency”, Elsevier </a:t>
            </a:r>
            <a:r>
              <a:rPr lang="en-US" sz="1100" u="sng" dirty="0"/>
              <a:t>Computer </a:t>
            </a:r>
            <a:r>
              <a:rPr lang="en-US" sz="1100" u="sng" dirty="0" smtClean="0"/>
              <a:t>Communications</a:t>
            </a:r>
            <a:r>
              <a:rPr lang="en-US" sz="1100" dirty="0" smtClean="0"/>
              <a:t>, 2014. </a:t>
            </a:r>
            <a:endParaRPr lang="en-US" sz="1100" dirty="0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55742" y="5817621"/>
            <a:ext cx="8352762" cy="4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i="1" dirty="0" smtClean="0"/>
              <a:t>[2] </a:t>
            </a:r>
            <a:r>
              <a:rPr lang="en-US" sz="1100" i="1" dirty="0" err="1" smtClean="0"/>
              <a:t>Arash</a:t>
            </a:r>
            <a:r>
              <a:rPr lang="en-US" sz="1100" i="1" dirty="0" smtClean="0"/>
              <a:t> </a:t>
            </a:r>
            <a:r>
              <a:rPr lang="en-US" sz="1100" i="1" dirty="0" err="1"/>
              <a:t>Asadi</a:t>
            </a:r>
            <a:r>
              <a:rPr lang="en-US" sz="1100" i="1" dirty="0"/>
              <a:t> and Vincenzo Mancuso</a:t>
            </a:r>
            <a:r>
              <a:rPr lang="en-US" sz="1100" dirty="0"/>
              <a:t>, “On the compound impact of opportunistic scheduling and D2D communications in cellular networks”, in Proceeding of the </a:t>
            </a:r>
            <a:r>
              <a:rPr lang="en-US" sz="1100" u="sng" dirty="0"/>
              <a:t>ACM </a:t>
            </a:r>
            <a:r>
              <a:rPr lang="en-US" sz="1100" u="sng" dirty="0" smtClean="0"/>
              <a:t>MSWIM</a:t>
            </a:r>
            <a:r>
              <a:rPr lang="en-US" sz="1100" dirty="0" smtClean="0"/>
              <a:t>, </a:t>
            </a:r>
            <a:r>
              <a:rPr lang="en-US" sz="1100" dirty="0"/>
              <a:t>Barcelona, Spain, </a:t>
            </a:r>
            <a:r>
              <a:rPr lang="en-US" sz="1100" dirty="0" smtClean="0"/>
              <a:t>2013.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7111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</a:t>
            </a:r>
            <a:r>
              <a:rPr lang="en-US" dirty="0"/>
              <a:t>r</a:t>
            </a:r>
            <a:r>
              <a:rPr lang="en-US" dirty="0" smtClean="0"/>
              <a:t>esults </a:t>
            </a:r>
            <a:r>
              <a:rPr lang="en-US" dirty="0"/>
              <a:t>(</a:t>
            </a:r>
            <a:r>
              <a:rPr lang="en-US" dirty="0" smtClean="0"/>
              <a:t>static nodes)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16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grpSp>
        <p:nvGrpSpPr>
          <p:cNvPr id="81" name="Group 80"/>
          <p:cNvGrpSpPr/>
          <p:nvPr/>
        </p:nvGrpSpPr>
        <p:grpSpPr>
          <a:xfrm>
            <a:off x="1126096" y="966326"/>
            <a:ext cx="2907216" cy="1993692"/>
            <a:chOff x="1181204" y="1006912"/>
            <a:chExt cx="2642923" cy="18124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19317" y="1006912"/>
              <a:ext cx="712879" cy="944282"/>
            </a:xfrm>
            <a:prstGeom prst="rect">
              <a:avLst/>
            </a:prstGeom>
          </p:spPr>
        </p:pic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1269655" y="1610337"/>
              <a:ext cx="142754" cy="241252"/>
              <a:chOff x="2639548" y="2420888"/>
              <a:chExt cx="1278272" cy="216024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1341663" y="1707573"/>
              <a:ext cx="142754" cy="241252"/>
              <a:chOff x="2639548" y="2420888"/>
              <a:chExt cx="1278272" cy="216024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1763688" y="1997224"/>
              <a:ext cx="142754" cy="241252"/>
              <a:chOff x="2639548" y="2420888"/>
              <a:chExt cx="1278272" cy="216024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1827312" y="2060848"/>
              <a:ext cx="142754" cy="241252"/>
              <a:chOff x="2639548" y="2420888"/>
              <a:chExt cx="1278272" cy="216024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1899320" y="2132856"/>
              <a:ext cx="142754" cy="241252"/>
              <a:chOff x="2639548" y="2420888"/>
              <a:chExt cx="1278272" cy="216024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>
              <a:off x="1955990" y="2201844"/>
              <a:ext cx="142754" cy="241252"/>
              <a:chOff x="2639548" y="2420888"/>
              <a:chExt cx="1278272" cy="216024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sp>
          <p:nvSpPr>
            <p:cNvPr id="31" name="Oval 30"/>
            <p:cNvSpPr/>
            <p:nvPr/>
          </p:nvSpPr>
          <p:spPr>
            <a:xfrm>
              <a:off x="1683589" y="1924380"/>
              <a:ext cx="487759" cy="595107"/>
            </a:xfrm>
            <a:prstGeom prst="ellipse">
              <a:avLst/>
            </a:prstGeom>
            <a:noFill/>
            <a:ln w="1905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181204" y="1556792"/>
              <a:ext cx="366460" cy="447113"/>
            </a:xfrm>
            <a:prstGeom prst="ellipse">
              <a:avLst/>
            </a:prstGeom>
            <a:noFill/>
            <a:ln w="1905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>
              <a:grpSpLocks noChangeAspect="1"/>
            </p:cNvGrpSpPr>
            <p:nvPr/>
          </p:nvGrpSpPr>
          <p:grpSpPr>
            <a:xfrm>
              <a:off x="2783726" y="1916832"/>
              <a:ext cx="142754" cy="241252"/>
              <a:chOff x="2639548" y="2420888"/>
              <a:chExt cx="1278272" cy="216024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>
              <a:grpSpLocks noChangeAspect="1"/>
            </p:cNvGrpSpPr>
            <p:nvPr/>
          </p:nvGrpSpPr>
          <p:grpSpPr>
            <a:xfrm>
              <a:off x="2829404" y="1980540"/>
              <a:ext cx="142754" cy="241252"/>
              <a:chOff x="2639548" y="2420888"/>
              <a:chExt cx="1278272" cy="216024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>
              <a:grpSpLocks noChangeAspect="1"/>
            </p:cNvGrpSpPr>
            <p:nvPr/>
          </p:nvGrpSpPr>
          <p:grpSpPr>
            <a:xfrm>
              <a:off x="2880634" y="2041228"/>
              <a:ext cx="142754" cy="241252"/>
              <a:chOff x="2639548" y="2420888"/>
              <a:chExt cx="1278272" cy="216024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42" name="Group 41"/>
            <p:cNvGrpSpPr>
              <a:grpSpLocks noChangeAspect="1"/>
            </p:cNvGrpSpPr>
            <p:nvPr/>
          </p:nvGrpSpPr>
          <p:grpSpPr>
            <a:xfrm>
              <a:off x="2927742" y="2099656"/>
              <a:ext cx="142754" cy="241252"/>
              <a:chOff x="2639548" y="2420888"/>
              <a:chExt cx="1278272" cy="216024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2973420" y="2154736"/>
              <a:ext cx="142754" cy="241252"/>
              <a:chOff x="2639548" y="2420888"/>
              <a:chExt cx="1278272" cy="2160240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3021958" y="2213164"/>
              <a:ext cx="142754" cy="241252"/>
              <a:chOff x="2639548" y="2420888"/>
              <a:chExt cx="1278272" cy="216024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sp>
          <p:nvSpPr>
            <p:cNvPr id="51" name="Oval 50"/>
            <p:cNvSpPr/>
            <p:nvPr/>
          </p:nvSpPr>
          <p:spPr>
            <a:xfrm rot="19800000">
              <a:off x="2703123" y="1822616"/>
              <a:ext cx="487759" cy="720080"/>
            </a:xfrm>
            <a:prstGeom prst="ellipse">
              <a:avLst/>
            </a:prstGeom>
            <a:noFill/>
            <a:ln w="1905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>
              <a:grpSpLocks noChangeAspect="1"/>
            </p:cNvGrpSpPr>
            <p:nvPr/>
          </p:nvGrpSpPr>
          <p:grpSpPr>
            <a:xfrm>
              <a:off x="3287782" y="1556792"/>
              <a:ext cx="142754" cy="241252"/>
              <a:chOff x="2639548" y="2420888"/>
              <a:chExt cx="1278272" cy="2160240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3332956" y="1625276"/>
              <a:ext cx="142754" cy="241252"/>
              <a:chOff x="2639548" y="2420888"/>
              <a:chExt cx="1278272" cy="2160240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58" name="Group 57"/>
            <p:cNvGrpSpPr>
              <a:grpSpLocks noChangeAspect="1"/>
            </p:cNvGrpSpPr>
            <p:nvPr/>
          </p:nvGrpSpPr>
          <p:grpSpPr>
            <a:xfrm>
              <a:off x="3382840" y="1684208"/>
              <a:ext cx="142754" cy="241252"/>
              <a:chOff x="2639548" y="2420888"/>
              <a:chExt cx="1278272" cy="2160240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>
              <a:grpSpLocks noChangeAspect="1"/>
            </p:cNvGrpSpPr>
            <p:nvPr/>
          </p:nvGrpSpPr>
          <p:grpSpPr>
            <a:xfrm>
              <a:off x="3427340" y="1736260"/>
              <a:ext cx="142754" cy="241252"/>
              <a:chOff x="2639548" y="2420888"/>
              <a:chExt cx="1278272" cy="2160240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>
              <a:grpSpLocks noChangeAspect="1"/>
            </p:cNvGrpSpPr>
            <p:nvPr/>
          </p:nvGrpSpPr>
          <p:grpSpPr>
            <a:xfrm>
              <a:off x="3479916" y="1797716"/>
              <a:ext cx="142754" cy="241252"/>
              <a:chOff x="2639548" y="2420888"/>
              <a:chExt cx="1278272" cy="216024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67" name="Group 66"/>
            <p:cNvGrpSpPr>
              <a:grpSpLocks noChangeAspect="1"/>
            </p:cNvGrpSpPr>
            <p:nvPr/>
          </p:nvGrpSpPr>
          <p:grpSpPr>
            <a:xfrm>
              <a:off x="3528706" y="1853124"/>
              <a:ext cx="142754" cy="241252"/>
              <a:chOff x="2639548" y="2420888"/>
              <a:chExt cx="1278272" cy="2160240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70" name="Group 69"/>
            <p:cNvGrpSpPr>
              <a:grpSpLocks noChangeAspect="1"/>
            </p:cNvGrpSpPr>
            <p:nvPr/>
          </p:nvGrpSpPr>
          <p:grpSpPr>
            <a:xfrm>
              <a:off x="3576992" y="1900232"/>
              <a:ext cx="142754" cy="241252"/>
              <a:chOff x="2639548" y="2420888"/>
              <a:chExt cx="1278272" cy="2160240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grpSp>
          <p:nvGrpSpPr>
            <p:cNvPr id="73" name="Group 72"/>
            <p:cNvGrpSpPr>
              <a:grpSpLocks noChangeAspect="1"/>
            </p:cNvGrpSpPr>
            <p:nvPr/>
          </p:nvGrpSpPr>
          <p:grpSpPr>
            <a:xfrm>
              <a:off x="3631222" y="1958332"/>
              <a:ext cx="142754" cy="241252"/>
              <a:chOff x="2639548" y="2420888"/>
              <a:chExt cx="1278272" cy="2160240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2729892" y="2492896"/>
                <a:ext cx="1068598" cy="1959097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5" name="Picture 74"/>
              <p:cNvPicPr>
                <a:picLocks noChangeAspect="1"/>
              </p:cNvPicPr>
              <p:nvPr/>
            </p:nvPicPr>
            <p:blipFill rotWithShape="1">
              <a:blip r:embed="rId3"/>
              <a:srcRect l="20544" r="20283"/>
              <a:stretch/>
            </p:blipFill>
            <p:spPr>
              <a:xfrm>
                <a:off x="2639548" y="2420888"/>
                <a:ext cx="1278272" cy="2160240"/>
              </a:xfrm>
              <a:prstGeom prst="rect">
                <a:avLst/>
              </a:prstGeom>
            </p:spPr>
          </p:pic>
        </p:grpSp>
        <p:sp>
          <p:nvSpPr>
            <p:cNvPr id="76" name="Oval 75"/>
            <p:cNvSpPr/>
            <p:nvPr/>
          </p:nvSpPr>
          <p:spPr>
            <a:xfrm rot="19800000">
              <a:off x="3303032" y="1409023"/>
              <a:ext cx="443417" cy="958427"/>
            </a:xfrm>
            <a:prstGeom prst="ellipse">
              <a:avLst/>
            </a:prstGeom>
            <a:noFill/>
            <a:ln w="1905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226432" y="1925132"/>
              <a:ext cx="277925" cy="335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790395" y="2483604"/>
              <a:ext cx="277925" cy="335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864930" y="2458704"/>
              <a:ext cx="277925" cy="335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546202" y="2275880"/>
              <a:ext cx="277925" cy="335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</a:t>
              </a:r>
              <a:endParaRPr lang="en-US" dirty="0"/>
            </a:p>
          </p:txBody>
        </p:sp>
      </p:grpSp>
      <p:pic>
        <p:nvPicPr>
          <p:cNvPr id="107" name="Picture 1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866" y="3583813"/>
            <a:ext cx="4692631" cy="2936406"/>
          </a:xfrm>
          <a:prstGeom prst="rect">
            <a:avLst/>
          </a:prstGeom>
        </p:spPr>
      </p:pic>
      <p:grpSp>
        <p:nvGrpSpPr>
          <p:cNvPr id="141" name="Group 140"/>
          <p:cNvGrpSpPr/>
          <p:nvPr/>
        </p:nvGrpSpPr>
        <p:grpSpPr>
          <a:xfrm>
            <a:off x="1619673" y="3059670"/>
            <a:ext cx="7056784" cy="2583671"/>
            <a:chOff x="1619672" y="3059668"/>
            <a:chExt cx="7056784" cy="2583671"/>
          </a:xfrm>
        </p:grpSpPr>
        <p:cxnSp>
          <p:nvCxnSpPr>
            <p:cNvPr id="123" name="Straight Arrow Connector 122"/>
            <p:cNvCxnSpPr>
              <a:stCxn id="124" idx="0"/>
            </p:cNvCxnSpPr>
            <p:nvPr/>
          </p:nvCxnSpPr>
          <p:spPr>
            <a:xfrm flipH="1" flipV="1">
              <a:off x="7115325" y="3402340"/>
              <a:ext cx="908109" cy="1673413"/>
            </a:xfrm>
            <a:prstGeom prst="straightConnector1">
              <a:avLst/>
            </a:prstGeom>
            <a:ln>
              <a:solidFill>
                <a:srgbClr val="8064A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Donut 123"/>
            <p:cNvSpPr/>
            <p:nvPr/>
          </p:nvSpPr>
          <p:spPr>
            <a:xfrm>
              <a:off x="7370411" y="5075753"/>
              <a:ext cx="1306045" cy="567586"/>
            </a:xfrm>
            <a:prstGeom prst="donut">
              <a:avLst>
                <a:gd name="adj" fmla="val 5714"/>
              </a:avLst>
            </a:prstGeom>
            <a:solidFill>
              <a:schemeClr val="accent4">
                <a:lumMod val="75000"/>
              </a:schemeClr>
            </a:solidFill>
            <a:ln w="28575" cmpd="sng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619672" y="3059668"/>
              <a:ext cx="5489754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Higher Efficiency</a:t>
              </a:r>
              <a:r>
                <a:rPr lang="en-US" smtClean="0"/>
                <a:t>, although two interfaces are used</a:t>
              </a:r>
              <a:endParaRPr lang="en-US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336470" y="4052323"/>
            <a:ext cx="4099599" cy="1348613"/>
            <a:chOff x="2436821" y="4140647"/>
            <a:chExt cx="4099599" cy="1348613"/>
          </a:xfrm>
        </p:grpSpPr>
        <p:cxnSp>
          <p:nvCxnSpPr>
            <p:cNvPr id="127" name="Straight Connector 126"/>
            <p:cNvCxnSpPr/>
            <p:nvPr/>
          </p:nvCxnSpPr>
          <p:spPr>
            <a:xfrm flipH="1">
              <a:off x="2440103" y="4140647"/>
              <a:ext cx="4096317" cy="0"/>
            </a:xfrm>
            <a:prstGeom prst="line">
              <a:avLst/>
            </a:prstGeom>
            <a:ln w="28575" cmpd="sng">
              <a:solidFill>
                <a:schemeClr val="accent4"/>
              </a:solidFill>
              <a:prstDash val="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 flipV="1">
              <a:off x="2440103" y="5489260"/>
              <a:ext cx="2995993" cy="0"/>
            </a:xfrm>
            <a:prstGeom prst="line">
              <a:avLst/>
            </a:prstGeom>
            <a:ln w="28575" cmpd="sng">
              <a:solidFill>
                <a:schemeClr val="accent4"/>
              </a:solidFill>
              <a:prstDash val="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2436821" y="4624228"/>
              <a:ext cx="640783" cy="307777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smtClean="0"/>
                <a:t>86.4%</a:t>
              </a:r>
              <a:endParaRPr lang="en-US" sz="1400" dirty="0"/>
            </a:p>
          </p:txBody>
        </p:sp>
        <p:cxnSp>
          <p:nvCxnSpPr>
            <p:cNvPr id="11" name="Straight Arrow Connector 10"/>
            <p:cNvCxnSpPr>
              <a:stCxn id="129" idx="0"/>
            </p:cNvCxnSpPr>
            <p:nvPr/>
          </p:nvCxnSpPr>
          <p:spPr>
            <a:xfrm flipH="1" flipV="1">
              <a:off x="2757117" y="4169504"/>
              <a:ext cx="96" cy="454724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129" idx="2"/>
            </p:cNvCxnSpPr>
            <p:nvPr/>
          </p:nvCxnSpPr>
          <p:spPr>
            <a:xfrm flipH="1">
              <a:off x="2757117" y="4932005"/>
              <a:ext cx="96" cy="538442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3202100" y="4051037"/>
            <a:ext cx="3334320" cy="417974"/>
            <a:chOff x="2440104" y="4038169"/>
            <a:chExt cx="3334320" cy="417974"/>
          </a:xfrm>
        </p:grpSpPr>
        <p:cxnSp>
          <p:nvCxnSpPr>
            <p:cNvPr id="132" name="Straight Connector 131"/>
            <p:cNvCxnSpPr/>
            <p:nvPr/>
          </p:nvCxnSpPr>
          <p:spPr>
            <a:xfrm flipH="1">
              <a:off x="2440104" y="4040609"/>
              <a:ext cx="3334320" cy="0"/>
            </a:xfrm>
            <a:prstGeom prst="line">
              <a:avLst/>
            </a:prstGeom>
            <a:ln w="28575" cmpd="sng">
              <a:solidFill>
                <a:schemeClr val="accent4"/>
              </a:solidFill>
              <a:prstDash val="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 flipV="1">
              <a:off x="2440104" y="4456143"/>
              <a:ext cx="2594036" cy="0"/>
            </a:xfrm>
            <a:prstGeom prst="line">
              <a:avLst/>
            </a:prstGeom>
            <a:ln w="28575" cmpd="sng">
              <a:solidFill>
                <a:schemeClr val="accent4"/>
              </a:solidFill>
              <a:prstDash val="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flipH="1" flipV="1">
              <a:off x="2845948" y="4038169"/>
              <a:ext cx="2980" cy="172543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flipH="1">
              <a:off x="2845948" y="4295552"/>
              <a:ext cx="2980" cy="156298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2533434" y="4084525"/>
              <a:ext cx="640783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dirty="0" smtClean="0"/>
                <a:t>16.9%</a:t>
              </a:r>
              <a:endParaRPr lang="en-US" sz="14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81353" y="924092"/>
            <a:ext cx="198579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3 Classes of users</a:t>
            </a:r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64808" y="1484784"/>
                <a:ext cx="27604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RR: </a:t>
                </a:r>
                <a14:m>
                  <m:oMath xmlns:m="http://schemas.openxmlformats.org/officeDocument/2006/math" xmlns=""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0" i="0" dirty="0" smtClean="0"/>
                          <m:t>Resources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dirty="0" smtClean="0"/>
                          <m:t># 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of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users</m:t>
                        </m:r>
                      </m:den>
                    </m:f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808" y="1484784"/>
                <a:ext cx="1635384" cy="557204"/>
              </a:xfrm>
              <a:prstGeom prst="rect">
                <a:avLst/>
              </a:prstGeom>
              <a:blipFill rotWithShape="0">
                <a:blip r:embed="rId5"/>
                <a:stretch>
                  <a:fillRect l="-2985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4666870" y="2084787"/>
                <a:ext cx="36788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PF: </a:t>
                </a:r>
                <a14:m>
                  <m:oMath xmlns:m="http://schemas.openxmlformats.org/officeDocument/2006/math" xmlns="">
                    <m:f>
                      <m:fPr>
                        <m:ctrlPr>
                          <a:rPr lang="en-US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0" i="0" dirty="0" smtClean="0"/>
                          <m:t>C</m:t>
                        </m:r>
                        <m:r>
                          <m:rPr>
                            <m:nor/>
                          </m:rPr>
                          <a:rPr lang="en-US" dirty="0"/>
                          <m:t>urrent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R</m:t>
                        </m:r>
                        <m:r>
                          <m:rPr>
                            <m:nor/>
                          </m:rPr>
                          <a:rPr lang="en-US" dirty="0"/>
                          <m:t>ate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dirty="0" smtClean="0"/>
                          <m:t>P</m:t>
                        </m:r>
                        <m:r>
                          <m:rPr>
                            <m:nor/>
                          </m:rPr>
                          <a:rPr lang="en-US" dirty="0"/>
                          <m:t>ast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T</m:t>
                        </m:r>
                        <m:r>
                          <m:rPr>
                            <m:nor/>
                          </m:rPr>
                          <a:rPr lang="en-US" dirty="0"/>
                          <m:t>hroughput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870" y="2084787"/>
                <a:ext cx="2281394" cy="603370"/>
              </a:xfrm>
              <a:prstGeom prst="rect">
                <a:avLst/>
              </a:prstGeom>
              <a:blipFill rotWithShape="0">
                <a:blip r:embed="rId6"/>
                <a:stretch>
                  <a:fillRect l="-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402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/>
      <p:bldP spid="6" grpId="1"/>
      <p:bldP spid="101" grpId="0"/>
      <p:bldP spid="10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43" y="3724968"/>
            <a:ext cx="4156364" cy="2909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</a:t>
            </a:r>
            <a:r>
              <a:rPr lang="en-US" dirty="0"/>
              <a:t>r</a:t>
            </a:r>
            <a:r>
              <a:rPr lang="en-US" dirty="0" smtClean="0"/>
              <a:t>esults with mobility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17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3618" y="980728"/>
            <a:ext cx="784167" cy="103871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4"/>
          <a:srcRect l="20544" r="20283"/>
          <a:stretch/>
        </p:blipFill>
        <p:spPr>
          <a:xfrm>
            <a:off x="1187624" y="1443376"/>
            <a:ext cx="157029" cy="26537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4"/>
          <a:srcRect l="20544" r="20283"/>
          <a:stretch/>
        </p:blipFill>
        <p:spPr>
          <a:xfrm>
            <a:off x="1187624" y="1875424"/>
            <a:ext cx="157029" cy="26537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4"/>
          <a:srcRect l="20544" r="20283"/>
          <a:stretch/>
        </p:blipFill>
        <p:spPr>
          <a:xfrm>
            <a:off x="2110715" y="2186111"/>
            <a:ext cx="157029" cy="26537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/>
          <a:srcRect l="20544" r="20283"/>
          <a:stretch/>
        </p:blipFill>
        <p:spPr>
          <a:xfrm>
            <a:off x="2470756" y="2163456"/>
            <a:ext cx="157029" cy="26537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/>
          <a:srcRect l="20544" r="20283"/>
          <a:stretch/>
        </p:blipFill>
        <p:spPr>
          <a:xfrm>
            <a:off x="2326739" y="2523496"/>
            <a:ext cx="157029" cy="26537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4"/>
          <a:srcRect l="20544" r="20283"/>
          <a:stretch/>
        </p:blipFill>
        <p:spPr>
          <a:xfrm>
            <a:off x="3059833" y="1227352"/>
            <a:ext cx="157029" cy="26537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4"/>
          <a:srcRect l="20544" r="20283"/>
          <a:stretch/>
        </p:blipFill>
        <p:spPr>
          <a:xfrm>
            <a:off x="3131840" y="1587392"/>
            <a:ext cx="157029" cy="265377"/>
          </a:xfrm>
          <a:prstGeom prst="rect">
            <a:avLst/>
          </a:prstGeom>
        </p:spPr>
      </p:pic>
      <p:grpSp>
        <p:nvGrpSpPr>
          <p:cNvPr id="97" name="Group 96"/>
          <p:cNvGrpSpPr/>
          <p:nvPr/>
        </p:nvGrpSpPr>
        <p:grpSpPr>
          <a:xfrm>
            <a:off x="3844478" y="1556792"/>
            <a:ext cx="3319811" cy="864096"/>
            <a:chOff x="4187917" y="1556792"/>
            <a:chExt cx="3319811" cy="864096"/>
          </a:xfrm>
        </p:grpSpPr>
        <p:cxnSp>
          <p:nvCxnSpPr>
            <p:cNvPr id="7" name="Straight Arrow Connector 6"/>
            <p:cNvCxnSpPr>
              <a:stCxn id="10" idx="2"/>
              <a:endCxn id="93" idx="3"/>
            </p:cNvCxnSpPr>
            <p:nvPr/>
          </p:nvCxnSpPr>
          <p:spPr>
            <a:xfrm flipH="1">
              <a:off x="5292080" y="1736812"/>
              <a:ext cx="2071632" cy="499410"/>
            </a:xfrm>
            <a:prstGeom prst="straightConnector1">
              <a:avLst/>
            </a:prstGeom>
            <a:ln>
              <a:solidFill>
                <a:srgbClr val="8064A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Donut 9"/>
            <p:cNvSpPr/>
            <p:nvPr/>
          </p:nvSpPr>
          <p:spPr>
            <a:xfrm>
              <a:off x="7363712" y="1556792"/>
              <a:ext cx="144016" cy="360040"/>
            </a:xfrm>
            <a:prstGeom prst="donut">
              <a:avLst>
                <a:gd name="adj" fmla="val 5714"/>
              </a:avLst>
            </a:prstGeom>
            <a:solidFill>
              <a:schemeClr val="accent4">
                <a:lumMod val="75000"/>
              </a:schemeClr>
            </a:solidFill>
            <a:ln w="28575" cmpd="sng">
              <a:solidFill>
                <a:schemeClr val="accent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187917" y="2051556"/>
              <a:ext cx="110416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13% Gain</a:t>
              </a:r>
              <a:endParaRPr lang="en-US" dirty="0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524832" y="1556792"/>
            <a:ext cx="3664108" cy="1338636"/>
            <a:chOff x="4051344" y="1493084"/>
            <a:chExt cx="3664108" cy="1338636"/>
          </a:xfrm>
        </p:grpSpPr>
        <p:cxnSp>
          <p:nvCxnSpPr>
            <p:cNvPr id="87" name="Straight Arrow Connector 86"/>
            <p:cNvCxnSpPr>
              <a:stCxn id="88" idx="2"/>
              <a:endCxn id="94" idx="3"/>
            </p:cNvCxnSpPr>
            <p:nvPr/>
          </p:nvCxnSpPr>
          <p:spPr>
            <a:xfrm flipH="1">
              <a:off x="5155507" y="1997140"/>
              <a:ext cx="2368821" cy="649914"/>
            </a:xfrm>
            <a:prstGeom prst="straightConnector1">
              <a:avLst/>
            </a:prstGeom>
            <a:ln>
              <a:solidFill>
                <a:srgbClr val="8064A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Donut 87"/>
            <p:cNvSpPr/>
            <p:nvPr/>
          </p:nvSpPr>
          <p:spPr>
            <a:xfrm>
              <a:off x="7524328" y="1493084"/>
              <a:ext cx="191124" cy="1008112"/>
            </a:xfrm>
            <a:prstGeom prst="donut">
              <a:avLst>
                <a:gd name="adj" fmla="val 5714"/>
              </a:avLst>
            </a:prstGeom>
            <a:solidFill>
              <a:schemeClr val="accent4">
                <a:lumMod val="75000"/>
              </a:schemeClr>
            </a:solidFill>
            <a:ln w="28575" cmpd="sng">
              <a:solidFill>
                <a:schemeClr val="accent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051344" y="2462388"/>
              <a:ext cx="1104163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75% Gain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35371" y="4280891"/>
            <a:ext cx="6192688" cy="1324827"/>
            <a:chOff x="1547664" y="4077072"/>
            <a:chExt cx="6192688" cy="1324827"/>
          </a:xfrm>
        </p:grpSpPr>
        <p:cxnSp>
          <p:nvCxnSpPr>
            <p:cNvPr id="100" name="Straight Arrow Connector 99"/>
            <p:cNvCxnSpPr>
              <a:stCxn id="101" idx="2"/>
              <a:endCxn id="102" idx="3"/>
            </p:cNvCxnSpPr>
            <p:nvPr/>
          </p:nvCxnSpPr>
          <p:spPr>
            <a:xfrm flipH="1" flipV="1">
              <a:off x="5564621" y="4261738"/>
              <a:ext cx="2031715" cy="850238"/>
            </a:xfrm>
            <a:prstGeom prst="straightConnector1">
              <a:avLst/>
            </a:prstGeom>
            <a:ln>
              <a:solidFill>
                <a:srgbClr val="8064A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Donut 100"/>
            <p:cNvSpPr/>
            <p:nvPr/>
          </p:nvSpPr>
          <p:spPr>
            <a:xfrm>
              <a:off x="7596336" y="4822052"/>
              <a:ext cx="144016" cy="579847"/>
            </a:xfrm>
            <a:prstGeom prst="donut">
              <a:avLst>
                <a:gd name="adj" fmla="val 5714"/>
              </a:avLst>
            </a:prstGeom>
            <a:solidFill>
              <a:schemeClr val="accent4">
                <a:lumMod val="75000"/>
              </a:schemeClr>
            </a:solidFill>
            <a:ln w="28575" cmpd="sng">
              <a:solidFill>
                <a:schemeClr val="accent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547664" y="4077072"/>
              <a:ext cx="401695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CL(WRR) has better fairness than PF!</a:t>
              </a:r>
              <a:endParaRPr lang="en-US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922101" y="3173920"/>
            <a:ext cx="451399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chemeClr val="bg1"/>
              </a:solidFill>
              <a:sym typeface="Wingdings"/>
            </a:endParaRPr>
          </a:p>
          <a:p>
            <a:r>
              <a:rPr lang="en-US" sz="1400" dirty="0">
                <a:solidFill>
                  <a:schemeClr val="bg1"/>
                </a:solidFill>
                <a:sym typeface="Wingdings"/>
              </a:rPr>
              <a:t>	</a:t>
            </a:r>
            <a:r>
              <a:rPr lang="en-US" sz="1400" dirty="0" smtClean="0">
                <a:solidFill>
                  <a:schemeClr val="bg1"/>
                </a:solidFill>
                <a:sym typeface="Wingdings"/>
              </a:rPr>
              <a:t>			            </a:t>
            </a:r>
            <a:endParaRPr lang="en-US" sz="1400" dirty="0">
              <a:solidFill>
                <a:schemeClr val="bg1"/>
              </a:solidFill>
              <a:sym typeface="Wingding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64" y="807577"/>
            <a:ext cx="4156364" cy="29094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09803" y="3214719"/>
            <a:ext cx="47054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/>
              <a:t>Equal Share (ES)        </a:t>
            </a:r>
            <a:r>
              <a:rPr lang="en-US" sz="1300" dirty="0">
                <a:sym typeface="Wingdings"/>
              </a:rPr>
              <a:t> High fairness      low motivation</a:t>
            </a:r>
          </a:p>
          <a:p>
            <a:r>
              <a:rPr lang="en-US" sz="1300" dirty="0">
                <a:sym typeface="Wingdings"/>
              </a:rPr>
              <a:t>Weighted Share (WS)  Low fairness       high </a:t>
            </a:r>
            <a:r>
              <a:rPr lang="en-US" sz="1300" dirty="0" smtClean="0">
                <a:sym typeface="Wingdings"/>
              </a:rPr>
              <a:t>motivation</a:t>
            </a:r>
            <a:endParaRPr lang="en-US" sz="1300" dirty="0">
              <a:sym typeface="Wingding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24100" y="3333839"/>
            <a:ext cx="1800122" cy="1919930"/>
            <a:chOff x="5425426" y="3029485"/>
            <a:chExt cx="1800122" cy="1919930"/>
          </a:xfrm>
        </p:grpSpPr>
        <p:cxnSp>
          <p:nvCxnSpPr>
            <p:cNvPr id="42" name="Straight Arrow Connector 41"/>
            <p:cNvCxnSpPr/>
            <p:nvPr/>
          </p:nvCxnSpPr>
          <p:spPr>
            <a:xfrm flipH="1" flipV="1">
              <a:off x="5425426" y="3029485"/>
              <a:ext cx="1677198" cy="1762534"/>
            </a:xfrm>
            <a:prstGeom prst="straightConnector1">
              <a:avLst/>
            </a:prstGeom>
            <a:ln>
              <a:solidFill>
                <a:srgbClr val="8064A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Donut 42"/>
            <p:cNvSpPr/>
            <p:nvPr/>
          </p:nvSpPr>
          <p:spPr>
            <a:xfrm>
              <a:off x="7081532" y="4765014"/>
              <a:ext cx="144016" cy="184401"/>
            </a:xfrm>
            <a:prstGeom prst="donut">
              <a:avLst>
                <a:gd name="adj" fmla="val 0"/>
              </a:avLst>
            </a:prstGeom>
            <a:solidFill>
              <a:schemeClr val="accent4">
                <a:lumMod val="75000"/>
              </a:schemeClr>
            </a:solidFill>
            <a:ln w="28575" cmpd="sng">
              <a:solidFill>
                <a:schemeClr val="accent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430099" y="3557377"/>
            <a:ext cx="1803958" cy="1950517"/>
            <a:chOff x="5421590" y="2998898"/>
            <a:chExt cx="1803958" cy="1950517"/>
          </a:xfrm>
        </p:grpSpPr>
        <p:cxnSp>
          <p:nvCxnSpPr>
            <p:cNvPr id="52" name="Straight Arrow Connector 51"/>
            <p:cNvCxnSpPr/>
            <p:nvPr/>
          </p:nvCxnSpPr>
          <p:spPr>
            <a:xfrm flipH="1" flipV="1">
              <a:off x="5421590" y="2998898"/>
              <a:ext cx="1659943" cy="1824805"/>
            </a:xfrm>
            <a:prstGeom prst="straightConnector1">
              <a:avLst/>
            </a:prstGeom>
            <a:ln>
              <a:solidFill>
                <a:srgbClr val="8064A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Donut 52"/>
            <p:cNvSpPr/>
            <p:nvPr/>
          </p:nvSpPr>
          <p:spPr>
            <a:xfrm>
              <a:off x="7081532" y="4765014"/>
              <a:ext cx="144016" cy="184401"/>
            </a:xfrm>
            <a:prstGeom prst="donut">
              <a:avLst>
                <a:gd name="adj" fmla="val 0"/>
              </a:avLst>
            </a:prstGeom>
            <a:solidFill>
              <a:schemeClr val="accent4">
                <a:lumMod val="75000"/>
              </a:schemeClr>
            </a:solidFill>
            <a:ln w="28575" cmpd="sng">
              <a:solidFill>
                <a:schemeClr val="accent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92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034E-6 6.88585E-6 L -0.20601 -0.00115 L -0.20236 0.19843 L 0.00815 0.19982 L 0.0118 0.00857 " pathEditMode="relative" ptsTypes="AAAAA">
                                      <p:cBhvr>
                                        <p:cTn id="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-2.28062E-6 L -0.0472 -0.03149 L -0.19871 -0.03149 L -0.11697 0.13545 L -0.0118 0.13684 L -2.8983E-6 -2.28062E-6 Z " pathEditMode="relative" ptsTypes="AAAAAA">
                                      <p:cBhvr>
                                        <p:cTn id="8" dur="2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0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0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7" dur="5000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0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mph" presetSubtype="0" fill="remove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400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21" dur="400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400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4000" autoRev="1" fill="remove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4000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26" dur="4000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7" dur="4000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4000" autoRev="1" fill="remove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915E-6 1.53508E-6 L 0.22422 0.06298 L 0.22145 0.18407 L 4.4915E-6 0.18291 L 4.4915E-6 1.53508E-6 Z " pathEditMode="relative" ptsTypes="AAAAA">
                                      <p:cBhvr>
                                        <p:cTn id="30" dur="2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4405E-6 3.8157E-6 L -0.0309 -0.0822 L 0.13432 -0.03265 L 0.12877 0.0933 L -0.10535 0.08474 L -0.00174 0.0074 " pathEditMode="relative" ptsTypes="AAAAAA">
                                      <p:cBhvr>
                                        <p:cTn id="32" dur="2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7" presetClass="emph" presetSubtype="0" fill="remove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600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600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600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600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mph" presetSubtype="0" fill="remove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600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600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600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6000" autoRev="1" fill="remove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83964E-7 -5.43876E-6 L 0.09528 -0.09216 L 0.22857 0.15119 L -0.00642 0.14748 L -0.01371 0.01088 " pathEditMode="relative" ptsTypes="AAAAA">
                                      <p:cBhvr>
                                        <p:cTn id="44" dur="2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8983E-6 -1.57907E-6 L -0.08886 -0.05325 L -0.11801 -0.07039 L 0.02447 -0.0727 L 0.09355 0.05325 L -0.11888 0.04839 L -0.11801 -0.06784 L -0.02273 -0.00486 " pathEditMode="relative" ptsTypes="AAAAAAAA">
                                      <p:cBhvr>
                                        <p:cTn id="46" dur="2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7" presetClass="emph" presetSubtype="0" fill="remove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3500" autoRev="1" fill="remov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8000"/>
                                      </p:to>
                                    </p:animClr>
                                    <p:animClr clrSpc="rgb" dir="cw">
                                      <p:cBhvr>
                                        <p:cTn id="49" dur="3500" autoRev="1" fill="remove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000"/>
                                      </p:to>
                                    </p:animClr>
                                    <p:set>
                                      <p:cBhvr>
                                        <p:cTn id="50" dur="3500" autoRev="1" fill="remove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3500" autoRev="1" fill="remove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mph" presetSubtype="0" fill="remove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350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8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350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000"/>
                                      </p:to>
                                    </p:animClr>
                                    <p:set>
                                      <p:cBhvr>
                                        <p:cTn id="55" dur="350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350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034E-6 -4.64922E-6 L -0.11802 -0.12364 L 0.09979 -0.13313 L 0.04078 0.00232 L -0.07446 -0.04353 " pathEditMode="relative" ptsTypes="AAAAA">
                                      <p:cBhvr>
                                        <p:cTn id="58" dur="2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>
                <a:solidFill>
                  <a:prstClr val="white"/>
                </a:solidFill>
              </a:rPr>
              <a:pPr/>
              <a:t>18</a:t>
            </a:fld>
            <a:endParaRPr lang="es-ES" dirty="0">
              <a:solidFill>
                <a:prstClr val="white"/>
              </a:solidFill>
            </a:endParaRPr>
          </a:p>
        </p:txBody>
      </p:sp>
      <p:grpSp>
        <p:nvGrpSpPr>
          <p:cNvPr id="8" name="Group 101"/>
          <p:cNvGrpSpPr>
            <a:grpSpLocks/>
          </p:cNvGrpSpPr>
          <p:nvPr/>
        </p:nvGrpSpPr>
        <p:grpSpPr bwMode="auto">
          <a:xfrm>
            <a:off x="2165561" y="2204865"/>
            <a:ext cx="642314" cy="815455"/>
            <a:chOff x="5364088" y="2804052"/>
            <a:chExt cx="414722" cy="624948"/>
          </a:xfrm>
        </p:grpSpPr>
        <p:pic>
          <p:nvPicPr>
            <p:cNvPr id="9" name="Picture 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941699"/>
              <a:ext cx="414722" cy="487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917" y="2804052"/>
              <a:ext cx="182965" cy="139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6084169" y="2966549"/>
            <a:ext cx="657249" cy="948048"/>
            <a:chOff x="251520" y="5112039"/>
            <a:chExt cx="500211" cy="665466"/>
          </a:xfrm>
        </p:grpSpPr>
        <p:pic>
          <p:nvPicPr>
            <p:cNvPr id="12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276821"/>
              <a:ext cx="500211" cy="50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73" y="5112039"/>
              <a:ext cx="213505" cy="17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1940" y="1332890"/>
            <a:ext cx="1026114" cy="1812265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259632" y="188640"/>
            <a:ext cx="7352634" cy="792000"/>
          </a:xfrm>
          <a:prstGeom prst="rect">
            <a:avLst/>
          </a:prstGeom>
        </p:spPr>
        <p:txBody>
          <a:bodyPr/>
          <a:lstStyle>
            <a:lvl1pPr algn="r" rtl="0" eaLnBrk="1" latinLnBrk="0" hangingPunct="1">
              <a:spcBef>
                <a:spcPct val="0"/>
              </a:spcBef>
              <a:buNone/>
              <a:defRPr kumimoji="0" sz="3200" b="0" kern="1200" cap="none" baseline="0">
                <a:ln w="500">
                  <a:noFill/>
                </a:ln>
                <a:solidFill>
                  <a:srgbClr val="328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 smtClean="0"/>
              <a:t>Can D2D further enhance fairness without throughput penalty?</a:t>
            </a:r>
            <a:endParaRPr lang="en-US" dirty="0"/>
          </a:p>
        </p:txBody>
      </p:sp>
      <p:grpSp>
        <p:nvGrpSpPr>
          <p:cNvPr id="19" name="Group 101"/>
          <p:cNvGrpSpPr>
            <a:grpSpLocks/>
          </p:cNvGrpSpPr>
          <p:nvPr/>
        </p:nvGrpSpPr>
        <p:grpSpPr bwMode="auto">
          <a:xfrm>
            <a:off x="2810459" y="3020320"/>
            <a:ext cx="642314" cy="815455"/>
            <a:chOff x="5364088" y="2804052"/>
            <a:chExt cx="414722" cy="624948"/>
          </a:xfrm>
        </p:grpSpPr>
        <p:pic>
          <p:nvPicPr>
            <p:cNvPr id="20" name="Picture 1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941699"/>
              <a:ext cx="414722" cy="487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917" y="2804052"/>
              <a:ext cx="182965" cy="139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01"/>
          <p:cNvGrpSpPr>
            <a:grpSpLocks/>
          </p:cNvGrpSpPr>
          <p:nvPr/>
        </p:nvGrpSpPr>
        <p:grpSpPr bwMode="auto">
          <a:xfrm>
            <a:off x="4896037" y="3914599"/>
            <a:ext cx="642314" cy="815455"/>
            <a:chOff x="5364088" y="2804052"/>
            <a:chExt cx="414722" cy="624948"/>
          </a:xfrm>
        </p:grpSpPr>
        <p:pic>
          <p:nvPicPr>
            <p:cNvPr id="23" name="Picture 2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941699"/>
              <a:ext cx="414722" cy="487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917" y="2804052"/>
              <a:ext cx="182965" cy="139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259632" y="4581128"/>
            <a:ext cx="741682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000" b="1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Trebuchet MS"/>
                <a:cs typeface="Trebuchet MS"/>
              </a:rPr>
              <a:t>Leverage scheduling ties to adjust fairness</a:t>
            </a:r>
            <a:endParaRPr lang="en-US" sz="2000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Complete analysis available, we have designed smart stochastic tie-breaking rules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Very high complexity, heuristics needed</a:t>
            </a:r>
          </a:p>
          <a:p>
            <a:endParaRPr lang="en-US" sz="2000" b="1" dirty="0" smtClean="0">
              <a:solidFill>
                <a:prstClr val="black"/>
              </a:solidFill>
              <a:latin typeface="Trebuchet MS"/>
              <a:cs typeface="Trebuchet MS"/>
            </a:endParaRPr>
          </a:p>
          <a:p>
            <a:r>
              <a:rPr lang="en-US" sz="2000" dirty="0" smtClean="0">
                <a:solidFill>
                  <a:prstClr val="black"/>
                </a:solidFill>
                <a:latin typeface="Trebuchet MS"/>
                <a:cs typeface="Trebuchet MS"/>
              </a:rPr>
              <a:t>Does D2D help? How? </a:t>
            </a:r>
            <a:endParaRPr lang="en-US" sz="20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endParaRPr lang="en-US" sz="2000" b="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4358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Opportunistic D2D Communication</a:t>
            </a:r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>
                <a:solidFill>
                  <a:prstClr val="white"/>
                </a:solidFill>
              </a:rPr>
              <a:pPr/>
              <a:t>19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C3F63555-4A94-7948-8CAF-B7F074CD25FE}" type="datetime1">
              <a:rPr lang="en-US" smtClean="0">
                <a:solidFill>
                  <a:prstClr val="white"/>
                </a:solidFill>
              </a:rPr>
              <a:pPr/>
              <a:t>10/6/16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1259632" y="779696"/>
            <a:ext cx="3672408" cy="919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22590" tIns="322590" rIns="322590" bIns="161276">
            <a:spAutoFit/>
          </a:bodyPr>
          <a:lstStyle/>
          <a:p>
            <a:pPr defTabSz="3101975"/>
            <a:r>
              <a:rPr lang="en-US" sz="2800" b="1" dirty="0" err="1">
                <a:solidFill>
                  <a:prstClr val="black"/>
                </a:solidFill>
              </a:rPr>
              <a:t>BeLF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5076056" y="781330"/>
            <a:ext cx="3816424" cy="919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22590" tIns="322590" rIns="322590" bIns="161276">
            <a:spAutoFit/>
          </a:bodyPr>
          <a:lstStyle/>
          <a:p>
            <a:pPr defTabSz="3101975"/>
            <a:r>
              <a:rPr lang="en-US" sz="2800" b="1" dirty="0" err="1">
                <a:solidFill>
                  <a:prstClr val="black"/>
                </a:solidFill>
              </a:rPr>
              <a:t>PIKe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576"/>
          <a:stretch/>
        </p:blipFill>
        <p:spPr>
          <a:xfrm>
            <a:off x="2987824" y="836712"/>
            <a:ext cx="437801" cy="6884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78" b="72000" l="1778" r="95556"/>
                    </a14:imgEffect>
                  </a14:imgLayer>
                </a14:imgProps>
              </a:ext>
            </a:extLst>
          </a:blip>
          <a:srcRect t="21807" b="26806"/>
          <a:stretch/>
        </p:blipFill>
        <p:spPr>
          <a:xfrm>
            <a:off x="6674630" y="871956"/>
            <a:ext cx="1209739" cy="828852"/>
          </a:xfrm>
          <a:prstGeom prst="rect">
            <a:avLst/>
          </a:prstGeom>
        </p:spPr>
      </p:pic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1259632" y="1772816"/>
            <a:ext cx="3654088" cy="4968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22590" tIns="322590" rIns="322590" bIns="161276">
            <a:noAutofit/>
          </a:bodyPr>
          <a:lstStyle/>
          <a:p>
            <a:pPr algn="just" defTabSz="3101975"/>
            <a:r>
              <a:rPr lang="en-US" sz="1200" b="1" dirty="0">
                <a:solidFill>
                  <a:prstClr val="black"/>
                </a:solidFill>
              </a:rPr>
              <a:t>The network is mapped to a binary tree. In each recursion, the WRR priority is computed between the two groups based on the maximum of the channel qualities within each group. </a:t>
            </a: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endParaRPr lang="en-US" sz="1200" b="1" dirty="0">
              <a:solidFill>
                <a:prstClr val="black"/>
              </a:solidFill>
            </a:endParaRPr>
          </a:p>
          <a:p>
            <a:pPr algn="just" defTabSz="3101975"/>
            <a:r>
              <a:rPr lang="en-US" sz="1200" b="1" u="sng" dirty="0">
                <a:solidFill>
                  <a:prstClr val="black"/>
                </a:solidFill>
              </a:rPr>
              <a:t>Drawback</a:t>
            </a:r>
            <a:r>
              <a:rPr lang="en-US" sz="1200" b="1" dirty="0">
                <a:solidFill>
                  <a:prstClr val="black"/>
                </a:solidFill>
              </a:rPr>
              <a:t>: It does not work well when the branches have very different channel quality. </a:t>
            </a:r>
          </a:p>
          <a:p>
            <a:pPr defTabSz="3101975"/>
            <a:endParaRPr lang="en-US" sz="1200" b="1" dirty="0">
              <a:solidFill>
                <a:prstClr val="black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108820" y="3147628"/>
            <a:ext cx="2572881" cy="3098438"/>
            <a:chOff x="3413660" y="988696"/>
            <a:chExt cx="4566007" cy="4536425"/>
          </a:xfrm>
        </p:grpSpPr>
        <p:sp>
          <p:nvSpPr>
            <p:cNvPr id="41" name="TextBox 40"/>
            <p:cNvSpPr txBox="1"/>
            <p:nvPr/>
          </p:nvSpPr>
          <p:spPr>
            <a:xfrm>
              <a:off x="4312055" y="988696"/>
              <a:ext cx="1450121" cy="94629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n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(0,0)</a:t>
              </a:r>
              <a:endParaRPr lang="en-US" sz="1200" kern="0" dirty="0">
                <a:solidFill>
                  <a:srgbClr val="000000"/>
                </a:solidFill>
              </a:endParaRPr>
            </a:p>
            <a:p>
              <a:pPr algn="ctr"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{U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1</a:t>
              </a:r>
              <a:r>
                <a:rPr lang="en-US" sz="1200" kern="0" dirty="0">
                  <a:solidFill>
                    <a:srgbClr val="000000"/>
                  </a:solidFill>
                </a:rPr>
                <a:t>, U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2</a:t>
              </a:r>
              <a:r>
                <a:rPr lang="en-US" sz="1200" kern="0" dirty="0">
                  <a:solidFill>
                    <a:srgbClr val="000000"/>
                  </a:solidFill>
                </a:rPr>
                <a:t>, U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3</a:t>
              </a:r>
              <a:r>
                <a:rPr lang="en-US" sz="1200" kern="0" dirty="0">
                  <a:solidFill>
                    <a:srgbClr val="000000"/>
                  </a:solidFill>
                </a:rPr>
                <a:t>}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51027" y="3785390"/>
              <a:ext cx="1103606" cy="78407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n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(2,1)</a:t>
              </a:r>
              <a:endParaRPr lang="en-US" sz="1200" kern="0" dirty="0">
                <a:solidFill>
                  <a:srgbClr val="000000"/>
                </a:solidFill>
              </a:endParaRPr>
            </a:p>
            <a:p>
              <a:pPr algn="ctr">
                <a:lnSpc>
                  <a:spcPct val="120000"/>
                </a:lnSpc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{U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1</a:t>
              </a:r>
              <a:r>
                <a:rPr lang="en-US" sz="1200" kern="0" dirty="0">
                  <a:solidFill>
                    <a:srgbClr val="000000"/>
                  </a:solidFill>
                </a:rPr>
                <a:t>}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413660" y="3785390"/>
              <a:ext cx="1103606" cy="78407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n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(2,0)</a:t>
              </a:r>
              <a:endParaRPr lang="en-US" sz="1200" kern="0" dirty="0">
                <a:solidFill>
                  <a:srgbClr val="000000"/>
                </a:solidFill>
              </a:endParaRPr>
            </a:p>
            <a:p>
              <a:pPr algn="ctr">
                <a:lnSpc>
                  <a:spcPct val="120000"/>
                </a:lnSpc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{U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2</a:t>
              </a:r>
              <a:r>
                <a:rPr lang="en-US" sz="1200" kern="0" dirty="0">
                  <a:solidFill>
                    <a:srgbClr val="000000"/>
                  </a:solidFill>
                </a:rPr>
                <a:t>}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64671" y="2295624"/>
              <a:ext cx="1103606" cy="78407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n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(1,1)</a:t>
              </a:r>
              <a:endParaRPr lang="en-US" sz="1200" kern="0" dirty="0">
                <a:solidFill>
                  <a:srgbClr val="000000"/>
                </a:solidFill>
              </a:endParaRPr>
            </a:p>
            <a:p>
              <a:pPr algn="ctr">
                <a:lnSpc>
                  <a:spcPct val="120000"/>
                </a:lnSpc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{U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3</a:t>
              </a:r>
              <a:r>
                <a:rPr lang="en-US" sz="1200" kern="0" dirty="0">
                  <a:solidFill>
                    <a:srgbClr val="000000"/>
                  </a:solidFill>
                </a:rPr>
                <a:t>}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975158" y="2295624"/>
              <a:ext cx="1103607" cy="109950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n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(1,0)</a:t>
              </a:r>
              <a:endParaRPr lang="en-US" sz="1200" kern="0" dirty="0">
                <a:solidFill>
                  <a:srgbClr val="000000"/>
                </a:solidFill>
              </a:endParaRPr>
            </a:p>
            <a:p>
              <a:pPr algn="ctr">
                <a:lnSpc>
                  <a:spcPct val="120000"/>
                </a:lnSpc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{U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1</a:t>
              </a:r>
              <a:r>
                <a:rPr lang="en-US" sz="1200" kern="0" dirty="0">
                  <a:solidFill>
                    <a:srgbClr val="000000"/>
                  </a:solidFill>
                </a:rPr>
                <a:t>, U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2</a:t>
              </a:r>
              <a:r>
                <a:rPr lang="en-US" sz="1200" kern="0" dirty="0">
                  <a:solidFill>
                    <a:srgbClr val="000000"/>
                  </a:solidFill>
                </a:rPr>
                <a:t>}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71382" y="2458586"/>
              <a:ext cx="1813223" cy="1216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β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(1,1) </a:t>
              </a:r>
              <a:r>
                <a:rPr lang="en-US" sz="1200" kern="0" dirty="0">
                  <a:solidFill>
                    <a:srgbClr val="000000"/>
                  </a:solidFill>
                </a:rPr>
                <a:t>= 1 - β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(1,0)</a:t>
              </a:r>
              <a:r>
                <a:rPr lang="en-US" sz="1200" kern="0" dirty="0">
                  <a:solidFill>
                    <a:srgbClr val="000000"/>
                  </a:solidFill>
                </a:rPr>
                <a:t> </a:t>
              </a:r>
            </a:p>
            <a:p>
              <a:pPr>
                <a:defRPr/>
              </a:pPr>
              <a:r>
                <a:rPr lang="el-GR" sz="1200" b="1" kern="0" dirty="0">
                  <a:solidFill>
                    <a:srgbClr val="000000"/>
                  </a:solidFill>
                </a:rPr>
                <a:t>α</a:t>
              </a:r>
              <a:r>
                <a:rPr lang="en-US" sz="1200" b="1" kern="0" baseline="-25000" dirty="0">
                  <a:solidFill>
                    <a:srgbClr val="000000"/>
                  </a:solidFill>
                </a:rPr>
                <a:t>3</a:t>
              </a:r>
              <a:r>
                <a:rPr lang="en-US" sz="1200" b="1" kern="0" dirty="0">
                  <a:solidFill>
                    <a:srgbClr val="000000"/>
                  </a:solidFill>
                </a:rPr>
                <a:t> = β</a:t>
              </a:r>
              <a:r>
                <a:rPr lang="en-US" sz="1200" b="1" kern="0" baseline="-25000" dirty="0">
                  <a:solidFill>
                    <a:srgbClr val="000000"/>
                  </a:solidFill>
                </a:rPr>
                <a:t>(0,0)</a:t>
              </a:r>
              <a:r>
                <a:rPr lang="en-US" sz="1200" b="1" kern="0" dirty="0">
                  <a:solidFill>
                    <a:srgbClr val="000000"/>
                  </a:solidFill>
                </a:rPr>
                <a:t> . β</a:t>
              </a:r>
              <a:r>
                <a:rPr lang="en-US" sz="1200" b="1" kern="0" baseline="-25000" dirty="0">
                  <a:solidFill>
                    <a:srgbClr val="000000"/>
                  </a:solidFill>
                </a:rPr>
                <a:t>(1,1)</a:t>
              </a:r>
              <a:endParaRPr lang="en-US" sz="12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581748" y="4578827"/>
              <a:ext cx="2707299" cy="94629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β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(2,0)</a:t>
              </a:r>
            </a:p>
            <a:p>
              <a:pPr>
                <a:defRPr/>
              </a:pPr>
              <a:r>
                <a:rPr lang="el-GR" sz="1200" b="1" kern="0" dirty="0">
                  <a:solidFill>
                    <a:srgbClr val="000000"/>
                  </a:solidFill>
                </a:rPr>
                <a:t>α</a:t>
              </a:r>
              <a:r>
                <a:rPr lang="en-US" sz="1200" b="1" kern="0" baseline="-25000" dirty="0">
                  <a:solidFill>
                    <a:srgbClr val="000000"/>
                  </a:solidFill>
                </a:rPr>
                <a:t>1</a:t>
              </a:r>
              <a:r>
                <a:rPr lang="en-US" sz="1200" b="1" kern="0" dirty="0">
                  <a:solidFill>
                    <a:srgbClr val="000000"/>
                  </a:solidFill>
                </a:rPr>
                <a:t> = β</a:t>
              </a:r>
              <a:r>
                <a:rPr lang="en-US" sz="1200" b="1" kern="0" baseline="-25000" dirty="0">
                  <a:solidFill>
                    <a:srgbClr val="000000"/>
                  </a:solidFill>
                </a:rPr>
                <a:t>(0,0)</a:t>
              </a:r>
              <a:r>
                <a:rPr lang="en-US" sz="1200" b="1" kern="0" dirty="0">
                  <a:solidFill>
                    <a:srgbClr val="000000"/>
                  </a:solidFill>
                </a:rPr>
                <a:t> . β</a:t>
              </a:r>
              <a:r>
                <a:rPr lang="en-US" sz="1200" b="1" kern="0" baseline="-25000" dirty="0">
                  <a:solidFill>
                    <a:srgbClr val="000000"/>
                  </a:solidFill>
                </a:rPr>
                <a:t>(1,0)</a:t>
              </a:r>
              <a:r>
                <a:rPr lang="en-US" sz="1200" b="1" kern="0" dirty="0">
                  <a:solidFill>
                    <a:srgbClr val="000000"/>
                  </a:solidFill>
                </a:rPr>
                <a:t> . β</a:t>
              </a:r>
              <a:r>
                <a:rPr lang="en-US" sz="1200" b="1" kern="0" baseline="-25000" dirty="0">
                  <a:solidFill>
                    <a:srgbClr val="000000"/>
                  </a:solidFill>
                </a:rPr>
                <a:t>(2,0)</a:t>
              </a:r>
              <a:endParaRPr lang="en-US" sz="12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386948" y="3886844"/>
              <a:ext cx="2592719" cy="94629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β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(2,1)</a:t>
              </a:r>
              <a:r>
                <a:rPr lang="en-US" sz="1200" kern="0" dirty="0">
                  <a:solidFill>
                    <a:srgbClr val="000000"/>
                  </a:solidFill>
                </a:rPr>
                <a:t>= 1 - β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(2,0)</a:t>
              </a:r>
              <a:r>
                <a:rPr lang="en-US" sz="1200" kern="0" dirty="0">
                  <a:solidFill>
                    <a:srgbClr val="000000"/>
                  </a:solidFill>
                </a:rPr>
                <a:t>  </a:t>
              </a:r>
            </a:p>
            <a:p>
              <a:pPr>
                <a:defRPr/>
              </a:pPr>
              <a:r>
                <a:rPr lang="el-GR" sz="1200" b="1" kern="0" dirty="0">
                  <a:solidFill>
                    <a:srgbClr val="000000"/>
                  </a:solidFill>
                </a:rPr>
                <a:t>α</a:t>
              </a:r>
              <a:r>
                <a:rPr lang="en-US" sz="1200" b="1" kern="0" baseline="-25000" dirty="0">
                  <a:solidFill>
                    <a:srgbClr val="000000"/>
                  </a:solidFill>
                </a:rPr>
                <a:t>2</a:t>
              </a:r>
              <a:r>
                <a:rPr lang="en-US" sz="1200" b="1" kern="0" dirty="0">
                  <a:solidFill>
                    <a:srgbClr val="000000"/>
                  </a:solidFill>
                </a:rPr>
                <a:t> = β</a:t>
              </a:r>
              <a:r>
                <a:rPr lang="en-US" sz="1200" b="1" kern="0" baseline="-25000" dirty="0">
                  <a:solidFill>
                    <a:srgbClr val="000000"/>
                  </a:solidFill>
                </a:rPr>
                <a:t>(0,0)</a:t>
              </a:r>
              <a:r>
                <a:rPr lang="en-US" sz="1200" b="1" kern="0" dirty="0">
                  <a:solidFill>
                    <a:srgbClr val="000000"/>
                  </a:solidFill>
                </a:rPr>
                <a:t> . β</a:t>
              </a:r>
              <a:r>
                <a:rPr lang="en-US" sz="1200" b="1" kern="0" baseline="-25000" dirty="0">
                  <a:solidFill>
                    <a:srgbClr val="000000"/>
                  </a:solidFill>
                </a:rPr>
                <a:t>(1,0)</a:t>
              </a:r>
              <a:r>
                <a:rPr lang="en-US" sz="1200" b="1" kern="0" dirty="0">
                  <a:solidFill>
                    <a:srgbClr val="000000"/>
                  </a:solidFill>
                </a:rPr>
                <a:t> . β</a:t>
              </a:r>
              <a:r>
                <a:rPr lang="en-US" sz="1200" b="1" kern="0" baseline="-25000" dirty="0">
                  <a:solidFill>
                    <a:srgbClr val="000000"/>
                  </a:solidFill>
                </a:rPr>
                <a:t>(2,1)</a:t>
              </a:r>
              <a:endParaRPr lang="en-US" sz="1200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54438" y="2458586"/>
              <a:ext cx="704183" cy="5858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β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(1,0)</a:t>
              </a:r>
              <a:endParaRPr lang="en-US" sz="1200" kern="0" dirty="0">
                <a:solidFill>
                  <a:srgbClr val="00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898692" y="1082729"/>
              <a:ext cx="1187951" cy="67592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β</a:t>
              </a:r>
              <a:r>
                <a:rPr lang="en-US" sz="1200" kern="0" baseline="-25000" dirty="0">
                  <a:solidFill>
                    <a:srgbClr val="000000"/>
                  </a:solidFill>
                </a:rPr>
                <a:t>(0,0)</a:t>
              </a:r>
              <a:r>
                <a:rPr lang="en-US" sz="1200" kern="0" dirty="0">
                  <a:solidFill>
                    <a:srgbClr val="000000"/>
                  </a:solidFill>
                </a:rPr>
                <a:t> = 1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581749" y="1054698"/>
              <a:ext cx="2470114" cy="3524128"/>
              <a:chOff x="124489" y="719730"/>
              <a:chExt cx="2280105" cy="3524128"/>
            </a:xfrm>
            <a:effectLst/>
          </p:grpSpPr>
          <p:cxnSp>
            <p:nvCxnSpPr>
              <p:cNvPr id="52" name="Straight Connector 51"/>
              <p:cNvCxnSpPr/>
              <p:nvPr/>
            </p:nvCxnSpPr>
            <p:spPr>
              <a:xfrm flipH="1">
                <a:off x="999160" y="1411714"/>
                <a:ext cx="468745" cy="603519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467905" y="1411714"/>
                <a:ext cx="522689" cy="603519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585160" y="2015233"/>
                <a:ext cx="828000" cy="821159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imes"/>
                  <a:cs typeface="Times"/>
                </a:endParaRPr>
              </a:p>
            </p:txBody>
          </p:sp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1576594" y="2015233"/>
                <a:ext cx="828000" cy="860263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imes"/>
                  <a:cs typeface="Times"/>
                </a:endParaRPr>
              </a:p>
            </p:txBody>
          </p:sp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798618" y="719730"/>
                <a:ext cx="1338573" cy="691984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imes"/>
                  <a:cs typeface="Times"/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flipH="1">
                <a:off x="473364" y="2834201"/>
                <a:ext cx="502374" cy="717673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975738" y="2834201"/>
                <a:ext cx="460519" cy="717673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124489" y="3551874"/>
                <a:ext cx="697749" cy="691984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imes"/>
                  <a:cs typeface="Times"/>
                </a:endParaRPr>
              </a:p>
            </p:txBody>
          </p:sp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1087382" y="3551874"/>
                <a:ext cx="697749" cy="691984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50" kern="0" dirty="0">
                  <a:solidFill>
                    <a:srgbClr val="000000"/>
                  </a:solidFill>
                  <a:latin typeface="Times"/>
                  <a:cs typeface="Times"/>
                </a:endParaRPr>
              </a:p>
            </p:txBody>
          </p:sp>
        </p:grpSp>
      </p:grpSp>
      <p:sp>
        <p:nvSpPr>
          <p:cNvPr id="61" name="Text Box 8"/>
          <p:cNvSpPr txBox="1">
            <a:spLocks noChangeArrowheads="1"/>
          </p:cNvSpPr>
          <p:nvPr/>
        </p:nvSpPr>
        <p:spPr bwMode="auto">
          <a:xfrm>
            <a:off x="5094116" y="1772818"/>
            <a:ext cx="3798363" cy="49685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322590" tIns="322590" rIns="322590" bIns="161276">
            <a:noAutofit/>
          </a:bodyPr>
          <a:lstStyle/>
          <a:p>
            <a:pPr algn="just" defTabSz="3101975"/>
            <a:r>
              <a:rPr lang="en-US" sz="1200" b="1" dirty="0">
                <a:solidFill>
                  <a:srgbClr val="000000"/>
                </a:solidFill>
                <a:ea typeface="Trebuchet MS" charset="0"/>
                <a:cs typeface="Trebuchet MS" charset="0"/>
              </a:rPr>
              <a:t>The probability of the tie between each user </a:t>
            </a:r>
            <a:r>
              <a:rPr lang="en-US" sz="1200" b="1" i="1" dirty="0">
                <a:solidFill>
                  <a:srgbClr val="000000"/>
                </a:solidFill>
                <a:ea typeface="Trebuchet MS" charset="0"/>
                <a:cs typeface="Trebuchet MS" charset="0"/>
              </a:rPr>
              <a:t>n</a:t>
            </a:r>
            <a:r>
              <a:rPr lang="en-US" sz="1200" b="1" dirty="0">
                <a:solidFill>
                  <a:srgbClr val="000000"/>
                </a:solidFill>
                <a:ea typeface="Trebuchet MS" charset="0"/>
                <a:cs typeface="Trebuchet MS" charset="0"/>
              </a:rPr>
              <a:t> and the rest of the users is computed. The throughput hidden in the ties is distributed among users as follows:</a:t>
            </a:r>
          </a:p>
          <a:p>
            <a:pPr algn="just" defTabSz="3101975"/>
            <a:endParaRPr lang="en-US" sz="1200" b="1" dirty="0">
              <a:solidFill>
                <a:srgbClr val="000000"/>
              </a:solidFill>
              <a:ea typeface="Trebuchet MS" charset="0"/>
              <a:cs typeface="Trebuchet MS" charset="0"/>
            </a:endParaRPr>
          </a:p>
          <a:p>
            <a:pPr algn="just" defTabSz="3101975"/>
            <a:endParaRPr lang="en-US" sz="1200" b="1" dirty="0">
              <a:solidFill>
                <a:srgbClr val="000000"/>
              </a:solidFill>
              <a:ea typeface="Trebuchet MS" charset="0"/>
              <a:cs typeface="Trebuchet MS" charset="0"/>
            </a:endParaRPr>
          </a:p>
          <a:p>
            <a:pPr algn="just" defTabSz="3101975"/>
            <a:endParaRPr lang="en-US" sz="1200" b="1" dirty="0">
              <a:solidFill>
                <a:srgbClr val="000000"/>
              </a:solidFill>
              <a:ea typeface="Trebuchet MS" charset="0"/>
              <a:cs typeface="Trebuchet MS" charset="0"/>
            </a:endParaRPr>
          </a:p>
          <a:p>
            <a:pPr algn="just" defTabSz="3101975"/>
            <a:endParaRPr lang="en-US" sz="1200" b="1" dirty="0">
              <a:solidFill>
                <a:srgbClr val="000000"/>
              </a:solidFill>
              <a:ea typeface="Trebuchet MS" charset="0"/>
              <a:cs typeface="Trebuchet MS" charset="0"/>
            </a:endParaRPr>
          </a:p>
          <a:p>
            <a:pPr algn="just" defTabSz="3101975"/>
            <a:endParaRPr lang="en-US" sz="1200" b="1" dirty="0">
              <a:solidFill>
                <a:srgbClr val="000000"/>
              </a:solidFill>
              <a:ea typeface="Trebuchet MS" charset="0"/>
              <a:cs typeface="Trebuchet MS" charset="0"/>
            </a:endParaRPr>
          </a:p>
          <a:p>
            <a:pPr algn="just" defTabSz="3101975"/>
            <a:endParaRPr lang="en-US" sz="1200" b="1" dirty="0">
              <a:solidFill>
                <a:srgbClr val="000000"/>
              </a:solidFill>
              <a:ea typeface="Trebuchet MS" charset="0"/>
              <a:cs typeface="Trebuchet MS" charset="0"/>
            </a:endParaRPr>
          </a:p>
          <a:p>
            <a:pPr algn="just" defTabSz="3101975"/>
            <a:endParaRPr lang="en-US" sz="1200" b="1" dirty="0">
              <a:solidFill>
                <a:srgbClr val="000000"/>
              </a:solidFill>
              <a:ea typeface="Trebuchet MS" charset="0"/>
              <a:cs typeface="Trebuchet MS" charset="0"/>
            </a:endParaRPr>
          </a:p>
          <a:p>
            <a:pPr algn="just" defTabSz="3101975"/>
            <a:r>
              <a:rPr lang="en-US" sz="1200" b="1" dirty="0">
                <a:solidFill>
                  <a:srgbClr val="000000"/>
                </a:solidFill>
                <a:ea typeface="Trebuchet MS" charset="0"/>
                <a:cs typeface="Trebuchet MS" charset="0"/>
              </a:rPr>
              <a:t>If a user receives more than 1/N of the total throughput, it pushes the </a:t>
            </a:r>
            <a:r>
              <a:rPr lang="en-US" sz="1200" b="1" i="1" dirty="0">
                <a:solidFill>
                  <a:srgbClr val="000000"/>
                </a:solidFill>
                <a:ea typeface="Trebuchet MS" charset="0"/>
                <a:cs typeface="Trebuchet MS" charset="0"/>
              </a:rPr>
              <a:t>α</a:t>
            </a:r>
            <a:r>
              <a:rPr lang="en-US" sz="1200" b="1" i="1" baseline="-25000" dirty="0">
                <a:solidFill>
                  <a:srgbClr val="000000"/>
                </a:solidFill>
                <a:ea typeface="Trebuchet MS" charset="0"/>
                <a:cs typeface="Trebuchet MS" charset="0"/>
              </a:rPr>
              <a:t>n</a:t>
            </a:r>
            <a:r>
              <a:rPr lang="en-US" sz="1200" b="1" dirty="0">
                <a:solidFill>
                  <a:srgbClr val="000000"/>
                </a:solidFill>
                <a:ea typeface="Trebuchet MS" charset="0"/>
                <a:cs typeface="Trebuchet MS" charset="0"/>
              </a:rPr>
              <a:t> to be negative. We propose the following transformation to preserve positive weights:  </a:t>
            </a:r>
          </a:p>
          <a:p>
            <a:pPr algn="just" defTabSz="3101975"/>
            <a:endParaRPr lang="en-US" sz="1200" b="1" dirty="0">
              <a:solidFill>
                <a:srgbClr val="000000"/>
              </a:solidFill>
              <a:ea typeface="Trebuchet MS" charset="0"/>
              <a:cs typeface="Trebuchet MS" charset="0"/>
            </a:endParaRPr>
          </a:p>
          <a:p>
            <a:pPr algn="just" defTabSz="3101975"/>
            <a:endParaRPr lang="en-US" sz="1200" b="1" dirty="0">
              <a:solidFill>
                <a:srgbClr val="000000"/>
              </a:solidFill>
              <a:ea typeface="Trebuchet MS" charset="0"/>
              <a:cs typeface="Trebuchet MS" charset="0"/>
            </a:endParaRPr>
          </a:p>
          <a:p>
            <a:pPr algn="just" defTabSz="3101975"/>
            <a:endParaRPr lang="en-US" sz="1200" b="1" dirty="0">
              <a:solidFill>
                <a:srgbClr val="000000"/>
              </a:solidFill>
              <a:ea typeface="Trebuchet MS" charset="0"/>
              <a:cs typeface="Trebuchet MS" charset="0"/>
            </a:endParaRPr>
          </a:p>
          <a:p>
            <a:pPr algn="just" defTabSz="3101975"/>
            <a:endParaRPr lang="en-US" sz="1200" b="1" dirty="0">
              <a:solidFill>
                <a:srgbClr val="000000"/>
              </a:solidFill>
              <a:ea typeface="Trebuchet MS" charset="0"/>
              <a:cs typeface="Trebuchet MS" charset="0"/>
            </a:endParaRPr>
          </a:p>
          <a:p>
            <a:pPr algn="just" defTabSz="3101975"/>
            <a:endParaRPr lang="en-US" sz="1200" b="1" dirty="0">
              <a:solidFill>
                <a:srgbClr val="000000"/>
              </a:solidFill>
              <a:ea typeface="Trebuchet MS" charset="0"/>
              <a:cs typeface="Trebuchet MS" charset="0"/>
            </a:endParaRPr>
          </a:p>
          <a:p>
            <a:pPr algn="just" defTabSz="3101975"/>
            <a:endParaRPr lang="en-US" sz="1200" b="1" dirty="0">
              <a:solidFill>
                <a:srgbClr val="000000"/>
              </a:solidFill>
              <a:ea typeface="Trebuchet MS" charset="0"/>
              <a:cs typeface="Trebuchet MS" charset="0"/>
            </a:endParaRPr>
          </a:p>
          <a:p>
            <a:pPr algn="just" defTabSz="3101975"/>
            <a:endParaRPr lang="en-US" sz="1200" b="1" dirty="0">
              <a:solidFill>
                <a:srgbClr val="000000"/>
              </a:solidFill>
              <a:ea typeface="Trebuchet MS" charset="0"/>
              <a:cs typeface="Trebuchet MS" charset="0"/>
            </a:endParaRPr>
          </a:p>
          <a:p>
            <a:pPr algn="just" defTabSz="3101975"/>
            <a:r>
              <a:rPr lang="en-US" sz="1200" b="1" u="sng" dirty="0">
                <a:solidFill>
                  <a:prstClr val="black"/>
                </a:solidFill>
                <a:ea typeface="Trebuchet MS" charset="0"/>
                <a:cs typeface="Trebuchet MS" charset="0"/>
              </a:rPr>
              <a:t>Drawback</a:t>
            </a:r>
            <a:r>
              <a:rPr lang="en-US" sz="1200" b="1" dirty="0">
                <a:solidFill>
                  <a:prstClr val="black"/>
                </a:solidFill>
                <a:ea typeface="Trebuchet MS" charset="0"/>
                <a:cs typeface="Trebuchet MS" charset="0"/>
              </a:rPr>
              <a:t>: It is not an optimal approach. </a:t>
            </a:r>
          </a:p>
          <a:p>
            <a:pPr algn="just" defTabSz="3101975"/>
            <a:endParaRPr lang="en-US" sz="1400" b="1" dirty="0">
              <a:solidFill>
                <a:srgbClr val="000000"/>
              </a:solidFill>
            </a:endParaRPr>
          </a:p>
          <a:p>
            <a:pPr defTabSz="3101975"/>
            <a:endParaRPr lang="en-US" sz="1400" b="1" dirty="0">
              <a:solidFill>
                <a:prstClr val="black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3068959"/>
            <a:ext cx="2520280" cy="109324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9236" y="4941168"/>
            <a:ext cx="1453145" cy="61391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0001" y="5229200"/>
            <a:ext cx="2193674" cy="720080"/>
          </a:xfrm>
          <a:prstGeom prst="rect">
            <a:avLst/>
          </a:prstGeom>
        </p:spPr>
      </p:pic>
      <p:sp>
        <p:nvSpPr>
          <p:cNvPr id="65" name="Title 1"/>
          <p:cNvSpPr txBox="1">
            <a:spLocks/>
          </p:cNvSpPr>
          <p:nvPr/>
        </p:nvSpPr>
        <p:spPr>
          <a:xfrm>
            <a:off x="1791366" y="188640"/>
            <a:ext cx="6075000" cy="792000"/>
          </a:xfrm>
          <a:prstGeom prst="rect">
            <a:avLst/>
          </a:prstGeom>
        </p:spPr>
        <p:txBody>
          <a:bodyPr/>
          <a:lstStyle>
            <a:lvl1pPr algn="r" rtl="0" eaLnBrk="1" latinLnBrk="0" hangingPunct="1">
              <a:spcBef>
                <a:spcPct val="0"/>
              </a:spcBef>
              <a:buNone/>
              <a:defRPr kumimoji="0" sz="3200" b="0" kern="1200" cap="none" baseline="0">
                <a:ln w="500">
                  <a:noFill/>
                </a:ln>
                <a:solidFill>
                  <a:srgbClr val="328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 smtClean="0"/>
              <a:t>Simple heuristics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28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2</a:t>
            </a:fld>
            <a:endParaRPr lang="es-E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3" y="2360214"/>
            <a:ext cx="345241" cy="13568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518" y="2276874"/>
            <a:ext cx="668862" cy="12313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27400" t="5550" r="26979" b="11559"/>
          <a:stretch/>
        </p:blipFill>
        <p:spPr>
          <a:xfrm>
            <a:off x="3976946" y="1844826"/>
            <a:ext cx="748978" cy="13608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11982" r="15194" b="9430"/>
          <a:stretch/>
        </p:blipFill>
        <p:spPr>
          <a:xfrm>
            <a:off x="5217489" y="1268760"/>
            <a:ext cx="1186871" cy="1635632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2051721" y="2360214"/>
            <a:ext cx="6552728" cy="1428826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535248" y="4077072"/>
            <a:ext cx="7357233" cy="2495922"/>
            <a:chOff x="1535247" y="4101430"/>
            <a:chExt cx="7357233" cy="2495922"/>
          </a:xfrm>
        </p:grpSpPr>
        <p:grpSp>
          <p:nvGrpSpPr>
            <p:cNvPr id="12" name="Group 11"/>
            <p:cNvGrpSpPr/>
            <p:nvPr/>
          </p:nvGrpSpPr>
          <p:grpSpPr>
            <a:xfrm>
              <a:off x="1535247" y="4101430"/>
              <a:ext cx="7357233" cy="2495922"/>
              <a:chOff x="1515835" y="3789040"/>
              <a:chExt cx="6688394" cy="2495922"/>
            </a:xfrm>
          </p:grpSpPr>
          <p:pic>
            <p:nvPicPr>
              <p:cNvPr id="11" name="Picture 20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54" t="35344" b="11758"/>
              <a:stretch/>
            </p:blipFill>
            <p:spPr bwMode="auto">
              <a:xfrm>
                <a:off x="1515835" y="3789040"/>
                <a:ext cx="5000381" cy="24959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0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54" t="35344" b="11758"/>
              <a:stretch/>
            </p:blipFill>
            <p:spPr bwMode="auto">
              <a:xfrm>
                <a:off x="3203848" y="3789040"/>
                <a:ext cx="5000381" cy="24959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8"/>
            <a:srcRect l="11067" b="38844"/>
            <a:stretch/>
          </p:blipFill>
          <p:spPr>
            <a:xfrm>
              <a:off x="1897354" y="4458132"/>
              <a:ext cx="2386614" cy="113110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00000">
              <a:off x="2770141" y="4780815"/>
              <a:ext cx="393712" cy="19350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0273" y="1149501"/>
            <a:ext cx="1207820" cy="127138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06034" y="4435409"/>
            <a:ext cx="2683594" cy="1849555"/>
            <a:chOff x="1595523" y="4531773"/>
            <a:chExt cx="2683594" cy="18495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95523" y="4531773"/>
              <a:ext cx="2683594" cy="184955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900000">
              <a:off x="2761538" y="4852823"/>
              <a:ext cx="393712" cy="19350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755577" y="5236372"/>
            <a:ext cx="3260753" cy="1632974"/>
            <a:chOff x="827584" y="5230764"/>
            <a:chExt cx="3260753" cy="163297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5796375"/>
              <a:ext cx="978544" cy="46352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5230764"/>
              <a:ext cx="2828705" cy="1632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085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Opportunistic D2D Communication</a:t>
            </a:r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>
                <a:solidFill>
                  <a:prstClr val="white"/>
                </a:solidFill>
              </a:rPr>
              <a:pPr/>
              <a:t>20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C3F63555-4A94-7948-8CAF-B7F074CD25FE}" type="datetime1">
              <a:rPr lang="en-US" smtClean="0">
                <a:solidFill>
                  <a:prstClr val="white"/>
                </a:solidFill>
              </a:rPr>
              <a:pPr/>
              <a:t>10/6/16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259632" y="188640"/>
            <a:ext cx="7416824" cy="792000"/>
          </a:xfrm>
          <a:prstGeom prst="rect">
            <a:avLst/>
          </a:prstGeom>
        </p:spPr>
        <p:txBody>
          <a:bodyPr/>
          <a:lstStyle>
            <a:lvl1pPr algn="r" rtl="0" eaLnBrk="1" latinLnBrk="0" hangingPunct="1">
              <a:spcBef>
                <a:spcPct val="0"/>
              </a:spcBef>
              <a:buNone/>
              <a:defRPr kumimoji="0" sz="3200" b="0" kern="1200" cap="none" baseline="0">
                <a:ln w="500">
                  <a:noFill/>
                </a:ln>
                <a:solidFill>
                  <a:srgbClr val="328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  <a:extLst/>
          </a:lstStyle>
          <a:p>
            <a:r>
              <a:rPr lang="en-US" dirty="0"/>
              <a:t>Measurement results I: no clustering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09683" y="1340768"/>
            <a:ext cx="6042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We recorded the SNR of 15 Android phones </a:t>
            </a:r>
            <a:r>
              <a:rPr lang="en-US" dirty="0" smtClean="0">
                <a:solidFill>
                  <a:prstClr val="black"/>
                </a:solidFill>
              </a:rPr>
              <a:t>in </a:t>
            </a:r>
            <a:r>
              <a:rPr lang="en-US" dirty="0">
                <a:solidFill>
                  <a:prstClr val="black"/>
                </a:solidFill>
              </a:rPr>
              <a:t>our </a:t>
            </a:r>
            <a:r>
              <a:rPr lang="en-US" dirty="0" smtClean="0">
                <a:solidFill>
                  <a:prstClr val="black"/>
                </a:solidFill>
              </a:rPr>
              <a:t>offices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54" y="1607197"/>
            <a:ext cx="4806534" cy="448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12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Opportunistic D2D Communication</a:t>
            </a:r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>
                <a:solidFill>
                  <a:prstClr val="white"/>
                </a:solidFill>
              </a:rPr>
              <a:pPr/>
              <a:t>21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C3F63555-4A94-7948-8CAF-B7F074CD25FE}" type="datetime1">
              <a:rPr lang="en-US" smtClean="0">
                <a:solidFill>
                  <a:prstClr val="white"/>
                </a:solidFill>
              </a:rPr>
              <a:pPr/>
              <a:t>10/6/16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19675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Using clustering techniques, we increase the ties and </a:t>
            </a:r>
            <a:r>
              <a:rPr lang="en-US" dirty="0" smtClean="0">
                <a:solidFill>
                  <a:prstClr val="black"/>
                </a:solidFill>
              </a:rPr>
              <a:t>therefore the chance </a:t>
            </a:r>
            <a:r>
              <a:rPr lang="en-US" dirty="0">
                <a:solidFill>
                  <a:prstClr val="black"/>
                </a:solidFill>
              </a:rPr>
              <a:t>of </a:t>
            </a:r>
            <a:r>
              <a:rPr lang="en-US" dirty="0" smtClean="0">
                <a:solidFill>
                  <a:prstClr val="black"/>
                </a:solidFill>
              </a:rPr>
              <a:t>improving fairness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54" y="1557604"/>
            <a:ext cx="4878542" cy="455330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3568" y="188640"/>
            <a:ext cx="7920880" cy="792000"/>
          </a:xfrm>
          <a:prstGeom prst="rect">
            <a:avLst/>
          </a:prstGeom>
        </p:spPr>
        <p:txBody>
          <a:bodyPr/>
          <a:lstStyle>
            <a:lvl1pPr algn="r" rtl="0" eaLnBrk="1" latinLnBrk="0" hangingPunct="1">
              <a:spcBef>
                <a:spcPct val="0"/>
              </a:spcBef>
              <a:buNone/>
              <a:defRPr kumimoji="0" sz="3200" b="0" kern="1200" cap="none" baseline="0">
                <a:ln w="500">
                  <a:noFill/>
                </a:ln>
                <a:solidFill>
                  <a:srgbClr val="328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  <a:extLst/>
          </a:lstStyle>
          <a:p>
            <a:r>
              <a:rPr lang="en-US" dirty="0"/>
              <a:t>Measurement results II: with five clusters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6021288"/>
            <a:ext cx="7776864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So, yes, clustering helps by generating ties, and D2D is needed to manage the clusters without missing channel opportunities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9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Opportunistic D2D Communication</a:t>
            </a:r>
            <a:endParaRPr lang="es-ES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>
                <a:solidFill>
                  <a:prstClr val="white"/>
                </a:solidFill>
              </a:rPr>
              <a:pPr/>
              <a:t>22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C3F63555-4A94-7948-8CAF-B7F074CD25FE}" type="datetime1">
              <a:rPr lang="en-US" smtClean="0">
                <a:solidFill>
                  <a:prstClr val="white"/>
                </a:solidFill>
              </a:rPr>
              <a:pPr/>
              <a:t>10/6/16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1366" y="188640"/>
            <a:ext cx="6075000" cy="792000"/>
          </a:xfrm>
          <a:prstGeom prst="rect">
            <a:avLst/>
          </a:prstGeom>
        </p:spPr>
        <p:txBody>
          <a:bodyPr/>
          <a:lstStyle>
            <a:lvl1pPr algn="r" rtl="0" eaLnBrk="1" latinLnBrk="0" hangingPunct="1">
              <a:spcBef>
                <a:spcPct val="0"/>
              </a:spcBef>
              <a:buNone/>
              <a:defRPr kumimoji="0" sz="3200" b="0" kern="1200" cap="none" baseline="0">
                <a:ln w="500">
                  <a:noFill/>
                </a:ln>
                <a:solidFill>
                  <a:srgbClr val="328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Tie-breaking </a:t>
            </a:r>
            <a:r>
              <a:rPr lang="en-US" dirty="0"/>
              <a:t>results</a:t>
            </a:r>
          </a:p>
        </p:txBody>
      </p:sp>
      <p:pic>
        <p:nvPicPr>
          <p:cNvPr id="7" name="Picture 6" descr="minimali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28800"/>
            <a:ext cx="6267019" cy="43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0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applications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Combine ICIC and D2D opportunistic gain</a:t>
            </a:r>
          </a:p>
          <a:p>
            <a:r>
              <a:rPr lang="en-US" dirty="0" smtClean="0"/>
              <a:t>Optimized D2D mode selection</a:t>
            </a:r>
          </a:p>
          <a:p>
            <a:pPr lvl="1"/>
            <a:r>
              <a:rPr lang="en-US" dirty="0" err="1" smtClean="0"/>
              <a:t>Inband</a:t>
            </a:r>
            <a:r>
              <a:rPr lang="en-US" dirty="0" smtClean="0"/>
              <a:t>, </a:t>
            </a:r>
            <a:r>
              <a:rPr lang="en-US" dirty="0" err="1" smtClean="0"/>
              <a:t>outband</a:t>
            </a:r>
            <a:r>
              <a:rPr lang="en-US" dirty="0" smtClean="0"/>
              <a:t>, …</a:t>
            </a:r>
          </a:p>
          <a:p>
            <a:pPr lvl="1"/>
            <a:r>
              <a:rPr lang="en-US" dirty="0" err="1" smtClean="0"/>
              <a:t>WiFi</a:t>
            </a:r>
            <a:r>
              <a:rPr lang="en-US" dirty="0" smtClean="0"/>
              <a:t>, LTE-U, …</a:t>
            </a:r>
          </a:p>
          <a:p>
            <a:r>
              <a:rPr lang="en-US" dirty="0" smtClean="0"/>
              <a:t>Support for mobile edge computing (MEC)</a:t>
            </a:r>
          </a:p>
          <a:p>
            <a:pPr lvl="1"/>
            <a:r>
              <a:rPr lang="en-US" dirty="0" smtClean="0"/>
              <a:t>Online games</a:t>
            </a:r>
          </a:p>
          <a:p>
            <a:pPr lvl="1"/>
            <a:r>
              <a:rPr lang="en-US" dirty="0" smtClean="0"/>
              <a:t>Virtual, distributed data centers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23</a:t>
            </a:fld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C3F63555-4A94-7948-8CAF-B7F074CD25FE}" type="datetime1">
              <a:rPr lang="en-US" smtClean="0"/>
              <a:t>10/6/16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3445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Opportunistic D2D Communication</a:t>
            </a:r>
            <a:endParaRPr lang="es-E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24</a:t>
            </a:fld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C3F63555-4A94-7948-8CAF-B7F074CD25FE}" type="datetime1">
              <a:rPr lang="en-US" smtClean="0"/>
              <a:t>10/6/16</a:t>
            </a:fld>
            <a:endParaRPr lang="es-E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16964" y="476672"/>
            <a:ext cx="33127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Protocol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977" y="2510823"/>
            <a:ext cx="5378048" cy="35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4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into LTE-A and </a:t>
            </a:r>
            <a:r>
              <a:rPr lang="en-US" dirty="0" err="1" smtClean="0"/>
              <a:t>WiFi</a:t>
            </a:r>
            <a:r>
              <a:rPr lang="en-US" dirty="0" smtClean="0"/>
              <a:t> Direct</a:t>
            </a:r>
            <a:r>
              <a:rPr lang="en-US" baseline="30000" dirty="0" smtClean="0"/>
              <a:t>[4]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25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16886" y="1790651"/>
            <a:ext cx="2545082" cy="3852862"/>
            <a:chOff x="379378" y="2204864"/>
            <a:chExt cx="2544697" cy="3853825"/>
          </a:xfrm>
          <a:noFill/>
        </p:grpSpPr>
        <p:cxnSp>
          <p:nvCxnSpPr>
            <p:cNvPr id="7" name="Straight Connector 6"/>
            <p:cNvCxnSpPr/>
            <p:nvPr/>
          </p:nvCxnSpPr>
          <p:spPr bwMode="auto">
            <a:xfrm>
              <a:off x="2147640" y="3117904"/>
              <a:ext cx="776435" cy="0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8" name="Straight Connector 7"/>
            <p:cNvCxnSpPr/>
            <p:nvPr/>
          </p:nvCxnSpPr>
          <p:spPr bwMode="auto">
            <a:xfrm>
              <a:off x="2141234" y="3097754"/>
              <a:ext cx="0" cy="449976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>
              <a:off x="2123774" y="3529170"/>
              <a:ext cx="792042" cy="0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>
              <a:off x="2123774" y="3978544"/>
              <a:ext cx="792042" cy="0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>
              <a:off x="2141234" y="3961604"/>
              <a:ext cx="0" cy="445521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>
              <a:off x="2123774" y="4394573"/>
              <a:ext cx="792042" cy="0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>
              <a:off x="2123774" y="4842360"/>
              <a:ext cx="792042" cy="0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 bwMode="auto">
            <a:xfrm>
              <a:off x="2141234" y="4823798"/>
              <a:ext cx="0" cy="449976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>
              <a:off x="2123774" y="5258389"/>
              <a:ext cx="792042" cy="0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>
              <a:off x="2898357" y="3510751"/>
              <a:ext cx="0" cy="481449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 bwMode="auto">
            <a:xfrm>
              <a:off x="2901531" y="4379897"/>
              <a:ext cx="0" cy="479730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  <p:sp>
          <p:nvSpPr>
            <p:cNvPr id="18" name="Freeform 17"/>
            <p:cNvSpPr/>
            <p:nvPr/>
          </p:nvSpPr>
          <p:spPr bwMode="auto">
            <a:xfrm>
              <a:off x="379378" y="2204864"/>
              <a:ext cx="2544019" cy="3853825"/>
            </a:xfrm>
            <a:custGeom>
              <a:avLst/>
              <a:gdLst>
                <a:gd name="connsiteX0" fmla="*/ 1926584 w 1943295"/>
                <a:gd name="connsiteY0" fmla="*/ 2445637 h 2847684"/>
                <a:gd name="connsiteX1" fmla="*/ 1926584 w 1943295"/>
                <a:gd name="connsiteY1" fmla="*/ 2445637 h 2847684"/>
                <a:gd name="connsiteX2" fmla="*/ 1918229 w 1943295"/>
                <a:gd name="connsiteY2" fmla="*/ 2846714 h 2847684"/>
                <a:gd name="connsiteX3" fmla="*/ 1792897 w 1943295"/>
                <a:gd name="connsiteY3" fmla="*/ 2830002 h 2847684"/>
                <a:gd name="connsiteX4" fmla="*/ 1550589 w 1943295"/>
                <a:gd name="connsiteY4" fmla="*/ 2813291 h 2847684"/>
                <a:gd name="connsiteX5" fmla="*/ 171939 w 1943295"/>
                <a:gd name="connsiteY5" fmla="*/ 2804935 h 2847684"/>
                <a:gd name="connsiteX6" fmla="*/ 146872 w 1943295"/>
                <a:gd name="connsiteY6" fmla="*/ 1885800 h 2847684"/>
                <a:gd name="connsiteX7" fmla="*/ 171939 w 1943295"/>
                <a:gd name="connsiteY7" fmla="*/ 1651838 h 2847684"/>
                <a:gd name="connsiteX8" fmla="*/ 180294 w 1943295"/>
                <a:gd name="connsiteY8" fmla="*/ 1493079 h 2847684"/>
                <a:gd name="connsiteX9" fmla="*/ 197005 w 1943295"/>
                <a:gd name="connsiteY9" fmla="*/ 1317607 h 2847684"/>
                <a:gd name="connsiteX10" fmla="*/ 213716 w 1943295"/>
                <a:gd name="connsiteY10" fmla="*/ 1008444 h 2847684"/>
                <a:gd name="connsiteX11" fmla="*/ 230427 w 1943295"/>
                <a:gd name="connsiteY11" fmla="*/ 732703 h 2847684"/>
                <a:gd name="connsiteX12" fmla="*/ 247138 w 1943295"/>
                <a:gd name="connsiteY12" fmla="*/ 615723 h 2847684"/>
                <a:gd name="connsiteX13" fmla="*/ 272204 w 1943295"/>
                <a:gd name="connsiteY13" fmla="*/ 448607 h 2847684"/>
                <a:gd name="connsiteX14" fmla="*/ 288915 w 1943295"/>
                <a:gd name="connsiteY14" fmla="*/ 5751 h 2847684"/>
                <a:gd name="connsiteX15" fmla="*/ 472735 w 1943295"/>
                <a:gd name="connsiteY15" fmla="*/ 22463 h 2847684"/>
                <a:gd name="connsiteX16" fmla="*/ 1291570 w 1943295"/>
                <a:gd name="connsiteY16" fmla="*/ 30819 h 2847684"/>
                <a:gd name="connsiteX17" fmla="*/ 1642499 w 1943295"/>
                <a:gd name="connsiteY17" fmla="*/ 39174 h 2847684"/>
                <a:gd name="connsiteX18" fmla="*/ 1776186 w 1943295"/>
                <a:gd name="connsiteY18" fmla="*/ 55886 h 2847684"/>
                <a:gd name="connsiteX19" fmla="*/ 1943295 w 1943295"/>
                <a:gd name="connsiteY19" fmla="*/ 72597 h 2847684"/>
                <a:gd name="connsiteX20" fmla="*/ 1934940 w 1943295"/>
                <a:gd name="connsiteY20" fmla="*/ 139444 h 2847684"/>
                <a:gd name="connsiteX21" fmla="*/ 1926584 w 1943295"/>
                <a:gd name="connsiteY21" fmla="*/ 197934 h 2847684"/>
                <a:gd name="connsiteX22" fmla="*/ 1926584 w 1943295"/>
                <a:gd name="connsiteY22" fmla="*/ 314915 h 2847684"/>
                <a:gd name="connsiteX23" fmla="*/ 1926584 w 1943295"/>
                <a:gd name="connsiteY23" fmla="*/ 298203 h 2847684"/>
                <a:gd name="connsiteX0" fmla="*/ 1926584 w 1934940"/>
                <a:gd name="connsiteY0" fmla="*/ 2445637 h 2847684"/>
                <a:gd name="connsiteX1" fmla="*/ 1926584 w 1934940"/>
                <a:gd name="connsiteY1" fmla="*/ 2445637 h 2847684"/>
                <a:gd name="connsiteX2" fmla="*/ 1918229 w 1934940"/>
                <a:gd name="connsiteY2" fmla="*/ 2846714 h 2847684"/>
                <a:gd name="connsiteX3" fmla="*/ 1792897 w 1934940"/>
                <a:gd name="connsiteY3" fmla="*/ 2830002 h 2847684"/>
                <a:gd name="connsiteX4" fmla="*/ 1550589 w 1934940"/>
                <a:gd name="connsiteY4" fmla="*/ 2813291 h 2847684"/>
                <a:gd name="connsiteX5" fmla="*/ 171939 w 1934940"/>
                <a:gd name="connsiteY5" fmla="*/ 2804935 h 2847684"/>
                <a:gd name="connsiteX6" fmla="*/ 146872 w 1934940"/>
                <a:gd name="connsiteY6" fmla="*/ 1885800 h 2847684"/>
                <a:gd name="connsiteX7" fmla="*/ 171939 w 1934940"/>
                <a:gd name="connsiteY7" fmla="*/ 1651838 h 2847684"/>
                <a:gd name="connsiteX8" fmla="*/ 180294 w 1934940"/>
                <a:gd name="connsiteY8" fmla="*/ 1493079 h 2847684"/>
                <a:gd name="connsiteX9" fmla="*/ 197005 w 1934940"/>
                <a:gd name="connsiteY9" fmla="*/ 1317607 h 2847684"/>
                <a:gd name="connsiteX10" fmla="*/ 213716 w 1934940"/>
                <a:gd name="connsiteY10" fmla="*/ 1008444 h 2847684"/>
                <a:gd name="connsiteX11" fmla="*/ 230427 w 1934940"/>
                <a:gd name="connsiteY11" fmla="*/ 732703 h 2847684"/>
                <a:gd name="connsiteX12" fmla="*/ 247138 w 1934940"/>
                <a:gd name="connsiteY12" fmla="*/ 615723 h 2847684"/>
                <a:gd name="connsiteX13" fmla="*/ 272204 w 1934940"/>
                <a:gd name="connsiteY13" fmla="*/ 448607 h 2847684"/>
                <a:gd name="connsiteX14" fmla="*/ 288915 w 1934940"/>
                <a:gd name="connsiteY14" fmla="*/ 5751 h 2847684"/>
                <a:gd name="connsiteX15" fmla="*/ 472735 w 1934940"/>
                <a:gd name="connsiteY15" fmla="*/ 22463 h 2847684"/>
                <a:gd name="connsiteX16" fmla="*/ 1291570 w 1934940"/>
                <a:gd name="connsiteY16" fmla="*/ 30819 h 2847684"/>
                <a:gd name="connsiteX17" fmla="*/ 1642499 w 1934940"/>
                <a:gd name="connsiteY17" fmla="*/ 39174 h 2847684"/>
                <a:gd name="connsiteX18" fmla="*/ 1776186 w 1934940"/>
                <a:gd name="connsiteY18" fmla="*/ 55886 h 2847684"/>
                <a:gd name="connsiteX19" fmla="*/ 1926584 w 1934940"/>
                <a:gd name="connsiteY19" fmla="*/ 22462 h 2847684"/>
                <a:gd name="connsiteX20" fmla="*/ 1934940 w 1934940"/>
                <a:gd name="connsiteY20" fmla="*/ 139444 h 2847684"/>
                <a:gd name="connsiteX21" fmla="*/ 1926584 w 1934940"/>
                <a:gd name="connsiteY21" fmla="*/ 197934 h 2847684"/>
                <a:gd name="connsiteX22" fmla="*/ 1926584 w 1934940"/>
                <a:gd name="connsiteY22" fmla="*/ 314915 h 2847684"/>
                <a:gd name="connsiteX23" fmla="*/ 1926584 w 1934940"/>
                <a:gd name="connsiteY23" fmla="*/ 298203 h 2847684"/>
                <a:gd name="connsiteX0" fmla="*/ 1926584 w 1937724"/>
                <a:gd name="connsiteY0" fmla="*/ 2445637 h 2847684"/>
                <a:gd name="connsiteX1" fmla="*/ 1926584 w 1937724"/>
                <a:gd name="connsiteY1" fmla="*/ 2445637 h 2847684"/>
                <a:gd name="connsiteX2" fmla="*/ 1918229 w 1937724"/>
                <a:gd name="connsiteY2" fmla="*/ 2846714 h 2847684"/>
                <a:gd name="connsiteX3" fmla="*/ 1792897 w 1937724"/>
                <a:gd name="connsiteY3" fmla="*/ 2830002 h 2847684"/>
                <a:gd name="connsiteX4" fmla="*/ 1550589 w 1937724"/>
                <a:gd name="connsiteY4" fmla="*/ 2813291 h 2847684"/>
                <a:gd name="connsiteX5" fmla="*/ 171939 w 1937724"/>
                <a:gd name="connsiteY5" fmla="*/ 2804935 h 2847684"/>
                <a:gd name="connsiteX6" fmla="*/ 146872 w 1937724"/>
                <a:gd name="connsiteY6" fmla="*/ 1885800 h 2847684"/>
                <a:gd name="connsiteX7" fmla="*/ 171939 w 1937724"/>
                <a:gd name="connsiteY7" fmla="*/ 1651838 h 2847684"/>
                <a:gd name="connsiteX8" fmla="*/ 180294 w 1937724"/>
                <a:gd name="connsiteY8" fmla="*/ 1493079 h 2847684"/>
                <a:gd name="connsiteX9" fmla="*/ 197005 w 1937724"/>
                <a:gd name="connsiteY9" fmla="*/ 1317607 h 2847684"/>
                <a:gd name="connsiteX10" fmla="*/ 213716 w 1937724"/>
                <a:gd name="connsiteY10" fmla="*/ 1008444 h 2847684"/>
                <a:gd name="connsiteX11" fmla="*/ 230427 w 1937724"/>
                <a:gd name="connsiteY11" fmla="*/ 732703 h 2847684"/>
                <a:gd name="connsiteX12" fmla="*/ 247138 w 1937724"/>
                <a:gd name="connsiteY12" fmla="*/ 615723 h 2847684"/>
                <a:gd name="connsiteX13" fmla="*/ 272204 w 1937724"/>
                <a:gd name="connsiteY13" fmla="*/ 448607 h 2847684"/>
                <a:gd name="connsiteX14" fmla="*/ 288915 w 1937724"/>
                <a:gd name="connsiteY14" fmla="*/ 5751 h 2847684"/>
                <a:gd name="connsiteX15" fmla="*/ 472735 w 1937724"/>
                <a:gd name="connsiteY15" fmla="*/ 22463 h 2847684"/>
                <a:gd name="connsiteX16" fmla="*/ 1291570 w 1937724"/>
                <a:gd name="connsiteY16" fmla="*/ 30819 h 2847684"/>
                <a:gd name="connsiteX17" fmla="*/ 1642499 w 1937724"/>
                <a:gd name="connsiteY17" fmla="*/ 39174 h 2847684"/>
                <a:gd name="connsiteX18" fmla="*/ 1776186 w 1937724"/>
                <a:gd name="connsiteY18" fmla="*/ 55886 h 2847684"/>
                <a:gd name="connsiteX19" fmla="*/ 1926584 w 1937724"/>
                <a:gd name="connsiteY19" fmla="*/ 22462 h 2847684"/>
                <a:gd name="connsiteX20" fmla="*/ 1926584 w 1937724"/>
                <a:gd name="connsiteY20" fmla="*/ 197934 h 2847684"/>
                <a:gd name="connsiteX21" fmla="*/ 1926584 w 1937724"/>
                <a:gd name="connsiteY21" fmla="*/ 314915 h 2847684"/>
                <a:gd name="connsiteX22" fmla="*/ 1926584 w 1937724"/>
                <a:gd name="connsiteY22" fmla="*/ 298203 h 2847684"/>
                <a:gd name="connsiteX0" fmla="*/ 1926584 w 1937724"/>
                <a:gd name="connsiteY0" fmla="*/ 2445637 h 2847684"/>
                <a:gd name="connsiteX1" fmla="*/ 1926584 w 1937724"/>
                <a:gd name="connsiteY1" fmla="*/ 2445637 h 2847684"/>
                <a:gd name="connsiteX2" fmla="*/ 1918229 w 1937724"/>
                <a:gd name="connsiteY2" fmla="*/ 2846714 h 2847684"/>
                <a:gd name="connsiteX3" fmla="*/ 1792897 w 1937724"/>
                <a:gd name="connsiteY3" fmla="*/ 2830002 h 2847684"/>
                <a:gd name="connsiteX4" fmla="*/ 1550589 w 1937724"/>
                <a:gd name="connsiteY4" fmla="*/ 2813291 h 2847684"/>
                <a:gd name="connsiteX5" fmla="*/ 171939 w 1937724"/>
                <a:gd name="connsiteY5" fmla="*/ 2804935 h 2847684"/>
                <a:gd name="connsiteX6" fmla="*/ 146872 w 1937724"/>
                <a:gd name="connsiteY6" fmla="*/ 1885800 h 2847684"/>
                <a:gd name="connsiteX7" fmla="*/ 171939 w 1937724"/>
                <a:gd name="connsiteY7" fmla="*/ 1651838 h 2847684"/>
                <a:gd name="connsiteX8" fmla="*/ 180294 w 1937724"/>
                <a:gd name="connsiteY8" fmla="*/ 1493079 h 2847684"/>
                <a:gd name="connsiteX9" fmla="*/ 197005 w 1937724"/>
                <a:gd name="connsiteY9" fmla="*/ 1317607 h 2847684"/>
                <a:gd name="connsiteX10" fmla="*/ 213716 w 1937724"/>
                <a:gd name="connsiteY10" fmla="*/ 1008444 h 2847684"/>
                <a:gd name="connsiteX11" fmla="*/ 230427 w 1937724"/>
                <a:gd name="connsiteY11" fmla="*/ 732703 h 2847684"/>
                <a:gd name="connsiteX12" fmla="*/ 247138 w 1937724"/>
                <a:gd name="connsiteY12" fmla="*/ 615723 h 2847684"/>
                <a:gd name="connsiteX13" fmla="*/ 272204 w 1937724"/>
                <a:gd name="connsiteY13" fmla="*/ 448607 h 2847684"/>
                <a:gd name="connsiteX14" fmla="*/ 288915 w 1937724"/>
                <a:gd name="connsiteY14" fmla="*/ 5751 h 2847684"/>
                <a:gd name="connsiteX15" fmla="*/ 472735 w 1937724"/>
                <a:gd name="connsiteY15" fmla="*/ 22463 h 2847684"/>
                <a:gd name="connsiteX16" fmla="*/ 1291570 w 1937724"/>
                <a:gd name="connsiteY16" fmla="*/ 30819 h 2847684"/>
                <a:gd name="connsiteX17" fmla="*/ 1642499 w 1937724"/>
                <a:gd name="connsiteY17" fmla="*/ 39174 h 2847684"/>
                <a:gd name="connsiteX18" fmla="*/ 1776186 w 1937724"/>
                <a:gd name="connsiteY18" fmla="*/ 55886 h 2847684"/>
                <a:gd name="connsiteX19" fmla="*/ 1926584 w 1937724"/>
                <a:gd name="connsiteY19" fmla="*/ 22462 h 2847684"/>
                <a:gd name="connsiteX20" fmla="*/ 1926584 w 1937724"/>
                <a:gd name="connsiteY20" fmla="*/ 314915 h 2847684"/>
                <a:gd name="connsiteX21" fmla="*/ 1926584 w 1937724"/>
                <a:gd name="connsiteY21" fmla="*/ 298203 h 2847684"/>
                <a:gd name="connsiteX0" fmla="*/ 1926584 w 1937724"/>
                <a:gd name="connsiteY0" fmla="*/ 2445637 h 2847684"/>
                <a:gd name="connsiteX1" fmla="*/ 1926584 w 1937724"/>
                <a:gd name="connsiteY1" fmla="*/ 2445637 h 2847684"/>
                <a:gd name="connsiteX2" fmla="*/ 1918229 w 1937724"/>
                <a:gd name="connsiteY2" fmla="*/ 2846714 h 2847684"/>
                <a:gd name="connsiteX3" fmla="*/ 1792897 w 1937724"/>
                <a:gd name="connsiteY3" fmla="*/ 2830002 h 2847684"/>
                <a:gd name="connsiteX4" fmla="*/ 1550589 w 1937724"/>
                <a:gd name="connsiteY4" fmla="*/ 2813291 h 2847684"/>
                <a:gd name="connsiteX5" fmla="*/ 171939 w 1937724"/>
                <a:gd name="connsiteY5" fmla="*/ 2804935 h 2847684"/>
                <a:gd name="connsiteX6" fmla="*/ 146872 w 1937724"/>
                <a:gd name="connsiteY6" fmla="*/ 1885800 h 2847684"/>
                <a:gd name="connsiteX7" fmla="*/ 171939 w 1937724"/>
                <a:gd name="connsiteY7" fmla="*/ 1651838 h 2847684"/>
                <a:gd name="connsiteX8" fmla="*/ 180294 w 1937724"/>
                <a:gd name="connsiteY8" fmla="*/ 1493079 h 2847684"/>
                <a:gd name="connsiteX9" fmla="*/ 197005 w 1937724"/>
                <a:gd name="connsiteY9" fmla="*/ 1317607 h 2847684"/>
                <a:gd name="connsiteX10" fmla="*/ 213716 w 1937724"/>
                <a:gd name="connsiteY10" fmla="*/ 1008444 h 2847684"/>
                <a:gd name="connsiteX11" fmla="*/ 230427 w 1937724"/>
                <a:gd name="connsiteY11" fmla="*/ 732703 h 2847684"/>
                <a:gd name="connsiteX12" fmla="*/ 247138 w 1937724"/>
                <a:gd name="connsiteY12" fmla="*/ 615723 h 2847684"/>
                <a:gd name="connsiteX13" fmla="*/ 272204 w 1937724"/>
                <a:gd name="connsiteY13" fmla="*/ 448607 h 2847684"/>
                <a:gd name="connsiteX14" fmla="*/ 288915 w 1937724"/>
                <a:gd name="connsiteY14" fmla="*/ 5751 h 2847684"/>
                <a:gd name="connsiteX15" fmla="*/ 472735 w 1937724"/>
                <a:gd name="connsiteY15" fmla="*/ 22463 h 2847684"/>
                <a:gd name="connsiteX16" fmla="*/ 1291570 w 1937724"/>
                <a:gd name="connsiteY16" fmla="*/ 30819 h 2847684"/>
                <a:gd name="connsiteX17" fmla="*/ 1642499 w 1937724"/>
                <a:gd name="connsiteY17" fmla="*/ 39174 h 2847684"/>
                <a:gd name="connsiteX18" fmla="*/ 1926584 w 1937724"/>
                <a:gd name="connsiteY18" fmla="*/ 22462 h 2847684"/>
                <a:gd name="connsiteX19" fmla="*/ 1926584 w 1937724"/>
                <a:gd name="connsiteY19" fmla="*/ 314915 h 2847684"/>
                <a:gd name="connsiteX20" fmla="*/ 1926584 w 1937724"/>
                <a:gd name="connsiteY20" fmla="*/ 298203 h 2847684"/>
                <a:gd name="connsiteX0" fmla="*/ 1926584 w 1937724"/>
                <a:gd name="connsiteY0" fmla="*/ 2445637 h 2847684"/>
                <a:gd name="connsiteX1" fmla="*/ 1926584 w 1937724"/>
                <a:gd name="connsiteY1" fmla="*/ 2445637 h 2847684"/>
                <a:gd name="connsiteX2" fmla="*/ 1918229 w 1937724"/>
                <a:gd name="connsiteY2" fmla="*/ 2846714 h 2847684"/>
                <a:gd name="connsiteX3" fmla="*/ 1792897 w 1937724"/>
                <a:gd name="connsiteY3" fmla="*/ 2830002 h 2847684"/>
                <a:gd name="connsiteX4" fmla="*/ 1550589 w 1937724"/>
                <a:gd name="connsiteY4" fmla="*/ 2813291 h 2847684"/>
                <a:gd name="connsiteX5" fmla="*/ 171939 w 1937724"/>
                <a:gd name="connsiteY5" fmla="*/ 2804935 h 2847684"/>
                <a:gd name="connsiteX6" fmla="*/ 146872 w 1937724"/>
                <a:gd name="connsiteY6" fmla="*/ 1885800 h 2847684"/>
                <a:gd name="connsiteX7" fmla="*/ 171939 w 1937724"/>
                <a:gd name="connsiteY7" fmla="*/ 1651838 h 2847684"/>
                <a:gd name="connsiteX8" fmla="*/ 180294 w 1937724"/>
                <a:gd name="connsiteY8" fmla="*/ 1493079 h 2847684"/>
                <a:gd name="connsiteX9" fmla="*/ 197005 w 1937724"/>
                <a:gd name="connsiteY9" fmla="*/ 1317607 h 2847684"/>
                <a:gd name="connsiteX10" fmla="*/ 213716 w 1937724"/>
                <a:gd name="connsiteY10" fmla="*/ 1008444 h 2847684"/>
                <a:gd name="connsiteX11" fmla="*/ 230427 w 1937724"/>
                <a:gd name="connsiteY11" fmla="*/ 732703 h 2847684"/>
                <a:gd name="connsiteX12" fmla="*/ 247138 w 1937724"/>
                <a:gd name="connsiteY12" fmla="*/ 615723 h 2847684"/>
                <a:gd name="connsiteX13" fmla="*/ 272204 w 1937724"/>
                <a:gd name="connsiteY13" fmla="*/ 448607 h 2847684"/>
                <a:gd name="connsiteX14" fmla="*/ 288915 w 1937724"/>
                <a:gd name="connsiteY14" fmla="*/ 5751 h 2847684"/>
                <a:gd name="connsiteX15" fmla="*/ 472735 w 1937724"/>
                <a:gd name="connsiteY15" fmla="*/ 22463 h 2847684"/>
                <a:gd name="connsiteX16" fmla="*/ 1291570 w 1937724"/>
                <a:gd name="connsiteY16" fmla="*/ 30819 h 2847684"/>
                <a:gd name="connsiteX17" fmla="*/ 1926584 w 1937724"/>
                <a:gd name="connsiteY17" fmla="*/ 22462 h 2847684"/>
                <a:gd name="connsiteX18" fmla="*/ 1926584 w 1937724"/>
                <a:gd name="connsiteY18" fmla="*/ 314915 h 2847684"/>
                <a:gd name="connsiteX19" fmla="*/ 1926584 w 1937724"/>
                <a:gd name="connsiteY19" fmla="*/ 298203 h 2847684"/>
                <a:gd name="connsiteX0" fmla="*/ 1926584 w 1937724"/>
                <a:gd name="connsiteY0" fmla="*/ 2445637 h 2847684"/>
                <a:gd name="connsiteX1" fmla="*/ 1926584 w 1937724"/>
                <a:gd name="connsiteY1" fmla="*/ 2445637 h 2847684"/>
                <a:gd name="connsiteX2" fmla="*/ 1918229 w 1937724"/>
                <a:gd name="connsiteY2" fmla="*/ 2846714 h 2847684"/>
                <a:gd name="connsiteX3" fmla="*/ 1792897 w 1937724"/>
                <a:gd name="connsiteY3" fmla="*/ 2830002 h 2847684"/>
                <a:gd name="connsiteX4" fmla="*/ 1550589 w 1937724"/>
                <a:gd name="connsiteY4" fmla="*/ 2813291 h 2847684"/>
                <a:gd name="connsiteX5" fmla="*/ 171939 w 1937724"/>
                <a:gd name="connsiteY5" fmla="*/ 2804935 h 2847684"/>
                <a:gd name="connsiteX6" fmla="*/ 146872 w 1937724"/>
                <a:gd name="connsiteY6" fmla="*/ 1885800 h 2847684"/>
                <a:gd name="connsiteX7" fmla="*/ 171939 w 1937724"/>
                <a:gd name="connsiteY7" fmla="*/ 1651838 h 2847684"/>
                <a:gd name="connsiteX8" fmla="*/ 180294 w 1937724"/>
                <a:gd name="connsiteY8" fmla="*/ 1493079 h 2847684"/>
                <a:gd name="connsiteX9" fmla="*/ 197005 w 1937724"/>
                <a:gd name="connsiteY9" fmla="*/ 1317607 h 2847684"/>
                <a:gd name="connsiteX10" fmla="*/ 213716 w 1937724"/>
                <a:gd name="connsiteY10" fmla="*/ 1008444 h 2847684"/>
                <a:gd name="connsiteX11" fmla="*/ 230427 w 1937724"/>
                <a:gd name="connsiteY11" fmla="*/ 732703 h 2847684"/>
                <a:gd name="connsiteX12" fmla="*/ 247138 w 1937724"/>
                <a:gd name="connsiteY12" fmla="*/ 615723 h 2847684"/>
                <a:gd name="connsiteX13" fmla="*/ 272204 w 1937724"/>
                <a:gd name="connsiteY13" fmla="*/ 448607 h 2847684"/>
                <a:gd name="connsiteX14" fmla="*/ 288915 w 1937724"/>
                <a:gd name="connsiteY14" fmla="*/ 5751 h 2847684"/>
                <a:gd name="connsiteX15" fmla="*/ 472735 w 1937724"/>
                <a:gd name="connsiteY15" fmla="*/ 22463 h 2847684"/>
                <a:gd name="connsiteX16" fmla="*/ 1926584 w 1937724"/>
                <a:gd name="connsiteY16" fmla="*/ 22462 h 2847684"/>
                <a:gd name="connsiteX17" fmla="*/ 1926584 w 1937724"/>
                <a:gd name="connsiteY17" fmla="*/ 314915 h 2847684"/>
                <a:gd name="connsiteX18" fmla="*/ 1926584 w 1937724"/>
                <a:gd name="connsiteY18" fmla="*/ 298203 h 2847684"/>
                <a:gd name="connsiteX0" fmla="*/ 1926584 w 1937724"/>
                <a:gd name="connsiteY0" fmla="*/ 2479525 h 2881572"/>
                <a:gd name="connsiteX1" fmla="*/ 1926584 w 1937724"/>
                <a:gd name="connsiteY1" fmla="*/ 2479525 h 2881572"/>
                <a:gd name="connsiteX2" fmla="*/ 1918229 w 1937724"/>
                <a:gd name="connsiteY2" fmla="*/ 2880602 h 2881572"/>
                <a:gd name="connsiteX3" fmla="*/ 1792897 w 1937724"/>
                <a:gd name="connsiteY3" fmla="*/ 2863890 h 2881572"/>
                <a:gd name="connsiteX4" fmla="*/ 1550589 w 1937724"/>
                <a:gd name="connsiteY4" fmla="*/ 2847179 h 2881572"/>
                <a:gd name="connsiteX5" fmla="*/ 171939 w 1937724"/>
                <a:gd name="connsiteY5" fmla="*/ 2838823 h 2881572"/>
                <a:gd name="connsiteX6" fmla="*/ 146872 w 1937724"/>
                <a:gd name="connsiteY6" fmla="*/ 1919688 h 2881572"/>
                <a:gd name="connsiteX7" fmla="*/ 171939 w 1937724"/>
                <a:gd name="connsiteY7" fmla="*/ 1685726 h 2881572"/>
                <a:gd name="connsiteX8" fmla="*/ 180294 w 1937724"/>
                <a:gd name="connsiteY8" fmla="*/ 1526967 h 2881572"/>
                <a:gd name="connsiteX9" fmla="*/ 197005 w 1937724"/>
                <a:gd name="connsiteY9" fmla="*/ 1351495 h 2881572"/>
                <a:gd name="connsiteX10" fmla="*/ 213716 w 1937724"/>
                <a:gd name="connsiteY10" fmla="*/ 1042332 h 2881572"/>
                <a:gd name="connsiteX11" fmla="*/ 230427 w 1937724"/>
                <a:gd name="connsiteY11" fmla="*/ 766591 h 2881572"/>
                <a:gd name="connsiteX12" fmla="*/ 247138 w 1937724"/>
                <a:gd name="connsiteY12" fmla="*/ 649611 h 2881572"/>
                <a:gd name="connsiteX13" fmla="*/ 272204 w 1937724"/>
                <a:gd name="connsiteY13" fmla="*/ 482495 h 2881572"/>
                <a:gd name="connsiteX14" fmla="*/ 288915 w 1937724"/>
                <a:gd name="connsiteY14" fmla="*/ 39639 h 2881572"/>
                <a:gd name="connsiteX15" fmla="*/ 1926584 w 1937724"/>
                <a:gd name="connsiteY15" fmla="*/ 56350 h 2881572"/>
                <a:gd name="connsiteX16" fmla="*/ 1926584 w 1937724"/>
                <a:gd name="connsiteY16" fmla="*/ 348803 h 2881572"/>
                <a:gd name="connsiteX17" fmla="*/ 1926584 w 1937724"/>
                <a:gd name="connsiteY17" fmla="*/ 332091 h 2881572"/>
                <a:gd name="connsiteX0" fmla="*/ 1926584 w 1937724"/>
                <a:gd name="connsiteY0" fmla="*/ 2491650 h 2893697"/>
                <a:gd name="connsiteX1" fmla="*/ 1926584 w 1937724"/>
                <a:gd name="connsiteY1" fmla="*/ 2491650 h 2893697"/>
                <a:gd name="connsiteX2" fmla="*/ 1918229 w 1937724"/>
                <a:gd name="connsiteY2" fmla="*/ 2892727 h 2893697"/>
                <a:gd name="connsiteX3" fmla="*/ 1792897 w 1937724"/>
                <a:gd name="connsiteY3" fmla="*/ 2876015 h 2893697"/>
                <a:gd name="connsiteX4" fmla="*/ 1550589 w 1937724"/>
                <a:gd name="connsiteY4" fmla="*/ 2859304 h 2893697"/>
                <a:gd name="connsiteX5" fmla="*/ 171939 w 1937724"/>
                <a:gd name="connsiteY5" fmla="*/ 2850948 h 2893697"/>
                <a:gd name="connsiteX6" fmla="*/ 146872 w 1937724"/>
                <a:gd name="connsiteY6" fmla="*/ 1931813 h 2893697"/>
                <a:gd name="connsiteX7" fmla="*/ 171939 w 1937724"/>
                <a:gd name="connsiteY7" fmla="*/ 1697851 h 2893697"/>
                <a:gd name="connsiteX8" fmla="*/ 180294 w 1937724"/>
                <a:gd name="connsiteY8" fmla="*/ 1539092 h 2893697"/>
                <a:gd name="connsiteX9" fmla="*/ 197005 w 1937724"/>
                <a:gd name="connsiteY9" fmla="*/ 1363620 h 2893697"/>
                <a:gd name="connsiteX10" fmla="*/ 213716 w 1937724"/>
                <a:gd name="connsiteY10" fmla="*/ 1054457 h 2893697"/>
                <a:gd name="connsiteX11" fmla="*/ 230427 w 1937724"/>
                <a:gd name="connsiteY11" fmla="*/ 778716 h 2893697"/>
                <a:gd name="connsiteX12" fmla="*/ 247138 w 1937724"/>
                <a:gd name="connsiteY12" fmla="*/ 661736 h 2893697"/>
                <a:gd name="connsiteX13" fmla="*/ 288915 w 1937724"/>
                <a:gd name="connsiteY13" fmla="*/ 51764 h 2893697"/>
                <a:gd name="connsiteX14" fmla="*/ 1926584 w 1937724"/>
                <a:gd name="connsiteY14" fmla="*/ 68475 h 2893697"/>
                <a:gd name="connsiteX15" fmla="*/ 1926584 w 1937724"/>
                <a:gd name="connsiteY15" fmla="*/ 360928 h 2893697"/>
                <a:gd name="connsiteX16" fmla="*/ 1926584 w 1937724"/>
                <a:gd name="connsiteY16" fmla="*/ 344216 h 2893697"/>
                <a:gd name="connsiteX0" fmla="*/ 1926584 w 1937724"/>
                <a:gd name="connsiteY0" fmla="*/ 2500204 h 2902251"/>
                <a:gd name="connsiteX1" fmla="*/ 1926584 w 1937724"/>
                <a:gd name="connsiteY1" fmla="*/ 2500204 h 2902251"/>
                <a:gd name="connsiteX2" fmla="*/ 1918229 w 1937724"/>
                <a:gd name="connsiteY2" fmla="*/ 2901281 h 2902251"/>
                <a:gd name="connsiteX3" fmla="*/ 1792897 w 1937724"/>
                <a:gd name="connsiteY3" fmla="*/ 2884569 h 2902251"/>
                <a:gd name="connsiteX4" fmla="*/ 1550589 w 1937724"/>
                <a:gd name="connsiteY4" fmla="*/ 2867858 h 2902251"/>
                <a:gd name="connsiteX5" fmla="*/ 171939 w 1937724"/>
                <a:gd name="connsiteY5" fmla="*/ 2859502 h 2902251"/>
                <a:gd name="connsiteX6" fmla="*/ 146872 w 1937724"/>
                <a:gd name="connsiteY6" fmla="*/ 1940367 h 2902251"/>
                <a:gd name="connsiteX7" fmla="*/ 171939 w 1937724"/>
                <a:gd name="connsiteY7" fmla="*/ 1706405 h 2902251"/>
                <a:gd name="connsiteX8" fmla="*/ 180294 w 1937724"/>
                <a:gd name="connsiteY8" fmla="*/ 1547646 h 2902251"/>
                <a:gd name="connsiteX9" fmla="*/ 197005 w 1937724"/>
                <a:gd name="connsiteY9" fmla="*/ 1372174 h 2902251"/>
                <a:gd name="connsiteX10" fmla="*/ 213716 w 1937724"/>
                <a:gd name="connsiteY10" fmla="*/ 1063011 h 2902251"/>
                <a:gd name="connsiteX11" fmla="*/ 230427 w 1937724"/>
                <a:gd name="connsiteY11" fmla="*/ 787270 h 2902251"/>
                <a:gd name="connsiteX12" fmla="*/ 288915 w 1937724"/>
                <a:gd name="connsiteY12" fmla="*/ 60318 h 2902251"/>
                <a:gd name="connsiteX13" fmla="*/ 1926584 w 1937724"/>
                <a:gd name="connsiteY13" fmla="*/ 77029 h 2902251"/>
                <a:gd name="connsiteX14" fmla="*/ 1926584 w 1937724"/>
                <a:gd name="connsiteY14" fmla="*/ 369482 h 2902251"/>
                <a:gd name="connsiteX15" fmla="*/ 1926584 w 1937724"/>
                <a:gd name="connsiteY15" fmla="*/ 352770 h 2902251"/>
                <a:gd name="connsiteX0" fmla="*/ 1926584 w 1937724"/>
                <a:gd name="connsiteY0" fmla="*/ 2520468 h 2922515"/>
                <a:gd name="connsiteX1" fmla="*/ 1926584 w 1937724"/>
                <a:gd name="connsiteY1" fmla="*/ 2520468 h 2922515"/>
                <a:gd name="connsiteX2" fmla="*/ 1918229 w 1937724"/>
                <a:gd name="connsiteY2" fmla="*/ 2921545 h 2922515"/>
                <a:gd name="connsiteX3" fmla="*/ 1792897 w 1937724"/>
                <a:gd name="connsiteY3" fmla="*/ 2904833 h 2922515"/>
                <a:gd name="connsiteX4" fmla="*/ 1550589 w 1937724"/>
                <a:gd name="connsiteY4" fmla="*/ 2888122 h 2922515"/>
                <a:gd name="connsiteX5" fmla="*/ 171939 w 1937724"/>
                <a:gd name="connsiteY5" fmla="*/ 2879766 h 2922515"/>
                <a:gd name="connsiteX6" fmla="*/ 146872 w 1937724"/>
                <a:gd name="connsiteY6" fmla="*/ 1960631 h 2922515"/>
                <a:gd name="connsiteX7" fmla="*/ 171939 w 1937724"/>
                <a:gd name="connsiteY7" fmla="*/ 1726669 h 2922515"/>
                <a:gd name="connsiteX8" fmla="*/ 180294 w 1937724"/>
                <a:gd name="connsiteY8" fmla="*/ 1567910 h 2922515"/>
                <a:gd name="connsiteX9" fmla="*/ 197005 w 1937724"/>
                <a:gd name="connsiteY9" fmla="*/ 1392438 h 2922515"/>
                <a:gd name="connsiteX10" fmla="*/ 213716 w 1937724"/>
                <a:gd name="connsiteY10" fmla="*/ 1083275 h 2922515"/>
                <a:gd name="connsiteX11" fmla="*/ 288915 w 1937724"/>
                <a:gd name="connsiteY11" fmla="*/ 80582 h 2922515"/>
                <a:gd name="connsiteX12" fmla="*/ 1926584 w 1937724"/>
                <a:gd name="connsiteY12" fmla="*/ 97293 h 2922515"/>
                <a:gd name="connsiteX13" fmla="*/ 1926584 w 1937724"/>
                <a:gd name="connsiteY13" fmla="*/ 389746 h 2922515"/>
                <a:gd name="connsiteX14" fmla="*/ 1926584 w 1937724"/>
                <a:gd name="connsiteY14" fmla="*/ 373034 h 2922515"/>
                <a:gd name="connsiteX0" fmla="*/ 1926584 w 1937724"/>
                <a:gd name="connsiteY0" fmla="*/ 2543268 h 2945315"/>
                <a:gd name="connsiteX1" fmla="*/ 1926584 w 1937724"/>
                <a:gd name="connsiteY1" fmla="*/ 2543268 h 2945315"/>
                <a:gd name="connsiteX2" fmla="*/ 1918229 w 1937724"/>
                <a:gd name="connsiteY2" fmla="*/ 2944345 h 2945315"/>
                <a:gd name="connsiteX3" fmla="*/ 1792897 w 1937724"/>
                <a:gd name="connsiteY3" fmla="*/ 2927633 h 2945315"/>
                <a:gd name="connsiteX4" fmla="*/ 1550589 w 1937724"/>
                <a:gd name="connsiteY4" fmla="*/ 2910922 h 2945315"/>
                <a:gd name="connsiteX5" fmla="*/ 171939 w 1937724"/>
                <a:gd name="connsiteY5" fmla="*/ 2902566 h 2945315"/>
                <a:gd name="connsiteX6" fmla="*/ 146872 w 1937724"/>
                <a:gd name="connsiteY6" fmla="*/ 1983431 h 2945315"/>
                <a:gd name="connsiteX7" fmla="*/ 171939 w 1937724"/>
                <a:gd name="connsiteY7" fmla="*/ 1749469 h 2945315"/>
                <a:gd name="connsiteX8" fmla="*/ 180294 w 1937724"/>
                <a:gd name="connsiteY8" fmla="*/ 1590710 h 2945315"/>
                <a:gd name="connsiteX9" fmla="*/ 197005 w 1937724"/>
                <a:gd name="connsiteY9" fmla="*/ 1415238 h 2945315"/>
                <a:gd name="connsiteX10" fmla="*/ 288915 w 1937724"/>
                <a:gd name="connsiteY10" fmla="*/ 103382 h 2945315"/>
                <a:gd name="connsiteX11" fmla="*/ 1926584 w 1937724"/>
                <a:gd name="connsiteY11" fmla="*/ 120093 h 2945315"/>
                <a:gd name="connsiteX12" fmla="*/ 1926584 w 1937724"/>
                <a:gd name="connsiteY12" fmla="*/ 412546 h 2945315"/>
                <a:gd name="connsiteX13" fmla="*/ 1926584 w 1937724"/>
                <a:gd name="connsiteY13" fmla="*/ 395834 h 2945315"/>
                <a:gd name="connsiteX0" fmla="*/ 1926584 w 1937724"/>
                <a:gd name="connsiteY0" fmla="*/ 2556227 h 2958274"/>
                <a:gd name="connsiteX1" fmla="*/ 1926584 w 1937724"/>
                <a:gd name="connsiteY1" fmla="*/ 2556227 h 2958274"/>
                <a:gd name="connsiteX2" fmla="*/ 1918229 w 1937724"/>
                <a:gd name="connsiteY2" fmla="*/ 2957304 h 2958274"/>
                <a:gd name="connsiteX3" fmla="*/ 1792897 w 1937724"/>
                <a:gd name="connsiteY3" fmla="*/ 2940592 h 2958274"/>
                <a:gd name="connsiteX4" fmla="*/ 1550589 w 1937724"/>
                <a:gd name="connsiteY4" fmla="*/ 2923881 h 2958274"/>
                <a:gd name="connsiteX5" fmla="*/ 171939 w 1937724"/>
                <a:gd name="connsiteY5" fmla="*/ 2915525 h 2958274"/>
                <a:gd name="connsiteX6" fmla="*/ 146872 w 1937724"/>
                <a:gd name="connsiteY6" fmla="*/ 1996390 h 2958274"/>
                <a:gd name="connsiteX7" fmla="*/ 171939 w 1937724"/>
                <a:gd name="connsiteY7" fmla="*/ 1762428 h 2958274"/>
                <a:gd name="connsiteX8" fmla="*/ 180294 w 1937724"/>
                <a:gd name="connsiteY8" fmla="*/ 1603669 h 2958274"/>
                <a:gd name="connsiteX9" fmla="*/ 288915 w 1937724"/>
                <a:gd name="connsiteY9" fmla="*/ 116341 h 2958274"/>
                <a:gd name="connsiteX10" fmla="*/ 1926584 w 1937724"/>
                <a:gd name="connsiteY10" fmla="*/ 133052 h 2958274"/>
                <a:gd name="connsiteX11" fmla="*/ 1926584 w 1937724"/>
                <a:gd name="connsiteY11" fmla="*/ 425505 h 2958274"/>
                <a:gd name="connsiteX12" fmla="*/ 1926584 w 1937724"/>
                <a:gd name="connsiteY12" fmla="*/ 408793 h 2958274"/>
                <a:gd name="connsiteX0" fmla="*/ 1916810 w 1927950"/>
                <a:gd name="connsiteY0" fmla="*/ 2556227 h 2958274"/>
                <a:gd name="connsiteX1" fmla="*/ 1916810 w 1927950"/>
                <a:gd name="connsiteY1" fmla="*/ 2556227 h 2958274"/>
                <a:gd name="connsiteX2" fmla="*/ 1908455 w 1927950"/>
                <a:gd name="connsiteY2" fmla="*/ 2957304 h 2958274"/>
                <a:gd name="connsiteX3" fmla="*/ 1783123 w 1927950"/>
                <a:gd name="connsiteY3" fmla="*/ 2940592 h 2958274"/>
                <a:gd name="connsiteX4" fmla="*/ 1540815 w 1927950"/>
                <a:gd name="connsiteY4" fmla="*/ 2923881 h 2958274"/>
                <a:gd name="connsiteX5" fmla="*/ 162165 w 1927950"/>
                <a:gd name="connsiteY5" fmla="*/ 2915525 h 2958274"/>
                <a:gd name="connsiteX6" fmla="*/ 137098 w 1927950"/>
                <a:gd name="connsiteY6" fmla="*/ 1996390 h 2958274"/>
                <a:gd name="connsiteX7" fmla="*/ 170520 w 1927950"/>
                <a:gd name="connsiteY7" fmla="*/ 1603669 h 2958274"/>
                <a:gd name="connsiteX8" fmla="*/ 279141 w 1927950"/>
                <a:gd name="connsiteY8" fmla="*/ 116341 h 2958274"/>
                <a:gd name="connsiteX9" fmla="*/ 1916810 w 1927950"/>
                <a:gd name="connsiteY9" fmla="*/ 133052 h 2958274"/>
                <a:gd name="connsiteX10" fmla="*/ 1916810 w 1927950"/>
                <a:gd name="connsiteY10" fmla="*/ 425505 h 2958274"/>
                <a:gd name="connsiteX11" fmla="*/ 1916810 w 1927950"/>
                <a:gd name="connsiteY11" fmla="*/ 408793 h 2958274"/>
                <a:gd name="connsiteX0" fmla="*/ 1921233 w 1932373"/>
                <a:gd name="connsiteY0" fmla="*/ 2585257 h 2987304"/>
                <a:gd name="connsiteX1" fmla="*/ 1921233 w 1932373"/>
                <a:gd name="connsiteY1" fmla="*/ 2585257 h 2987304"/>
                <a:gd name="connsiteX2" fmla="*/ 1912878 w 1932373"/>
                <a:gd name="connsiteY2" fmla="*/ 2986334 h 2987304"/>
                <a:gd name="connsiteX3" fmla="*/ 1787546 w 1932373"/>
                <a:gd name="connsiteY3" fmla="*/ 2969622 h 2987304"/>
                <a:gd name="connsiteX4" fmla="*/ 1545238 w 1932373"/>
                <a:gd name="connsiteY4" fmla="*/ 2952911 h 2987304"/>
                <a:gd name="connsiteX5" fmla="*/ 166588 w 1932373"/>
                <a:gd name="connsiteY5" fmla="*/ 2944555 h 2987304"/>
                <a:gd name="connsiteX6" fmla="*/ 141521 w 1932373"/>
                <a:gd name="connsiteY6" fmla="*/ 2025420 h 2987304"/>
                <a:gd name="connsiteX7" fmla="*/ 283564 w 1932373"/>
                <a:gd name="connsiteY7" fmla="*/ 145371 h 2987304"/>
                <a:gd name="connsiteX8" fmla="*/ 1921233 w 1932373"/>
                <a:gd name="connsiteY8" fmla="*/ 162082 h 2987304"/>
                <a:gd name="connsiteX9" fmla="*/ 1921233 w 1932373"/>
                <a:gd name="connsiteY9" fmla="*/ 454535 h 2987304"/>
                <a:gd name="connsiteX10" fmla="*/ 1921233 w 1932373"/>
                <a:gd name="connsiteY10" fmla="*/ 437823 h 2987304"/>
                <a:gd name="connsiteX0" fmla="*/ 1888980 w 1900120"/>
                <a:gd name="connsiteY0" fmla="*/ 2653266 h 3055313"/>
                <a:gd name="connsiteX1" fmla="*/ 1888980 w 1900120"/>
                <a:gd name="connsiteY1" fmla="*/ 2653266 h 3055313"/>
                <a:gd name="connsiteX2" fmla="*/ 1880625 w 1900120"/>
                <a:gd name="connsiteY2" fmla="*/ 3054343 h 3055313"/>
                <a:gd name="connsiteX3" fmla="*/ 1755293 w 1900120"/>
                <a:gd name="connsiteY3" fmla="*/ 3037631 h 3055313"/>
                <a:gd name="connsiteX4" fmla="*/ 1512985 w 1900120"/>
                <a:gd name="connsiteY4" fmla="*/ 3020920 h 3055313"/>
                <a:gd name="connsiteX5" fmla="*/ 134335 w 1900120"/>
                <a:gd name="connsiteY5" fmla="*/ 3012564 h 3055313"/>
                <a:gd name="connsiteX6" fmla="*/ 251311 w 1900120"/>
                <a:gd name="connsiteY6" fmla="*/ 213380 h 3055313"/>
                <a:gd name="connsiteX7" fmla="*/ 1888980 w 1900120"/>
                <a:gd name="connsiteY7" fmla="*/ 230091 h 3055313"/>
                <a:gd name="connsiteX8" fmla="*/ 1888980 w 1900120"/>
                <a:gd name="connsiteY8" fmla="*/ 522544 h 3055313"/>
                <a:gd name="connsiteX9" fmla="*/ 1888980 w 1900120"/>
                <a:gd name="connsiteY9" fmla="*/ 505832 h 3055313"/>
                <a:gd name="connsiteX0" fmla="*/ 1888980 w 1910123"/>
                <a:gd name="connsiteY0" fmla="*/ 2653266 h 3075961"/>
                <a:gd name="connsiteX1" fmla="*/ 1888980 w 1910123"/>
                <a:gd name="connsiteY1" fmla="*/ 2653266 h 3075961"/>
                <a:gd name="connsiteX2" fmla="*/ 1880625 w 1910123"/>
                <a:gd name="connsiteY2" fmla="*/ 3054343 h 3075961"/>
                <a:gd name="connsiteX3" fmla="*/ 1512985 w 1910123"/>
                <a:gd name="connsiteY3" fmla="*/ 3020920 h 3075961"/>
                <a:gd name="connsiteX4" fmla="*/ 134335 w 1910123"/>
                <a:gd name="connsiteY4" fmla="*/ 3012564 h 3075961"/>
                <a:gd name="connsiteX5" fmla="*/ 251311 w 1910123"/>
                <a:gd name="connsiteY5" fmla="*/ 213380 h 3075961"/>
                <a:gd name="connsiteX6" fmla="*/ 1888980 w 1910123"/>
                <a:gd name="connsiteY6" fmla="*/ 230091 h 3075961"/>
                <a:gd name="connsiteX7" fmla="*/ 1888980 w 1910123"/>
                <a:gd name="connsiteY7" fmla="*/ 522544 h 3075961"/>
                <a:gd name="connsiteX8" fmla="*/ 1888980 w 1910123"/>
                <a:gd name="connsiteY8" fmla="*/ 505832 h 3075961"/>
                <a:gd name="connsiteX0" fmla="*/ 1915061 w 2038247"/>
                <a:gd name="connsiteY0" fmla="*/ 2653266 h 3249660"/>
                <a:gd name="connsiteX1" fmla="*/ 1915061 w 2038247"/>
                <a:gd name="connsiteY1" fmla="*/ 2653266 h 3249660"/>
                <a:gd name="connsiteX2" fmla="*/ 1906706 w 2038247"/>
                <a:gd name="connsiteY2" fmla="*/ 3054343 h 3249660"/>
                <a:gd name="connsiteX3" fmla="*/ 160416 w 2038247"/>
                <a:gd name="connsiteY3" fmla="*/ 3012564 h 3249660"/>
                <a:gd name="connsiteX4" fmla="*/ 277392 w 2038247"/>
                <a:gd name="connsiteY4" fmla="*/ 213380 h 3249660"/>
                <a:gd name="connsiteX5" fmla="*/ 1915061 w 2038247"/>
                <a:gd name="connsiteY5" fmla="*/ 230091 h 3249660"/>
                <a:gd name="connsiteX6" fmla="*/ 1915061 w 2038247"/>
                <a:gd name="connsiteY6" fmla="*/ 522544 h 3249660"/>
                <a:gd name="connsiteX7" fmla="*/ 1915061 w 2038247"/>
                <a:gd name="connsiteY7" fmla="*/ 505832 h 3249660"/>
                <a:gd name="connsiteX0" fmla="*/ 1915061 w 2038247"/>
                <a:gd name="connsiteY0" fmla="*/ 2653266 h 3249660"/>
                <a:gd name="connsiteX1" fmla="*/ 1915061 w 2038247"/>
                <a:gd name="connsiteY1" fmla="*/ 2653266 h 3249660"/>
                <a:gd name="connsiteX2" fmla="*/ 1906706 w 2038247"/>
                <a:gd name="connsiteY2" fmla="*/ 3054343 h 3249660"/>
                <a:gd name="connsiteX3" fmla="*/ 160416 w 2038247"/>
                <a:gd name="connsiteY3" fmla="*/ 3012564 h 3249660"/>
                <a:gd name="connsiteX4" fmla="*/ 277392 w 2038247"/>
                <a:gd name="connsiteY4" fmla="*/ 213380 h 3249660"/>
                <a:gd name="connsiteX5" fmla="*/ 1915061 w 2038247"/>
                <a:gd name="connsiteY5" fmla="*/ 230091 h 3249660"/>
                <a:gd name="connsiteX6" fmla="*/ 1915061 w 2038247"/>
                <a:gd name="connsiteY6" fmla="*/ 522544 h 3249660"/>
                <a:gd name="connsiteX0" fmla="*/ 1915061 w 2038247"/>
                <a:gd name="connsiteY0" fmla="*/ 2653266 h 3249660"/>
                <a:gd name="connsiteX1" fmla="*/ 1915061 w 2038247"/>
                <a:gd name="connsiteY1" fmla="*/ 2653266 h 3249660"/>
                <a:gd name="connsiteX2" fmla="*/ 1906706 w 2038247"/>
                <a:gd name="connsiteY2" fmla="*/ 3054343 h 3249660"/>
                <a:gd name="connsiteX3" fmla="*/ 160416 w 2038247"/>
                <a:gd name="connsiteY3" fmla="*/ 3012564 h 3249660"/>
                <a:gd name="connsiteX4" fmla="*/ 277392 w 2038247"/>
                <a:gd name="connsiteY4" fmla="*/ 213380 h 3249660"/>
                <a:gd name="connsiteX5" fmla="*/ 1915061 w 2038247"/>
                <a:gd name="connsiteY5" fmla="*/ 230091 h 3249660"/>
                <a:gd name="connsiteX6" fmla="*/ 1915061 w 2038247"/>
                <a:gd name="connsiteY6" fmla="*/ 522544 h 3249660"/>
                <a:gd name="connsiteX0" fmla="*/ 1915061 w 2038247"/>
                <a:gd name="connsiteY0" fmla="*/ 2643080 h 3239474"/>
                <a:gd name="connsiteX1" fmla="*/ 1915061 w 2038247"/>
                <a:gd name="connsiteY1" fmla="*/ 2643080 h 3239474"/>
                <a:gd name="connsiteX2" fmla="*/ 1906706 w 2038247"/>
                <a:gd name="connsiteY2" fmla="*/ 3044157 h 3239474"/>
                <a:gd name="connsiteX3" fmla="*/ 160416 w 2038247"/>
                <a:gd name="connsiteY3" fmla="*/ 3002378 h 3239474"/>
                <a:gd name="connsiteX4" fmla="*/ 277392 w 2038247"/>
                <a:gd name="connsiteY4" fmla="*/ 203194 h 3239474"/>
                <a:gd name="connsiteX5" fmla="*/ 1915061 w 2038247"/>
                <a:gd name="connsiteY5" fmla="*/ 219905 h 3239474"/>
                <a:gd name="connsiteX6" fmla="*/ 1915061 w 2038247"/>
                <a:gd name="connsiteY6" fmla="*/ 512358 h 3239474"/>
                <a:gd name="connsiteX0" fmla="*/ 1851153 w 1974339"/>
                <a:gd name="connsiteY0" fmla="*/ 2680630 h 3277024"/>
                <a:gd name="connsiteX1" fmla="*/ 1851153 w 1974339"/>
                <a:gd name="connsiteY1" fmla="*/ 2680630 h 3277024"/>
                <a:gd name="connsiteX2" fmla="*/ 1842798 w 1974339"/>
                <a:gd name="connsiteY2" fmla="*/ 3081707 h 3277024"/>
                <a:gd name="connsiteX3" fmla="*/ 96508 w 1974339"/>
                <a:gd name="connsiteY3" fmla="*/ 3039928 h 3277024"/>
                <a:gd name="connsiteX4" fmla="*/ 213484 w 1974339"/>
                <a:gd name="connsiteY4" fmla="*/ 240744 h 3277024"/>
                <a:gd name="connsiteX5" fmla="*/ 1851153 w 1974339"/>
                <a:gd name="connsiteY5" fmla="*/ 257455 h 3277024"/>
                <a:gd name="connsiteX6" fmla="*/ 1851153 w 1974339"/>
                <a:gd name="connsiteY6" fmla="*/ 549908 h 3277024"/>
                <a:gd name="connsiteX0" fmla="*/ 1976853 w 2100039"/>
                <a:gd name="connsiteY0" fmla="*/ 2439890 h 3036284"/>
                <a:gd name="connsiteX1" fmla="*/ 1976853 w 2100039"/>
                <a:gd name="connsiteY1" fmla="*/ 2439890 h 3036284"/>
                <a:gd name="connsiteX2" fmla="*/ 1968498 w 2100039"/>
                <a:gd name="connsiteY2" fmla="*/ 2840967 h 3036284"/>
                <a:gd name="connsiteX3" fmla="*/ 222208 w 2100039"/>
                <a:gd name="connsiteY3" fmla="*/ 2799188 h 3036284"/>
                <a:gd name="connsiteX4" fmla="*/ 339184 w 2100039"/>
                <a:gd name="connsiteY4" fmla="*/ 4 h 3036284"/>
                <a:gd name="connsiteX5" fmla="*/ 1976853 w 2100039"/>
                <a:gd name="connsiteY5" fmla="*/ 16715 h 3036284"/>
                <a:gd name="connsiteX6" fmla="*/ 1976853 w 2100039"/>
                <a:gd name="connsiteY6" fmla="*/ 309168 h 3036284"/>
                <a:gd name="connsiteX0" fmla="*/ 1976853 w 2100039"/>
                <a:gd name="connsiteY0" fmla="*/ 2439890 h 3036284"/>
                <a:gd name="connsiteX1" fmla="*/ 1976853 w 2100039"/>
                <a:gd name="connsiteY1" fmla="*/ 2439890 h 3036284"/>
                <a:gd name="connsiteX2" fmla="*/ 1968498 w 2100039"/>
                <a:gd name="connsiteY2" fmla="*/ 2840967 h 3036284"/>
                <a:gd name="connsiteX3" fmla="*/ 222208 w 2100039"/>
                <a:gd name="connsiteY3" fmla="*/ 2799188 h 3036284"/>
                <a:gd name="connsiteX4" fmla="*/ 339184 w 2100039"/>
                <a:gd name="connsiteY4" fmla="*/ 4 h 3036284"/>
                <a:gd name="connsiteX5" fmla="*/ 1976853 w 2100039"/>
                <a:gd name="connsiteY5" fmla="*/ 16715 h 3036284"/>
                <a:gd name="connsiteX6" fmla="*/ 1976853 w 2100039"/>
                <a:gd name="connsiteY6" fmla="*/ 309168 h 3036284"/>
                <a:gd name="connsiteX0" fmla="*/ 1850611 w 1973797"/>
                <a:gd name="connsiteY0" fmla="*/ 2439886 h 3036280"/>
                <a:gd name="connsiteX1" fmla="*/ 1850611 w 1973797"/>
                <a:gd name="connsiteY1" fmla="*/ 2439886 h 3036280"/>
                <a:gd name="connsiteX2" fmla="*/ 1842256 w 1973797"/>
                <a:gd name="connsiteY2" fmla="*/ 2840963 h 3036280"/>
                <a:gd name="connsiteX3" fmla="*/ 95966 w 1973797"/>
                <a:gd name="connsiteY3" fmla="*/ 2799184 h 3036280"/>
                <a:gd name="connsiteX4" fmla="*/ 212942 w 1973797"/>
                <a:gd name="connsiteY4" fmla="*/ 0 h 3036280"/>
                <a:gd name="connsiteX5" fmla="*/ 1850611 w 1973797"/>
                <a:gd name="connsiteY5" fmla="*/ 16711 h 3036280"/>
                <a:gd name="connsiteX6" fmla="*/ 1850611 w 1973797"/>
                <a:gd name="connsiteY6" fmla="*/ 309164 h 3036280"/>
                <a:gd name="connsiteX0" fmla="*/ 1850611 w 1973797"/>
                <a:gd name="connsiteY0" fmla="*/ 2439886 h 3036280"/>
                <a:gd name="connsiteX1" fmla="*/ 1850611 w 1973797"/>
                <a:gd name="connsiteY1" fmla="*/ 2439886 h 3036280"/>
                <a:gd name="connsiteX2" fmla="*/ 1842256 w 1973797"/>
                <a:gd name="connsiteY2" fmla="*/ 2840963 h 3036280"/>
                <a:gd name="connsiteX3" fmla="*/ 95966 w 1973797"/>
                <a:gd name="connsiteY3" fmla="*/ 2799184 h 3036280"/>
                <a:gd name="connsiteX4" fmla="*/ 212942 w 1973797"/>
                <a:gd name="connsiteY4" fmla="*/ 0 h 3036280"/>
                <a:gd name="connsiteX5" fmla="*/ 1850611 w 1973797"/>
                <a:gd name="connsiteY5" fmla="*/ 16711 h 3036280"/>
                <a:gd name="connsiteX6" fmla="*/ 1850611 w 1973797"/>
                <a:gd name="connsiteY6" fmla="*/ 309164 h 3036280"/>
                <a:gd name="connsiteX0" fmla="*/ 1754645 w 1877831"/>
                <a:gd name="connsiteY0" fmla="*/ 2439886 h 3036280"/>
                <a:gd name="connsiteX1" fmla="*/ 1754645 w 1877831"/>
                <a:gd name="connsiteY1" fmla="*/ 2439886 h 3036280"/>
                <a:gd name="connsiteX2" fmla="*/ 1746290 w 1877831"/>
                <a:gd name="connsiteY2" fmla="*/ 2840963 h 3036280"/>
                <a:gd name="connsiteX3" fmla="*/ 0 w 1877831"/>
                <a:gd name="connsiteY3" fmla="*/ 2799184 h 3036280"/>
                <a:gd name="connsiteX4" fmla="*/ 116976 w 1877831"/>
                <a:gd name="connsiteY4" fmla="*/ 0 h 3036280"/>
                <a:gd name="connsiteX5" fmla="*/ 1754645 w 1877831"/>
                <a:gd name="connsiteY5" fmla="*/ 16711 h 3036280"/>
                <a:gd name="connsiteX6" fmla="*/ 1754645 w 1877831"/>
                <a:gd name="connsiteY6" fmla="*/ 309164 h 3036280"/>
                <a:gd name="connsiteX0" fmla="*/ 1754645 w 1877831"/>
                <a:gd name="connsiteY0" fmla="*/ 2439886 h 2860716"/>
                <a:gd name="connsiteX1" fmla="*/ 1754645 w 1877831"/>
                <a:gd name="connsiteY1" fmla="*/ 2439886 h 2860716"/>
                <a:gd name="connsiteX2" fmla="*/ 1746290 w 1877831"/>
                <a:gd name="connsiteY2" fmla="*/ 2840963 h 2860716"/>
                <a:gd name="connsiteX3" fmla="*/ 0 w 1877831"/>
                <a:gd name="connsiteY3" fmla="*/ 2799184 h 2860716"/>
                <a:gd name="connsiteX4" fmla="*/ 116976 w 1877831"/>
                <a:gd name="connsiteY4" fmla="*/ 0 h 2860716"/>
                <a:gd name="connsiteX5" fmla="*/ 1754645 w 1877831"/>
                <a:gd name="connsiteY5" fmla="*/ 16711 h 2860716"/>
                <a:gd name="connsiteX6" fmla="*/ 1754645 w 1877831"/>
                <a:gd name="connsiteY6" fmla="*/ 309164 h 2860716"/>
                <a:gd name="connsiteX0" fmla="*/ 1754645 w 1757146"/>
                <a:gd name="connsiteY0" fmla="*/ 2439886 h 2860716"/>
                <a:gd name="connsiteX1" fmla="*/ 1754645 w 1757146"/>
                <a:gd name="connsiteY1" fmla="*/ 2439886 h 2860716"/>
                <a:gd name="connsiteX2" fmla="*/ 1746290 w 1757146"/>
                <a:gd name="connsiteY2" fmla="*/ 2840963 h 2860716"/>
                <a:gd name="connsiteX3" fmla="*/ 0 w 1757146"/>
                <a:gd name="connsiteY3" fmla="*/ 2799184 h 2860716"/>
                <a:gd name="connsiteX4" fmla="*/ 116976 w 1757146"/>
                <a:gd name="connsiteY4" fmla="*/ 0 h 2860716"/>
                <a:gd name="connsiteX5" fmla="*/ 1754645 w 1757146"/>
                <a:gd name="connsiteY5" fmla="*/ 16711 h 2860716"/>
                <a:gd name="connsiteX6" fmla="*/ 1754645 w 1757146"/>
                <a:gd name="connsiteY6" fmla="*/ 309164 h 2860716"/>
                <a:gd name="connsiteX0" fmla="*/ 1754645 w 1757146"/>
                <a:gd name="connsiteY0" fmla="*/ 2439886 h 2845660"/>
                <a:gd name="connsiteX1" fmla="*/ 1754645 w 1757146"/>
                <a:gd name="connsiteY1" fmla="*/ 2439886 h 2845660"/>
                <a:gd name="connsiteX2" fmla="*/ 1746290 w 1757146"/>
                <a:gd name="connsiteY2" fmla="*/ 2840963 h 2845660"/>
                <a:gd name="connsiteX3" fmla="*/ 0 w 1757146"/>
                <a:gd name="connsiteY3" fmla="*/ 2799184 h 2845660"/>
                <a:gd name="connsiteX4" fmla="*/ 116976 w 1757146"/>
                <a:gd name="connsiteY4" fmla="*/ 0 h 2845660"/>
                <a:gd name="connsiteX5" fmla="*/ 1754645 w 1757146"/>
                <a:gd name="connsiteY5" fmla="*/ 16711 h 2845660"/>
                <a:gd name="connsiteX6" fmla="*/ 1754645 w 1757146"/>
                <a:gd name="connsiteY6" fmla="*/ 309164 h 2845660"/>
                <a:gd name="connsiteX0" fmla="*/ 1754645 w 1757146"/>
                <a:gd name="connsiteY0" fmla="*/ 2439886 h 2856603"/>
                <a:gd name="connsiteX1" fmla="*/ 1754645 w 1757146"/>
                <a:gd name="connsiteY1" fmla="*/ 2439886 h 2856603"/>
                <a:gd name="connsiteX2" fmla="*/ 1746290 w 1757146"/>
                <a:gd name="connsiteY2" fmla="*/ 2840963 h 2856603"/>
                <a:gd name="connsiteX3" fmla="*/ 0 w 1757146"/>
                <a:gd name="connsiteY3" fmla="*/ 2851022 h 2856603"/>
                <a:gd name="connsiteX4" fmla="*/ 116976 w 1757146"/>
                <a:gd name="connsiteY4" fmla="*/ 0 h 2856603"/>
                <a:gd name="connsiteX5" fmla="*/ 1754645 w 1757146"/>
                <a:gd name="connsiteY5" fmla="*/ 16711 h 2856603"/>
                <a:gd name="connsiteX6" fmla="*/ 1754645 w 1757146"/>
                <a:gd name="connsiteY6" fmla="*/ 309164 h 2856603"/>
                <a:gd name="connsiteX0" fmla="*/ 1754645 w 1757146"/>
                <a:gd name="connsiteY0" fmla="*/ 2439886 h 2847416"/>
                <a:gd name="connsiteX1" fmla="*/ 1754645 w 1757146"/>
                <a:gd name="connsiteY1" fmla="*/ 2439886 h 2847416"/>
                <a:gd name="connsiteX2" fmla="*/ 1746290 w 1757146"/>
                <a:gd name="connsiteY2" fmla="*/ 2840963 h 2847416"/>
                <a:gd name="connsiteX3" fmla="*/ 0 w 1757146"/>
                <a:gd name="connsiteY3" fmla="*/ 2818623 h 2847416"/>
                <a:gd name="connsiteX4" fmla="*/ 116976 w 1757146"/>
                <a:gd name="connsiteY4" fmla="*/ 0 h 2847416"/>
                <a:gd name="connsiteX5" fmla="*/ 1754645 w 1757146"/>
                <a:gd name="connsiteY5" fmla="*/ 16711 h 2847416"/>
                <a:gd name="connsiteX6" fmla="*/ 1754645 w 1757146"/>
                <a:gd name="connsiteY6" fmla="*/ 309164 h 2847416"/>
                <a:gd name="connsiteX0" fmla="*/ 1754645 w 1757146"/>
                <a:gd name="connsiteY0" fmla="*/ 2439886 h 2856602"/>
                <a:gd name="connsiteX1" fmla="*/ 1754645 w 1757146"/>
                <a:gd name="connsiteY1" fmla="*/ 2439886 h 2856602"/>
                <a:gd name="connsiteX2" fmla="*/ 1746290 w 1757146"/>
                <a:gd name="connsiteY2" fmla="*/ 2840963 h 2856602"/>
                <a:gd name="connsiteX3" fmla="*/ 0 w 1757146"/>
                <a:gd name="connsiteY3" fmla="*/ 2851021 h 2856602"/>
                <a:gd name="connsiteX4" fmla="*/ 116976 w 1757146"/>
                <a:gd name="connsiteY4" fmla="*/ 0 h 2856602"/>
                <a:gd name="connsiteX5" fmla="*/ 1754645 w 1757146"/>
                <a:gd name="connsiteY5" fmla="*/ 16711 h 2856602"/>
                <a:gd name="connsiteX6" fmla="*/ 1754645 w 1757146"/>
                <a:gd name="connsiteY6" fmla="*/ 309164 h 2856602"/>
                <a:gd name="connsiteX0" fmla="*/ 1754645 w 1757146"/>
                <a:gd name="connsiteY0" fmla="*/ 2433406 h 2850122"/>
                <a:gd name="connsiteX1" fmla="*/ 1754645 w 1757146"/>
                <a:gd name="connsiteY1" fmla="*/ 2433406 h 2850122"/>
                <a:gd name="connsiteX2" fmla="*/ 1746290 w 1757146"/>
                <a:gd name="connsiteY2" fmla="*/ 2834483 h 2850122"/>
                <a:gd name="connsiteX3" fmla="*/ 0 w 1757146"/>
                <a:gd name="connsiteY3" fmla="*/ 2844541 h 2850122"/>
                <a:gd name="connsiteX4" fmla="*/ 19785 w 1757146"/>
                <a:gd name="connsiteY4" fmla="*/ 0 h 2850122"/>
                <a:gd name="connsiteX5" fmla="*/ 1754645 w 1757146"/>
                <a:gd name="connsiteY5" fmla="*/ 10231 h 2850122"/>
                <a:gd name="connsiteX6" fmla="*/ 1754645 w 1757146"/>
                <a:gd name="connsiteY6" fmla="*/ 302684 h 2850122"/>
                <a:gd name="connsiteX0" fmla="*/ 1754645 w 1757146"/>
                <a:gd name="connsiteY0" fmla="*/ 2433406 h 2850122"/>
                <a:gd name="connsiteX1" fmla="*/ 1754645 w 1757146"/>
                <a:gd name="connsiteY1" fmla="*/ 2433406 h 2850122"/>
                <a:gd name="connsiteX2" fmla="*/ 1746290 w 1757146"/>
                <a:gd name="connsiteY2" fmla="*/ 2834483 h 2850122"/>
                <a:gd name="connsiteX3" fmla="*/ 0 w 1757146"/>
                <a:gd name="connsiteY3" fmla="*/ 2844541 h 2850122"/>
                <a:gd name="connsiteX4" fmla="*/ 52182 w 1757146"/>
                <a:gd name="connsiteY4" fmla="*/ 0 h 2850122"/>
                <a:gd name="connsiteX5" fmla="*/ 1754645 w 1757146"/>
                <a:gd name="connsiteY5" fmla="*/ 10231 h 2850122"/>
                <a:gd name="connsiteX6" fmla="*/ 1754645 w 1757146"/>
                <a:gd name="connsiteY6" fmla="*/ 302684 h 2850122"/>
                <a:gd name="connsiteX0" fmla="*/ 1760778 w 1763279"/>
                <a:gd name="connsiteY0" fmla="*/ 2433406 h 2850122"/>
                <a:gd name="connsiteX1" fmla="*/ 1760778 w 1763279"/>
                <a:gd name="connsiteY1" fmla="*/ 2433406 h 2850122"/>
                <a:gd name="connsiteX2" fmla="*/ 1752423 w 1763279"/>
                <a:gd name="connsiteY2" fmla="*/ 2834483 h 2850122"/>
                <a:gd name="connsiteX3" fmla="*/ 6133 w 1763279"/>
                <a:gd name="connsiteY3" fmla="*/ 2844541 h 2850122"/>
                <a:gd name="connsiteX4" fmla="*/ 0 w 1763279"/>
                <a:gd name="connsiteY4" fmla="*/ 0 h 2850122"/>
                <a:gd name="connsiteX5" fmla="*/ 1760778 w 1763279"/>
                <a:gd name="connsiteY5" fmla="*/ 10231 h 2850122"/>
                <a:gd name="connsiteX6" fmla="*/ 1760778 w 1763279"/>
                <a:gd name="connsiteY6" fmla="*/ 302684 h 2850122"/>
                <a:gd name="connsiteX0" fmla="*/ 1754645 w 1757146"/>
                <a:gd name="connsiteY0" fmla="*/ 2439885 h 2856601"/>
                <a:gd name="connsiteX1" fmla="*/ 1754645 w 1757146"/>
                <a:gd name="connsiteY1" fmla="*/ 2439885 h 2856601"/>
                <a:gd name="connsiteX2" fmla="*/ 1746290 w 1757146"/>
                <a:gd name="connsiteY2" fmla="*/ 2840962 h 2856601"/>
                <a:gd name="connsiteX3" fmla="*/ 0 w 1757146"/>
                <a:gd name="connsiteY3" fmla="*/ 2851020 h 2856601"/>
                <a:gd name="connsiteX4" fmla="*/ 39223 w 1757146"/>
                <a:gd name="connsiteY4" fmla="*/ 0 h 2856601"/>
                <a:gd name="connsiteX5" fmla="*/ 1754645 w 1757146"/>
                <a:gd name="connsiteY5" fmla="*/ 16710 h 2856601"/>
                <a:gd name="connsiteX6" fmla="*/ 1754645 w 1757146"/>
                <a:gd name="connsiteY6" fmla="*/ 309163 h 2856601"/>
                <a:gd name="connsiteX0" fmla="*/ 1754645 w 1757146"/>
                <a:gd name="connsiteY0" fmla="*/ 2439885 h 2856601"/>
                <a:gd name="connsiteX1" fmla="*/ 1754645 w 1757146"/>
                <a:gd name="connsiteY1" fmla="*/ 2439885 h 2856601"/>
                <a:gd name="connsiteX2" fmla="*/ 1746290 w 1757146"/>
                <a:gd name="connsiteY2" fmla="*/ 2840962 h 2856601"/>
                <a:gd name="connsiteX3" fmla="*/ 0 w 1757146"/>
                <a:gd name="connsiteY3" fmla="*/ 2851020 h 2856601"/>
                <a:gd name="connsiteX4" fmla="*/ 39223 w 1757146"/>
                <a:gd name="connsiteY4" fmla="*/ 0 h 2856601"/>
                <a:gd name="connsiteX5" fmla="*/ 1754645 w 1757146"/>
                <a:gd name="connsiteY5" fmla="*/ 16710 h 2856601"/>
                <a:gd name="connsiteX6" fmla="*/ 1754645 w 1757146"/>
                <a:gd name="connsiteY6" fmla="*/ 309163 h 2856601"/>
                <a:gd name="connsiteX0" fmla="*/ 1754645 w 1757146"/>
                <a:gd name="connsiteY0" fmla="*/ 2426925 h 2843641"/>
                <a:gd name="connsiteX1" fmla="*/ 1754645 w 1757146"/>
                <a:gd name="connsiteY1" fmla="*/ 2426925 h 2843641"/>
                <a:gd name="connsiteX2" fmla="*/ 1746290 w 1757146"/>
                <a:gd name="connsiteY2" fmla="*/ 2828002 h 2843641"/>
                <a:gd name="connsiteX3" fmla="*/ 0 w 1757146"/>
                <a:gd name="connsiteY3" fmla="*/ 2838060 h 2843641"/>
                <a:gd name="connsiteX4" fmla="*/ 347 w 1757146"/>
                <a:gd name="connsiteY4" fmla="*/ 0 h 2843641"/>
                <a:gd name="connsiteX5" fmla="*/ 1754645 w 1757146"/>
                <a:gd name="connsiteY5" fmla="*/ 3750 h 2843641"/>
                <a:gd name="connsiteX6" fmla="*/ 1754645 w 1757146"/>
                <a:gd name="connsiteY6" fmla="*/ 296203 h 2843641"/>
                <a:gd name="connsiteX0" fmla="*/ 1760102 w 1762603"/>
                <a:gd name="connsiteY0" fmla="*/ 2426925 h 2843641"/>
                <a:gd name="connsiteX1" fmla="*/ 1760102 w 1762603"/>
                <a:gd name="connsiteY1" fmla="*/ 2426925 h 2843641"/>
                <a:gd name="connsiteX2" fmla="*/ 1751747 w 1762603"/>
                <a:gd name="connsiteY2" fmla="*/ 2828002 h 2843641"/>
                <a:gd name="connsiteX3" fmla="*/ 5457 w 1762603"/>
                <a:gd name="connsiteY3" fmla="*/ 2838060 h 2843641"/>
                <a:gd name="connsiteX4" fmla="*/ 5804 w 1762603"/>
                <a:gd name="connsiteY4" fmla="*/ 0 h 2843641"/>
                <a:gd name="connsiteX5" fmla="*/ 1760102 w 1762603"/>
                <a:gd name="connsiteY5" fmla="*/ 3750 h 2843641"/>
                <a:gd name="connsiteX6" fmla="*/ 1760102 w 1762603"/>
                <a:gd name="connsiteY6" fmla="*/ 296203 h 2843641"/>
                <a:gd name="connsiteX0" fmla="*/ 1754645 w 1757146"/>
                <a:gd name="connsiteY0" fmla="*/ 2426925 h 2843641"/>
                <a:gd name="connsiteX1" fmla="*/ 1754645 w 1757146"/>
                <a:gd name="connsiteY1" fmla="*/ 2426925 h 2843641"/>
                <a:gd name="connsiteX2" fmla="*/ 1746290 w 1757146"/>
                <a:gd name="connsiteY2" fmla="*/ 2828002 h 2843641"/>
                <a:gd name="connsiteX3" fmla="*/ 0 w 1757146"/>
                <a:gd name="connsiteY3" fmla="*/ 2838060 h 2843641"/>
                <a:gd name="connsiteX4" fmla="*/ 347 w 1757146"/>
                <a:gd name="connsiteY4" fmla="*/ 0 h 2843641"/>
                <a:gd name="connsiteX5" fmla="*/ 1754645 w 1757146"/>
                <a:gd name="connsiteY5" fmla="*/ 3750 h 2843641"/>
                <a:gd name="connsiteX6" fmla="*/ 1754645 w 1757146"/>
                <a:gd name="connsiteY6" fmla="*/ 296203 h 2843641"/>
                <a:gd name="connsiteX0" fmla="*/ 1754645 w 1757146"/>
                <a:gd name="connsiteY0" fmla="*/ 2426925 h 2843641"/>
                <a:gd name="connsiteX1" fmla="*/ 1754645 w 1757146"/>
                <a:gd name="connsiteY1" fmla="*/ 2426925 h 2843641"/>
                <a:gd name="connsiteX2" fmla="*/ 1746290 w 1757146"/>
                <a:gd name="connsiteY2" fmla="*/ 2828002 h 2843641"/>
                <a:gd name="connsiteX3" fmla="*/ 0 w 1757146"/>
                <a:gd name="connsiteY3" fmla="*/ 2838060 h 2843641"/>
                <a:gd name="connsiteX4" fmla="*/ 347 w 1757146"/>
                <a:gd name="connsiteY4" fmla="*/ 0 h 2843641"/>
                <a:gd name="connsiteX5" fmla="*/ 1754645 w 1757146"/>
                <a:gd name="connsiteY5" fmla="*/ 3750 h 2843641"/>
                <a:gd name="connsiteX6" fmla="*/ 1754645 w 1757146"/>
                <a:gd name="connsiteY6" fmla="*/ 296203 h 2843641"/>
                <a:gd name="connsiteX0" fmla="*/ 1884109 w 1886610"/>
                <a:gd name="connsiteY0" fmla="*/ 2426925 h 2843641"/>
                <a:gd name="connsiteX1" fmla="*/ 1884109 w 1886610"/>
                <a:gd name="connsiteY1" fmla="*/ 2426925 h 2843641"/>
                <a:gd name="connsiteX2" fmla="*/ 1875754 w 1886610"/>
                <a:gd name="connsiteY2" fmla="*/ 2828002 h 2843641"/>
                <a:gd name="connsiteX3" fmla="*/ 129464 w 1886610"/>
                <a:gd name="connsiteY3" fmla="*/ 2838060 h 2843641"/>
                <a:gd name="connsiteX4" fmla="*/ 130181 w 1886610"/>
                <a:gd name="connsiteY4" fmla="*/ 1331060 h 2843641"/>
                <a:gd name="connsiteX5" fmla="*/ 129811 w 1886610"/>
                <a:gd name="connsiteY5" fmla="*/ 0 h 2843641"/>
                <a:gd name="connsiteX6" fmla="*/ 1884109 w 1886610"/>
                <a:gd name="connsiteY6" fmla="*/ 3750 h 2843641"/>
                <a:gd name="connsiteX7" fmla="*/ 1884109 w 1886610"/>
                <a:gd name="connsiteY7" fmla="*/ 296203 h 2843641"/>
                <a:gd name="connsiteX0" fmla="*/ 1884109 w 1886610"/>
                <a:gd name="connsiteY0" fmla="*/ 2426925 h 2854349"/>
                <a:gd name="connsiteX1" fmla="*/ 1884109 w 1886610"/>
                <a:gd name="connsiteY1" fmla="*/ 2426925 h 2854349"/>
                <a:gd name="connsiteX2" fmla="*/ 1875754 w 1886610"/>
                <a:gd name="connsiteY2" fmla="*/ 2828002 h 2854349"/>
                <a:gd name="connsiteX3" fmla="*/ 985708 w 1886610"/>
                <a:gd name="connsiteY3" fmla="*/ 2852171 h 2854349"/>
                <a:gd name="connsiteX4" fmla="*/ 130181 w 1886610"/>
                <a:gd name="connsiteY4" fmla="*/ 1331060 h 2854349"/>
                <a:gd name="connsiteX5" fmla="*/ 129811 w 1886610"/>
                <a:gd name="connsiteY5" fmla="*/ 0 h 2854349"/>
                <a:gd name="connsiteX6" fmla="*/ 1884109 w 1886610"/>
                <a:gd name="connsiteY6" fmla="*/ 3750 h 2854349"/>
                <a:gd name="connsiteX7" fmla="*/ 1884109 w 1886610"/>
                <a:gd name="connsiteY7" fmla="*/ 296203 h 2854349"/>
                <a:gd name="connsiteX0" fmla="*/ 1884109 w 1886610"/>
                <a:gd name="connsiteY0" fmla="*/ 2426925 h 2854349"/>
                <a:gd name="connsiteX1" fmla="*/ 1884109 w 1886610"/>
                <a:gd name="connsiteY1" fmla="*/ 2426925 h 2854349"/>
                <a:gd name="connsiteX2" fmla="*/ 1875754 w 1886610"/>
                <a:gd name="connsiteY2" fmla="*/ 2828002 h 2854349"/>
                <a:gd name="connsiteX3" fmla="*/ 985708 w 1886610"/>
                <a:gd name="connsiteY3" fmla="*/ 2852171 h 2854349"/>
                <a:gd name="connsiteX4" fmla="*/ 130181 w 1886610"/>
                <a:gd name="connsiteY4" fmla="*/ 1331060 h 2854349"/>
                <a:gd name="connsiteX5" fmla="*/ 129811 w 1886610"/>
                <a:gd name="connsiteY5" fmla="*/ 0 h 2854349"/>
                <a:gd name="connsiteX6" fmla="*/ 1884109 w 1886610"/>
                <a:gd name="connsiteY6" fmla="*/ 3750 h 2854349"/>
                <a:gd name="connsiteX7" fmla="*/ 1884109 w 1886610"/>
                <a:gd name="connsiteY7" fmla="*/ 296203 h 2854349"/>
                <a:gd name="connsiteX0" fmla="*/ 1884109 w 1886610"/>
                <a:gd name="connsiteY0" fmla="*/ 2426925 h 2854349"/>
                <a:gd name="connsiteX1" fmla="*/ 1884109 w 1886610"/>
                <a:gd name="connsiteY1" fmla="*/ 2426925 h 2854349"/>
                <a:gd name="connsiteX2" fmla="*/ 1875754 w 1886610"/>
                <a:gd name="connsiteY2" fmla="*/ 2828002 h 2854349"/>
                <a:gd name="connsiteX3" fmla="*/ 985708 w 1886610"/>
                <a:gd name="connsiteY3" fmla="*/ 2852171 h 2854349"/>
                <a:gd name="connsiteX4" fmla="*/ 130181 w 1886610"/>
                <a:gd name="connsiteY4" fmla="*/ 1331060 h 2854349"/>
                <a:gd name="connsiteX5" fmla="*/ 129811 w 1886610"/>
                <a:gd name="connsiteY5" fmla="*/ 0 h 2854349"/>
                <a:gd name="connsiteX6" fmla="*/ 1884109 w 1886610"/>
                <a:gd name="connsiteY6" fmla="*/ 3750 h 2854349"/>
                <a:gd name="connsiteX7" fmla="*/ 1884109 w 1886610"/>
                <a:gd name="connsiteY7" fmla="*/ 296203 h 2854349"/>
                <a:gd name="connsiteX0" fmla="*/ 1757263 w 1759764"/>
                <a:gd name="connsiteY0" fmla="*/ 2426925 h 2854349"/>
                <a:gd name="connsiteX1" fmla="*/ 1757263 w 1759764"/>
                <a:gd name="connsiteY1" fmla="*/ 2426925 h 2854349"/>
                <a:gd name="connsiteX2" fmla="*/ 1748908 w 1759764"/>
                <a:gd name="connsiteY2" fmla="*/ 2828002 h 2854349"/>
                <a:gd name="connsiteX3" fmla="*/ 858862 w 1759764"/>
                <a:gd name="connsiteY3" fmla="*/ 2852171 h 2854349"/>
                <a:gd name="connsiteX4" fmla="*/ 3335 w 1759764"/>
                <a:gd name="connsiteY4" fmla="*/ 1331060 h 2854349"/>
                <a:gd name="connsiteX5" fmla="*/ 2965 w 1759764"/>
                <a:gd name="connsiteY5" fmla="*/ 0 h 2854349"/>
                <a:gd name="connsiteX6" fmla="*/ 1757263 w 1759764"/>
                <a:gd name="connsiteY6" fmla="*/ 3750 h 2854349"/>
                <a:gd name="connsiteX7" fmla="*/ 1757263 w 1759764"/>
                <a:gd name="connsiteY7" fmla="*/ 296203 h 2854349"/>
                <a:gd name="connsiteX0" fmla="*/ 1757263 w 1759764"/>
                <a:gd name="connsiteY0" fmla="*/ 2426925 h 2854349"/>
                <a:gd name="connsiteX1" fmla="*/ 1757263 w 1759764"/>
                <a:gd name="connsiteY1" fmla="*/ 2426925 h 2854349"/>
                <a:gd name="connsiteX2" fmla="*/ 1748908 w 1759764"/>
                <a:gd name="connsiteY2" fmla="*/ 2828002 h 2854349"/>
                <a:gd name="connsiteX3" fmla="*/ 858862 w 1759764"/>
                <a:gd name="connsiteY3" fmla="*/ 2852171 h 2854349"/>
                <a:gd name="connsiteX4" fmla="*/ 3335 w 1759764"/>
                <a:gd name="connsiteY4" fmla="*/ 1331060 h 2854349"/>
                <a:gd name="connsiteX5" fmla="*/ 2965 w 1759764"/>
                <a:gd name="connsiteY5" fmla="*/ 0 h 2854349"/>
                <a:gd name="connsiteX6" fmla="*/ 1757263 w 1759764"/>
                <a:gd name="connsiteY6" fmla="*/ 3750 h 2854349"/>
                <a:gd name="connsiteX7" fmla="*/ 1757263 w 1759764"/>
                <a:gd name="connsiteY7" fmla="*/ 296203 h 2854349"/>
                <a:gd name="connsiteX0" fmla="*/ 1757263 w 1759764"/>
                <a:gd name="connsiteY0" fmla="*/ 2426925 h 2854349"/>
                <a:gd name="connsiteX1" fmla="*/ 1757263 w 1759764"/>
                <a:gd name="connsiteY1" fmla="*/ 2426925 h 2854349"/>
                <a:gd name="connsiteX2" fmla="*/ 1748908 w 1759764"/>
                <a:gd name="connsiteY2" fmla="*/ 2828002 h 2854349"/>
                <a:gd name="connsiteX3" fmla="*/ 858862 w 1759764"/>
                <a:gd name="connsiteY3" fmla="*/ 2852171 h 2854349"/>
                <a:gd name="connsiteX4" fmla="*/ 3335 w 1759764"/>
                <a:gd name="connsiteY4" fmla="*/ 1331060 h 2854349"/>
                <a:gd name="connsiteX5" fmla="*/ 2965 w 1759764"/>
                <a:gd name="connsiteY5" fmla="*/ 0 h 2854349"/>
                <a:gd name="connsiteX6" fmla="*/ 1757263 w 1759764"/>
                <a:gd name="connsiteY6" fmla="*/ 3750 h 2854349"/>
                <a:gd name="connsiteX7" fmla="*/ 1757263 w 1759764"/>
                <a:gd name="connsiteY7" fmla="*/ 296203 h 2854349"/>
                <a:gd name="connsiteX0" fmla="*/ 1757263 w 1759764"/>
                <a:gd name="connsiteY0" fmla="*/ 2426925 h 2854349"/>
                <a:gd name="connsiteX1" fmla="*/ 1757263 w 1759764"/>
                <a:gd name="connsiteY1" fmla="*/ 2426925 h 2854349"/>
                <a:gd name="connsiteX2" fmla="*/ 1748908 w 1759764"/>
                <a:gd name="connsiteY2" fmla="*/ 2828002 h 2854349"/>
                <a:gd name="connsiteX3" fmla="*/ 858862 w 1759764"/>
                <a:gd name="connsiteY3" fmla="*/ 2852171 h 2854349"/>
                <a:gd name="connsiteX4" fmla="*/ 225495 w 1759764"/>
                <a:gd name="connsiteY4" fmla="*/ 2233548 h 2854349"/>
                <a:gd name="connsiteX5" fmla="*/ 3335 w 1759764"/>
                <a:gd name="connsiteY5" fmla="*/ 1331060 h 2854349"/>
                <a:gd name="connsiteX6" fmla="*/ 2965 w 1759764"/>
                <a:gd name="connsiteY6" fmla="*/ 0 h 2854349"/>
                <a:gd name="connsiteX7" fmla="*/ 1757263 w 1759764"/>
                <a:gd name="connsiteY7" fmla="*/ 3750 h 2854349"/>
                <a:gd name="connsiteX8" fmla="*/ 1757263 w 1759764"/>
                <a:gd name="connsiteY8" fmla="*/ 296203 h 2854349"/>
                <a:gd name="connsiteX0" fmla="*/ 1803302 w 1805803"/>
                <a:gd name="connsiteY0" fmla="*/ 2426925 h 2929641"/>
                <a:gd name="connsiteX1" fmla="*/ 1803302 w 1805803"/>
                <a:gd name="connsiteY1" fmla="*/ 2426925 h 2929641"/>
                <a:gd name="connsiteX2" fmla="*/ 1794947 w 1805803"/>
                <a:gd name="connsiteY2" fmla="*/ 2828002 h 2929641"/>
                <a:gd name="connsiteX3" fmla="*/ 904901 w 1805803"/>
                <a:gd name="connsiteY3" fmla="*/ 2852171 h 2929641"/>
                <a:gd name="connsiteX4" fmla="*/ 57670 w 1805803"/>
                <a:gd name="connsiteY4" fmla="*/ 2832123 h 2929641"/>
                <a:gd name="connsiteX5" fmla="*/ 49374 w 1805803"/>
                <a:gd name="connsiteY5" fmla="*/ 1331060 h 2929641"/>
                <a:gd name="connsiteX6" fmla="*/ 49004 w 1805803"/>
                <a:gd name="connsiteY6" fmla="*/ 0 h 2929641"/>
                <a:gd name="connsiteX7" fmla="*/ 1803302 w 1805803"/>
                <a:gd name="connsiteY7" fmla="*/ 3750 h 2929641"/>
                <a:gd name="connsiteX8" fmla="*/ 1803302 w 1805803"/>
                <a:gd name="connsiteY8" fmla="*/ 296203 h 2929641"/>
                <a:gd name="connsiteX0" fmla="*/ 1803302 w 1805803"/>
                <a:gd name="connsiteY0" fmla="*/ 2426925 h 2854349"/>
                <a:gd name="connsiteX1" fmla="*/ 1803302 w 1805803"/>
                <a:gd name="connsiteY1" fmla="*/ 2426925 h 2854349"/>
                <a:gd name="connsiteX2" fmla="*/ 1794947 w 1805803"/>
                <a:gd name="connsiteY2" fmla="*/ 2828002 h 2854349"/>
                <a:gd name="connsiteX3" fmla="*/ 904901 w 1805803"/>
                <a:gd name="connsiteY3" fmla="*/ 2852171 h 2854349"/>
                <a:gd name="connsiteX4" fmla="*/ 57670 w 1805803"/>
                <a:gd name="connsiteY4" fmla="*/ 2832123 h 2854349"/>
                <a:gd name="connsiteX5" fmla="*/ 49374 w 1805803"/>
                <a:gd name="connsiteY5" fmla="*/ 1331060 h 2854349"/>
                <a:gd name="connsiteX6" fmla="*/ 49004 w 1805803"/>
                <a:gd name="connsiteY6" fmla="*/ 0 h 2854349"/>
                <a:gd name="connsiteX7" fmla="*/ 1803302 w 1805803"/>
                <a:gd name="connsiteY7" fmla="*/ 3750 h 2854349"/>
                <a:gd name="connsiteX8" fmla="*/ 1803302 w 1805803"/>
                <a:gd name="connsiteY8" fmla="*/ 296203 h 2854349"/>
                <a:gd name="connsiteX0" fmla="*/ 1757263 w 1759764"/>
                <a:gd name="connsiteY0" fmla="*/ 2426925 h 2854349"/>
                <a:gd name="connsiteX1" fmla="*/ 1757263 w 1759764"/>
                <a:gd name="connsiteY1" fmla="*/ 2426925 h 2854349"/>
                <a:gd name="connsiteX2" fmla="*/ 1748908 w 1759764"/>
                <a:gd name="connsiteY2" fmla="*/ 2828002 h 2854349"/>
                <a:gd name="connsiteX3" fmla="*/ 858862 w 1759764"/>
                <a:gd name="connsiteY3" fmla="*/ 2852171 h 2854349"/>
                <a:gd name="connsiteX4" fmla="*/ 11631 w 1759764"/>
                <a:gd name="connsiteY4" fmla="*/ 2832123 h 2854349"/>
                <a:gd name="connsiteX5" fmla="*/ 3335 w 1759764"/>
                <a:gd name="connsiteY5" fmla="*/ 1331060 h 2854349"/>
                <a:gd name="connsiteX6" fmla="*/ 2965 w 1759764"/>
                <a:gd name="connsiteY6" fmla="*/ 0 h 2854349"/>
                <a:gd name="connsiteX7" fmla="*/ 1757263 w 1759764"/>
                <a:gd name="connsiteY7" fmla="*/ 3750 h 2854349"/>
                <a:gd name="connsiteX8" fmla="*/ 1757263 w 1759764"/>
                <a:gd name="connsiteY8" fmla="*/ 296203 h 2854349"/>
                <a:gd name="connsiteX0" fmla="*/ 1918140 w 1920641"/>
                <a:gd name="connsiteY0" fmla="*/ 2426925 h 2854349"/>
                <a:gd name="connsiteX1" fmla="*/ 1918140 w 1920641"/>
                <a:gd name="connsiteY1" fmla="*/ 2426925 h 2854349"/>
                <a:gd name="connsiteX2" fmla="*/ 1909785 w 1920641"/>
                <a:gd name="connsiteY2" fmla="*/ 2828002 h 2854349"/>
                <a:gd name="connsiteX3" fmla="*/ 1019739 w 1920641"/>
                <a:gd name="connsiteY3" fmla="*/ 2852171 h 2854349"/>
                <a:gd name="connsiteX4" fmla="*/ 172508 w 1920641"/>
                <a:gd name="connsiteY4" fmla="*/ 2832123 h 2854349"/>
                <a:gd name="connsiteX5" fmla="*/ 163842 w 1920641"/>
                <a:gd name="connsiteY5" fmla="*/ 0 h 2854349"/>
                <a:gd name="connsiteX6" fmla="*/ 1918140 w 1920641"/>
                <a:gd name="connsiteY6" fmla="*/ 3750 h 2854349"/>
                <a:gd name="connsiteX7" fmla="*/ 1918140 w 1920641"/>
                <a:gd name="connsiteY7" fmla="*/ 296203 h 2854349"/>
                <a:gd name="connsiteX0" fmla="*/ 1918140 w 1920641"/>
                <a:gd name="connsiteY0" fmla="*/ 2426925 h 2854349"/>
                <a:gd name="connsiteX1" fmla="*/ 1918140 w 1920641"/>
                <a:gd name="connsiteY1" fmla="*/ 2426925 h 2854349"/>
                <a:gd name="connsiteX2" fmla="*/ 1909785 w 1920641"/>
                <a:gd name="connsiteY2" fmla="*/ 2828002 h 2854349"/>
                <a:gd name="connsiteX3" fmla="*/ 1019739 w 1920641"/>
                <a:gd name="connsiteY3" fmla="*/ 2852171 h 2854349"/>
                <a:gd name="connsiteX4" fmla="*/ 172508 w 1920641"/>
                <a:gd name="connsiteY4" fmla="*/ 2832123 h 2854349"/>
                <a:gd name="connsiteX5" fmla="*/ 163842 w 1920641"/>
                <a:gd name="connsiteY5" fmla="*/ 0 h 2854349"/>
                <a:gd name="connsiteX6" fmla="*/ 1918140 w 1920641"/>
                <a:gd name="connsiteY6" fmla="*/ 3750 h 2854349"/>
                <a:gd name="connsiteX7" fmla="*/ 1918140 w 1920641"/>
                <a:gd name="connsiteY7" fmla="*/ 296203 h 2854349"/>
                <a:gd name="connsiteX0" fmla="*/ 1815294 w 1817795"/>
                <a:gd name="connsiteY0" fmla="*/ 2426925 h 2854349"/>
                <a:gd name="connsiteX1" fmla="*/ 1815294 w 1817795"/>
                <a:gd name="connsiteY1" fmla="*/ 2426925 h 2854349"/>
                <a:gd name="connsiteX2" fmla="*/ 1806939 w 1817795"/>
                <a:gd name="connsiteY2" fmla="*/ 2828002 h 2854349"/>
                <a:gd name="connsiteX3" fmla="*/ 916893 w 1817795"/>
                <a:gd name="connsiteY3" fmla="*/ 2852171 h 2854349"/>
                <a:gd name="connsiteX4" fmla="*/ 69662 w 1817795"/>
                <a:gd name="connsiteY4" fmla="*/ 2832123 h 2854349"/>
                <a:gd name="connsiteX5" fmla="*/ 60996 w 1817795"/>
                <a:gd name="connsiteY5" fmla="*/ 0 h 2854349"/>
                <a:gd name="connsiteX6" fmla="*/ 1815294 w 1817795"/>
                <a:gd name="connsiteY6" fmla="*/ 3750 h 2854349"/>
                <a:gd name="connsiteX7" fmla="*/ 1815294 w 1817795"/>
                <a:gd name="connsiteY7" fmla="*/ 296203 h 2854349"/>
                <a:gd name="connsiteX0" fmla="*/ 1812748 w 1815249"/>
                <a:gd name="connsiteY0" fmla="*/ 2426925 h 2854349"/>
                <a:gd name="connsiteX1" fmla="*/ 1812748 w 1815249"/>
                <a:gd name="connsiteY1" fmla="*/ 2426925 h 2854349"/>
                <a:gd name="connsiteX2" fmla="*/ 1804393 w 1815249"/>
                <a:gd name="connsiteY2" fmla="*/ 2828002 h 2854349"/>
                <a:gd name="connsiteX3" fmla="*/ 914347 w 1815249"/>
                <a:gd name="connsiteY3" fmla="*/ 2852171 h 2854349"/>
                <a:gd name="connsiteX4" fmla="*/ 67116 w 1815249"/>
                <a:gd name="connsiteY4" fmla="*/ 2832123 h 2854349"/>
                <a:gd name="connsiteX5" fmla="*/ 58450 w 1815249"/>
                <a:gd name="connsiteY5" fmla="*/ 0 h 2854349"/>
                <a:gd name="connsiteX6" fmla="*/ 1812748 w 1815249"/>
                <a:gd name="connsiteY6" fmla="*/ 3750 h 2854349"/>
                <a:gd name="connsiteX7" fmla="*/ 1812748 w 1815249"/>
                <a:gd name="connsiteY7" fmla="*/ 296203 h 2854349"/>
                <a:gd name="connsiteX0" fmla="*/ 1755671 w 1758172"/>
                <a:gd name="connsiteY0" fmla="*/ 2426925 h 2854349"/>
                <a:gd name="connsiteX1" fmla="*/ 1755671 w 1758172"/>
                <a:gd name="connsiteY1" fmla="*/ 2426925 h 2854349"/>
                <a:gd name="connsiteX2" fmla="*/ 1747316 w 1758172"/>
                <a:gd name="connsiteY2" fmla="*/ 2828002 h 2854349"/>
                <a:gd name="connsiteX3" fmla="*/ 857270 w 1758172"/>
                <a:gd name="connsiteY3" fmla="*/ 2852171 h 2854349"/>
                <a:gd name="connsiteX4" fmla="*/ 10039 w 1758172"/>
                <a:gd name="connsiteY4" fmla="*/ 2832123 h 2854349"/>
                <a:gd name="connsiteX5" fmla="*/ 1373 w 1758172"/>
                <a:gd name="connsiteY5" fmla="*/ 0 h 2854349"/>
                <a:gd name="connsiteX6" fmla="*/ 1755671 w 1758172"/>
                <a:gd name="connsiteY6" fmla="*/ 3750 h 2854349"/>
                <a:gd name="connsiteX7" fmla="*/ 1755671 w 1758172"/>
                <a:gd name="connsiteY7" fmla="*/ 296203 h 2854349"/>
                <a:gd name="connsiteX0" fmla="*/ 1755671 w 1758172"/>
                <a:gd name="connsiteY0" fmla="*/ 2426925 h 3056235"/>
                <a:gd name="connsiteX1" fmla="*/ 1755671 w 1758172"/>
                <a:gd name="connsiteY1" fmla="*/ 2426925 h 3056235"/>
                <a:gd name="connsiteX2" fmla="*/ 1747316 w 1758172"/>
                <a:gd name="connsiteY2" fmla="*/ 2828002 h 3056235"/>
                <a:gd name="connsiteX3" fmla="*/ 10039 w 1758172"/>
                <a:gd name="connsiteY3" fmla="*/ 2832123 h 3056235"/>
                <a:gd name="connsiteX4" fmla="*/ 1373 w 1758172"/>
                <a:gd name="connsiteY4" fmla="*/ 0 h 3056235"/>
                <a:gd name="connsiteX5" fmla="*/ 1755671 w 1758172"/>
                <a:gd name="connsiteY5" fmla="*/ 3750 h 3056235"/>
                <a:gd name="connsiteX6" fmla="*/ 1755671 w 1758172"/>
                <a:gd name="connsiteY6" fmla="*/ 296203 h 3056235"/>
                <a:gd name="connsiteX0" fmla="*/ 1755671 w 1758172"/>
                <a:gd name="connsiteY0" fmla="*/ 2426925 h 2858642"/>
                <a:gd name="connsiteX1" fmla="*/ 1755671 w 1758172"/>
                <a:gd name="connsiteY1" fmla="*/ 2426925 h 2858642"/>
                <a:gd name="connsiteX2" fmla="*/ 1747316 w 1758172"/>
                <a:gd name="connsiteY2" fmla="*/ 2828002 h 2858642"/>
                <a:gd name="connsiteX3" fmla="*/ 10039 w 1758172"/>
                <a:gd name="connsiteY3" fmla="*/ 2832123 h 2858642"/>
                <a:gd name="connsiteX4" fmla="*/ 1373 w 1758172"/>
                <a:gd name="connsiteY4" fmla="*/ 0 h 2858642"/>
                <a:gd name="connsiteX5" fmla="*/ 1755671 w 1758172"/>
                <a:gd name="connsiteY5" fmla="*/ 3750 h 2858642"/>
                <a:gd name="connsiteX6" fmla="*/ 1755671 w 1758172"/>
                <a:gd name="connsiteY6" fmla="*/ 296203 h 2858642"/>
                <a:gd name="connsiteX0" fmla="*/ 1765365 w 1767866"/>
                <a:gd name="connsiteY0" fmla="*/ 2835707 h 3267424"/>
                <a:gd name="connsiteX1" fmla="*/ 1765365 w 1767866"/>
                <a:gd name="connsiteY1" fmla="*/ 2835707 h 3267424"/>
                <a:gd name="connsiteX2" fmla="*/ 1757010 w 1767866"/>
                <a:gd name="connsiteY2" fmla="*/ 3236784 h 3267424"/>
                <a:gd name="connsiteX3" fmla="*/ 19733 w 1767866"/>
                <a:gd name="connsiteY3" fmla="*/ 3240905 h 3267424"/>
                <a:gd name="connsiteX4" fmla="*/ 882 w 1767866"/>
                <a:gd name="connsiteY4" fmla="*/ 0 h 3267424"/>
                <a:gd name="connsiteX5" fmla="*/ 1765365 w 1767866"/>
                <a:gd name="connsiteY5" fmla="*/ 412532 h 3267424"/>
                <a:gd name="connsiteX6" fmla="*/ 1765365 w 1767866"/>
                <a:gd name="connsiteY6" fmla="*/ 704985 h 3267424"/>
                <a:gd name="connsiteX0" fmla="*/ 1765855 w 1768356"/>
                <a:gd name="connsiteY0" fmla="*/ 2835707 h 3649687"/>
                <a:gd name="connsiteX1" fmla="*/ 1765855 w 1768356"/>
                <a:gd name="connsiteY1" fmla="*/ 2835707 h 3649687"/>
                <a:gd name="connsiteX2" fmla="*/ 1757500 w 1768356"/>
                <a:gd name="connsiteY2" fmla="*/ 3236784 h 3649687"/>
                <a:gd name="connsiteX3" fmla="*/ 10039 w 1768356"/>
                <a:gd name="connsiteY3" fmla="*/ 3649687 h 3649687"/>
                <a:gd name="connsiteX4" fmla="*/ 1372 w 1768356"/>
                <a:gd name="connsiteY4" fmla="*/ 0 h 3649687"/>
                <a:gd name="connsiteX5" fmla="*/ 1765855 w 1768356"/>
                <a:gd name="connsiteY5" fmla="*/ 412532 h 3649687"/>
                <a:gd name="connsiteX6" fmla="*/ 1765855 w 1768356"/>
                <a:gd name="connsiteY6" fmla="*/ 704985 h 3649687"/>
                <a:gd name="connsiteX0" fmla="*/ 1765855 w 1765855"/>
                <a:gd name="connsiteY0" fmla="*/ 2835707 h 3649687"/>
                <a:gd name="connsiteX1" fmla="*/ 1765855 w 1765855"/>
                <a:gd name="connsiteY1" fmla="*/ 2835707 h 3649687"/>
                <a:gd name="connsiteX2" fmla="*/ 1757500 w 1765855"/>
                <a:gd name="connsiteY2" fmla="*/ 3236784 h 3649687"/>
                <a:gd name="connsiteX3" fmla="*/ 10039 w 1765855"/>
                <a:gd name="connsiteY3" fmla="*/ 3649687 h 3649687"/>
                <a:gd name="connsiteX4" fmla="*/ 1372 w 1765855"/>
                <a:gd name="connsiteY4" fmla="*/ 0 h 3649687"/>
                <a:gd name="connsiteX5" fmla="*/ 828926 w 1765855"/>
                <a:gd name="connsiteY5" fmla="*/ 193542 h 3649687"/>
                <a:gd name="connsiteX6" fmla="*/ 1765855 w 1765855"/>
                <a:gd name="connsiteY6" fmla="*/ 704985 h 3649687"/>
                <a:gd name="connsiteX0" fmla="*/ 1765855 w 1765855"/>
                <a:gd name="connsiteY0" fmla="*/ 2835707 h 3649687"/>
                <a:gd name="connsiteX1" fmla="*/ 1765855 w 1765855"/>
                <a:gd name="connsiteY1" fmla="*/ 2835707 h 3649687"/>
                <a:gd name="connsiteX2" fmla="*/ 1757500 w 1765855"/>
                <a:gd name="connsiteY2" fmla="*/ 3236784 h 3649687"/>
                <a:gd name="connsiteX3" fmla="*/ 10039 w 1765855"/>
                <a:gd name="connsiteY3" fmla="*/ 3649687 h 3649687"/>
                <a:gd name="connsiteX4" fmla="*/ 1372 w 1765855"/>
                <a:gd name="connsiteY4" fmla="*/ 0 h 3649687"/>
                <a:gd name="connsiteX5" fmla="*/ 828926 w 1765855"/>
                <a:gd name="connsiteY5" fmla="*/ 193542 h 3649687"/>
                <a:gd name="connsiteX6" fmla="*/ 1765855 w 1765855"/>
                <a:gd name="connsiteY6" fmla="*/ 704985 h 3649687"/>
                <a:gd name="connsiteX0" fmla="*/ 1765855 w 1765855"/>
                <a:gd name="connsiteY0" fmla="*/ 2835707 h 3649687"/>
                <a:gd name="connsiteX1" fmla="*/ 1765855 w 1765855"/>
                <a:gd name="connsiteY1" fmla="*/ 2835707 h 3649687"/>
                <a:gd name="connsiteX2" fmla="*/ 1757500 w 1765855"/>
                <a:gd name="connsiteY2" fmla="*/ 3236784 h 3649687"/>
                <a:gd name="connsiteX3" fmla="*/ 10039 w 1765855"/>
                <a:gd name="connsiteY3" fmla="*/ 3649687 h 3649687"/>
                <a:gd name="connsiteX4" fmla="*/ 1372 w 1765855"/>
                <a:gd name="connsiteY4" fmla="*/ 0 h 3649687"/>
                <a:gd name="connsiteX5" fmla="*/ 859478 w 1765855"/>
                <a:gd name="connsiteY5" fmla="*/ 62148 h 3649687"/>
                <a:gd name="connsiteX6" fmla="*/ 1765855 w 1765855"/>
                <a:gd name="connsiteY6" fmla="*/ 704985 h 3649687"/>
                <a:gd name="connsiteX0" fmla="*/ 1765855 w 1765855"/>
                <a:gd name="connsiteY0" fmla="*/ 2835707 h 3649687"/>
                <a:gd name="connsiteX1" fmla="*/ 1765855 w 1765855"/>
                <a:gd name="connsiteY1" fmla="*/ 2835707 h 3649687"/>
                <a:gd name="connsiteX2" fmla="*/ 1757500 w 1765855"/>
                <a:gd name="connsiteY2" fmla="*/ 3236784 h 3649687"/>
                <a:gd name="connsiteX3" fmla="*/ 10039 w 1765855"/>
                <a:gd name="connsiteY3" fmla="*/ 3649687 h 3649687"/>
                <a:gd name="connsiteX4" fmla="*/ 1372 w 1765855"/>
                <a:gd name="connsiteY4" fmla="*/ 0 h 3649687"/>
                <a:gd name="connsiteX5" fmla="*/ 1073342 w 1765855"/>
                <a:gd name="connsiteY5" fmla="*/ 18349 h 3649687"/>
                <a:gd name="connsiteX6" fmla="*/ 1765855 w 1765855"/>
                <a:gd name="connsiteY6" fmla="*/ 704985 h 3649687"/>
                <a:gd name="connsiteX0" fmla="*/ 1765855 w 1765855"/>
                <a:gd name="connsiteY0" fmla="*/ 2835707 h 3666138"/>
                <a:gd name="connsiteX1" fmla="*/ 1765855 w 1765855"/>
                <a:gd name="connsiteY1" fmla="*/ 2835707 h 3666138"/>
                <a:gd name="connsiteX2" fmla="*/ 1115908 w 1765855"/>
                <a:gd name="connsiteY2" fmla="*/ 3630968 h 3666138"/>
                <a:gd name="connsiteX3" fmla="*/ 10039 w 1765855"/>
                <a:gd name="connsiteY3" fmla="*/ 3649687 h 3666138"/>
                <a:gd name="connsiteX4" fmla="*/ 1372 w 1765855"/>
                <a:gd name="connsiteY4" fmla="*/ 0 h 3666138"/>
                <a:gd name="connsiteX5" fmla="*/ 1073342 w 1765855"/>
                <a:gd name="connsiteY5" fmla="*/ 18349 h 3666138"/>
                <a:gd name="connsiteX6" fmla="*/ 1765855 w 1765855"/>
                <a:gd name="connsiteY6" fmla="*/ 704985 h 3666138"/>
                <a:gd name="connsiteX0" fmla="*/ 1765855 w 1765855"/>
                <a:gd name="connsiteY0" fmla="*/ 2835707 h 3945654"/>
                <a:gd name="connsiteX1" fmla="*/ 1765855 w 1765855"/>
                <a:gd name="connsiteY1" fmla="*/ 2835707 h 3945654"/>
                <a:gd name="connsiteX2" fmla="*/ 1115908 w 1765855"/>
                <a:gd name="connsiteY2" fmla="*/ 3630968 h 3945654"/>
                <a:gd name="connsiteX3" fmla="*/ 10039 w 1765855"/>
                <a:gd name="connsiteY3" fmla="*/ 3649687 h 3945654"/>
                <a:gd name="connsiteX4" fmla="*/ 1372 w 1765855"/>
                <a:gd name="connsiteY4" fmla="*/ 0 h 3945654"/>
                <a:gd name="connsiteX5" fmla="*/ 1073342 w 1765855"/>
                <a:gd name="connsiteY5" fmla="*/ 18349 h 3945654"/>
                <a:gd name="connsiteX6" fmla="*/ 1765855 w 1765855"/>
                <a:gd name="connsiteY6" fmla="*/ 704985 h 3945654"/>
                <a:gd name="connsiteX0" fmla="*/ 1765855 w 1765855"/>
                <a:gd name="connsiteY0" fmla="*/ 2835707 h 3917992"/>
                <a:gd name="connsiteX1" fmla="*/ 1765855 w 1765855"/>
                <a:gd name="connsiteY1" fmla="*/ 2835707 h 3917992"/>
                <a:gd name="connsiteX2" fmla="*/ 1115908 w 1765855"/>
                <a:gd name="connsiteY2" fmla="*/ 3630968 h 3917992"/>
                <a:gd name="connsiteX3" fmla="*/ 10039 w 1765855"/>
                <a:gd name="connsiteY3" fmla="*/ 3649687 h 3917992"/>
                <a:gd name="connsiteX4" fmla="*/ 1372 w 1765855"/>
                <a:gd name="connsiteY4" fmla="*/ 0 h 3917992"/>
                <a:gd name="connsiteX5" fmla="*/ 1073342 w 1765855"/>
                <a:gd name="connsiteY5" fmla="*/ 18349 h 3917992"/>
                <a:gd name="connsiteX6" fmla="*/ 1765855 w 1765855"/>
                <a:gd name="connsiteY6" fmla="*/ 704985 h 3917992"/>
                <a:gd name="connsiteX0" fmla="*/ 1765855 w 1765855"/>
                <a:gd name="connsiteY0" fmla="*/ 2835707 h 3649687"/>
                <a:gd name="connsiteX1" fmla="*/ 1765855 w 1765855"/>
                <a:gd name="connsiteY1" fmla="*/ 2835707 h 3649687"/>
                <a:gd name="connsiteX2" fmla="*/ 1115908 w 1765855"/>
                <a:gd name="connsiteY2" fmla="*/ 3630968 h 3649687"/>
                <a:gd name="connsiteX3" fmla="*/ 10039 w 1765855"/>
                <a:gd name="connsiteY3" fmla="*/ 3649687 h 3649687"/>
                <a:gd name="connsiteX4" fmla="*/ 1372 w 1765855"/>
                <a:gd name="connsiteY4" fmla="*/ 0 h 3649687"/>
                <a:gd name="connsiteX5" fmla="*/ 1073342 w 1765855"/>
                <a:gd name="connsiteY5" fmla="*/ 18349 h 3649687"/>
                <a:gd name="connsiteX6" fmla="*/ 1765855 w 1765855"/>
                <a:gd name="connsiteY6" fmla="*/ 704985 h 3649687"/>
                <a:gd name="connsiteX0" fmla="*/ 1765855 w 1765855"/>
                <a:gd name="connsiteY0" fmla="*/ 2881391 h 3695371"/>
                <a:gd name="connsiteX1" fmla="*/ 1765855 w 1765855"/>
                <a:gd name="connsiteY1" fmla="*/ 2881391 h 3695371"/>
                <a:gd name="connsiteX2" fmla="*/ 1115908 w 1765855"/>
                <a:gd name="connsiteY2" fmla="*/ 3676652 h 3695371"/>
                <a:gd name="connsiteX3" fmla="*/ 10039 w 1765855"/>
                <a:gd name="connsiteY3" fmla="*/ 3695371 h 3695371"/>
                <a:gd name="connsiteX4" fmla="*/ 1372 w 1765855"/>
                <a:gd name="connsiteY4" fmla="*/ 45684 h 3695371"/>
                <a:gd name="connsiteX5" fmla="*/ 1073342 w 1765855"/>
                <a:gd name="connsiteY5" fmla="*/ 64033 h 3695371"/>
                <a:gd name="connsiteX6" fmla="*/ 1765855 w 1765855"/>
                <a:gd name="connsiteY6" fmla="*/ 861277 h 3695371"/>
                <a:gd name="connsiteX0" fmla="*/ 1765855 w 1765855"/>
                <a:gd name="connsiteY0" fmla="*/ 2881391 h 3733067"/>
                <a:gd name="connsiteX1" fmla="*/ 1745487 w 1765855"/>
                <a:gd name="connsiteY1" fmla="*/ 2978173 h 3733067"/>
                <a:gd name="connsiteX2" fmla="*/ 1115908 w 1765855"/>
                <a:gd name="connsiteY2" fmla="*/ 3676652 h 3733067"/>
                <a:gd name="connsiteX3" fmla="*/ 10039 w 1765855"/>
                <a:gd name="connsiteY3" fmla="*/ 3695371 h 3733067"/>
                <a:gd name="connsiteX4" fmla="*/ 1372 w 1765855"/>
                <a:gd name="connsiteY4" fmla="*/ 45684 h 3733067"/>
                <a:gd name="connsiteX5" fmla="*/ 1073342 w 1765855"/>
                <a:gd name="connsiteY5" fmla="*/ 64033 h 3733067"/>
                <a:gd name="connsiteX6" fmla="*/ 1765855 w 1765855"/>
                <a:gd name="connsiteY6" fmla="*/ 861277 h 3733067"/>
                <a:gd name="connsiteX0" fmla="*/ 1765855 w 1765855"/>
                <a:gd name="connsiteY0" fmla="*/ 2881391 h 3723900"/>
                <a:gd name="connsiteX1" fmla="*/ 1694568 w 1765855"/>
                <a:gd name="connsiteY1" fmla="*/ 3102607 h 3723900"/>
                <a:gd name="connsiteX2" fmla="*/ 1115908 w 1765855"/>
                <a:gd name="connsiteY2" fmla="*/ 3676652 h 3723900"/>
                <a:gd name="connsiteX3" fmla="*/ 10039 w 1765855"/>
                <a:gd name="connsiteY3" fmla="*/ 3695371 h 3723900"/>
                <a:gd name="connsiteX4" fmla="*/ 1372 w 1765855"/>
                <a:gd name="connsiteY4" fmla="*/ 45684 h 3723900"/>
                <a:gd name="connsiteX5" fmla="*/ 1073342 w 1765855"/>
                <a:gd name="connsiteY5" fmla="*/ 64033 h 3723900"/>
                <a:gd name="connsiteX6" fmla="*/ 1765855 w 1765855"/>
                <a:gd name="connsiteY6" fmla="*/ 861277 h 3723900"/>
                <a:gd name="connsiteX0" fmla="*/ 1765855 w 1765855"/>
                <a:gd name="connsiteY0" fmla="*/ 2950521 h 3723900"/>
                <a:gd name="connsiteX1" fmla="*/ 1694568 w 1765855"/>
                <a:gd name="connsiteY1" fmla="*/ 3102607 h 3723900"/>
                <a:gd name="connsiteX2" fmla="*/ 1115908 w 1765855"/>
                <a:gd name="connsiteY2" fmla="*/ 3676652 h 3723900"/>
                <a:gd name="connsiteX3" fmla="*/ 10039 w 1765855"/>
                <a:gd name="connsiteY3" fmla="*/ 3695371 h 3723900"/>
                <a:gd name="connsiteX4" fmla="*/ 1372 w 1765855"/>
                <a:gd name="connsiteY4" fmla="*/ 45684 h 3723900"/>
                <a:gd name="connsiteX5" fmla="*/ 1073342 w 1765855"/>
                <a:gd name="connsiteY5" fmla="*/ 64033 h 3723900"/>
                <a:gd name="connsiteX6" fmla="*/ 1765855 w 1765855"/>
                <a:gd name="connsiteY6" fmla="*/ 861277 h 3723900"/>
                <a:gd name="connsiteX0" fmla="*/ 1765855 w 1765855"/>
                <a:gd name="connsiteY0" fmla="*/ 2904837 h 3678216"/>
                <a:gd name="connsiteX1" fmla="*/ 1694568 w 1765855"/>
                <a:gd name="connsiteY1" fmla="*/ 3056923 h 3678216"/>
                <a:gd name="connsiteX2" fmla="*/ 1115908 w 1765855"/>
                <a:gd name="connsiteY2" fmla="*/ 3630968 h 3678216"/>
                <a:gd name="connsiteX3" fmla="*/ 10039 w 1765855"/>
                <a:gd name="connsiteY3" fmla="*/ 3649687 h 3678216"/>
                <a:gd name="connsiteX4" fmla="*/ 1372 w 1765855"/>
                <a:gd name="connsiteY4" fmla="*/ 0 h 3678216"/>
                <a:gd name="connsiteX5" fmla="*/ 1073342 w 1765855"/>
                <a:gd name="connsiteY5" fmla="*/ 18349 h 3678216"/>
                <a:gd name="connsiteX6" fmla="*/ 1765855 w 1765855"/>
                <a:gd name="connsiteY6" fmla="*/ 815593 h 3678216"/>
                <a:gd name="connsiteX0" fmla="*/ 1765855 w 1765855"/>
                <a:gd name="connsiteY0" fmla="*/ 2904837 h 3649687"/>
                <a:gd name="connsiteX1" fmla="*/ 1694568 w 1765855"/>
                <a:gd name="connsiteY1" fmla="*/ 3056923 h 3649687"/>
                <a:gd name="connsiteX2" fmla="*/ 1115908 w 1765855"/>
                <a:gd name="connsiteY2" fmla="*/ 3630968 h 3649687"/>
                <a:gd name="connsiteX3" fmla="*/ 10039 w 1765855"/>
                <a:gd name="connsiteY3" fmla="*/ 3649687 h 3649687"/>
                <a:gd name="connsiteX4" fmla="*/ 1372 w 1765855"/>
                <a:gd name="connsiteY4" fmla="*/ 0 h 3649687"/>
                <a:gd name="connsiteX5" fmla="*/ 1073342 w 1765855"/>
                <a:gd name="connsiteY5" fmla="*/ 18349 h 3649687"/>
                <a:gd name="connsiteX6" fmla="*/ 1765855 w 1765855"/>
                <a:gd name="connsiteY6" fmla="*/ 815593 h 3649687"/>
                <a:gd name="connsiteX0" fmla="*/ 1774771 w 1774771"/>
                <a:gd name="connsiteY0" fmla="*/ 2892726 h 3649687"/>
                <a:gd name="connsiteX1" fmla="*/ 1694568 w 1774771"/>
                <a:gd name="connsiteY1" fmla="*/ 3056923 h 3649687"/>
                <a:gd name="connsiteX2" fmla="*/ 1115908 w 1774771"/>
                <a:gd name="connsiteY2" fmla="*/ 3630968 h 3649687"/>
                <a:gd name="connsiteX3" fmla="*/ 10039 w 1774771"/>
                <a:gd name="connsiteY3" fmla="*/ 3649687 h 3649687"/>
                <a:gd name="connsiteX4" fmla="*/ 1372 w 1774771"/>
                <a:gd name="connsiteY4" fmla="*/ 0 h 3649687"/>
                <a:gd name="connsiteX5" fmla="*/ 1073342 w 1774771"/>
                <a:gd name="connsiteY5" fmla="*/ 18349 h 3649687"/>
                <a:gd name="connsiteX6" fmla="*/ 1765855 w 1774771"/>
                <a:gd name="connsiteY6" fmla="*/ 815593 h 3649687"/>
                <a:gd name="connsiteX0" fmla="*/ 1782341 w 1782341"/>
                <a:gd name="connsiteY0" fmla="*/ 2885872 h 3649687"/>
                <a:gd name="connsiteX1" fmla="*/ 1694568 w 1782341"/>
                <a:gd name="connsiteY1" fmla="*/ 3056923 h 3649687"/>
                <a:gd name="connsiteX2" fmla="*/ 1115908 w 1782341"/>
                <a:gd name="connsiteY2" fmla="*/ 3630968 h 3649687"/>
                <a:gd name="connsiteX3" fmla="*/ 10039 w 1782341"/>
                <a:gd name="connsiteY3" fmla="*/ 3649687 h 3649687"/>
                <a:gd name="connsiteX4" fmla="*/ 1372 w 1782341"/>
                <a:gd name="connsiteY4" fmla="*/ 0 h 3649687"/>
                <a:gd name="connsiteX5" fmla="*/ 1073342 w 1782341"/>
                <a:gd name="connsiteY5" fmla="*/ 18349 h 3649687"/>
                <a:gd name="connsiteX6" fmla="*/ 1765855 w 1782341"/>
                <a:gd name="connsiteY6" fmla="*/ 815593 h 3649687"/>
                <a:gd name="connsiteX0" fmla="*/ 1784865 w 1784865"/>
                <a:gd name="connsiteY0" fmla="*/ 2875589 h 3649687"/>
                <a:gd name="connsiteX1" fmla="*/ 1694568 w 1784865"/>
                <a:gd name="connsiteY1" fmla="*/ 3056923 h 3649687"/>
                <a:gd name="connsiteX2" fmla="*/ 1115908 w 1784865"/>
                <a:gd name="connsiteY2" fmla="*/ 3630968 h 3649687"/>
                <a:gd name="connsiteX3" fmla="*/ 10039 w 1784865"/>
                <a:gd name="connsiteY3" fmla="*/ 3649687 h 3649687"/>
                <a:gd name="connsiteX4" fmla="*/ 1372 w 1784865"/>
                <a:gd name="connsiteY4" fmla="*/ 0 h 3649687"/>
                <a:gd name="connsiteX5" fmla="*/ 1073342 w 1784865"/>
                <a:gd name="connsiteY5" fmla="*/ 18349 h 3649687"/>
                <a:gd name="connsiteX6" fmla="*/ 1765855 w 1784865"/>
                <a:gd name="connsiteY6" fmla="*/ 815593 h 3649687"/>
                <a:gd name="connsiteX0" fmla="*/ 1784865 w 1784865"/>
                <a:gd name="connsiteY0" fmla="*/ 2875589 h 3649687"/>
                <a:gd name="connsiteX1" fmla="*/ 1694568 w 1784865"/>
                <a:gd name="connsiteY1" fmla="*/ 3056923 h 3649687"/>
                <a:gd name="connsiteX2" fmla="*/ 1115908 w 1784865"/>
                <a:gd name="connsiteY2" fmla="*/ 3630968 h 3649687"/>
                <a:gd name="connsiteX3" fmla="*/ 10039 w 1784865"/>
                <a:gd name="connsiteY3" fmla="*/ 3649687 h 3649687"/>
                <a:gd name="connsiteX4" fmla="*/ 1372 w 1784865"/>
                <a:gd name="connsiteY4" fmla="*/ 0 h 3649687"/>
                <a:gd name="connsiteX5" fmla="*/ 1073342 w 1784865"/>
                <a:gd name="connsiteY5" fmla="*/ 18349 h 3649687"/>
                <a:gd name="connsiteX6" fmla="*/ 1765855 w 1784865"/>
                <a:gd name="connsiteY6" fmla="*/ 815593 h 3649687"/>
                <a:gd name="connsiteX0" fmla="*/ 1784865 w 1784865"/>
                <a:gd name="connsiteY0" fmla="*/ 2892726 h 3649687"/>
                <a:gd name="connsiteX1" fmla="*/ 1694568 w 1784865"/>
                <a:gd name="connsiteY1" fmla="*/ 3056923 h 3649687"/>
                <a:gd name="connsiteX2" fmla="*/ 1115908 w 1784865"/>
                <a:gd name="connsiteY2" fmla="*/ 3630968 h 3649687"/>
                <a:gd name="connsiteX3" fmla="*/ 10039 w 1784865"/>
                <a:gd name="connsiteY3" fmla="*/ 3649687 h 3649687"/>
                <a:gd name="connsiteX4" fmla="*/ 1372 w 1784865"/>
                <a:gd name="connsiteY4" fmla="*/ 0 h 3649687"/>
                <a:gd name="connsiteX5" fmla="*/ 1073342 w 1784865"/>
                <a:gd name="connsiteY5" fmla="*/ 18349 h 3649687"/>
                <a:gd name="connsiteX6" fmla="*/ 1765855 w 1784865"/>
                <a:gd name="connsiteY6" fmla="*/ 815593 h 3649687"/>
                <a:gd name="connsiteX0" fmla="*/ 1772248 w 1772248"/>
                <a:gd name="connsiteY0" fmla="*/ 2892726 h 3649687"/>
                <a:gd name="connsiteX1" fmla="*/ 1694568 w 1772248"/>
                <a:gd name="connsiteY1" fmla="*/ 3056923 h 3649687"/>
                <a:gd name="connsiteX2" fmla="*/ 1115908 w 1772248"/>
                <a:gd name="connsiteY2" fmla="*/ 3630968 h 3649687"/>
                <a:gd name="connsiteX3" fmla="*/ 10039 w 1772248"/>
                <a:gd name="connsiteY3" fmla="*/ 3649687 h 3649687"/>
                <a:gd name="connsiteX4" fmla="*/ 1372 w 1772248"/>
                <a:gd name="connsiteY4" fmla="*/ 0 h 3649687"/>
                <a:gd name="connsiteX5" fmla="*/ 1073342 w 1772248"/>
                <a:gd name="connsiteY5" fmla="*/ 18349 h 3649687"/>
                <a:gd name="connsiteX6" fmla="*/ 1765855 w 1772248"/>
                <a:gd name="connsiteY6" fmla="*/ 815593 h 3649687"/>
                <a:gd name="connsiteX0" fmla="*/ 1774462 w 1774462"/>
                <a:gd name="connsiteY0" fmla="*/ 2880696 h 3649687"/>
                <a:gd name="connsiteX1" fmla="*/ 1694568 w 1774462"/>
                <a:gd name="connsiteY1" fmla="*/ 3056923 h 3649687"/>
                <a:gd name="connsiteX2" fmla="*/ 1115908 w 1774462"/>
                <a:gd name="connsiteY2" fmla="*/ 3630968 h 3649687"/>
                <a:gd name="connsiteX3" fmla="*/ 10039 w 1774462"/>
                <a:gd name="connsiteY3" fmla="*/ 3649687 h 3649687"/>
                <a:gd name="connsiteX4" fmla="*/ 1372 w 1774462"/>
                <a:gd name="connsiteY4" fmla="*/ 0 h 3649687"/>
                <a:gd name="connsiteX5" fmla="*/ 1073342 w 1774462"/>
                <a:gd name="connsiteY5" fmla="*/ 18349 h 3649687"/>
                <a:gd name="connsiteX6" fmla="*/ 1765855 w 1774462"/>
                <a:gd name="connsiteY6" fmla="*/ 815593 h 3649687"/>
                <a:gd name="connsiteX0" fmla="*/ 1774462 w 1774462"/>
                <a:gd name="connsiteY0" fmla="*/ 2880696 h 3649687"/>
                <a:gd name="connsiteX1" fmla="*/ 1694568 w 1774462"/>
                <a:gd name="connsiteY1" fmla="*/ 3056923 h 3649687"/>
                <a:gd name="connsiteX2" fmla="*/ 1115908 w 1774462"/>
                <a:gd name="connsiteY2" fmla="*/ 3630968 h 3649687"/>
                <a:gd name="connsiteX3" fmla="*/ 10039 w 1774462"/>
                <a:gd name="connsiteY3" fmla="*/ 3649687 h 3649687"/>
                <a:gd name="connsiteX4" fmla="*/ 1372 w 1774462"/>
                <a:gd name="connsiteY4" fmla="*/ 0 h 3649687"/>
                <a:gd name="connsiteX5" fmla="*/ 1073342 w 1774462"/>
                <a:gd name="connsiteY5" fmla="*/ 18349 h 3649687"/>
                <a:gd name="connsiteX6" fmla="*/ 1763641 w 1774462"/>
                <a:gd name="connsiteY6" fmla="*/ 866721 h 364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4462" h="3649687">
                  <a:moveTo>
                    <a:pt x="1774462" y="2880696"/>
                  </a:moveTo>
                  <a:cubicBezTo>
                    <a:pt x="1750700" y="2931391"/>
                    <a:pt x="1718330" y="3006228"/>
                    <a:pt x="1694568" y="3056923"/>
                  </a:cubicBezTo>
                  <a:cubicBezTo>
                    <a:pt x="1601383" y="3203177"/>
                    <a:pt x="1396663" y="3601304"/>
                    <a:pt x="1115908" y="3630968"/>
                  </a:cubicBezTo>
                  <a:cubicBezTo>
                    <a:pt x="835153" y="3660632"/>
                    <a:pt x="572604" y="3641676"/>
                    <a:pt x="10039" y="3649687"/>
                  </a:cubicBezTo>
                  <a:cubicBezTo>
                    <a:pt x="9965" y="3159726"/>
                    <a:pt x="-4415" y="617389"/>
                    <a:pt x="1372" y="0"/>
                  </a:cubicBezTo>
                  <a:lnTo>
                    <a:pt x="1073342" y="18349"/>
                  </a:lnTo>
                  <a:cubicBezTo>
                    <a:pt x="1367422" y="57500"/>
                    <a:pt x="1763641" y="820764"/>
                    <a:pt x="1763641" y="866721"/>
                  </a:cubicBezTo>
                </a:path>
              </a:pathLst>
            </a:custGeom>
            <a:grpFill/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pitchFamily="124" charset="-128"/>
              </a:endParaRPr>
            </a:p>
          </p:txBody>
        </p:sp>
        <p:pic>
          <p:nvPicPr>
            <p:cNvPr id="19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147" y="3687938"/>
              <a:ext cx="1453966" cy="10372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pic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6053584" y="1834730"/>
            <a:ext cx="2982912" cy="3698875"/>
            <a:chOff x="6213475" y="2267534"/>
            <a:chExt cx="2981760" cy="3699035"/>
          </a:xfrm>
          <a:noFill/>
        </p:grpSpPr>
        <p:sp>
          <p:nvSpPr>
            <p:cNvPr id="21" name="Freeform 20"/>
            <p:cNvSpPr/>
            <p:nvPr/>
          </p:nvSpPr>
          <p:spPr bwMode="auto">
            <a:xfrm flipH="1">
              <a:off x="6978354" y="2267534"/>
              <a:ext cx="2216881" cy="3699035"/>
            </a:xfrm>
            <a:custGeom>
              <a:avLst/>
              <a:gdLst>
                <a:gd name="connsiteX0" fmla="*/ 1926584 w 1943295"/>
                <a:gd name="connsiteY0" fmla="*/ 2445637 h 2847684"/>
                <a:gd name="connsiteX1" fmla="*/ 1926584 w 1943295"/>
                <a:gd name="connsiteY1" fmla="*/ 2445637 h 2847684"/>
                <a:gd name="connsiteX2" fmla="*/ 1918229 w 1943295"/>
                <a:gd name="connsiteY2" fmla="*/ 2846714 h 2847684"/>
                <a:gd name="connsiteX3" fmla="*/ 1792897 w 1943295"/>
                <a:gd name="connsiteY3" fmla="*/ 2830002 h 2847684"/>
                <a:gd name="connsiteX4" fmla="*/ 1550589 w 1943295"/>
                <a:gd name="connsiteY4" fmla="*/ 2813291 h 2847684"/>
                <a:gd name="connsiteX5" fmla="*/ 171939 w 1943295"/>
                <a:gd name="connsiteY5" fmla="*/ 2804935 h 2847684"/>
                <a:gd name="connsiteX6" fmla="*/ 146872 w 1943295"/>
                <a:gd name="connsiteY6" fmla="*/ 1885800 h 2847684"/>
                <a:gd name="connsiteX7" fmla="*/ 171939 w 1943295"/>
                <a:gd name="connsiteY7" fmla="*/ 1651838 h 2847684"/>
                <a:gd name="connsiteX8" fmla="*/ 180294 w 1943295"/>
                <a:gd name="connsiteY8" fmla="*/ 1493079 h 2847684"/>
                <a:gd name="connsiteX9" fmla="*/ 197005 w 1943295"/>
                <a:gd name="connsiteY9" fmla="*/ 1317607 h 2847684"/>
                <a:gd name="connsiteX10" fmla="*/ 213716 w 1943295"/>
                <a:gd name="connsiteY10" fmla="*/ 1008444 h 2847684"/>
                <a:gd name="connsiteX11" fmla="*/ 230427 w 1943295"/>
                <a:gd name="connsiteY11" fmla="*/ 732703 h 2847684"/>
                <a:gd name="connsiteX12" fmla="*/ 247138 w 1943295"/>
                <a:gd name="connsiteY12" fmla="*/ 615723 h 2847684"/>
                <a:gd name="connsiteX13" fmla="*/ 272204 w 1943295"/>
                <a:gd name="connsiteY13" fmla="*/ 448607 h 2847684"/>
                <a:gd name="connsiteX14" fmla="*/ 288915 w 1943295"/>
                <a:gd name="connsiteY14" fmla="*/ 5751 h 2847684"/>
                <a:gd name="connsiteX15" fmla="*/ 472735 w 1943295"/>
                <a:gd name="connsiteY15" fmla="*/ 22463 h 2847684"/>
                <a:gd name="connsiteX16" fmla="*/ 1291570 w 1943295"/>
                <a:gd name="connsiteY16" fmla="*/ 30819 h 2847684"/>
                <a:gd name="connsiteX17" fmla="*/ 1642499 w 1943295"/>
                <a:gd name="connsiteY17" fmla="*/ 39174 h 2847684"/>
                <a:gd name="connsiteX18" fmla="*/ 1776186 w 1943295"/>
                <a:gd name="connsiteY18" fmla="*/ 55886 h 2847684"/>
                <a:gd name="connsiteX19" fmla="*/ 1943295 w 1943295"/>
                <a:gd name="connsiteY19" fmla="*/ 72597 h 2847684"/>
                <a:gd name="connsiteX20" fmla="*/ 1934940 w 1943295"/>
                <a:gd name="connsiteY20" fmla="*/ 139444 h 2847684"/>
                <a:gd name="connsiteX21" fmla="*/ 1926584 w 1943295"/>
                <a:gd name="connsiteY21" fmla="*/ 197934 h 2847684"/>
                <a:gd name="connsiteX22" fmla="*/ 1926584 w 1943295"/>
                <a:gd name="connsiteY22" fmla="*/ 314915 h 2847684"/>
                <a:gd name="connsiteX23" fmla="*/ 1926584 w 1943295"/>
                <a:gd name="connsiteY23" fmla="*/ 298203 h 2847684"/>
                <a:gd name="connsiteX0" fmla="*/ 1926584 w 1934940"/>
                <a:gd name="connsiteY0" fmla="*/ 2445637 h 2847684"/>
                <a:gd name="connsiteX1" fmla="*/ 1926584 w 1934940"/>
                <a:gd name="connsiteY1" fmla="*/ 2445637 h 2847684"/>
                <a:gd name="connsiteX2" fmla="*/ 1918229 w 1934940"/>
                <a:gd name="connsiteY2" fmla="*/ 2846714 h 2847684"/>
                <a:gd name="connsiteX3" fmla="*/ 1792897 w 1934940"/>
                <a:gd name="connsiteY3" fmla="*/ 2830002 h 2847684"/>
                <a:gd name="connsiteX4" fmla="*/ 1550589 w 1934940"/>
                <a:gd name="connsiteY4" fmla="*/ 2813291 h 2847684"/>
                <a:gd name="connsiteX5" fmla="*/ 171939 w 1934940"/>
                <a:gd name="connsiteY5" fmla="*/ 2804935 h 2847684"/>
                <a:gd name="connsiteX6" fmla="*/ 146872 w 1934940"/>
                <a:gd name="connsiteY6" fmla="*/ 1885800 h 2847684"/>
                <a:gd name="connsiteX7" fmla="*/ 171939 w 1934940"/>
                <a:gd name="connsiteY7" fmla="*/ 1651838 h 2847684"/>
                <a:gd name="connsiteX8" fmla="*/ 180294 w 1934940"/>
                <a:gd name="connsiteY8" fmla="*/ 1493079 h 2847684"/>
                <a:gd name="connsiteX9" fmla="*/ 197005 w 1934940"/>
                <a:gd name="connsiteY9" fmla="*/ 1317607 h 2847684"/>
                <a:gd name="connsiteX10" fmla="*/ 213716 w 1934940"/>
                <a:gd name="connsiteY10" fmla="*/ 1008444 h 2847684"/>
                <a:gd name="connsiteX11" fmla="*/ 230427 w 1934940"/>
                <a:gd name="connsiteY11" fmla="*/ 732703 h 2847684"/>
                <a:gd name="connsiteX12" fmla="*/ 247138 w 1934940"/>
                <a:gd name="connsiteY12" fmla="*/ 615723 h 2847684"/>
                <a:gd name="connsiteX13" fmla="*/ 272204 w 1934940"/>
                <a:gd name="connsiteY13" fmla="*/ 448607 h 2847684"/>
                <a:gd name="connsiteX14" fmla="*/ 288915 w 1934940"/>
                <a:gd name="connsiteY14" fmla="*/ 5751 h 2847684"/>
                <a:gd name="connsiteX15" fmla="*/ 472735 w 1934940"/>
                <a:gd name="connsiteY15" fmla="*/ 22463 h 2847684"/>
                <a:gd name="connsiteX16" fmla="*/ 1291570 w 1934940"/>
                <a:gd name="connsiteY16" fmla="*/ 30819 h 2847684"/>
                <a:gd name="connsiteX17" fmla="*/ 1642499 w 1934940"/>
                <a:gd name="connsiteY17" fmla="*/ 39174 h 2847684"/>
                <a:gd name="connsiteX18" fmla="*/ 1776186 w 1934940"/>
                <a:gd name="connsiteY18" fmla="*/ 55886 h 2847684"/>
                <a:gd name="connsiteX19" fmla="*/ 1926584 w 1934940"/>
                <a:gd name="connsiteY19" fmla="*/ 22462 h 2847684"/>
                <a:gd name="connsiteX20" fmla="*/ 1934940 w 1934940"/>
                <a:gd name="connsiteY20" fmla="*/ 139444 h 2847684"/>
                <a:gd name="connsiteX21" fmla="*/ 1926584 w 1934940"/>
                <a:gd name="connsiteY21" fmla="*/ 197934 h 2847684"/>
                <a:gd name="connsiteX22" fmla="*/ 1926584 w 1934940"/>
                <a:gd name="connsiteY22" fmla="*/ 314915 h 2847684"/>
                <a:gd name="connsiteX23" fmla="*/ 1926584 w 1934940"/>
                <a:gd name="connsiteY23" fmla="*/ 298203 h 2847684"/>
                <a:gd name="connsiteX0" fmla="*/ 1926584 w 1937724"/>
                <a:gd name="connsiteY0" fmla="*/ 2445637 h 2847684"/>
                <a:gd name="connsiteX1" fmla="*/ 1926584 w 1937724"/>
                <a:gd name="connsiteY1" fmla="*/ 2445637 h 2847684"/>
                <a:gd name="connsiteX2" fmla="*/ 1918229 w 1937724"/>
                <a:gd name="connsiteY2" fmla="*/ 2846714 h 2847684"/>
                <a:gd name="connsiteX3" fmla="*/ 1792897 w 1937724"/>
                <a:gd name="connsiteY3" fmla="*/ 2830002 h 2847684"/>
                <a:gd name="connsiteX4" fmla="*/ 1550589 w 1937724"/>
                <a:gd name="connsiteY4" fmla="*/ 2813291 h 2847684"/>
                <a:gd name="connsiteX5" fmla="*/ 171939 w 1937724"/>
                <a:gd name="connsiteY5" fmla="*/ 2804935 h 2847684"/>
                <a:gd name="connsiteX6" fmla="*/ 146872 w 1937724"/>
                <a:gd name="connsiteY6" fmla="*/ 1885800 h 2847684"/>
                <a:gd name="connsiteX7" fmla="*/ 171939 w 1937724"/>
                <a:gd name="connsiteY7" fmla="*/ 1651838 h 2847684"/>
                <a:gd name="connsiteX8" fmla="*/ 180294 w 1937724"/>
                <a:gd name="connsiteY8" fmla="*/ 1493079 h 2847684"/>
                <a:gd name="connsiteX9" fmla="*/ 197005 w 1937724"/>
                <a:gd name="connsiteY9" fmla="*/ 1317607 h 2847684"/>
                <a:gd name="connsiteX10" fmla="*/ 213716 w 1937724"/>
                <a:gd name="connsiteY10" fmla="*/ 1008444 h 2847684"/>
                <a:gd name="connsiteX11" fmla="*/ 230427 w 1937724"/>
                <a:gd name="connsiteY11" fmla="*/ 732703 h 2847684"/>
                <a:gd name="connsiteX12" fmla="*/ 247138 w 1937724"/>
                <a:gd name="connsiteY12" fmla="*/ 615723 h 2847684"/>
                <a:gd name="connsiteX13" fmla="*/ 272204 w 1937724"/>
                <a:gd name="connsiteY13" fmla="*/ 448607 h 2847684"/>
                <a:gd name="connsiteX14" fmla="*/ 288915 w 1937724"/>
                <a:gd name="connsiteY14" fmla="*/ 5751 h 2847684"/>
                <a:gd name="connsiteX15" fmla="*/ 472735 w 1937724"/>
                <a:gd name="connsiteY15" fmla="*/ 22463 h 2847684"/>
                <a:gd name="connsiteX16" fmla="*/ 1291570 w 1937724"/>
                <a:gd name="connsiteY16" fmla="*/ 30819 h 2847684"/>
                <a:gd name="connsiteX17" fmla="*/ 1642499 w 1937724"/>
                <a:gd name="connsiteY17" fmla="*/ 39174 h 2847684"/>
                <a:gd name="connsiteX18" fmla="*/ 1776186 w 1937724"/>
                <a:gd name="connsiteY18" fmla="*/ 55886 h 2847684"/>
                <a:gd name="connsiteX19" fmla="*/ 1926584 w 1937724"/>
                <a:gd name="connsiteY19" fmla="*/ 22462 h 2847684"/>
                <a:gd name="connsiteX20" fmla="*/ 1926584 w 1937724"/>
                <a:gd name="connsiteY20" fmla="*/ 197934 h 2847684"/>
                <a:gd name="connsiteX21" fmla="*/ 1926584 w 1937724"/>
                <a:gd name="connsiteY21" fmla="*/ 314915 h 2847684"/>
                <a:gd name="connsiteX22" fmla="*/ 1926584 w 1937724"/>
                <a:gd name="connsiteY22" fmla="*/ 298203 h 2847684"/>
                <a:gd name="connsiteX0" fmla="*/ 1926584 w 1937724"/>
                <a:gd name="connsiteY0" fmla="*/ 2445637 h 2847684"/>
                <a:gd name="connsiteX1" fmla="*/ 1926584 w 1937724"/>
                <a:gd name="connsiteY1" fmla="*/ 2445637 h 2847684"/>
                <a:gd name="connsiteX2" fmla="*/ 1918229 w 1937724"/>
                <a:gd name="connsiteY2" fmla="*/ 2846714 h 2847684"/>
                <a:gd name="connsiteX3" fmla="*/ 1792897 w 1937724"/>
                <a:gd name="connsiteY3" fmla="*/ 2830002 h 2847684"/>
                <a:gd name="connsiteX4" fmla="*/ 1550589 w 1937724"/>
                <a:gd name="connsiteY4" fmla="*/ 2813291 h 2847684"/>
                <a:gd name="connsiteX5" fmla="*/ 171939 w 1937724"/>
                <a:gd name="connsiteY5" fmla="*/ 2804935 h 2847684"/>
                <a:gd name="connsiteX6" fmla="*/ 146872 w 1937724"/>
                <a:gd name="connsiteY6" fmla="*/ 1885800 h 2847684"/>
                <a:gd name="connsiteX7" fmla="*/ 171939 w 1937724"/>
                <a:gd name="connsiteY7" fmla="*/ 1651838 h 2847684"/>
                <a:gd name="connsiteX8" fmla="*/ 180294 w 1937724"/>
                <a:gd name="connsiteY8" fmla="*/ 1493079 h 2847684"/>
                <a:gd name="connsiteX9" fmla="*/ 197005 w 1937724"/>
                <a:gd name="connsiteY9" fmla="*/ 1317607 h 2847684"/>
                <a:gd name="connsiteX10" fmla="*/ 213716 w 1937724"/>
                <a:gd name="connsiteY10" fmla="*/ 1008444 h 2847684"/>
                <a:gd name="connsiteX11" fmla="*/ 230427 w 1937724"/>
                <a:gd name="connsiteY11" fmla="*/ 732703 h 2847684"/>
                <a:gd name="connsiteX12" fmla="*/ 247138 w 1937724"/>
                <a:gd name="connsiteY12" fmla="*/ 615723 h 2847684"/>
                <a:gd name="connsiteX13" fmla="*/ 272204 w 1937724"/>
                <a:gd name="connsiteY13" fmla="*/ 448607 h 2847684"/>
                <a:gd name="connsiteX14" fmla="*/ 288915 w 1937724"/>
                <a:gd name="connsiteY14" fmla="*/ 5751 h 2847684"/>
                <a:gd name="connsiteX15" fmla="*/ 472735 w 1937724"/>
                <a:gd name="connsiteY15" fmla="*/ 22463 h 2847684"/>
                <a:gd name="connsiteX16" fmla="*/ 1291570 w 1937724"/>
                <a:gd name="connsiteY16" fmla="*/ 30819 h 2847684"/>
                <a:gd name="connsiteX17" fmla="*/ 1642499 w 1937724"/>
                <a:gd name="connsiteY17" fmla="*/ 39174 h 2847684"/>
                <a:gd name="connsiteX18" fmla="*/ 1776186 w 1937724"/>
                <a:gd name="connsiteY18" fmla="*/ 55886 h 2847684"/>
                <a:gd name="connsiteX19" fmla="*/ 1926584 w 1937724"/>
                <a:gd name="connsiteY19" fmla="*/ 22462 h 2847684"/>
                <a:gd name="connsiteX20" fmla="*/ 1926584 w 1937724"/>
                <a:gd name="connsiteY20" fmla="*/ 314915 h 2847684"/>
                <a:gd name="connsiteX21" fmla="*/ 1926584 w 1937724"/>
                <a:gd name="connsiteY21" fmla="*/ 298203 h 2847684"/>
                <a:gd name="connsiteX0" fmla="*/ 1926584 w 1937724"/>
                <a:gd name="connsiteY0" fmla="*/ 2445637 h 2847684"/>
                <a:gd name="connsiteX1" fmla="*/ 1926584 w 1937724"/>
                <a:gd name="connsiteY1" fmla="*/ 2445637 h 2847684"/>
                <a:gd name="connsiteX2" fmla="*/ 1918229 w 1937724"/>
                <a:gd name="connsiteY2" fmla="*/ 2846714 h 2847684"/>
                <a:gd name="connsiteX3" fmla="*/ 1792897 w 1937724"/>
                <a:gd name="connsiteY3" fmla="*/ 2830002 h 2847684"/>
                <a:gd name="connsiteX4" fmla="*/ 1550589 w 1937724"/>
                <a:gd name="connsiteY4" fmla="*/ 2813291 h 2847684"/>
                <a:gd name="connsiteX5" fmla="*/ 171939 w 1937724"/>
                <a:gd name="connsiteY5" fmla="*/ 2804935 h 2847684"/>
                <a:gd name="connsiteX6" fmla="*/ 146872 w 1937724"/>
                <a:gd name="connsiteY6" fmla="*/ 1885800 h 2847684"/>
                <a:gd name="connsiteX7" fmla="*/ 171939 w 1937724"/>
                <a:gd name="connsiteY7" fmla="*/ 1651838 h 2847684"/>
                <a:gd name="connsiteX8" fmla="*/ 180294 w 1937724"/>
                <a:gd name="connsiteY8" fmla="*/ 1493079 h 2847684"/>
                <a:gd name="connsiteX9" fmla="*/ 197005 w 1937724"/>
                <a:gd name="connsiteY9" fmla="*/ 1317607 h 2847684"/>
                <a:gd name="connsiteX10" fmla="*/ 213716 w 1937724"/>
                <a:gd name="connsiteY10" fmla="*/ 1008444 h 2847684"/>
                <a:gd name="connsiteX11" fmla="*/ 230427 w 1937724"/>
                <a:gd name="connsiteY11" fmla="*/ 732703 h 2847684"/>
                <a:gd name="connsiteX12" fmla="*/ 247138 w 1937724"/>
                <a:gd name="connsiteY12" fmla="*/ 615723 h 2847684"/>
                <a:gd name="connsiteX13" fmla="*/ 272204 w 1937724"/>
                <a:gd name="connsiteY13" fmla="*/ 448607 h 2847684"/>
                <a:gd name="connsiteX14" fmla="*/ 288915 w 1937724"/>
                <a:gd name="connsiteY14" fmla="*/ 5751 h 2847684"/>
                <a:gd name="connsiteX15" fmla="*/ 472735 w 1937724"/>
                <a:gd name="connsiteY15" fmla="*/ 22463 h 2847684"/>
                <a:gd name="connsiteX16" fmla="*/ 1291570 w 1937724"/>
                <a:gd name="connsiteY16" fmla="*/ 30819 h 2847684"/>
                <a:gd name="connsiteX17" fmla="*/ 1642499 w 1937724"/>
                <a:gd name="connsiteY17" fmla="*/ 39174 h 2847684"/>
                <a:gd name="connsiteX18" fmla="*/ 1926584 w 1937724"/>
                <a:gd name="connsiteY18" fmla="*/ 22462 h 2847684"/>
                <a:gd name="connsiteX19" fmla="*/ 1926584 w 1937724"/>
                <a:gd name="connsiteY19" fmla="*/ 314915 h 2847684"/>
                <a:gd name="connsiteX20" fmla="*/ 1926584 w 1937724"/>
                <a:gd name="connsiteY20" fmla="*/ 298203 h 2847684"/>
                <a:gd name="connsiteX0" fmla="*/ 1926584 w 1937724"/>
                <a:gd name="connsiteY0" fmla="*/ 2445637 h 2847684"/>
                <a:gd name="connsiteX1" fmla="*/ 1926584 w 1937724"/>
                <a:gd name="connsiteY1" fmla="*/ 2445637 h 2847684"/>
                <a:gd name="connsiteX2" fmla="*/ 1918229 w 1937724"/>
                <a:gd name="connsiteY2" fmla="*/ 2846714 h 2847684"/>
                <a:gd name="connsiteX3" fmla="*/ 1792897 w 1937724"/>
                <a:gd name="connsiteY3" fmla="*/ 2830002 h 2847684"/>
                <a:gd name="connsiteX4" fmla="*/ 1550589 w 1937724"/>
                <a:gd name="connsiteY4" fmla="*/ 2813291 h 2847684"/>
                <a:gd name="connsiteX5" fmla="*/ 171939 w 1937724"/>
                <a:gd name="connsiteY5" fmla="*/ 2804935 h 2847684"/>
                <a:gd name="connsiteX6" fmla="*/ 146872 w 1937724"/>
                <a:gd name="connsiteY6" fmla="*/ 1885800 h 2847684"/>
                <a:gd name="connsiteX7" fmla="*/ 171939 w 1937724"/>
                <a:gd name="connsiteY7" fmla="*/ 1651838 h 2847684"/>
                <a:gd name="connsiteX8" fmla="*/ 180294 w 1937724"/>
                <a:gd name="connsiteY8" fmla="*/ 1493079 h 2847684"/>
                <a:gd name="connsiteX9" fmla="*/ 197005 w 1937724"/>
                <a:gd name="connsiteY9" fmla="*/ 1317607 h 2847684"/>
                <a:gd name="connsiteX10" fmla="*/ 213716 w 1937724"/>
                <a:gd name="connsiteY10" fmla="*/ 1008444 h 2847684"/>
                <a:gd name="connsiteX11" fmla="*/ 230427 w 1937724"/>
                <a:gd name="connsiteY11" fmla="*/ 732703 h 2847684"/>
                <a:gd name="connsiteX12" fmla="*/ 247138 w 1937724"/>
                <a:gd name="connsiteY12" fmla="*/ 615723 h 2847684"/>
                <a:gd name="connsiteX13" fmla="*/ 272204 w 1937724"/>
                <a:gd name="connsiteY13" fmla="*/ 448607 h 2847684"/>
                <a:gd name="connsiteX14" fmla="*/ 288915 w 1937724"/>
                <a:gd name="connsiteY14" fmla="*/ 5751 h 2847684"/>
                <a:gd name="connsiteX15" fmla="*/ 472735 w 1937724"/>
                <a:gd name="connsiteY15" fmla="*/ 22463 h 2847684"/>
                <a:gd name="connsiteX16" fmla="*/ 1291570 w 1937724"/>
                <a:gd name="connsiteY16" fmla="*/ 30819 h 2847684"/>
                <a:gd name="connsiteX17" fmla="*/ 1926584 w 1937724"/>
                <a:gd name="connsiteY17" fmla="*/ 22462 h 2847684"/>
                <a:gd name="connsiteX18" fmla="*/ 1926584 w 1937724"/>
                <a:gd name="connsiteY18" fmla="*/ 314915 h 2847684"/>
                <a:gd name="connsiteX19" fmla="*/ 1926584 w 1937724"/>
                <a:gd name="connsiteY19" fmla="*/ 298203 h 2847684"/>
                <a:gd name="connsiteX0" fmla="*/ 1926584 w 1937724"/>
                <a:gd name="connsiteY0" fmla="*/ 2445637 h 2847684"/>
                <a:gd name="connsiteX1" fmla="*/ 1926584 w 1937724"/>
                <a:gd name="connsiteY1" fmla="*/ 2445637 h 2847684"/>
                <a:gd name="connsiteX2" fmla="*/ 1918229 w 1937724"/>
                <a:gd name="connsiteY2" fmla="*/ 2846714 h 2847684"/>
                <a:gd name="connsiteX3" fmla="*/ 1792897 w 1937724"/>
                <a:gd name="connsiteY3" fmla="*/ 2830002 h 2847684"/>
                <a:gd name="connsiteX4" fmla="*/ 1550589 w 1937724"/>
                <a:gd name="connsiteY4" fmla="*/ 2813291 h 2847684"/>
                <a:gd name="connsiteX5" fmla="*/ 171939 w 1937724"/>
                <a:gd name="connsiteY5" fmla="*/ 2804935 h 2847684"/>
                <a:gd name="connsiteX6" fmla="*/ 146872 w 1937724"/>
                <a:gd name="connsiteY6" fmla="*/ 1885800 h 2847684"/>
                <a:gd name="connsiteX7" fmla="*/ 171939 w 1937724"/>
                <a:gd name="connsiteY7" fmla="*/ 1651838 h 2847684"/>
                <a:gd name="connsiteX8" fmla="*/ 180294 w 1937724"/>
                <a:gd name="connsiteY8" fmla="*/ 1493079 h 2847684"/>
                <a:gd name="connsiteX9" fmla="*/ 197005 w 1937724"/>
                <a:gd name="connsiteY9" fmla="*/ 1317607 h 2847684"/>
                <a:gd name="connsiteX10" fmla="*/ 213716 w 1937724"/>
                <a:gd name="connsiteY10" fmla="*/ 1008444 h 2847684"/>
                <a:gd name="connsiteX11" fmla="*/ 230427 w 1937724"/>
                <a:gd name="connsiteY11" fmla="*/ 732703 h 2847684"/>
                <a:gd name="connsiteX12" fmla="*/ 247138 w 1937724"/>
                <a:gd name="connsiteY12" fmla="*/ 615723 h 2847684"/>
                <a:gd name="connsiteX13" fmla="*/ 272204 w 1937724"/>
                <a:gd name="connsiteY13" fmla="*/ 448607 h 2847684"/>
                <a:gd name="connsiteX14" fmla="*/ 288915 w 1937724"/>
                <a:gd name="connsiteY14" fmla="*/ 5751 h 2847684"/>
                <a:gd name="connsiteX15" fmla="*/ 472735 w 1937724"/>
                <a:gd name="connsiteY15" fmla="*/ 22463 h 2847684"/>
                <a:gd name="connsiteX16" fmla="*/ 1926584 w 1937724"/>
                <a:gd name="connsiteY16" fmla="*/ 22462 h 2847684"/>
                <a:gd name="connsiteX17" fmla="*/ 1926584 w 1937724"/>
                <a:gd name="connsiteY17" fmla="*/ 314915 h 2847684"/>
                <a:gd name="connsiteX18" fmla="*/ 1926584 w 1937724"/>
                <a:gd name="connsiteY18" fmla="*/ 298203 h 2847684"/>
                <a:gd name="connsiteX0" fmla="*/ 1926584 w 1937724"/>
                <a:gd name="connsiteY0" fmla="*/ 2479525 h 2881572"/>
                <a:gd name="connsiteX1" fmla="*/ 1926584 w 1937724"/>
                <a:gd name="connsiteY1" fmla="*/ 2479525 h 2881572"/>
                <a:gd name="connsiteX2" fmla="*/ 1918229 w 1937724"/>
                <a:gd name="connsiteY2" fmla="*/ 2880602 h 2881572"/>
                <a:gd name="connsiteX3" fmla="*/ 1792897 w 1937724"/>
                <a:gd name="connsiteY3" fmla="*/ 2863890 h 2881572"/>
                <a:gd name="connsiteX4" fmla="*/ 1550589 w 1937724"/>
                <a:gd name="connsiteY4" fmla="*/ 2847179 h 2881572"/>
                <a:gd name="connsiteX5" fmla="*/ 171939 w 1937724"/>
                <a:gd name="connsiteY5" fmla="*/ 2838823 h 2881572"/>
                <a:gd name="connsiteX6" fmla="*/ 146872 w 1937724"/>
                <a:gd name="connsiteY6" fmla="*/ 1919688 h 2881572"/>
                <a:gd name="connsiteX7" fmla="*/ 171939 w 1937724"/>
                <a:gd name="connsiteY7" fmla="*/ 1685726 h 2881572"/>
                <a:gd name="connsiteX8" fmla="*/ 180294 w 1937724"/>
                <a:gd name="connsiteY8" fmla="*/ 1526967 h 2881572"/>
                <a:gd name="connsiteX9" fmla="*/ 197005 w 1937724"/>
                <a:gd name="connsiteY9" fmla="*/ 1351495 h 2881572"/>
                <a:gd name="connsiteX10" fmla="*/ 213716 w 1937724"/>
                <a:gd name="connsiteY10" fmla="*/ 1042332 h 2881572"/>
                <a:gd name="connsiteX11" fmla="*/ 230427 w 1937724"/>
                <a:gd name="connsiteY11" fmla="*/ 766591 h 2881572"/>
                <a:gd name="connsiteX12" fmla="*/ 247138 w 1937724"/>
                <a:gd name="connsiteY12" fmla="*/ 649611 h 2881572"/>
                <a:gd name="connsiteX13" fmla="*/ 272204 w 1937724"/>
                <a:gd name="connsiteY13" fmla="*/ 482495 h 2881572"/>
                <a:gd name="connsiteX14" fmla="*/ 288915 w 1937724"/>
                <a:gd name="connsiteY14" fmla="*/ 39639 h 2881572"/>
                <a:gd name="connsiteX15" fmla="*/ 1926584 w 1937724"/>
                <a:gd name="connsiteY15" fmla="*/ 56350 h 2881572"/>
                <a:gd name="connsiteX16" fmla="*/ 1926584 w 1937724"/>
                <a:gd name="connsiteY16" fmla="*/ 348803 h 2881572"/>
                <a:gd name="connsiteX17" fmla="*/ 1926584 w 1937724"/>
                <a:gd name="connsiteY17" fmla="*/ 332091 h 2881572"/>
                <a:gd name="connsiteX0" fmla="*/ 1926584 w 1937724"/>
                <a:gd name="connsiteY0" fmla="*/ 2491650 h 2893697"/>
                <a:gd name="connsiteX1" fmla="*/ 1926584 w 1937724"/>
                <a:gd name="connsiteY1" fmla="*/ 2491650 h 2893697"/>
                <a:gd name="connsiteX2" fmla="*/ 1918229 w 1937724"/>
                <a:gd name="connsiteY2" fmla="*/ 2892727 h 2893697"/>
                <a:gd name="connsiteX3" fmla="*/ 1792897 w 1937724"/>
                <a:gd name="connsiteY3" fmla="*/ 2876015 h 2893697"/>
                <a:gd name="connsiteX4" fmla="*/ 1550589 w 1937724"/>
                <a:gd name="connsiteY4" fmla="*/ 2859304 h 2893697"/>
                <a:gd name="connsiteX5" fmla="*/ 171939 w 1937724"/>
                <a:gd name="connsiteY5" fmla="*/ 2850948 h 2893697"/>
                <a:gd name="connsiteX6" fmla="*/ 146872 w 1937724"/>
                <a:gd name="connsiteY6" fmla="*/ 1931813 h 2893697"/>
                <a:gd name="connsiteX7" fmla="*/ 171939 w 1937724"/>
                <a:gd name="connsiteY7" fmla="*/ 1697851 h 2893697"/>
                <a:gd name="connsiteX8" fmla="*/ 180294 w 1937724"/>
                <a:gd name="connsiteY8" fmla="*/ 1539092 h 2893697"/>
                <a:gd name="connsiteX9" fmla="*/ 197005 w 1937724"/>
                <a:gd name="connsiteY9" fmla="*/ 1363620 h 2893697"/>
                <a:gd name="connsiteX10" fmla="*/ 213716 w 1937724"/>
                <a:gd name="connsiteY10" fmla="*/ 1054457 h 2893697"/>
                <a:gd name="connsiteX11" fmla="*/ 230427 w 1937724"/>
                <a:gd name="connsiteY11" fmla="*/ 778716 h 2893697"/>
                <a:gd name="connsiteX12" fmla="*/ 247138 w 1937724"/>
                <a:gd name="connsiteY12" fmla="*/ 661736 h 2893697"/>
                <a:gd name="connsiteX13" fmla="*/ 288915 w 1937724"/>
                <a:gd name="connsiteY13" fmla="*/ 51764 h 2893697"/>
                <a:gd name="connsiteX14" fmla="*/ 1926584 w 1937724"/>
                <a:gd name="connsiteY14" fmla="*/ 68475 h 2893697"/>
                <a:gd name="connsiteX15" fmla="*/ 1926584 w 1937724"/>
                <a:gd name="connsiteY15" fmla="*/ 360928 h 2893697"/>
                <a:gd name="connsiteX16" fmla="*/ 1926584 w 1937724"/>
                <a:gd name="connsiteY16" fmla="*/ 344216 h 2893697"/>
                <a:gd name="connsiteX0" fmla="*/ 1926584 w 1937724"/>
                <a:gd name="connsiteY0" fmla="*/ 2500204 h 2902251"/>
                <a:gd name="connsiteX1" fmla="*/ 1926584 w 1937724"/>
                <a:gd name="connsiteY1" fmla="*/ 2500204 h 2902251"/>
                <a:gd name="connsiteX2" fmla="*/ 1918229 w 1937724"/>
                <a:gd name="connsiteY2" fmla="*/ 2901281 h 2902251"/>
                <a:gd name="connsiteX3" fmla="*/ 1792897 w 1937724"/>
                <a:gd name="connsiteY3" fmla="*/ 2884569 h 2902251"/>
                <a:gd name="connsiteX4" fmla="*/ 1550589 w 1937724"/>
                <a:gd name="connsiteY4" fmla="*/ 2867858 h 2902251"/>
                <a:gd name="connsiteX5" fmla="*/ 171939 w 1937724"/>
                <a:gd name="connsiteY5" fmla="*/ 2859502 h 2902251"/>
                <a:gd name="connsiteX6" fmla="*/ 146872 w 1937724"/>
                <a:gd name="connsiteY6" fmla="*/ 1940367 h 2902251"/>
                <a:gd name="connsiteX7" fmla="*/ 171939 w 1937724"/>
                <a:gd name="connsiteY7" fmla="*/ 1706405 h 2902251"/>
                <a:gd name="connsiteX8" fmla="*/ 180294 w 1937724"/>
                <a:gd name="connsiteY8" fmla="*/ 1547646 h 2902251"/>
                <a:gd name="connsiteX9" fmla="*/ 197005 w 1937724"/>
                <a:gd name="connsiteY9" fmla="*/ 1372174 h 2902251"/>
                <a:gd name="connsiteX10" fmla="*/ 213716 w 1937724"/>
                <a:gd name="connsiteY10" fmla="*/ 1063011 h 2902251"/>
                <a:gd name="connsiteX11" fmla="*/ 230427 w 1937724"/>
                <a:gd name="connsiteY11" fmla="*/ 787270 h 2902251"/>
                <a:gd name="connsiteX12" fmla="*/ 288915 w 1937724"/>
                <a:gd name="connsiteY12" fmla="*/ 60318 h 2902251"/>
                <a:gd name="connsiteX13" fmla="*/ 1926584 w 1937724"/>
                <a:gd name="connsiteY13" fmla="*/ 77029 h 2902251"/>
                <a:gd name="connsiteX14" fmla="*/ 1926584 w 1937724"/>
                <a:gd name="connsiteY14" fmla="*/ 369482 h 2902251"/>
                <a:gd name="connsiteX15" fmla="*/ 1926584 w 1937724"/>
                <a:gd name="connsiteY15" fmla="*/ 352770 h 2902251"/>
                <a:gd name="connsiteX0" fmla="*/ 1926584 w 1937724"/>
                <a:gd name="connsiteY0" fmla="*/ 2520468 h 2922515"/>
                <a:gd name="connsiteX1" fmla="*/ 1926584 w 1937724"/>
                <a:gd name="connsiteY1" fmla="*/ 2520468 h 2922515"/>
                <a:gd name="connsiteX2" fmla="*/ 1918229 w 1937724"/>
                <a:gd name="connsiteY2" fmla="*/ 2921545 h 2922515"/>
                <a:gd name="connsiteX3" fmla="*/ 1792897 w 1937724"/>
                <a:gd name="connsiteY3" fmla="*/ 2904833 h 2922515"/>
                <a:gd name="connsiteX4" fmla="*/ 1550589 w 1937724"/>
                <a:gd name="connsiteY4" fmla="*/ 2888122 h 2922515"/>
                <a:gd name="connsiteX5" fmla="*/ 171939 w 1937724"/>
                <a:gd name="connsiteY5" fmla="*/ 2879766 h 2922515"/>
                <a:gd name="connsiteX6" fmla="*/ 146872 w 1937724"/>
                <a:gd name="connsiteY6" fmla="*/ 1960631 h 2922515"/>
                <a:gd name="connsiteX7" fmla="*/ 171939 w 1937724"/>
                <a:gd name="connsiteY7" fmla="*/ 1726669 h 2922515"/>
                <a:gd name="connsiteX8" fmla="*/ 180294 w 1937724"/>
                <a:gd name="connsiteY8" fmla="*/ 1567910 h 2922515"/>
                <a:gd name="connsiteX9" fmla="*/ 197005 w 1937724"/>
                <a:gd name="connsiteY9" fmla="*/ 1392438 h 2922515"/>
                <a:gd name="connsiteX10" fmla="*/ 213716 w 1937724"/>
                <a:gd name="connsiteY10" fmla="*/ 1083275 h 2922515"/>
                <a:gd name="connsiteX11" fmla="*/ 288915 w 1937724"/>
                <a:gd name="connsiteY11" fmla="*/ 80582 h 2922515"/>
                <a:gd name="connsiteX12" fmla="*/ 1926584 w 1937724"/>
                <a:gd name="connsiteY12" fmla="*/ 97293 h 2922515"/>
                <a:gd name="connsiteX13" fmla="*/ 1926584 w 1937724"/>
                <a:gd name="connsiteY13" fmla="*/ 389746 h 2922515"/>
                <a:gd name="connsiteX14" fmla="*/ 1926584 w 1937724"/>
                <a:gd name="connsiteY14" fmla="*/ 373034 h 2922515"/>
                <a:gd name="connsiteX0" fmla="*/ 1926584 w 1937724"/>
                <a:gd name="connsiteY0" fmla="*/ 2543268 h 2945315"/>
                <a:gd name="connsiteX1" fmla="*/ 1926584 w 1937724"/>
                <a:gd name="connsiteY1" fmla="*/ 2543268 h 2945315"/>
                <a:gd name="connsiteX2" fmla="*/ 1918229 w 1937724"/>
                <a:gd name="connsiteY2" fmla="*/ 2944345 h 2945315"/>
                <a:gd name="connsiteX3" fmla="*/ 1792897 w 1937724"/>
                <a:gd name="connsiteY3" fmla="*/ 2927633 h 2945315"/>
                <a:gd name="connsiteX4" fmla="*/ 1550589 w 1937724"/>
                <a:gd name="connsiteY4" fmla="*/ 2910922 h 2945315"/>
                <a:gd name="connsiteX5" fmla="*/ 171939 w 1937724"/>
                <a:gd name="connsiteY5" fmla="*/ 2902566 h 2945315"/>
                <a:gd name="connsiteX6" fmla="*/ 146872 w 1937724"/>
                <a:gd name="connsiteY6" fmla="*/ 1983431 h 2945315"/>
                <a:gd name="connsiteX7" fmla="*/ 171939 w 1937724"/>
                <a:gd name="connsiteY7" fmla="*/ 1749469 h 2945315"/>
                <a:gd name="connsiteX8" fmla="*/ 180294 w 1937724"/>
                <a:gd name="connsiteY8" fmla="*/ 1590710 h 2945315"/>
                <a:gd name="connsiteX9" fmla="*/ 197005 w 1937724"/>
                <a:gd name="connsiteY9" fmla="*/ 1415238 h 2945315"/>
                <a:gd name="connsiteX10" fmla="*/ 288915 w 1937724"/>
                <a:gd name="connsiteY10" fmla="*/ 103382 h 2945315"/>
                <a:gd name="connsiteX11" fmla="*/ 1926584 w 1937724"/>
                <a:gd name="connsiteY11" fmla="*/ 120093 h 2945315"/>
                <a:gd name="connsiteX12" fmla="*/ 1926584 w 1937724"/>
                <a:gd name="connsiteY12" fmla="*/ 412546 h 2945315"/>
                <a:gd name="connsiteX13" fmla="*/ 1926584 w 1937724"/>
                <a:gd name="connsiteY13" fmla="*/ 395834 h 2945315"/>
                <a:gd name="connsiteX0" fmla="*/ 1926584 w 1937724"/>
                <a:gd name="connsiteY0" fmla="*/ 2556227 h 2958274"/>
                <a:gd name="connsiteX1" fmla="*/ 1926584 w 1937724"/>
                <a:gd name="connsiteY1" fmla="*/ 2556227 h 2958274"/>
                <a:gd name="connsiteX2" fmla="*/ 1918229 w 1937724"/>
                <a:gd name="connsiteY2" fmla="*/ 2957304 h 2958274"/>
                <a:gd name="connsiteX3" fmla="*/ 1792897 w 1937724"/>
                <a:gd name="connsiteY3" fmla="*/ 2940592 h 2958274"/>
                <a:gd name="connsiteX4" fmla="*/ 1550589 w 1937724"/>
                <a:gd name="connsiteY4" fmla="*/ 2923881 h 2958274"/>
                <a:gd name="connsiteX5" fmla="*/ 171939 w 1937724"/>
                <a:gd name="connsiteY5" fmla="*/ 2915525 h 2958274"/>
                <a:gd name="connsiteX6" fmla="*/ 146872 w 1937724"/>
                <a:gd name="connsiteY6" fmla="*/ 1996390 h 2958274"/>
                <a:gd name="connsiteX7" fmla="*/ 171939 w 1937724"/>
                <a:gd name="connsiteY7" fmla="*/ 1762428 h 2958274"/>
                <a:gd name="connsiteX8" fmla="*/ 180294 w 1937724"/>
                <a:gd name="connsiteY8" fmla="*/ 1603669 h 2958274"/>
                <a:gd name="connsiteX9" fmla="*/ 288915 w 1937724"/>
                <a:gd name="connsiteY9" fmla="*/ 116341 h 2958274"/>
                <a:gd name="connsiteX10" fmla="*/ 1926584 w 1937724"/>
                <a:gd name="connsiteY10" fmla="*/ 133052 h 2958274"/>
                <a:gd name="connsiteX11" fmla="*/ 1926584 w 1937724"/>
                <a:gd name="connsiteY11" fmla="*/ 425505 h 2958274"/>
                <a:gd name="connsiteX12" fmla="*/ 1926584 w 1937724"/>
                <a:gd name="connsiteY12" fmla="*/ 408793 h 2958274"/>
                <a:gd name="connsiteX0" fmla="*/ 1916810 w 1927950"/>
                <a:gd name="connsiteY0" fmla="*/ 2556227 h 2958274"/>
                <a:gd name="connsiteX1" fmla="*/ 1916810 w 1927950"/>
                <a:gd name="connsiteY1" fmla="*/ 2556227 h 2958274"/>
                <a:gd name="connsiteX2" fmla="*/ 1908455 w 1927950"/>
                <a:gd name="connsiteY2" fmla="*/ 2957304 h 2958274"/>
                <a:gd name="connsiteX3" fmla="*/ 1783123 w 1927950"/>
                <a:gd name="connsiteY3" fmla="*/ 2940592 h 2958274"/>
                <a:gd name="connsiteX4" fmla="*/ 1540815 w 1927950"/>
                <a:gd name="connsiteY4" fmla="*/ 2923881 h 2958274"/>
                <a:gd name="connsiteX5" fmla="*/ 162165 w 1927950"/>
                <a:gd name="connsiteY5" fmla="*/ 2915525 h 2958274"/>
                <a:gd name="connsiteX6" fmla="*/ 137098 w 1927950"/>
                <a:gd name="connsiteY6" fmla="*/ 1996390 h 2958274"/>
                <a:gd name="connsiteX7" fmla="*/ 170520 w 1927950"/>
                <a:gd name="connsiteY7" fmla="*/ 1603669 h 2958274"/>
                <a:gd name="connsiteX8" fmla="*/ 279141 w 1927950"/>
                <a:gd name="connsiteY8" fmla="*/ 116341 h 2958274"/>
                <a:gd name="connsiteX9" fmla="*/ 1916810 w 1927950"/>
                <a:gd name="connsiteY9" fmla="*/ 133052 h 2958274"/>
                <a:gd name="connsiteX10" fmla="*/ 1916810 w 1927950"/>
                <a:gd name="connsiteY10" fmla="*/ 425505 h 2958274"/>
                <a:gd name="connsiteX11" fmla="*/ 1916810 w 1927950"/>
                <a:gd name="connsiteY11" fmla="*/ 408793 h 2958274"/>
                <a:gd name="connsiteX0" fmla="*/ 1921233 w 1932373"/>
                <a:gd name="connsiteY0" fmla="*/ 2585257 h 2987304"/>
                <a:gd name="connsiteX1" fmla="*/ 1921233 w 1932373"/>
                <a:gd name="connsiteY1" fmla="*/ 2585257 h 2987304"/>
                <a:gd name="connsiteX2" fmla="*/ 1912878 w 1932373"/>
                <a:gd name="connsiteY2" fmla="*/ 2986334 h 2987304"/>
                <a:gd name="connsiteX3" fmla="*/ 1787546 w 1932373"/>
                <a:gd name="connsiteY3" fmla="*/ 2969622 h 2987304"/>
                <a:gd name="connsiteX4" fmla="*/ 1545238 w 1932373"/>
                <a:gd name="connsiteY4" fmla="*/ 2952911 h 2987304"/>
                <a:gd name="connsiteX5" fmla="*/ 166588 w 1932373"/>
                <a:gd name="connsiteY5" fmla="*/ 2944555 h 2987304"/>
                <a:gd name="connsiteX6" fmla="*/ 141521 w 1932373"/>
                <a:gd name="connsiteY6" fmla="*/ 2025420 h 2987304"/>
                <a:gd name="connsiteX7" fmla="*/ 283564 w 1932373"/>
                <a:gd name="connsiteY7" fmla="*/ 145371 h 2987304"/>
                <a:gd name="connsiteX8" fmla="*/ 1921233 w 1932373"/>
                <a:gd name="connsiteY8" fmla="*/ 162082 h 2987304"/>
                <a:gd name="connsiteX9" fmla="*/ 1921233 w 1932373"/>
                <a:gd name="connsiteY9" fmla="*/ 454535 h 2987304"/>
                <a:gd name="connsiteX10" fmla="*/ 1921233 w 1932373"/>
                <a:gd name="connsiteY10" fmla="*/ 437823 h 2987304"/>
                <a:gd name="connsiteX0" fmla="*/ 1888980 w 1900120"/>
                <a:gd name="connsiteY0" fmla="*/ 2653266 h 3055313"/>
                <a:gd name="connsiteX1" fmla="*/ 1888980 w 1900120"/>
                <a:gd name="connsiteY1" fmla="*/ 2653266 h 3055313"/>
                <a:gd name="connsiteX2" fmla="*/ 1880625 w 1900120"/>
                <a:gd name="connsiteY2" fmla="*/ 3054343 h 3055313"/>
                <a:gd name="connsiteX3" fmla="*/ 1755293 w 1900120"/>
                <a:gd name="connsiteY3" fmla="*/ 3037631 h 3055313"/>
                <a:gd name="connsiteX4" fmla="*/ 1512985 w 1900120"/>
                <a:gd name="connsiteY4" fmla="*/ 3020920 h 3055313"/>
                <a:gd name="connsiteX5" fmla="*/ 134335 w 1900120"/>
                <a:gd name="connsiteY5" fmla="*/ 3012564 h 3055313"/>
                <a:gd name="connsiteX6" fmla="*/ 251311 w 1900120"/>
                <a:gd name="connsiteY6" fmla="*/ 213380 h 3055313"/>
                <a:gd name="connsiteX7" fmla="*/ 1888980 w 1900120"/>
                <a:gd name="connsiteY7" fmla="*/ 230091 h 3055313"/>
                <a:gd name="connsiteX8" fmla="*/ 1888980 w 1900120"/>
                <a:gd name="connsiteY8" fmla="*/ 522544 h 3055313"/>
                <a:gd name="connsiteX9" fmla="*/ 1888980 w 1900120"/>
                <a:gd name="connsiteY9" fmla="*/ 505832 h 3055313"/>
                <a:gd name="connsiteX0" fmla="*/ 1888980 w 1910123"/>
                <a:gd name="connsiteY0" fmla="*/ 2653266 h 3075961"/>
                <a:gd name="connsiteX1" fmla="*/ 1888980 w 1910123"/>
                <a:gd name="connsiteY1" fmla="*/ 2653266 h 3075961"/>
                <a:gd name="connsiteX2" fmla="*/ 1880625 w 1910123"/>
                <a:gd name="connsiteY2" fmla="*/ 3054343 h 3075961"/>
                <a:gd name="connsiteX3" fmla="*/ 1512985 w 1910123"/>
                <a:gd name="connsiteY3" fmla="*/ 3020920 h 3075961"/>
                <a:gd name="connsiteX4" fmla="*/ 134335 w 1910123"/>
                <a:gd name="connsiteY4" fmla="*/ 3012564 h 3075961"/>
                <a:gd name="connsiteX5" fmla="*/ 251311 w 1910123"/>
                <a:gd name="connsiteY5" fmla="*/ 213380 h 3075961"/>
                <a:gd name="connsiteX6" fmla="*/ 1888980 w 1910123"/>
                <a:gd name="connsiteY6" fmla="*/ 230091 h 3075961"/>
                <a:gd name="connsiteX7" fmla="*/ 1888980 w 1910123"/>
                <a:gd name="connsiteY7" fmla="*/ 522544 h 3075961"/>
                <a:gd name="connsiteX8" fmla="*/ 1888980 w 1910123"/>
                <a:gd name="connsiteY8" fmla="*/ 505832 h 3075961"/>
                <a:gd name="connsiteX0" fmla="*/ 1915061 w 2038247"/>
                <a:gd name="connsiteY0" fmla="*/ 2653266 h 3249660"/>
                <a:gd name="connsiteX1" fmla="*/ 1915061 w 2038247"/>
                <a:gd name="connsiteY1" fmla="*/ 2653266 h 3249660"/>
                <a:gd name="connsiteX2" fmla="*/ 1906706 w 2038247"/>
                <a:gd name="connsiteY2" fmla="*/ 3054343 h 3249660"/>
                <a:gd name="connsiteX3" fmla="*/ 160416 w 2038247"/>
                <a:gd name="connsiteY3" fmla="*/ 3012564 h 3249660"/>
                <a:gd name="connsiteX4" fmla="*/ 277392 w 2038247"/>
                <a:gd name="connsiteY4" fmla="*/ 213380 h 3249660"/>
                <a:gd name="connsiteX5" fmla="*/ 1915061 w 2038247"/>
                <a:gd name="connsiteY5" fmla="*/ 230091 h 3249660"/>
                <a:gd name="connsiteX6" fmla="*/ 1915061 w 2038247"/>
                <a:gd name="connsiteY6" fmla="*/ 522544 h 3249660"/>
                <a:gd name="connsiteX7" fmla="*/ 1915061 w 2038247"/>
                <a:gd name="connsiteY7" fmla="*/ 505832 h 3249660"/>
                <a:gd name="connsiteX0" fmla="*/ 1915061 w 2038247"/>
                <a:gd name="connsiteY0" fmla="*/ 2653266 h 3249660"/>
                <a:gd name="connsiteX1" fmla="*/ 1915061 w 2038247"/>
                <a:gd name="connsiteY1" fmla="*/ 2653266 h 3249660"/>
                <a:gd name="connsiteX2" fmla="*/ 1906706 w 2038247"/>
                <a:gd name="connsiteY2" fmla="*/ 3054343 h 3249660"/>
                <a:gd name="connsiteX3" fmla="*/ 160416 w 2038247"/>
                <a:gd name="connsiteY3" fmla="*/ 3012564 h 3249660"/>
                <a:gd name="connsiteX4" fmla="*/ 277392 w 2038247"/>
                <a:gd name="connsiteY4" fmla="*/ 213380 h 3249660"/>
                <a:gd name="connsiteX5" fmla="*/ 1915061 w 2038247"/>
                <a:gd name="connsiteY5" fmla="*/ 230091 h 3249660"/>
                <a:gd name="connsiteX6" fmla="*/ 1915061 w 2038247"/>
                <a:gd name="connsiteY6" fmla="*/ 522544 h 3249660"/>
                <a:gd name="connsiteX0" fmla="*/ 1915061 w 2038247"/>
                <a:gd name="connsiteY0" fmla="*/ 2653266 h 3249660"/>
                <a:gd name="connsiteX1" fmla="*/ 1915061 w 2038247"/>
                <a:gd name="connsiteY1" fmla="*/ 2653266 h 3249660"/>
                <a:gd name="connsiteX2" fmla="*/ 1906706 w 2038247"/>
                <a:gd name="connsiteY2" fmla="*/ 3054343 h 3249660"/>
                <a:gd name="connsiteX3" fmla="*/ 160416 w 2038247"/>
                <a:gd name="connsiteY3" fmla="*/ 3012564 h 3249660"/>
                <a:gd name="connsiteX4" fmla="*/ 277392 w 2038247"/>
                <a:gd name="connsiteY4" fmla="*/ 213380 h 3249660"/>
                <a:gd name="connsiteX5" fmla="*/ 1915061 w 2038247"/>
                <a:gd name="connsiteY5" fmla="*/ 230091 h 3249660"/>
                <a:gd name="connsiteX6" fmla="*/ 1915061 w 2038247"/>
                <a:gd name="connsiteY6" fmla="*/ 522544 h 3249660"/>
                <a:gd name="connsiteX0" fmla="*/ 1915061 w 2038247"/>
                <a:gd name="connsiteY0" fmla="*/ 2643080 h 3239474"/>
                <a:gd name="connsiteX1" fmla="*/ 1915061 w 2038247"/>
                <a:gd name="connsiteY1" fmla="*/ 2643080 h 3239474"/>
                <a:gd name="connsiteX2" fmla="*/ 1906706 w 2038247"/>
                <a:gd name="connsiteY2" fmla="*/ 3044157 h 3239474"/>
                <a:gd name="connsiteX3" fmla="*/ 160416 w 2038247"/>
                <a:gd name="connsiteY3" fmla="*/ 3002378 h 3239474"/>
                <a:gd name="connsiteX4" fmla="*/ 277392 w 2038247"/>
                <a:gd name="connsiteY4" fmla="*/ 203194 h 3239474"/>
                <a:gd name="connsiteX5" fmla="*/ 1915061 w 2038247"/>
                <a:gd name="connsiteY5" fmla="*/ 219905 h 3239474"/>
                <a:gd name="connsiteX6" fmla="*/ 1915061 w 2038247"/>
                <a:gd name="connsiteY6" fmla="*/ 512358 h 3239474"/>
                <a:gd name="connsiteX0" fmla="*/ 1851153 w 1974339"/>
                <a:gd name="connsiteY0" fmla="*/ 2680630 h 3277024"/>
                <a:gd name="connsiteX1" fmla="*/ 1851153 w 1974339"/>
                <a:gd name="connsiteY1" fmla="*/ 2680630 h 3277024"/>
                <a:gd name="connsiteX2" fmla="*/ 1842798 w 1974339"/>
                <a:gd name="connsiteY2" fmla="*/ 3081707 h 3277024"/>
                <a:gd name="connsiteX3" fmla="*/ 96508 w 1974339"/>
                <a:gd name="connsiteY3" fmla="*/ 3039928 h 3277024"/>
                <a:gd name="connsiteX4" fmla="*/ 213484 w 1974339"/>
                <a:gd name="connsiteY4" fmla="*/ 240744 h 3277024"/>
                <a:gd name="connsiteX5" fmla="*/ 1851153 w 1974339"/>
                <a:gd name="connsiteY5" fmla="*/ 257455 h 3277024"/>
                <a:gd name="connsiteX6" fmla="*/ 1851153 w 1974339"/>
                <a:gd name="connsiteY6" fmla="*/ 549908 h 3277024"/>
                <a:gd name="connsiteX0" fmla="*/ 1976853 w 2100039"/>
                <a:gd name="connsiteY0" fmla="*/ 2439890 h 3036284"/>
                <a:gd name="connsiteX1" fmla="*/ 1976853 w 2100039"/>
                <a:gd name="connsiteY1" fmla="*/ 2439890 h 3036284"/>
                <a:gd name="connsiteX2" fmla="*/ 1968498 w 2100039"/>
                <a:gd name="connsiteY2" fmla="*/ 2840967 h 3036284"/>
                <a:gd name="connsiteX3" fmla="*/ 222208 w 2100039"/>
                <a:gd name="connsiteY3" fmla="*/ 2799188 h 3036284"/>
                <a:gd name="connsiteX4" fmla="*/ 339184 w 2100039"/>
                <a:gd name="connsiteY4" fmla="*/ 4 h 3036284"/>
                <a:gd name="connsiteX5" fmla="*/ 1976853 w 2100039"/>
                <a:gd name="connsiteY5" fmla="*/ 16715 h 3036284"/>
                <a:gd name="connsiteX6" fmla="*/ 1976853 w 2100039"/>
                <a:gd name="connsiteY6" fmla="*/ 309168 h 3036284"/>
                <a:gd name="connsiteX0" fmla="*/ 1976853 w 2100039"/>
                <a:gd name="connsiteY0" fmla="*/ 2439890 h 3036284"/>
                <a:gd name="connsiteX1" fmla="*/ 1976853 w 2100039"/>
                <a:gd name="connsiteY1" fmla="*/ 2439890 h 3036284"/>
                <a:gd name="connsiteX2" fmla="*/ 1968498 w 2100039"/>
                <a:gd name="connsiteY2" fmla="*/ 2840967 h 3036284"/>
                <a:gd name="connsiteX3" fmla="*/ 222208 w 2100039"/>
                <a:gd name="connsiteY3" fmla="*/ 2799188 h 3036284"/>
                <a:gd name="connsiteX4" fmla="*/ 339184 w 2100039"/>
                <a:gd name="connsiteY4" fmla="*/ 4 h 3036284"/>
                <a:gd name="connsiteX5" fmla="*/ 1976853 w 2100039"/>
                <a:gd name="connsiteY5" fmla="*/ 16715 h 3036284"/>
                <a:gd name="connsiteX6" fmla="*/ 1976853 w 2100039"/>
                <a:gd name="connsiteY6" fmla="*/ 309168 h 3036284"/>
                <a:gd name="connsiteX0" fmla="*/ 1850611 w 1973797"/>
                <a:gd name="connsiteY0" fmla="*/ 2439886 h 3036280"/>
                <a:gd name="connsiteX1" fmla="*/ 1850611 w 1973797"/>
                <a:gd name="connsiteY1" fmla="*/ 2439886 h 3036280"/>
                <a:gd name="connsiteX2" fmla="*/ 1842256 w 1973797"/>
                <a:gd name="connsiteY2" fmla="*/ 2840963 h 3036280"/>
                <a:gd name="connsiteX3" fmla="*/ 95966 w 1973797"/>
                <a:gd name="connsiteY3" fmla="*/ 2799184 h 3036280"/>
                <a:gd name="connsiteX4" fmla="*/ 212942 w 1973797"/>
                <a:gd name="connsiteY4" fmla="*/ 0 h 3036280"/>
                <a:gd name="connsiteX5" fmla="*/ 1850611 w 1973797"/>
                <a:gd name="connsiteY5" fmla="*/ 16711 h 3036280"/>
                <a:gd name="connsiteX6" fmla="*/ 1850611 w 1973797"/>
                <a:gd name="connsiteY6" fmla="*/ 309164 h 3036280"/>
                <a:gd name="connsiteX0" fmla="*/ 1850611 w 1973797"/>
                <a:gd name="connsiteY0" fmla="*/ 2439886 h 3036280"/>
                <a:gd name="connsiteX1" fmla="*/ 1850611 w 1973797"/>
                <a:gd name="connsiteY1" fmla="*/ 2439886 h 3036280"/>
                <a:gd name="connsiteX2" fmla="*/ 1842256 w 1973797"/>
                <a:gd name="connsiteY2" fmla="*/ 2840963 h 3036280"/>
                <a:gd name="connsiteX3" fmla="*/ 95966 w 1973797"/>
                <a:gd name="connsiteY3" fmla="*/ 2799184 h 3036280"/>
                <a:gd name="connsiteX4" fmla="*/ 212942 w 1973797"/>
                <a:gd name="connsiteY4" fmla="*/ 0 h 3036280"/>
                <a:gd name="connsiteX5" fmla="*/ 1850611 w 1973797"/>
                <a:gd name="connsiteY5" fmla="*/ 16711 h 3036280"/>
                <a:gd name="connsiteX6" fmla="*/ 1850611 w 1973797"/>
                <a:gd name="connsiteY6" fmla="*/ 309164 h 3036280"/>
                <a:gd name="connsiteX0" fmla="*/ 1754645 w 1877831"/>
                <a:gd name="connsiteY0" fmla="*/ 2439886 h 3036280"/>
                <a:gd name="connsiteX1" fmla="*/ 1754645 w 1877831"/>
                <a:gd name="connsiteY1" fmla="*/ 2439886 h 3036280"/>
                <a:gd name="connsiteX2" fmla="*/ 1746290 w 1877831"/>
                <a:gd name="connsiteY2" fmla="*/ 2840963 h 3036280"/>
                <a:gd name="connsiteX3" fmla="*/ 0 w 1877831"/>
                <a:gd name="connsiteY3" fmla="*/ 2799184 h 3036280"/>
                <a:gd name="connsiteX4" fmla="*/ 116976 w 1877831"/>
                <a:gd name="connsiteY4" fmla="*/ 0 h 3036280"/>
                <a:gd name="connsiteX5" fmla="*/ 1754645 w 1877831"/>
                <a:gd name="connsiteY5" fmla="*/ 16711 h 3036280"/>
                <a:gd name="connsiteX6" fmla="*/ 1754645 w 1877831"/>
                <a:gd name="connsiteY6" fmla="*/ 309164 h 3036280"/>
                <a:gd name="connsiteX0" fmla="*/ 1754645 w 1877831"/>
                <a:gd name="connsiteY0" fmla="*/ 2439886 h 2860716"/>
                <a:gd name="connsiteX1" fmla="*/ 1754645 w 1877831"/>
                <a:gd name="connsiteY1" fmla="*/ 2439886 h 2860716"/>
                <a:gd name="connsiteX2" fmla="*/ 1746290 w 1877831"/>
                <a:gd name="connsiteY2" fmla="*/ 2840963 h 2860716"/>
                <a:gd name="connsiteX3" fmla="*/ 0 w 1877831"/>
                <a:gd name="connsiteY3" fmla="*/ 2799184 h 2860716"/>
                <a:gd name="connsiteX4" fmla="*/ 116976 w 1877831"/>
                <a:gd name="connsiteY4" fmla="*/ 0 h 2860716"/>
                <a:gd name="connsiteX5" fmla="*/ 1754645 w 1877831"/>
                <a:gd name="connsiteY5" fmla="*/ 16711 h 2860716"/>
                <a:gd name="connsiteX6" fmla="*/ 1754645 w 1877831"/>
                <a:gd name="connsiteY6" fmla="*/ 309164 h 2860716"/>
                <a:gd name="connsiteX0" fmla="*/ 1754645 w 1757146"/>
                <a:gd name="connsiteY0" fmla="*/ 2439886 h 2860716"/>
                <a:gd name="connsiteX1" fmla="*/ 1754645 w 1757146"/>
                <a:gd name="connsiteY1" fmla="*/ 2439886 h 2860716"/>
                <a:gd name="connsiteX2" fmla="*/ 1746290 w 1757146"/>
                <a:gd name="connsiteY2" fmla="*/ 2840963 h 2860716"/>
                <a:gd name="connsiteX3" fmla="*/ 0 w 1757146"/>
                <a:gd name="connsiteY3" fmla="*/ 2799184 h 2860716"/>
                <a:gd name="connsiteX4" fmla="*/ 116976 w 1757146"/>
                <a:gd name="connsiteY4" fmla="*/ 0 h 2860716"/>
                <a:gd name="connsiteX5" fmla="*/ 1754645 w 1757146"/>
                <a:gd name="connsiteY5" fmla="*/ 16711 h 2860716"/>
                <a:gd name="connsiteX6" fmla="*/ 1754645 w 1757146"/>
                <a:gd name="connsiteY6" fmla="*/ 309164 h 2860716"/>
                <a:gd name="connsiteX0" fmla="*/ 1754645 w 1757146"/>
                <a:gd name="connsiteY0" fmla="*/ 2439886 h 2845660"/>
                <a:gd name="connsiteX1" fmla="*/ 1754645 w 1757146"/>
                <a:gd name="connsiteY1" fmla="*/ 2439886 h 2845660"/>
                <a:gd name="connsiteX2" fmla="*/ 1746290 w 1757146"/>
                <a:gd name="connsiteY2" fmla="*/ 2840963 h 2845660"/>
                <a:gd name="connsiteX3" fmla="*/ 0 w 1757146"/>
                <a:gd name="connsiteY3" fmla="*/ 2799184 h 2845660"/>
                <a:gd name="connsiteX4" fmla="*/ 116976 w 1757146"/>
                <a:gd name="connsiteY4" fmla="*/ 0 h 2845660"/>
                <a:gd name="connsiteX5" fmla="*/ 1754645 w 1757146"/>
                <a:gd name="connsiteY5" fmla="*/ 16711 h 2845660"/>
                <a:gd name="connsiteX6" fmla="*/ 1754645 w 1757146"/>
                <a:gd name="connsiteY6" fmla="*/ 309164 h 2845660"/>
                <a:gd name="connsiteX0" fmla="*/ 1754645 w 1757146"/>
                <a:gd name="connsiteY0" fmla="*/ 2439886 h 2856603"/>
                <a:gd name="connsiteX1" fmla="*/ 1754645 w 1757146"/>
                <a:gd name="connsiteY1" fmla="*/ 2439886 h 2856603"/>
                <a:gd name="connsiteX2" fmla="*/ 1746290 w 1757146"/>
                <a:gd name="connsiteY2" fmla="*/ 2840963 h 2856603"/>
                <a:gd name="connsiteX3" fmla="*/ 0 w 1757146"/>
                <a:gd name="connsiteY3" fmla="*/ 2851022 h 2856603"/>
                <a:gd name="connsiteX4" fmla="*/ 116976 w 1757146"/>
                <a:gd name="connsiteY4" fmla="*/ 0 h 2856603"/>
                <a:gd name="connsiteX5" fmla="*/ 1754645 w 1757146"/>
                <a:gd name="connsiteY5" fmla="*/ 16711 h 2856603"/>
                <a:gd name="connsiteX6" fmla="*/ 1754645 w 1757146"/>
                <a:gd name="connsiteY6" fmla="*/ 309164 h 2856603"/>
                <a:gd name="connsiteX0" fmla="*/ 1754645 w 1757146"/>
                <a:gd name="connsiteY0" fmla="*/ 2439886 h 2847416"/>
                <a:gd name="connsiteX1" fmla="*/ 1754645 w 1757146"/>
                <a:gd name="connsiteY1" fmla="*/ 2439886 h 2847416"/>
                <a:gd name="connsiteX2" fmla="*/ 1746290 w 1757146"/>
                <a:gd name="connsiteY2" fmla="*/ 2840963 h 2847416"/>
                <a:gd name="connsiteX3" fmla="*/ 0 w 1757146"/>
                <a:gd name="connsiteY3" fmla="*/ 2818623 h 2847416"/>
                <a:gd name="connsiteX4" fmla="*/ 116976 w 1757146"/>
                <a:gd name="connsiteY4" fmla="*/ 0 h 2847416"/>
                <a:gd name="connsiteX5" fmla="*/ 1754645 w 1757146"/>
                <a:gd name="connsiteY5" fmla="*/ 16711 h 2847416"/>
                <a:gd name="connsiteX6" fmla="*/ 1754645 w 1757146"/>
                <a:gd name="connsiteY6" fmla="*/ 309164 h 2847416"/>
                <a:gd name="connsiteX0" fmla="*/ 1754645 w 1757146"/>
                <a:gd name="connsiteY0" fmla="*/ 2439886 h 2856602"/>
                <a:gd name="connsiteX1" fmla="*/ 1754645 w 1757146"/>
                <a:gd name="connsiteY1" fmla="*/ 2439886 h 2856602"/>
                <a:gd name="connsiteX2" fmla="*/ 1746290 w 1757146"/>
                <a:gd name="connsiteY2" fmla="*/ 2840963 h 2856602"/>
                <a:gd name="connsiteX3" fmla="*/ 0 w 1757146"/>
                <a:gd name="connsiteY3" fmla="*/ 2851021 h 2856602"/>
                <a:gd name="connsiteX4" fmla="*/ 116976 w 1757146"/>
                <a:gd name="connsiteY4" fmla="*/ 0 h 2856602"/>
                <a:gd name="connsiteX5" fmla="*/ 1754645 w 1757146"/>
                <a:gd name="connsiteY5" fmla="*/ 16711 h 2856602"/>
                <a:gd name="connsiteX6" fmla="*/ 1754645 w 1757146"/>
                <a:gd name="connsiteY6" fmla="*/ 309164 h 2856602"/>
                <a:gd name="connsiteX0" fmla="*/ 1754645 w 1757146"/>
                <a:gd name="connsiteY0" fmla="*/ 2433406 h 2850122"/>
                <a:gd name="connsiteX1" fmla="*/ 1754645 w 1757146"/>
                <a:gd name="connsiteY1" fmla="*/ 2433406 h 2850122"/>
                <a:gd name="connsiteX2" fmla="*/ 1746290 w 1757146"/>
                <a:gd name="connsiteY2" fmla="*/ 2834483 h 2850122"/>
                <a:gd name="connsiteX3" fmla="*/ 0 w 1757146"/>
                <a:gd name="connsiteY3" fmla="*/ 2844541 h 2850122"/>
                <a:gd name="connsiteX4" fmla="*/ 19785 w 1757146"/>
                <a:gd name="connsiteY4" fmla="*/ 0 h 2850122"/>
                <a:gd name="connsiteX5" fmla="*/ 1754645 w 1757146"/>
                <a:gd name="connsiteY5" fmla="*/ 10231 h 2850122"/>
                <a:gd name="connsiteX6" fmla="*/ 1754645 w 1757146"/>
                <a:gd name="connsiteY6" fmla="*/ 302684 h 2850122"/>
                <a:gd name="connsiteX0" fmla="*/ 1754645 w 1757146"/>
                <a:gd name="connsiteY0" fmla="*/ 2433406 h 2850122"/>
                <a:gd name="connsiteX1" fmla="*/ 1754645 w 1757146"/>
                <a:gd name="connsiteY1" fmla="*/ 2433406 h 2850122"/>
                <a:gd name="connsiteX2" fmla="*/ 1746290 w 1757146"/>
                <a:gd name="connsiteY2" fmla="*/ 2834483 h 2850122"/>
                <a:gd name="connsiteX3" fmla="*/ 0 w 1757146"/>
                <a:gd name="connsiteY3" fmla="*/ 2844541 h 2850122"/>
                <a:gd name="connsiteX4" fmla="*/ 52182 w 1757146"/>
                <a:gd name="connsiteY4" fmla="*/ 0 h 2850122"/>
                <a:gd name="connsiteX5" fmla="*/ 1754645 w 1757146"/>
                <a:gd name="connsiteY5" fmla="*/ 10231 h 2850122"/>
                <a:gd name="connsiteX6" fmla="*/ 1754645 w 1757146"/>
                <a:gd name="connsiteY6" fmla="*/ 302684 h 2850122"/>
                <a:gd name="connsiteX0" fmla="*/ 1760778 w 1763279"/>
                <a:gd name="connsiteY0" fmla="*/ 2433406 h 2850122"/>
                <a:gd name="connsiteX1" fmla="*/ 1760778 w 1763279"/>
                <a:gd name="connsiteY1" fmla="*/ 2433406 h 2850122"/>
                <a:gd name="connsiteX2" fmla="*/ 1752423 w 1763279"/>
                <a:gd name="connsiteY2" fmla="*/ 2834483 h 2850122"/>
                <a:gd name="connsiteX3" fmla="*/ 6133 w 1763279"/>
                <a:gd name="connsiteY3" fmla="*/ 2844541 h 2850122"/>
                <a:gd name="connsiteX4" fmla="*/ 0 w 1763279"/>
                <a:gd name="connsiteY4" fmla="*/ 0 h 2850122"/>
                <a:gd name="connsiteX5" fmla="*/ 1760778 w 1763279"/>
                <a:gd name="connsiteY5" fmla="*/ 10231 h 2850122"/>
                <a:gd name="connsiteX6" fmla="*/ 1760778 w 1763279"/>
                <a:gd name="connsiteY6" fmla="*/ 302684 h 2850122"/>
                <a:gd name="connsiteX0" fmla="*/ 1754645 w 1757146"/>
                <a:gd name="connsiteY0" fmla="*/ 2439885 h 2856601"/>
                <a:gd name="connsiteX1" fmla="*/ 1754645 w 1757146"/>
                <a:gd name="connsiteY1" fmla="*/ 2439885 h 2856601"/>
                <a:gd name="connsiteX2" fmla="*/ 1746290 w 1757146"/>
                <a:gd name="connsiteY2" fmla="*/ 2840962 h 2856601"/>
                <a:gd name="connsiteX3" fmla="*/ 0 w 1757146"/>
                <a:gd name="connsiteY3" fmla="*/ 2851020 h 2856601"/>
                <a:gd name="connsiteX4" fmla="*/ 39223 w 1757146"/>
                <a:gd name="connsiteY4" fmla="*/ 0 h 2856601"/>
                <a:gd name="connsiteX5" fmla="*/ 1754645 w 1757146"/>
                <a:gd name="connsiteY5" fmla="*/ 16710 h 2856601"/>
                <a:gd name="connsiteX6" fmla="*/ 1754645 w 1757146"/>
                <a:gd name="connsiteY6" fmla="*/ 309163 h 2856601"/>
                <a:gd name="connsiteX0" fmla="*/ 1754645 w 1757146"/>
                <a:gd name="connsiteY0" fmla="*/ 2439885 h 2856601"/>
                <a:gd name="connsiteX1" fmla="*/ 1754645 w 1757146"/>
                <a:gd name="connsiteY1" fmla="*/ 2439885 h 2856601"/>
                <a:gd name="connsiteX2" fmla="*/ 1746290 w 1757146"/>
                <a:gd name="connsiteY2" fmla="*/ 2840962 h 2856601"/>
                <a:gd name="connsiteX3" fmla="*/ 0 w 1757146"/>
                <a:gd name="connsiteY3" fmla="*/ 2851020 h 2856601"/>
                <a:gd name="connsiteX4" fmla="*/ 39223 w 1757146"/>
                <a:gd name="connsiteY4" fmla="*/ 0 h 2856601"/>
                <a:gd name="connsiteX5" fmla="*/ 1754645 w 1757146"/>
                <a:gd name="connsiteY5" fmla="*/ 16710 h 2856601"/>
                <a:gd name="connsiteX6" fmla="*/ 1754645 w 1757146"/>
                <a:gd name="connsiteY6" fmla="*/ 309163 h 2856601"/>
                <a:gd name="connsiteX0" fmla="*/ 1754645 w 1757146"/>
                <a:gd name="connsiteY0" fmla="*/ 2426925 h 2843641"/>
                <a:gd name="connsiteX1" fmla="*/ 1754645 w 1757146"/>
                <a:gd name="connsiteY1" fmla="*/ 2426925 h 2843641"/>
                <a:gd name="connsiteX2" fmla="*/ 1746290 w 1757146"/>
                <a:gd name="connsiteY2" fmla="*/ 2828002 h 2843641"/>
                <a:gd name="connsiteX3" fmla="*/ 0 w 1757146"/>
                <a:gd name="connsiteY3" fmla="*/ 2838060 h 2843641"/>
                <a:gd name="connsiteX4" fmla="*/ 347 w 1757146"/>
                <a:gd name="connsiteY4" fmla="*/ 0 h 2843641"/>
                <a:gd name="connsiteX5" fmla="*/ 1754645 w 1757146"/>
                <a:gd name="connsiteY5" fmla="*/ 3750 h 2843641"/>
                <a:gd name="connsiteX6" fmla="*/ 1754645 w 1757146"/>
                <a:gd name="connsiteY6" fmla="*/ 296203 h 2843641"/>
                <a:gd name="connsiteX0" fmla="*/ 1760102 w 1762603"/>
                <a:gd name="connsiteY0" fmla="*/ 2426925 h 2843641"/>
                <a:gd name="connsiteX1" fmla="*/ 1760102 w 1762603"/>
                <a:gd name="connsiteY1" fmla="*/ 2426925 h 2843641"/>
                <a:gd name="connsiteX2" fmla="*/ 1751747 w 1762603"/>
                <a:gd name="connsiteY2" fmla="*/ 2828002 h 2843641"/>
                <a:gd name="connsiteX3" fmla="*/ 5457 w 1762603"/>
                <a:gd name="connsiteY3" fmla="*/ 2838060 h 2843641"/>
                <a:gd name="connsiteX4" fmla="*/ 5804 w 1762603"/>
                <a:gd name="connsiteY4" fmla="*/ 0 h 2843641"/>
                <a:gd name="connsiteX5" fmla="*/ 1760102 w 1762603"/>
                <a:gd name="connsiteY5" fmla="*/ 3750 h 2843641"/>
                <a:gd name="connsiteX6" fmla="*/ 1760102 w 1762603"/>
                <a:gd name="connsiteY6" fmla="*/ 296203 h 2843641"/>
                <a:gd name="connsiteX0" fmla="*/ 1754645 w 1757146"/>
                <a:gd name="connsiteY0" fmla="*/ 2426925 h 2843641"/>
                <a:gd name="connsiteX1" fmla="*/ 1754645 w 1757146"/>
                <a:gd name="connsiteY1" fmla="*/ 2426925 h 2843641"/>
                <a:gd name="connsiteX2" fmla="*/ 1746290 w 1757146"/>
                <a:gd name="connsiteY2" fmla="*/ 2828002 h 2843641"/>
                <a:gd name="connsiteX3" fmla="*/ 0 w 1757146"/>
                <a:gd name="connsiteY3" fmla="*/ 2838060 h 2843641"/>
                <a:gd name="connsiteX4" fmla="*/ 347 w 1757146"/>
                <a:gd name="connsiteY4" fmla="*/ 0 h 2843641"/>
                <a:gd name="connsiteX5" fmla="*/ 1754645 w 1757146"/>
                <a:gd name="connsiteY5" fmla="*/ 3750 h 2843641"/>
                <a:gd name="connsiteX6" fmla="*/ 1754645 w 1757146"/>
                <a:gd name="connsiteY6" fmla="*/ 296203 h 2843641"/>
                <a:gd name="connsiteX0" fmla="*/ 1754645 w 1757146"/>
                <a:gd name="connsiteY0" fmla="*/ 2426925 h 2843641"/>
                <a:gd name="connsiteX1" fmla="*/ 1754645 w 1757146"/>
                <a:gd name="connsiteY1" fmla="*/ 2426925 h 2843641"/>
                <a:gd name="connsiteX2" fmla="*/ 1746290 w 1757146"/>
                <a:gd name="connsiteY2" fmla="*/ 2828002 h 2843641"/>
                <a:gd name="connsiteX3" fmla="*/ 0 w 1757146"/>
                <a:gd name="connsiteY3" fmla="*/ 2838060 h 2843641"/>
                <a:gd name="connsiteX4" fmla="*/ 347 w 1757146"/>
                <a:gd name="connsiteY4" fmla="*/ 0 h 2843641"/>
                <a:gd name="connsiteX5" fmla="*/ 1754645 w 1757146"/>
                <a:gd name="connsiteY5" fmla="*/ 3750 h 2843641"/>
                <a:gd name="connsiteX6" fmla="*/ 1754645 w 1757146"/>
                <a:gd name="connsiteY6" fmla="*/ 296203 h 2843641"/>
                <a:gd name="connsiteX0" fmla="*/ 1754645 w 1770230"/>
                <a:gd name="connsiteY0" fmla="*/ 2963431 h 3380147"/>
                <a:gd name="connsiteX1" fmla="*/ 1754645 w 1770230"/>
                <a:gd name="connsiteY1" fmla="*/ 2963431 h 3380147"/>
                <a:gd name="connsiteX2" fmla="*/ 1746290 w 1770230"/>
                <a:gd name="connsiteY2" fmla="*/ 3364508 h 3380147"/>
                <a:gd name="connsiteX3" fmla="*/ 0 w 1770230"/>
                <a:gd name="connsiteY3" fmla="*/ 3374566 h 3380147"/>
                <a:gd name="connsiteX4" fmla="*/ 347 w 1770230"/>
                <a:gd name="connsiteY4" fmla="*/ 536506 h 3380147"/>
                <a:gd name="connsiteX5" fmla="*/ 1769241 w 1770230"/>
                <a:gd name="connsiteY5" fmla="*/ 2 h 3380147"/>
                <a:gd name="connsiteX6" fmla="*/ 1754645 w 1770230"/>
                <a:gd name="connsiteY6" fmla="*/ 832709 h 3380147"/>
                <a:gd name="connsiteX0" fmla="*/ 1754645 w 1770230"/>
                <a:gd name="connsiteY0" fmla="*/ 2963431 h 3686716"/>
                <a:gd name="connsiteX1" fmla="*/ 1754645 w 1770230"/>
                <a:gd name="connsiteY1" fmla="*/ 2963431 h 3686716"/>
                <a:gd name="connsiteX2" fmla="*/ 1746290 w 1770230"/>
                <a:gd name="connsiteY2" fmla="*/ 3685741 h 3686716"/>
                <a:gd name="connsiteX3" fmla="*/ 0 w 1770230"/>
                <a:gd name="connsiteY3" fmla="*/ 3374566 h 3686716"/>
                <a:gd name="connsiteX4" fmla="*/ 347 w 1770230"/>
                <a:gd name="connsiteY4" fmla="*/ 536506 h 3686716"/>
                <a:gd name="connsiteX5" fmla="*/ 1769241 w 1770230"/>
                <a:gd name="connsiteY5" fmla="*/ 2 h 3686716"/>
                <a:gd name="connsiteX6" fmla="*/ 1754645 w 1770230"/>
                <a:gd name="connsiteY6" fmla="*/ 832709 h 3686716"/>
                <a:gd name="connsiteX0" fmla="*/ 2012721 w 2028306"/>
                <a:gd name="connsiteY0" fmla="*/ 2963431 h 3686716"/>
                <a:gd name="connsiteX1" fmla="*/ 2012721 w 2028306"/>
                <a:gd name="connsiteY1" fmla="*/ 2963431 h 3686716"/>
                <a:gd name="connsiteX2" fmla="*/ 2004366 w 2028306"/>
                <a:gd name="connsiteY2" fmla="*/ 3685741 h 3686716"/>
                <a:gd name="connsiteX3" fmla="*/ 258076 w 2028306"/>
                <a:gd name="connsiteY3" fmla="*/ 3374566 h 3686716"/>
                <a:gd name="connsiteX4" fmla="*/ 258423 w 2028306"/>
                <a:gd name="connsiteY4" fmla="*/ 536506 h 3686716"/>
                <a:gd name="connsiteX5" fmla="*/ 2027317 w 2028306"/>
                <a:gd name="connsiteY5" fmla="*/ 2 h 3686716"/>
                <a:gd name="connsiteX6" fmla="*/ 2012721 w 2028306"/>
                <a:gd name="connsiteY6" fmla="*/ 832709 h 3686716"/>
                <a:gd name="connsiteX0" fmla="*/ 1954338 w 1969923"/>
                <a:gd name="connsiteY0" fmla="*/ 2963434 h 3686719"/>
                <a:gd name="connsiteX1" fmla="*/ 1954338 w 1969923"/>
                <a:gd name="connsiteY1" fmla="*/ 2963434 h 3686719"/>
                <a:gd name="connsiteX2" fmla="*/ 1945983 w 1969923"/>
                <a:gd name="connsiteY2" fmla="*/ 3685744 h 3686719"/>
                <a:gd name="connsiteX3" fmla="*/ 199693 w 1969923"/>
                <a:gd name="connsiteY3" fmla="*/ 3374569 h 3686719"/>
                <a:gd name="connsiteX4" fmla="*/ 200040 w 1969923"/>
                <a:gd name="connsiteY4" fmla="*/ 536509 h 3686719"/>
                <a:gd name="connsiteX5" fmla="*/ 1968934 w 1969923"/>
                <a:gd name="connsiteY5" fmla="*/ 5 h 3686719"/>
                <a:gd name="connsiteX6" fmla="*/ 1954338 w 1969923"/>
                <a:gd name="connsiteY6" fmla="*/ 832712 h 3686719"/>
                <a:gd name="connsiteX0" fmla="*/ 1836588 w 1852173"/>
                <a:gd name="connsiteY0" fmla="*/ 2963434 h 3686719"/>
                <a:gd name="connsiteX1" fmla="*/ 1836588 w 1852173"/>
                <a:gd name="connsiteY1" fmla="*/ 2963434 h 3686719"/>
                <a:gd name="connsiteX2" fmla="*/ 1828233 w 1852173"/>
                <a:gd name="connsiteY2" fmla="*/ 3685744 h 3686719"/>
                <a:gd name="connsiteX3" fmla="*/ 81943 w 1852173"/>
                <a:gd name="connsiteY3" fmla="*/ 3374569 h 3686719"/>
                <a:gd name="connsiteX4" fmla="*/ 257447 w 1852173"/>
                <a:gd name="connsiteY4" fmla="*/ 507306 h 3686719"/>
                <a:gd name="connsiteX5" fmla="*/ 1851184 w 1852173"/>
                <a:gd name="connsiteY5" fmla="*/ 5 h 3686719"/>
                <a:gd name="connsiteX6" fmla="*/ 1836588 w 1852173"/>
                <a:gd name="connsiteY6" fmla="*/ 832712 h 3686719"/>
                <a:gd name="connsiteX0" fmla="*/ 1836588 w 1852173"/>
                <a:gd name="connsiteY0" fmla="*/ 2963434 h 3740552"/>
                <a:gd name="connsiteX1" fmla="*/ 1836588 w 1852173"/>
                <a:gd name="connsiteY1" fmla="*/ 2963434 h 3740552"/>
                <a:gd name="connsiteX2" fmla="*/ 1828233 w 1852173"/>
                <a:gd name="connsiteY2" fmla="*/ 3685744 h 3740552"/>
                <a:gd name="connsiteX3" fmla="*/ 81943 w 1852173"/>
                <a:gd name="connsiteY3" fmla="*/ 3374569 h 3740552"/>
                <a:gd name="connsiteX4" fmla="*/ 257447 w 1852173"/>
                <a:gd name="connsiteY4" fmla="*/ 507306 h 3740552"/>
                <a:gd name="connsiteX5" fmla="*/ 1851184 w 1852173"/>
                <a:gd name="connsiteY5" fmla="*/ 5 h 3740552"/>
                <a:gd name="connsiteX6" fmla="*/ 1836588 w 1852173"/>
                <a:gd name="connsiteY6" fmla="*/ 832712 h 3740552"/>
                <a:gd name="connsiteX0" fmla="*/ 1758409 w 1773994"/>
                <a:gd name="connsiteY0" fmla="*/ 2963531 h 3697075"/>
                <a:gd name="connsiteX1" fmla="*/ 1758409 w 1773994"/>
                <a:gd name="connsiteY1" fmla="*/ 2963531 h 3697075"/>
                <a:gd name="connsiteX2" fmla="*/ 1750054 w 1773994"/>
                <a:gd name="connsiteY2" fmla="*/ 3685841 h 3697075"/>
                <a:gd name="connsiteX3" fmla="*/ 32957 w 1773994"/>
                <a:gd name="connsiteY3" fmla="*/ 3038833 h 3697075"/>
                <a:gd name="connsiteX4" fmla="*/ 179268 w 1773994"/>
                <a:gd name="connsiteY4" fmla="*/ 507403 h 3697075"/>
                <a:gd name="connsiteX5" fmla="*/ 1773005 w 1773994"/>
                <a:gd name="connsiteY5" fmla="*/ 102 h 3697075"/>
                <a:gd name="connsiteX6" fmla="*/ 1758409 w 1773994"/>
                <a:gd name="connsiteY6" fmla="*/ 832809 h 3697075"/>
                <a:gd name="connsiteX0" fmla="*/ 1849031 w 1864616"/>
                <a:gd name="connsiteY0" fmla="*/ 2963531 h 3698093"/>
                <a:gd name="connsiteX1" fmla="*/ 1849031 w 1864616"/>
                <a:gd name="connsiteY1" fmla="*/ 2963531 h 3698093"/>
                <a:gd name="connsiteX2" fmla="*/ 1840676 w 1864616"/>
                <a:gd name="connsiteY2" fmla="*/ 3685841 h 3698093"/>
                <a:gd name="connsiteX3" fmla="*/ 123579 w 1864616"/>
                <a:gd name="connsiteY3" fmla="*/ 3038833 h 3698093"/>
                <a:gd name="connsiteX4" fmla="*/ 269890 w 1864616"/>
                <a:gd name="connsiteY4" fmla="*/ 507403 h 3698093"/>
                <a:gd name="connsiteX5" fmla="*/ 1863627 w 1864616"/>
                <a:gd name="connsiteY5" fmla="*/ 102 h 3698093"/>
                <a:gd name="connsiteX6" fmla="*/ 1849031 w 1864616"/>
                <a:gd name="connsiteY6" fmla="*/ 832809 h 3698093"/>
                <a:gd name="connsiteX0" fmla="*/ 1895930 w 1911515"/>
                <a:gd name="connsiteY0" fmla="*/ 2963439 h 3698001"/>
                <a:gd name="connsiteX1" fmla="*/ 1895930 w 1911515"/>
                <a:gd name="connsiteY1" fmla="*/ 2963439 h 3698001"/>
                <a:gd name="connsiteX2" fmla="*/ 1887575 w 1911515"/>
                <a:gd name="connsiteY2" fmla="*/ 3685749 h 3698001"/>
                <a:gd name="connsiteX3" fmla="*/ 170478 w 1911515"/>
                <a:gd name="connsiteY3" fmla="*/ 3038741 h 3698001"/>
                <a:gd name="connsiteX4" fmla="*/ 316789 w 1911515"/>
                <a:gd name="connsiteY4" fmla="*/ 507311 h 3698001"/>
                <a:gd name="connsiteX5" fmla="*/ 1910526 w 1911515"/>
                <a:gd name="connsiteY5" fmla="*/ 10 h 3698001"/>
                <a:gd name="connsiteX6" fmla="*/ 1895930 w 1911515"/>
                <a:gd name="connsiteY6" fmla="*/ 832717 h 3698001"/>
                <a:gd name="connsiteX0" fmla="*/ 1972051 w 1987636"/>
                <a:gd name="connsiteY0" fmla="*/ 2963439 h 3699384"/>
                <a:gd name="connsiteX1" fmla="*/ 1972051 w 1987636"/>
                <a:gd name="connsiteY1" fmla="*/ 2963439 h 3699384"/>
                <a:gd name="connsiteX2" fmla="*/ 1963696 w 1987636"/>
                <a:gd name="connsiteY2" fmla="*/ 3685749 h 3699384"/>
                <a:gd name="connsiteX3" fmla="*/ 246599 w 1987636"/>
                <a:gd name="connsiteY3" fmla="*/ 3038741 h 3699384"/>
                <a:gd name="connsiteX4" fmla="*/ 290734 w 1987636"/>
                <a:gd name="connsiteY4" fmla="*/ 507311 h 3699384"/>
                <a:gd name="connsiteX5" fmla="*/ 1986647 w 1987636"/>
                <a:gd name="connsiteY5" fmla="*/ 10 h 3699384"/>
                <a:gd name="connsiteX6" fmla="*/ 1972051 w 1987636"/>
                <a:gd name="connsiteY6" fmla="*/ 832717 h 3699384"/>
                <a:gd name="connsiteX0" fmla="*/ 1935888 w 1951473"/>
                <a:gd name="connsiteY0" fmla="*/ 2963608 h 3702918"/>
                <a:gd name="connsiteX1" fmla="*/ 1935888 w 1951473"/>
                <a:gd name="connsiteY1" fmla="*/ 2963608 h 3702918"/>
                <a:gd name="connsiteX2" fmla="*/ 1927533 w 1951473"/>
                <a:gd name="connsiteY2" fmla="*/ 3685918 h 3702918"/>
                <a:gd name="connsiteX3" fmla="*/ 181244 w 1951473"/>
                <a:gd name="connsiteY3" fmla="*/ 3097316 h 3702918"/>
                <a:gd name="connsiteX4" fmla="*/ 254571 w 1951473"/>
                <a:gd name="connsiteY4" fmla="*/ 507480 h 3702918"/>
                <a:gd name="connsiteX5" fmla="*/ 1950484 w 1951473"/>
                <a:gd name="connsiteY5" fmla="*/ 179 h 3702918"/>
                <a:gd name="connsiteX6" fmla="*/ 1935888 w 1951473"/>
                <a:gd name="connsiteY6" fmla="*/ 832886 h 3702918"/>
                <a:gd name="connsiteX0" fmla="*/ 1884006 w 1899591"/>
                <a:gd name="connsiteY0" fmla="*/ 2963925 h 3713700"/>
                <a:gd name="connsiteX1" fmla="*/ 1884006 w 1899591"/>
                <a:gd name="connsiteY1" fmla="*/ 2963925 h 3713700"/>
                <a:gd name="connsiteX2" fmla="*/ 1875651 w 1899591"/>
                <a:gd name="connsiteY2" fmla="*/ 3686235 h 3713700"/>
                <a:gd name="connsiteX3" fmla="*/ 216940 w 1899591"/>
                <a:gd name="connsiteY3" fmla="*/ 3199843 h 3713700"/>
                <a:gd name="connsiteX4" fmla="*/ 202689 w 1899591"/>
                <a:gd name="connsiteY4" fmla="*/ 507797 h 3713700"/>
                <a:gd name="connsiteX5" fmla="*/ 1898602 w 1899591"/>
                <a:gd name="connsiteY5" fmla="*/ 496 h 3713700"/>
                <a:gd name="connsiteX6" fmla="*/ 1884006 w 1899591"/>
                <a:gd name="connsiteY6" fmla="*/ 833203 h 3713700"/>
                <a:gd name="connsiteX0" fmla="*/ 1824539 w 1840124"/>
                <a:gd name="connsiteY0" fmla="*/ 2963925 h 3726614"/>
                <a:gd name="connsiteX1" fmla="*/ 1824539 w 1840124"/>
                <a:gd name="connsiteY1" fmla="*/ 2963925 h 3726614"/>
                <a:gd name="connsiteX2" fmla="*/ 1816184 w 1840124"/>
                <a:gd name="connsiteY2" fmla="*/ 3686235 h 3726614"/>
                <a:gd name="connsiteX3" fmla="*/ 701883 w 1840124"/>
                <a:gd name="connsiteY3" fmla="*/ 3588548 h 3726614"/>
                <a:gd name="connsiteX4" fmla="*/ 157473 w 1840124"/>
                <a:gd name="connsiteY4" fmla="*/ 3199843 h 3726614"/>
                <a:gd name="connsiteX5" fmla="*/ 143222 w 1840124"/>
                <a:gd name="connsiteY5" fmla="*/ 507797 h 3726614"/>
                <a:gd name="connsiteX6" fmla="*/ 1839135 w 1840124"/>
                <a:gd name="connsiteY6" fmla="*/ 496 h 3726614"/>
                <a:gd name="connsiteX7" fmla="*/ 1824539 w 1840124"/>
                <a:gd name="connsiteY7" fmla="*/ 833203 h 3726614"/>
                <a:gd name="connsiteX0" fmla="*/ 1824539 w 1840124"/>
                <a:gd name="connsiteY0" fmla="*/ 2963925 h 3726614"/>
                <a:gd name="connsiteX1" fmla="*/ 1824539 w 1840124"/>
                <a:gd name="connsiteY1" fmla="*/ 2963925 h 3726614"/>
                <a:gd name="connsiteX2" fmla="*/ 1816184 w 1840124"/>
                <a:gd name="connsiteY2" fmla="*/ 3686235 h 3726614"/>
                <a:gd name="connsiteX3" fmla="*/ 701883 w 1840124"/>
                <a:gd name="connsiteY3" fmla="*/ 3588548 h 3726614"/>
                <a:gd name="connsiteX4" fmla="*/ 157473 w 1840124"/>
                <a:gd name="connsiteY4" fmla="*/ 3199843 h 3726614"/>
                <a:gd name="connsiteX5" fmla="*/ 143222 w 1840124"/>
                <a:gd name="connsiteY5" fmla="*/ 507797 h 3726614"/>
                <a:gd name="connsiteX6" fmla="*/ 1839135 w 1840124"/>
                <a:gd name="connsiteY6" fmla="*/ 496 h 3726614"/>
                <a:gd name="connsiteX7" fmla="*/ 1824539 w 1840124"/>
                <a:gd name="connsiteY7" fmla="*/ 833203 h 3726614"/>
                <a:gd name="connsiteX0" fmla="*/ 1823890 w 1839475"/>
                <a:gd name="connsiteY0" fmla="*/ 2963925 h 3745885"/>
                <a:gd name="connsiteX1" fmla="*/ 1823890 w 1839475"/>
                <a:gd name="connsiteY1" fmla="*/ 2963925 h 3745885"/>
                <a:gd name="connsiteX2" fmla="*/ 1815535 w 1839475"/>
                <a:gd name="connsiteY2" fmla="*/ 3686235 h 3745885"/>
                <a:gd name="connsiteX3" fmla="*/ 686636 w 1839475"/>
                <a:gd name="connsiteY3" fmla="*/ 3661555 h 3745885"/>
                <a:gd name="connsiteX4" fmla="*/ 156824 w 1839475"/>
                <a:gd name="connsiteY4" fmla="*/ 3199843 h 3745885"/>
                <a:gd name="connsiteX5" fmla="*/ 142573 w 1839475"/>
                <a:gd name="connsiteY5" fmla="*/ 507797 h 3745885"/>
                <a:gd name="connsiteX6" fmla="*/ 1838486 w 1839475"/>
                <a:gd name="connsiteY6" fmla="*/ 496 h 3745885"/>
                <a:gd name="connsiteX7" fmla="*/ 1823890 w 1839475"/>
                <a:gd name="connsiteY7" fmla="*/ 833203 h 3745885"/>
                <a:gd name="connsiteX0" fmla="*/ 1823890 w 1839475"/>
                <a:gd name="connsiteY0" fmla="*/ 2963925 h 3731217"/>
                <a:gd name="connsiteX1" fmla="*/ 1823890 w 1839475"/>
                <a:gd name="connsiteY1" fmla="*/ 2963925 h 3731217"/>
                <a:gd name="connsiteX2" fmla="*/ 1815535 w 1839475"/>
                <a:gd name="connsiteY2" fmla="*/ 3686235 h 3731217"/>
                <a:gd name="connsiteX3" fmla="*/ 686636 w 1839475"/>
                <a:gd name="connsiteY3" fmla="*/ 3661555 h 3731217"/>
                <a:gd name="connsiteX4" fmla="*/ 156824 w 1839475"/>
                <a:gd name="connsiteY4" fmla="*/ 3199843 h 3731217"/>
                <a:gd name="connsiteX5" fmla="*/ 142573 w 1839475"/>
                <a:gd name="connsiteY5" fmla="*/ 507797 h 3731217"/>
                <a:gd name="connsiteX6" fmla="*/ 1838486 w 1839475"/>
                <a:gd name="connsiteY6" fmla="*/ 496 h 3731217"/>
                <a:gd name="connsiteX7" fmla="*/ 1823890 w 1839475"/>
                <a:gd name="connsiteY7" fmla="*/ 833203 h 3731217"/>
                <a:gd name="connsiteX0" fmla="*/ 1823890 w 1839475"/>
                <a:gd name="connsiteY0" fmla="*/ 2963925 h 3686235"/>
                <a:gd name="connsiteX1" fmla="*/ 1823890 w 1839475"/>
                <a:gd name="connsiteY1" fmla="*/ 2963925 h 3686235"/>
                <a:gd name="connsiteX2" fmla="*/ 1815535 w 1839475"/>
                <a:gd name="connsiteY2" fmla="*/ 3686235 h 3686235"/>
                <a:gd name="connsiteX3" fmla="*/ 686636 w 1839475"/>
                <a:gd name="connsiteY3" fmla="*/ 3661555 h 3686235"/>
                <a:gd name="connsiteX4" fmla="*/ 156824 w 1839475"/>
                <a:gd name="connsiteY4" fmla="*/ 3199843 h 3686235"/>
                <a:gd name="connsiteX5" fmla="*/ 142573 w 1839475"/>
                <a:gd name="connsiteY5" fmla="*/ 507797 h 3686235"/>
                <a:gd name="connsiteX6" fmla="*/ 1838486 w 1839475"/>
                <a:gd name="connsiteY6" fmla="*/ 496 h 3686235"/>
                <a:gd name="connsiteX7" fmla="*/ 1823890 w 1839475"/>
                <a:gd name="connsiteY7" fmla="*/ 833203 h 3686235"/>
                <a:gd name="connsiteX0" fmla="*/ 1820075 w 1835660"/>
                <a:gd name="connsiteY0" fmla="*/ 2963925 h 3686235"/>
                <a:gd name="connsiteX1" fmla="*/ 1820075 w 1835660"/>
                <a:gd name="connsiteY1" fmla="*/ 2963925 h 3686235"/>
                <a:gd name="connsiteX2" fmla="*/ 1811720 w 1835660"/>
                <a:gd name="connsiteY2" fmla="*/ 3686235 h 3686235"/>
                <a:gd name="connsiteX3" fmla="*/ 595241 w 1835660"/>
                <a:gd name="connsiteY3" fmla="*/ 3661555 h 3686235"/>
                <a:gd name="connsiteX4" fmla="*/ 153009 w 1835660"/>
                <a:gd name="connsiteY4" fmla="*/ 3199843 h 3686235"/>
                <a:gd name="connsiteX5" fmla="*/ 138758 w 1835660"/>
                <a:gd name="connsiteY5" fmla="*/ 507797 h 3686235"/>
                <a:gd name="connsiteX6" fmla="*/ 1834671 w 1835660"/>
                <a:gd name="connsiteY6" fmla="*/ 496 h 3686235"/>
                <a:gd name="connsiteX7" fmla="*/ 1820075 w 1835660"/>
                <a:gd name="connsiteY7" fmla="*/ 833203 h 3686235"/>
                <a:gd name="connsiteX0" fmla="*/ 1820075 w 1835660"/>
                <a:gd name="connsiteY0" fmla="*/ 2963925 h 3701206"/>
                <a:gd name="connsiteX1" fmla="*/ 1820075 w 1835660"/>
                <a:gd name="connsiteY1" fmla="*/ 2963925 h 3701206"/>
                <a:gd name="connsiteX2" fmla="*/ 1811720 w 1835660"/>
                <a:gd name="connsiteY2" fmla="*/ 3686235 h 3701206"/>
                <a:gd name="connsiteX3" fmla="*/ 595241 w 1835660"/>
                <a:gd name="connsiteY3" fmla="*/ 3661555 h 3701206"/>
                <a:gd name="connsiteX4" fmla="*/ 153009 w 1835660"/>
                <a:gd name="connsiteY4" fmla="*/ 3199843 h 3701206"/>
                <a:gd name="connsiteX5" fmla="*/ 138758 w 1835660"/>
                <a:gd name="connsiteY5" fmla="*/ 507797 h 3701206"/>
                <a:gd name="connsiteX6" fmla="*/ 1834671 w 1835660"/>
                <a:gd name="connsiteY6" fmla="*/ 496 h 3701206"/>
                <a:gd name="connsiteX7" fmla="*/ 1820075 w 1835660"/>
                <a:gd name="connsiteY7" fmla="*/ 833203 h 3701206"/>
                <a:gd name="connsiteX0" fmla="*/ 1820075 w 1835660"/>
                <a:gd name="connsiteY0" fmla="*/ 2963925 h 3701206"/>
                <a:gd name="connsiteX1" fmla="*/ 1820075 w 1835660"/>
                <a:gd name="connsiteY1" fmla="*/ 2963925 h 3701206"/>
                <a:gd name="connsiteX2" fmla="*/ 1811720 w 1835660"/>
                <a:gd name="connsiteY2" fmla="*/ 3686235 h 3701206"/>
                <a:gd name="connsiteX3" fmla="*/ 595241 w 1835660"/>
                <a:gd name="connsiteY3" fmla="*/ 3661555 h 3701206"/>
                <a:gd name="connsiteX4" fmla="*/ 153009 w 1835660"/>
                <a:gd name="connsiteY4" fmla="*/ 3199843 h 3701206"/>
                <a:gd name="connsiteX5" fmla="*/ 138758 w 1835660"/>
                <a:gd name="connsiteY5" fmla="*/ 507797 h 3701206"/>
                <a:gd name="connsiteX6" fmla="*/ 1834671 w 1835660"/>
                <a:gd name="connsiteY6" fmla="*/ 496 h 3701206"/>
                <a:gd name="connsiteX7" fmla="*/ 1820075 w 1835660"/>
                <a:gd name="connsiteY7" fmla="*/ 833203 h 3701206"/>
                <a:gd name="connsiteX0" fmla="*/ 1820075 w 1835660"/>
                <a:gd name="connsiteY0" fmla="*/ 2963925 h 3701206"/>
                <a:gd name="connsiteX1" fmla="*/ 1820075 w 1835660"/>
                <a:gd name="connsiteY1" fmla="*/ 2963925 h 3701206"/>
                <a:gd name="connsiteX2" fmla="*/ 1811720 w 1835660"/>
                <a:gd name="connsiteY2" fmla="*/ 3686235 h 3701206"/>
                <a:gd name="connsiteX3" fmla="*/ 595241 w 1835660"/>
                <a:gd name="connsiteY3" fmla="*/ 3661555 h 3701206"/>
                <a:gd name="connsiteX4" fmla="*/ 153009 w 1835660"/>
                <a:gd name="connsiteY4" fmla="*/ 3199843 h 3701206"/>
                <a:gd name="connsiteX5" fmla="*/ 138758 w 1835660"/>
                <a:gd name="connsiteY5" fmla="*/ 507797 h 3701206"/>
                <a:gd name="connsiteX6" fmla="*/ 1834671 w 1835660"/>
                <a:gd name="connsiteY6" fmla="*/ 496 h 3701206"/>
                <a:gd name="connsiteX7" fmla="*/ 1820075 w 1835660"/>
                <a:gd name="connsiteY7" fmla="*/ 833203 h 3701206"/>
                <a:gd name="connsiteX0" fmla="*/ 1820075 w 1835660"/>
                <a:gd name="connsiteY0" fmla="*/ 2963925 h 3701206"/>
                <a:gd name="connsiteX1" fmla="*/ 1820075 w 1835660"/>
                <a:gd name="connsiteY1" fmla="*/ 2963925 h 3701206"/>
                <a:gd name="connsiteX2" fmla="*/ 1811720 w 1835660"/>
                <a:gd name="connsiteY2" fmla="*/ 3686235 h 3701206"/>
                <a:gd name="connsiteX3" fmla="*/ 595241 w 1835660"/>
                <a:gd name="connsiteY3" fmla="*/ 3661555 h 3701206"/>
                <a:gd name="connsiteX4" fmla="*/ 153009 w 1835660"/>
                <a:gd name="connsiteY4" fmla="*/ 3199843 h 3701206"/>
                <a:gd name="connsiteX5" fmla="*/ 138758 w 1835660"/>
                <a:gd name="connsiteY5" fmla="*/ 507797 h 3701206"/>
                <a:gd name="connsiteX6" fmla="*/ 1834671 w 1835660"/>
                <a:gd name="connsiteY6" fmla="*/ 496 h 3701206"/>
                <a:gd name="connsiteX7" fmla="*/ 1820075 w 1835660"/>
                <a:gd name="connsiteY7" fmla="*/ 833203 h 3701206"/>
                <a:gd name="connsiteX0" fmla="*/ 1820075 w 1835660"/>
                <a:gd name="connsiteY0" fmla="*/ 2963925 h 3686235"/>
                <a:gd name="connsiteX1" fmla="*/ 1820075 w 1835660"/>
                <a:gd name="connsiteY1" fmla="*/ 2963925 h 3686235"/>
                <a:gd name="connsiteX2" fmla="*/ 1811720 w 1835660"/>
                <a:gd name="connsiteY2" fmla="*/ 3686235 h 3686235"/>
                <a:gd name="connsiteX3" fmla="*/ 595241 w 1835660"/>
                <a:gd name="connsiteY3" fmla="*/ 3661555 h 3686235"/>
                <a:gd name="connsiteX4" fmla="*/ 153009 w 1835660"/>
                <a:gd name="connsiteY4" fmla="*/ 3199843 h 3686235"/>
                <a:gd name="connsiteX5" fmla="*/ 138758 w 1835660"/>
                <a:gd name="connsiteY5" fmla="*/ 507797 h 3686235"/>
                <a:gd name="connsiteX6" fmla="*/ 1834671 w 1835660"/>
                <a:gd name="connsiteY6" fmla="*/ 496 h 3686235"/>
                <a:gd name="connsiteX7" fmla="*/ 1820075 w 1835660"/>
                <a:gd name="connsiteY7" fmla="*/ 833203 h 3686235"/>
                <a:gd name="connsiteX0" fmla="*/ 2084093 w 2099678"/>
                <a:gd name="connsiteY0" fmla="*/ 2963435 h 3685745"/>
                <a:gd name="connsiteX1" fmla="*/ 2084093 w 2099678"/>
                <a:gd name="connsiteY1" fmla="*/ 2963435 h 3685745"/>
                <a:gd name="connsiteX2" fmla="*/ 2075738 w 2099678"/>
                <a:gd name="connsiteY2" fmla="*/ 3685745 h 3685745"/>
                <a:gd name="connsiteX3" fmla="*/ 859259 w 2099678"/>
                <a:gd name="connsiteY3" fmla="*/ 3661065 h 3685745"/>
                <a:gd name="connsiteX4" fmla="*/ 22922 w 2099678"/>
                <a:gd name="connsiteY4" fmla="*/ 1885221 h 3685745"/>
                <a:gd name="connsiteX5" fmla="*/ 402776 w 2099678"/>
                <a:gd name="connsiteY5" fmla="*/ 507307 h 3685745"/>
                <a:gd name="connsiteX6" fmla="*/ 2098689 w 2099678"/>
                <a:gd name="connsiteY6" fmla="*/ 6 h 3685745"/>
                <a:gd name="connsiteX7" fmla="*/ 2084093 w 2099678"/>
                <a:gd name="connsiteY7" fmla="*/ 832713 h 3685745"/>
                <a:gd name="connsiteX0" fmla="*/ 2070836 w 2086421"/>
                <a:gd name="connsiteY0" fmla="*/ 2963441 h 3685751"/>
                <a:gd name="connsiteX1" fmla="*/ 2070836 w 2086421"/>
                <a:gd name="connsiteY1" fmla="*/ 2963441 h 3685751"/>
                <a:gd name="connsiteX2" fmla="*/ 2062481 w 2086421"/>
                <a:gd name="connsiteY2" fmla="*/ 3685751 h 3685751"/>
                <a:gd name="connsiteX3" fmla="*/ 846002 w 2086421"/>
                <a:gd name="connsiteY3" fmla="*/ 3661071 h 3685751"/>
                <a:gd name="connsiteX4" fmla="*/ 24261 w 2086421"/>
                <a:gd name="connsiteY4" fmla="*/ 2513090 h 3685751"/>
                <a:gd name="connsiteX5" fmla="*/ 389519 w 2086421"/>
                <a:gd name="connsiteY5" fmla="*/ 507313 h 3685751"/>
                <a:gd name="connsiteX6" fmla="*/ 2085432 w 2086421"/>
                <a:gd name="connsiteY6" fmla="*/ 12 h 3685751"/>
                <a:gd name="connsiteX7" fmla="*/ 2070836 w 2086421"/>
                <a:gd name="connsiteY7" fmla="*/ 832719 h 3685751"/>
                <a:gd name="connsiteX0" fmla="*/ 2058377 w 2073962"/>
                <a:gd name="connsiteY0" fmla="*/ 2993611 h 3715921"/>
                <a:gd name="connsiteX1" fmla="*/ 2058377 w 2073962"/>
                <a:gd name="connsiteY1" fmla="*/ 2993611 h 3715921"/>
                <a:gd name="connsiteX2" fmla="*/ 2050022 w 2073962"/>
                <a:gd name="connsiteY2" fmla="*/ 3715921 h 3715921"/>
                <a:gd name="connsiteX3" fmla="*/ 833543 w 2073962"/>
                <a:gd name="connsiteY3" fmla="*/ 3691241 h 3715921"/>
                <a:gd name="connsiteX4" fmla="*/ 11802 w 2073962"/>
                <a:gd name="connsiteY4" fmla="*/ 2543260 h 3715921"/>
                <a:gd name="connsiteX5" fmla="*/ 377060 w 2073962"/>
                <a:gd name="connsiteY5" fmla="*/ 537483 h 3715921"/>
                <a:gd name="connsiteX6" fmla="*/ 789756 w 2073962"/>
                <a:gd name="connsiteY6" fmla="*/ 216096 h 3715921"/>
                <a:gd name="connsiteX7" fmla="*/ 2072973 w 2073962"/>
                <a:gd name="connsiteY7" fmla="*/ 30182 h 3715921"/>
                <a:gd name="connsiteX8" fmla="*/ 2058377 w 2073962"/>
                <a:gd name="connsiteY8" fmla="*/ 862889 h 3715921"/>
                <a:gd name="connsiteX0" fmla="*/ 2058377 w 2073962"/>
                <a:gd name="connsiteY0" fmla="*/ 2993611 h 3715921"/>
                <a:gd name="connsiteX1" fmla="*/ 2058377 w 2073962"/>
                <a:gd name="connsiteY1" fmla="*/ 2993611 h 3715921"/>
                <a:gd name="connsiteX2" fmla="*/ 2050022 w 2073962"/>
                <a:gd name="connsiteY2" fmla="*/ 3715921 h 3715921"/>
                <a:gd name="connsiteX3" fmla="*/ 833543 w 2073962"/>
                <a:gd name="connsiteY3" fmla="*/ 3691241 h 3715921"/>
                <a:gd name="connsiteX4" fmla="*/ 11802 w 2073962"/>
                <a:gd name="connsiteY4" fmla="*/ 2543260 h 3715921"/>
                <a:gd name="connsiteX5" fmla="*/ 377060 w 2073962"/>
                <a:gd name="connsiteY5" fmla="*/ 537483 h 3715921"/>
                <a:gd name="connsiteX6" fmla="*/ 789756 w 2073962"/>
                <a:gd name="connsiteY6" fmla="*/ 216096 h 3715921"/>
                <a:gd name="connsiteX7" fmla="*/ 2072973 w 2073962"/>
                <a:gd name="connsiteY7" fmla="*/ 30182 h 3715921"/>
                <a:gd name="connsiteX8" fmla="*/ 2058377 w 2073962"/>
                <a:gd name="connsiteY8" fmla="*/ 862889 h 3715921"/>
                <a:gd name="connsiteX0" fmla="*/ 2058377 w 2073962"/>
                <a:gd name="connsiteY0" fmla="*/ 3008868 h 3731178"/>
                <a:gd name="connsiteX1" fmla="*/ 2058377 w 2073962"/>
                <a:gd name="connsiteY1" fmla="*/ 3008868 h 3731178"/>
                <a:gd name="connsiteX2" fmla="*/ 2050022 w 2073962"/>
                <a:gd name="connsiteY2" fmla="*/ 3731178 h 3731178"/>
                <a:gd name="connsiteX3" fmla="*/ 833543 w 2073962"/>
                <a:gd name="connsiteY3" fmla="*/ 3706498 h 3731178"/>
                <a:gd name="connsiteX4" fmla="*/ 11802 w 2073962"/>
                <a:gd name="connsiteY4" fmla="*/ 2558517 h 3731178"/>
                <a:gd name="connsiteX5" fmla="*/ 377060 w 2073962"/>
                <a:gd name="connsiteY5" fmla="*/ 552740 h 3731178"/>
                <a:gd name="connsiteX6" fmla="*/ 789756 w 2073962"/>
                <a:gd name="connsiteY6" fmla="*/ 129142 h 3731178"/>
                <a:gd name="connsiteX7" fmla="*/ 2072973 w 2073962"/>
                <a:gd name="connsiteY7" fmla="*/ 45439 h 3731178"/>
                <a:gd name="connsiteX8" fmla="*/ 2058377 w 2073962"/>
                <a:gd name="connsiteY8" fmla="*/ 878146 h 3731178"/>
                <a:gd name="connsiteX0" fmla="*/ 2058377 w 2073962"/>
                <a:gd name="connsiteY0" fmla="*/ 2993028 h 3715338"/>
                <a:gd name="connsiteX1" fmla="*/ 2058377 w 2073962"/>
                <a:gd name="connsiteY1" fmla="*/ 2993028 h 3715338"/>
                <a:gd name="connsiteX2" fmla="*/ 2050022 w 2073962"/>
                <a:gd name="connsiteY2" fmla="*/ 3715338 h 3715338"/>
                <a:gd name="connsiteX3" fmla="*/ 833543 w 2073962"/>
                <a:gd name="connsiteY3" fmla="*/ 3690658 h 3715338"/>
                <a:gd name="connsiteX4" fmla="*/ 11802 w 2073962"/>
                <a:gd name="connsiteY4" fmla="*/ 2542677 h 3715338"/>
                <a:gd name="connsiteX5" fmla="*/ 377060 w 2073962"/>
                <a:gd name="connsiteY5" fmla="*/ 536900 h 3715338"/>
                <a:gd name="connsiteX6" fmla="*/ 789756 w 2073962"/>
                <a:gd name="connsiteY6" fmla="*/ 113302 h 3715338"/>
                <a:gd name="connsiteX7" fmla="*/ 2072973 w 2073962"/>
                <a:gd name="connsiteY7" fmla="*/ 29599 h 3715338"/>
                <a:gd name="connsiteX8" fmla="*/ 2058377 w 2073962"/>
                <a:gd name="connsiteY8" fmla="*/ 862306 h 3715338"/>
                <a:gd name="connsiteX0" fmla="*/ 2058377 w 2073962"/>
                <a:gd name="connsiteY0" fmla="*/ 3017502 h 3739812"/>
                <a:gd name="connsiteX1" fmla="*/ 2058377 w 2073962"/>
                <a:gd name="connsiteY1" fmla="*/ 3017502 h 3739812"/>
                <a:gd name="connsiteX2" fmla="*/ 2050022 w 2073962"/>
                <a:gd name="connsiteY2" fmla="*/ 3739812 h 3739812"/>
                <a:gd name="connsiteX3" fmla="*/ 833543 w 2073962"/>
                <a:gd name="connsiteY3" fmla="*/ 3715132 h 3739812"/>
                <a:gd name="connsiteX4" fmla="*/ 11802 w 2073962"/>
                <a:gd name="connsiteY4" fmla="*/ 2567151 h 3739812"/>
                <a:gd name="connsiteX5" fmla="*/ 377060 w 2073962"/>
                <a:gd name="connsiteY5" fmla="*/ 561374 h 3739812"/>
                <a:gd name="connsiteX6" fmla="*/ 789756 w 2073962"/>
                <a:gd name="connsiteY6" fmla="*/ 6363 h 3739812"/>
                <a:gd name="connsiteX7" fmla="*/ 2072973 w 2073962"/>
                <a:gd name="connsiteY7" fmla="*/ 54073 h 3739812"/>
                <a:gd name="connsiteX8" fmla="*/ 2058377 w 2073962"/>
                <a:gd name="connsiteY8" fmla="*/ 886780 h 3739812"/>
                <a:gd name="connsiteX0" fmla="*/ 2058996 w 2074581"/>
                <a:gd name="connsiteY0" fmla="*/ 3025740 h 3748050"/>
                <a:gd name="connsiteX1" fmla="*/ 2058996 w 2074581"/>
                <a:gd name="connsiteY1" fmla="*/ 3025740 h 3748050"/>
                <a:gd name="connsiteX2" fmla="*/ 2050641 w 2074581"/>
                <a:gd name="connsiteY2" fmla="*/ 3748050 h 3748050"/>
                <a:gd name="connsiteX3" fmla="*/ 834162 w 2074581"/>
                <a:gd name="connsiteY3" fmla="*/ 3723370 h 3748050"/>
                <a:gd name="connsiteX4" fmla="*/ 12421 w 2074581"/>
                <a:gd name="connsiteY4" fmla="*/ 2575389 h 3748050"/>
                <a:gd name="connsiteX5" fmla="*/ 377679 w 2074581"/>
                <a:gd name="connsiteY5" fmla="*/ 569612 h 3748050"/>
                <a:gd name="connsiteX6" fmla="*/ 907147 w 2074581"/>
                <a:gd name="connsiteY6" fmla="*/ 0 h 3748050"/>
                <a:gd name="connsiteX7" fmla="*/ 2073592 w 2074581"/>
                <a:gd name="connsiteY7" fmla="*/ 62311 h 3748050"/>
                <a:gd name="connsiteX8" fmla="*/ 2058996 w 2074581"/>
                <a:gd name="connsiteY8" fmla="*/ 895018 h 3748050"/>
                <a:gd name="connsiteX0" fmla="*/ 2058996 w 2074581"/>
                <a:gd name="connsiteY0" fmla="*/ 3025740 h 3748050"/>
                <a:gd name="connsiteX1" fmla="*/ 2058996 w 2074581"/>
                <a:gd name="connsiteY1" fmla="*/ 3025740 h 3748050"/>
                <a:gd name="connsiteX2" fmla="*/ 2050641 w 2074581"/>
                <a:gd name="connsiteY2" fmla="*/ 3748050 h 3748050"/>
                <a:gd name="connsiteX3" fmla="*/ 834162 w 2074581"/>
                <a:gd name="connsiteY3" fmla="*/ 3723370 h 3748050"/>
                <a:gd name="connsiteX4" fmla="*/ 12421 w 2074581"/>
                <a:gd name="connsiteY4" fmla="*/ 2575389 h 3748050"/>
                <a:gd name="connsiteX5" fmla="*/ 377679 w 2074581"/>
                <a:gd name="connsiteY5" fmla="*/ 569612 h 3748050"/>
                <a:gd name="connsiteX6" fmla="*/ 907147 w 2074581"/>
                <a:gd name="connsiteY6" fmla="*/ 0 h 3748050"/>
                <a:gd name="connsiteX7" fmla="*/ 2073592 w 2074581"/>
                <a:gd name="connsiteY7" fmla="*/ 62311 h 3748050"/>
                <a:gd name="connsiteX8" fmla="*/ 2058996 w 2074581"/>
                <a:gd name="connsiteY8" fmla="*/ 895018 h 3748050"/>
                <a:gd name="connsiteX0" fmla="*/ 2058996 w 2074581"/>
                <a:gd name="connsiteY0" fmla="*/ 3025740 h 3748050"/>
                <a:gd name="connsiteX1" fmla="*/ 2058996 w 2074581"/>
                <a:gd name="connsiteY1" fmla="*/ 3025740 h 3748050"/>
                <a:gd name="connsiteX2" fmla="*/ 2050641 w 2074581"/>
                <a:gd name="connsiteY2" fmla="*/ 3748050 h 3748050"/>
                <a:gd name="connsiteX3" fmla="*/ 834162 w 2074581"/>
                <a:gd name="connsiteY3" fmla="*/ 3723370 h 3748050"/>
                <a:gd name="connsiteX4" fmla="*/ 12421 w 2074581"/>
                <a:gd name="connsiteY4" fmla="*/ 2575389 h 3748050"/>
                <a:gd name="connsiteX5" fmla="*/ 377679 w 2074581"/>
                <a:gd name="connsiteY5" fmla="*/ 569612 h 3748050"/>
                <a:gd name="connsiteX6" fmla="*/ 907147 w 2074581"/>
                <a:gd name="connsiteY6" fmla="*/ 0 h 3748050"/>
                <a:gd name="connsiteX7" fmla="*/ 2073592 w 2074581"/>
                <a:gd name="connsiteY7" fmla="*/ 62311 h 3748050"/>
                <a:gd name="connsiteX8" fmla="*/ 2058996 w 2074581"/>
                <a:gd name="connsiteY8" fmla="*/ 895018 h 3748050"/>
                <a:gd name="connsiteX0" fmla="*/ 2058996 w 2074581"/>
                <a:gd name="connsiteY0" fmla="*/ 2968525 h 3690835"/>
                <a:gd name="connsiteX1" fmla="*/ 2058996 w 2074581"/>
                <a:gd name="connsiteY1" fmla="*/ 2968525 h 3690835"/>
                <a:gd name="connsiteX2" fmla="*/ 2050641 w 2074581"/>
                <a:gd name="connsiteY2" fmla="*/ 3690835 h 3690835"/>
                <a:gd name="connsiteX3" fmla="*/ 834162 w 2074581"/>
                <a:gd name="connsiteY3" fmla="*/ 3666155 h 3690835"/>
                <a:gd name="connsiteX4" fmla="*/ 12421 w 2074581"/>
                <a:gd name="connsiteY4" fmla="*/ 2518174 h 3690835"/>
                <a:gd name="connsiteX5" fmla="*/ 377679 w 2074581"/>
                <a:gd name="connsiteY5" fmla="*/ 512397 h 3690835"/>
                <a:gd name="connsiteX6" fmla="*/ 907147 w 2074581"/>
                <a:gd name="connsiteY6" fmla="*/ 1191 h 3690835"/>
                <a:gd name="connsiteX7" fmla="*/ 2073592 w 2074581"/>
                <a:gd name="connsiteY7" fmla="*/ 5096 h 3690835"/>
                <a:gd name="connsiteX8" fmla="*/ 2058996 w 2074581"/>
                <a:gd name="connsiteY8" fmla="*/ 837803 h 3690835"/>
                <a:gd name="connsiteX0" fmla="*/ 2180938 w 2196523"/>
                <a:gd name="connsiteY0" fmla="*/ 2968525 h 3690835"/>
                <a:gd name="connsiteX1" fmla="*/ 2180938 w 2196523"/>
                <a:gd name="connsiteY1" fmla="*/ 2968525 h 3690835"/>
                <a:gd name="connsiteX2" fmla="*/ 2172583 w 2196523"/>
                <a:gd name="connsiteY2" fmla="*/ 3690835 h 3690835"/>
                <a:gd name="connsiteX3" fmla="*/ 956104 w 2196523"/>
                <a:gd name="connsiteY3" fmla="*/ 3666155 h 3690835"/>
                <a:gd name="connsiteX4" fmla="*/ 134363 w 2196523"/>
                <a:gd name="connsiteY4" fmla="*/ 2518174 h 3690835"/>
                <a:gd name="connsiteX5" fmla="*/ 90920 w 2196523"/>
                <a:gd name="connsiteY5" fmla="*/ 862832 h 3690835"/>
                <a:gd name="connsiteX6" fmla="*/ 1029089 w 2196523"/>
                <a:gd name="connsiteY6" fmla="*/ 1191 h 3690835"/>
                <a:gd name="connsiteX7" fmla="*/ 2195534 w 2196523"/>
                <a:gd name="connsiteY7" fmla="*/ 5096 h 3690835"/>
                <a:gd name="connsiteX8" fmla="*/ 2180938 w 2196523"/>
                <a:gd name="connsiteY8" fmla="*/ 837803 h 3690835"/>
                <a:gd name="connsiteX0" fmla="*/ 2180938 w 2196523"/>
                <a:gd name="connsiteY0" fmla="*/ 2968525 h 3690835"/>
                <a:gd name="connsiteX1" fmla="*/ 2180938 w 2196523"/>
                <a:gd name="connsiteY1" fmla="*/ 2968525 h 3690835"/>
                <a:gd name="connsiteX2" fmla="*/ 2172583 w 2196523"/>
                <a:gd name="connsiteY2" fmla="*/ 3690835 h 3690835"/>
                <a:gd name="connsiteX3" fmla="*/ 956104 w 2196523"/>
                <a:gd name="connsiteY3" fmla="*/ 3666155 h 3690835"/>
                <a:gd name="connsiteX4" fmla="*/ 134363 w 2196523"/>
                <a:gd name="connsiteY4" fmla="*/ 2518174 h 3690835"/>
                <a:gd name="connsiteX5" fmla="*/ 90920 w 2196523"/>
                <a:gd name="connsiteY5" fmla="*/ 862832 h 3690835"/>
                <a:gd name="connsiteX6" fmla="*/ 1029089 w 2196523"/>
                <a:gd name="connsiteY6" fmla="*/ 1191 h 3690835"/>
                <a:gd name="connsiteX7" fmla="*/ 2195534 w 2196523"/>
                <a:gd name="connsiteY7" fmla="*/ 5096 h 3690835"/>
                <a:gd name="connsiteX8" fmla="*/ 2180938 w 2196523"/>
                <a:gd name="connsiteY8" fmla="*/ 837803 h 3690835"/>
                <a:gd name="connsiteX0" fmla="*/ 2180938 w 2196523"/>
                <a:gd name="connsiteY0" fmla="*/ 2977283 h 3699593"/>
                <a:gd name="connsiteX1" fmla="*/ 2180938 w 2196523"/>
                <a:gd name="connsiteY1" fmla="*/ 2977283 h 3699593"/>
                <a:gd name="connsiteX2" fmla="*/ 2172583 w 2196523"/>
                <a:gd name="connsiteY2" fmla="*/ 3699593 h 3699593"/>
                <a:gd name="connsiteX3" fmla="*/ 956104 w 2196523"/>
                <a:gd name="connsiteY3" fmla="*/ 3674913 h 3699593"/>
                <a:gd name="connsiteX4" fmla="*/ 134363 w 2196523"/>
                <a:gd name="connsiteY4" fmla="*/ 2526932 h 3699593"/>
                <a:gd name="connsiteX5" fmla="*/ 90920 w 2196523"/>
                <a:gd name="connsiteY5" fmla="*/ 871590 h 3699593"/>
                <a:gd name="connsiteX6" fmla="*/ 1029089 w 2196523"/>
                <a:gd name="connsiteY6" fmla="*/ 9949 h 3699593"/>
                <a:gd name="connsiteX7" fmla="*/ 2195534 w 2196523"/>
                <a:gd name="connsiteY7" fmla="*/ 13854 h 3699593"/>
                <a:gd name="connsiteX8" fmla="*/ 2180938 w 2196523"/>
                <a:gd name="connsiteY8" fmla="*/ 846561 h 3699593"/>
                <a:gd name="connsiteX0" fmla="*/ 2201110 w 2216695"/>
                <a:gd name="connsiteY0" fmla="*/ 2977283 h 3699593"/>
                <a:gd name="connsiteX1" fmla="*/ 2201110 w 2216695"/>
                <a:gd name="connsiteY1" fmla="*/ 2977283 h 3699593"/>
                <a:gd name="connsiteX2" fmla="*/ 2192755 w 2216695"/>
                <a:gd name="connsiteY2" fmla="*/ 3699593 h 3699593"/>
                <a:gd name="connsiteX3" fmla="*/ 976276 w 2216695"/>
                <a:gd name="connsiteY3" fmla="*/ 3674913 h 3699593"/>
                <a:gd name="connsiteX4" fmla="*/ 154535 w 2216695"/>
                <a:gd name="connsiteY4" fmla="*/ 2526932 h 3699593"/>
                <a:gd name="connsiteX5" fmla="*/ 81899 w 2216695"/>
                <a:gd name="connsiteY5" fmla="*/ 1046808 h 3699593"/>
                <a:gd name="connsiteX6" fmla="*/ 1049261 w 2216695"/>
                <a:gd name="connsiteY6" fmla="*/ 9949 h 3699593"/>
                <a:gd name="connsiteX7" fmla="*/ 2215706 w 2216695"/>
                <a:gd name="connsiteY7" fmla="*/ 13854 h 3699593"/>
                <a:gd name="connsiteX8" fmla="*/ 2201110 w 2216695"/>
                <a:gd name="connsiteY8" fmla="*/ 846561 h 3699593"/>
                <a:gd name="connsiteX0" fmla="*/ 2201110 w 2216695"/>
                <a:gd name="connsiteY0" fmla="*/ 2977283 h 3699593"/>
                <a:gd name="connsiteX1" fmla="*/ 2201110 w 2216695"/>
                <a:gd name="connsiteY1" fmla="*/ 2977283 h 3699593"/>
                <a:gd name="connsiteX2" fmla="*/ 2192755 w 2216695"/>
                <a:gd name="connsiteY2" fmla="*/ 3699593 h 3699593"/>
                <a:gd name="connsiteX3" fmla="*/ 976276 w 2216695"/>
                <a:gd name="connsiteY3" fmla="*/ 3674913 h 3699593"/>
                <a:gd name="connsiteX4" fmla="*/ 154535 w 2216695"/>
                <a:gd name="connsiteY4" fmla="*/ 2526932 h 3699593"/>
                <a:gd name="connsiteX5" fmla="*/ 81899 w 2216695"/>
                <a:gd name="connsiteY5" fmla="*/ 1149018 h 3699593"/>
                <a:gd name="connsiteX6" fmla="*/ 1049261 w 2216695"/>
                <a:gd name="connsiteY6" fmla="*/ 9949 h 3699593"/>
                <a:gd name="connsiteX7" fmla="*/ 2215706 w 2216695"/>
                <a:gd name="connsiteY7" fmla="*/ 13854 h 3699593"/>
                <a:gd name="connsiteX8" fmla="*/ 2201110 w 2216695"/>
                <a:gd name="connsiteY8" fmla="*/ 846561 h 369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695" h="3699593">
                  <a:moveTo>
                    <a:pt x="2201110" y="2977283"/>
                  </a:moveTo>
                  <a:lnTo>
                    <a:pt x="2201110" y="2977283"/>
                  </a:lnTo>
                  <a:cubicBezTo>
                    <a:pt x="2198325" y="3218053"/>
                    <a:pt x="2196932" y="3338438"/>
                    <a:pt x="2192755" y="3699593"/>
                  </a:cubicBezTo>
                  <a:cubicBezTo>
                    <a:pt x="1628305" y="3687253"/>
                    <a:pt x="1241923" y="3696324"/>
                    <a:pt x="976276" y="3674913"/>
                  </a:cubicBezTo>
                  <a:cubicBezTo>
                    <a:pt x="645358" y="3373951"/>
                    <a:pt x="303598" y="2947914"/>
                    <a:pt x="154535" y="2526932"/>
                  </a:cubicBezTo>
                  <a:cubicBezTo>
                    <a:pt x="5472" y="2105950"/>
                    <a:pt x="-67222" y="1568515"/>
                    <a:pt x="81899" y="1149018"/>
                  </a:cubicBezTo>
                  <a:cubicBezTo>
                    <a:pt x="231020" y="729521"/>
                    <a:pt x="766609" y="94499"/>
                    <a:pt x="1049261" y="9949"/>
                  </a:cubicBezTo>
                  <a:cubicBezTo>
                    <a:pt x="1331914" y="-1594"/>
                    <a:pt x="1960480" y="-6336"/>
                    <a:pt x="2215706" y="13854"/>
                  </a:cubicBezTo>
                  <a:cubicBezTo>
                    <a:pt x="2221334" y="186621"/>
                    <a:pt x="2201110" y="800604"/>
                    <a:pt x="2201110" y="846561"/>
                  </a:cubicBezTo>
                </a:path>
              </a:pathLst>
            </a:custGeom>
            <a:grpFill/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pitchFamily="124" charset="-128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6221996" y="3127996"/>
              <a:ext cx="791854" cy="0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23" name="Straight Connector 22"/>
            <p:cNvCxnSpPr/>
            <p:nvPr/>
          </p:nvCxnSpPr>
          <p:spPr bwMode="auto">
            <a:xfrm>
              <a:off x="6231266" y="3111008"/>
              <a:ext cx="0" cy="443567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 bwMode="auto">
            <a:xfrm>
              <a:off x="6213475" y="3543939"/>
              <a:ext cx="791856" cy="0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 bwMode="auto">
            <a:xfrm>
              <a:off x="6213475" y="3991634"/>
              <a:ext cx="791856" cy="0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26" name="Straight Connector 25"/>
            <p:cNvCxnSpPr/>
            <p:nvPr/>
          </p:nvCxnSpPr>
          <p:spPr bwMode="auto">
            <a:xfrm>
              <a:off x="6231266" y="3982405"/>
              <a:ext cx="0" cy="428050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 bwMode="auto">
            <a:xfrm>
              <a:off x="6213475" y="4407577"/>
              <a:ext cx="791856" cy="0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28" name="Straight Connector 27"/>
            <p:cNvCxnSpPr/>
            <p:nvPr/>
          </p:nvCxnSpPr>
          <p:spPr bwMode="auto">
            <a:xfrm>
              <a:off x="6213475" y="4855271"/>
              <a:ext cx="791856" cy="0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29" name="Straight Connector 28"/>
            <p:cNvCxnSpPr/>
            <p:nvPr/>
          </p:nvCxnSpPr>
          <p:spPr bwMode="auto">
            <a:xfrm>
              <a:off x="6230844" y="4845548"/>
              <a:ext cx="0" cy="430627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>
              <a:off x="6213475" y="5262690"/>
              <a:ext cx="791856" cy="0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 bwMode="auto">
            <a:xfrm>
              <a:off x="6987876" y="3537684"/>
              <a:ext cx="0" cy="468213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 bwMode="auto">
            <a:xfrm>
              <a:off x="6991050" y="4396365"/>
              <a:ext cx="0" cy="474882"/>
            </a:xfrm>
            <a:prstGeom prst="line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cxnSp>
        <p:pic>
          <p:nvPicPr>
            <p:cNvPr id="33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2" t="12872" r="21468" b="24580"/>
            <a:stretch>
              <a:fillRect/>
            </a:stretch>
          </p:blipFill>
          <p:spPr bwMode="auto">
            <a:xfrm>
              <a:off x="7308304" y="3284984"/>
              <a:ext cx="1228540" cy="1242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</p:pic>
      </p:grp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827584" y="1894557"/>
            <a:ext cx="7993062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3200" b="1" dirty="0">
                <a:latin typeface="Trebuchet MS"/>
                <a:cs typeface="Trebuchet MS"/>
              </a:rPr>
              <a:t>Cluster formation over </a:t>
            </a:r>
            <a:r>
              <a:rPr lang="en-US" sz="3200" b="1" dirty="0" err="1">
                <a:latin typeface="Trebuchet MS"/>
                <a:cs typeface="Trebuchet MS"/>
              </a:rPr>
              <a:t>WiFi</a:t>
            </a:r>
            <a:r>
              <a:rPr lang="en-US" sz="3200" b="1" dirty="0">
                <a:latin typeface="Trebuchet MS"/>
                <a:cs typeface="Trebuchet MS"/>
              </a:rPr>
              <a:t> </a:t>
            </a:r>
            <a:r>
              <a:rPr lang="en-US" sz="3200" b="1" dirty="0" smtClean="0">
                <a:latin typeface="Trebuchet MS"/>
                <a:cs typeface="Trebuchet MS"/>
              </a:rPr>
              <a:t>Direct</a:t>
            </a:r>
            <a:endParaRPr lang="en-US" sz="3200" b="1" dirty="0">
              <a:latin typeface="Trebuchet MS"/>
              <a:cs typeface="Trebuchet MS"/>
            </a:endParaRP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3200" b="1" dirty="0">
                <a:latin typeface="Trebuchet MS"/>
                <a:cs typeface="Trebuchet MS"/>
              </a:rPr>
              <a:t>Cluster </a:t>
            </a:r>
            <a:r>
              <a:rPr lang="en-US" sz="3200" b="1" dirty="0" smtClean="0">
                <a:latin typeface="Trebuchet MS"/>
                <a:cs typeface="Trebuchet MS"/>
              </a:rPr>
              <a:t>registration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3200" b="1" dirty="0" smtClean="0">
                <a:latin typeface="Trebuchet MS"/>
                <a:cs typeface="Trebuchet MS"/>
              </a:rPr>
              <a:t>Bearer establishment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3200" b="1" dirty="0" smtClean="0">
                <a:latin typeface="Trebuchet MS"/>
                <a:cs typeface="Trebuchet MS"/>
              </a:rPr>
              <a:t>Mobility</a:t>
            </a:r>
            <a:endParaRPr lang="en-US" sz="3200" b="1" dirty="0">
              <a:latin typeface="Trebuchet MS"/>
              <a:cs typeface="Trebuchet MS"/>
            </a:endParaRP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3200" b="1" dirty="0" smtClean="0">
                <a:latin typeface="Trebuchet MS"/>
                <a:cs typeface="Trebuchet MS"/>
              </a:rPr>
              <a:t>Data </a:t>
            </a:r>
            <a:r>
              <a:rPr lang="en-US" sz="3200" b="1" dirty="0">
                <a:latin typeface="Trebuchet MS"/>
                <a:cs typeface="Trebuchet MS"/>
              </a:rPr>
              <a:t>plane operations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 sz="3200" b="1" dirty="0">
                <a:latin typeface="Trebuchet MS"/>
                <a:cs typeface="Trebuchet MS"/>
              </a:rPr>
              <a:t>LTE procedure adaptation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3662" y="6094458"/>
            <a:ext cx="80588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 smtClean="0">
                <a:latin typeface="Arial" charset="0"/>
                <a:ea typeface="Arial" charset="0"/>
                <a:cs typeface="Arial" charset="0"/>
              </a:rPr>
              <a:t>[5] </a:t>
            </a:r>
            <a:r>
              <a:rPr lang="en-US" sz="1100" b="1" i="1" dirty="0" err="1" smtClean="0">
                <a:latin typeface="Arial" charset="0"/>
                <a:ea typeface="Arial" charset="0"/>
                <a:cs typeface="Arial" charset="0"/>
              </a:rPr>
              <a:t>Arash</a:t>
            </a:r>
            <a:r>
              <a:rPr lang="en-US" sz="11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b="1" i="1" dirty="0" err="1">
                <a:latin typeface="Arial" charset="0"/>
                <a:ea typeface="Arial" charset="0"/>
                <a:cs typeface="Arial" charset="0"/>
              </a:rPr>
              <a:t>Asadi</a:t>
            </a:r>
            <a:r>
              <a:rPr lang="en-US" sz="11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and Vincenzo Mancuso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 “</a:t>
            </a:r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WiFi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Direct and LTE D2D in Action”, in Proceeding of the IEEE </a:t>
            </a:r>
            <a:r>
              <a:rPr lang="en-US" sz="1100" u="sng" dirty="0">
                <a:latin typeface="Arial" charset="0"/>
                <a:ea typeface="Arial" charset="0"/>
                <a:cs typeface="Arial" charset="0"/>
              </a:rPr>
              <a:t>Wireless Days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 Valencia, Spain, </a:t>
            </a:r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2013.</a:t>
            </a:r>
            <a:r>
              <a:rPr lang="en-US" sz="11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1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935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43E-6 -4.17959E-6 L -0.22253 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7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677E-6 3.26928E-6 L 0.16009 0.002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26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sp>
        <p:nvSpPr>
          <p:cNvPr id="7" name="TextBox 128"/>
          <p:cNvSpPr txBox="1">
            <a:spLocks noChangeArrowheads="1"/>
          </p:cNvSpPr>
          <p:nvPr/>
        </p:nvSpPr>
        <p:spPr bwMode="auto">
          <a:xfrm>
            <a:off x="4320483" y="3735214"/>
            <a:ext cx="4361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/>
              <a:t>Q</a:t>
            </a:r>
            <a:r>
              <a:rPr lang="en-US" sz="1100" i="1" baseline="-25000"/>
              <a:t>i+1</a:t>
            </a:r>
          </a:p>
        </p:txBody>
      </p:sp>
      <p:sp>
        <p:nvSpPr>
          <p:cNvPr id="8" name="TextBox 129"/>
          <p:cNvSpPr txBox="1">
            <a:spLocks noChangeArrowheads="1"/>
          </p:cNvSpPr>
          <p:nvPr/>
        </p:nvSpPr>
        <p:spPr bwMode="auto">
          <a:xfrm>
            <a:off x="4320483" y="3492978"/>
            <a:ext cx="3288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/>
              <a:t>Q</a:t>
            </a:r>
            <a:r>
              <a:rPr lang="en-US" sz="1100" i="1" baseline="-25000"/>
              <a:t>i</a:t>
            </a:r>
          </a:p>
        </p:txBody>
      </p:sp>
      <p:sp>
        <p:nvSpPr>
          <p:cNvPr id="9" name="TextBox 130"/>
          <p:cNvSpPr txBox="1">
            <a:spLocks noChangeArrowheads="1"/>
          </p:cNvSpPr>
          <p:nvPr/>
        </p:nvSpPr>
        <p:spPr bwMode="auto">
          <a:xfrm>
            <a:off x="4320484" y="3261416"/>
            <a:ext cx="41250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/>
              <a:t>Q</a:t>
            </a:r>
            <a:r>
              <a:rPr lang="en-US" sz="1100" i="1" baseline="-25000"/>
              <a:t>i-1</a:t>
            </a:r>
          </a:p>
        </p:txBody>
      </p:sp>
      <p:grpSp>
        <p:nvGrpSpPr>
          <p:cNvPr id="10" name="Group 131"/>
          <p:cNvGrpSpPr>
            <a:grpSpLocks/>
          </p:cNvGrpSpPr>
          <p:nvPr/>
        </p:nvGrpSpPr>
        <p:grpSpPr bwMode="auto">
          <a:xfrm>
            <a:off x="768943" y="2845861"/>
            <a:ext cx="1152543" cy="616790"/>
            <a:chOff x="859935" y="4459790"/>
            <a:chExt cx="791760" cy="597072"/>
          </a:xfrm>
        </p:grpSpPr>
        <p:sp>
          <p:nvSpPr>
            <p:cNvPr id="102" name="Rectangle 101"/>
            <p:cNvSpPr/>
            <p:nvPr/>
          </p:nvSpPr>
          <p:spPr>
            <a:xfrm>
              <a:off x="860055" y="4459772"/>
              <a:ext cx="791748" cy="1982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TCP/UDP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860055" y="4658012"/>
              <a:ext cx="791748" cy="2013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IP</a:t>
              </a: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60055" y="4859327"/>
              <a:ext cx="791748" cy="1982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LTE PDCP</a:t>
              </a:r>
            </a:p>
          </p:txBody>
        </p:sp>
      </p:grpSp>
      <p:sp>
        <p:nvSpPr>
          <p:cNvPr id="12" name="TextBox 136"/>
          <p:cNvSpPr txBox="1">
            <a:spLocks noChangeArrowheads="1"/>
          </p:cNvSpPr>
          <p:nvPr/>
        </p:nvSpPr>
        <p:spPr bwMode="auto">
          <a:xfrm>
            <a:off x="683569" y="2013516"/>
            <a:ext cx="15112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Cluster client </a:t>
            </a:r>
            <a:r>
              <a:rPr lang="en-US" sz="1600" i="1"/>
              <a:t>i</a:t>
            </a:r>
          </a:p>
        </p:txBody>
      </p:sp>
      <p:sp>
        <p:nvSpPr>
          <p:cNvPr id="16" name="TextBox 140"/>
          <p:cNvSpPr txBox="1">
            <a:spLocks noChangeArrowheads="1"/>
          </p:cNvSpPr>
          <p:nvPr/>
        </p:nvSpPr>
        <p:spPr bwMode="auto">
          <a:xfrm>
            <a:off x="5195563" y="1556793"/>
            <a:ext cx="13480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Cluster head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769117" y="4847679"/>
            <a:ext cx="4178300" cy="242888"/>
          </a:xfrm>
          <a:prstGeom prst="roundRect">
            <a:avLst/>
          </a:prstGeo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WiFi Channel</a:t>
            </a:r>
          </a:p>
        </p:txBody>
      </p:sp>
      <p:sp>
        <p:nvSpPr>
          <p:cNvPr id="18" name="TextBox 142"/>
          <p:cNvSpPr txBox="1">
            <a:spLocks noChangeArrowheads="1"/>
          </p:cNvSpPr>
          <p:nvPr/>
        </p:nvSpPr>
        <p:spPr bwMode="auto">
          <a:xfrm>
            <a:off x="3961579" y="2820444"/>
            <a:ext cx="141935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50" smtClean="0"/>
              <a:t>Cluster clients’ traffic</a:t>
            </a:r>
          </a:p>
        </p:txBody>
      </p:sp>
      <p:sp>
        <p:nvSpPr>
          <p:cNvPr id="19" name="Rounded Rectangle 18"/>
          <p:cNvSpPr>
            <a:spLocks noChangeAspect="1"/>
          </p:cNvSpPr>
          <p:nvPr/>
        </p:nvSpPr>
        <p:spPr bwMode="auto">
          <a:xfrm rot="16200000">
            <a:off x="4798985" y="3865813"/>
            <a:ext cx="169862" cy="50801"/>
          </a:xfrm>
          <a:prstGeom prst="roundRect">
            <a:avLst/>
          </a:prstGeom>
          <a:ln w="12700" cmpd="sng"/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20" name="Rounded Rectangle 19"/>
          <p:cNvSpPr>
            <a:spLocks noChangeAspect="1"/>
          </p:cNvSpPr>
          <p:nvPr/>
        </p:nvSpPr>
        <p:spPr bwMode="auto">
          <a:xfrm rot="16200000">
            <a:off x="4902173" y="3867398"/>
            <a:ext cx="169862" cy="47625"/>
          </a:xfrm>
          <a:prstGeom prst="roundRect">
            <a:avLst/>
          </a:prstGeom>
          <a:ln w="12700" cmpd="sng"/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21" name="Rounded Rectangle 20"/>
          <p:cNvSpPr>
            <a:spLocks noChangeAspect="1"/>
          </p:cNvSpPr>
          <p:nvPr/>
        </p:nvSpPr>
        <p:spPr bwMode="auto">
          <a:xfrm rot="16200000">
            <a:off x="5007741" y="3866608"/>
            <a:ext cx="169862" cy="49211"/>
          </a:xfrm>
          <a:prstGeom prst="roundRect">
            <a:avLst/>
          </a:prstGeom>
          <a:ln w="12700" cmpd="sng"/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22" name="Rounded Rectangle 21"/>
          <p:cNvSpPr>
            <a:spLocks noChangeAspect="1"/>
          </p:cNvSpPr>
          <p:nvPr/>
        </p:nvSpPr>
        <p:spPr bwMode="auto">
          <a:xfrm rot="16200000">
            <a:off x="4683893" y="3612606"/>
            <a:ext cx="168275" cy="47625"/>
          </a:xfrm>
          <a:prstGeom prst="roundRect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23" name="Rounded Rectangle 22"/>
          <p:cNvSpPr>
            <a:spLocks noChangeAspect="1"/>
          </p:cNvSpPr>
          <p:nvPr/>
        </p:nvSpPr>
        <p:spPr bwMode="auto">
          <a:xfrm rot="16200000">
            <a:off x="4796605" y="3611018"/>
            <a:ext cx="168275" cy="50801"/>
          </a:xfrm>
          <a:prstGeom prst="roundRect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24" name="Rounded Rectangle 23"/>
          <p:cNvSpPr>
            <a:spLocks noChangeAspect="1"/>
          </p:cNvSpPr>
          <p:nvPr/>
        </p:nvSpPr>
        <p:spPr bwMode="auto">
          <a:xfrm rot="16200000">
            <a:off x="4898998" y="3611812"/>
            <a:ext cx="168275" cy="49213"/>
          </a:xfrm>
          <a:prstGeom prst="roundRect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25" name="Rounded Rectangle 24"/>
          <p:cNvSpPr>
            <a:spLocks noChangeAspect="1"/>
          </p:cNvSpPr>
          <p:nvPr/>
        </p:nvSpPr>
        <p:spPr bwMode="auto">
          <a:xfrm rot="16200000">
            <a:off x="5003774" y="3611812"/>
            <a:ext cx="168275" cy="49213"/>
          </a:xfrm>
          <a:prstGeom prst="roundRect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 rot="16200000">
            <a:off x="5687192" y="3466555"/>
            <a:ext cx="307974" cy="358775"/>
          </a:xfrm>
          <a:prstGeom prst="ellipse">
            <a:avLst/>
          </a:prstGeom>
          <a:ln w="12700" cmpd="sng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cxnSp>
        <p:nvCxnSpPr>
          <p:cNvPr id="27" name="Straight Connector 26"/>
          <p:cNvCxnSpPr>
            <a:stCxn id="49" idx="2"/>
            <a:endCxn id="26" idx="7"/>
          </p:cNvCxnSpPr>
          <p:nvPr/>
        </p:nvCxnSpPr>
        <p:spPr bwMode="auto">
          <a:xfrm>
            <a:off x="5118867" y="3401467"/>
            <a:ext cx="598488" cy="134936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5" idx="2"/>
            <a:endCxn id="26" idx="0"/>
          </p:cNvCxnSpPr>
          <p:nvPr/>
        </p:nvCxnSpPr>
        <p:spPr bwMode="auto">
          <a:xfrm>
            <a:off x="5112518" y="3636418"/>
            <a:ext cx="549275" cy="952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1" idx="2"/>
            <a:endCxn id="26" idx="1"/>
          </p:cNvCxnSpPr>
          <p:nvPr/>
        </p:nvCxnSpPr>
        <p:spPr bwMode="auto">
          <a:xfrm flipV="1">
            <a:off x="5117279" y="3755478"/>
            <a:ext cx="600075" cy="136526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154"/>
          <p:cNvGrpSpPr>
            <a:grpSpLocks/>
          </p:cNvGrpSpPr>
          <p:nvPr/>
        </p:nvGrpSpPr>
        <p:grpSpPr bwMode="auto">
          <a:xfrm>
            <a:off x="5336429" y="2337917"/>
            <a:ext cx="1009543" cy="612522"/>
            <a:chOff x="4142937" y="3271719"/>
            <a:chExt cx="692614" cy="606034"/>
          </a:xfrm>
        </p:grpSpPr>
        <p:sp>
          <p:nvSpPr>
            <p:cNvPr id="99" name="Rectangle 98"/>
            <p:cNvSpPr/>
            <p:nvPr/>
          </p:nvSpPr>
          <p:spPr>
            <a:xfrm>
              <a:off x="4142886" y="3271645"/>
              <a:ext cx="692687" cy="2026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TCP/UDP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142886" y="3474263"/>
              <a:ext cx="692687" cy="1994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IP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142886" y="3673740"/>
              <a:ext cx="692687" cy="2041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LTE PDCP</a:t>
              </a:r>
            </a:p>
          </p:txBody>
        </p:sp>
      </p:grpSp>
      <p:sp>
        <p:nvSpPr>
          <p:cNvPr id="31" name="Rectangle 30"/>
          <p:cNvSpPr/>
          <p:nvPr/>
        </p:nvSpPr>
        <p:spPr bwMode="auto">
          <a:xfrm>
            <a:off x="5320479" y="4206329"/>
            <a:ext cx="1036638" cy="2047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RLC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5320479" y="4411120"/>
            <a:ext cx="1036638" cy="20320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MAC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5323654" y="4614319"/>
            <a:ext cx="1035050" cy="20478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PHY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3804418" y="4398419"/>
            <a:ext cx="1149350" cy="20637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MAC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3804418" y="4604794"/>
            <a:ext cx="1149350" cy="20637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PHY</a:t>
            </a:r>
          </a:p>
        </p:txBody>
      </p:sp>
      <p:sp>
        <p:nvSpPr>
          <p:cNvPr id="36" name="TextBox 163"/>
          <p:cNvSpPr txBox="1">
            <a:spLocks noChangeArrowheads="1"/>
          </p:cNvSpPr>
          <p:nvPr/>
        </p:nvSpPr>
        <p:spPr bwMode="auto">
          <a:xfrm>
            <a:off x="5849117" y="2988718"/>
            <a:ext cx="87074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50" smtClean="0"/>
              <a:t>Local traffic</a:t>
            </a:r>
          </a:p>
        </p:txBody>
      </p:sp>
      <p:grpSp>
        <p:nvGrpSpPr>
          <p:cNvPr id="39" name="Group 166"/>
          <p:cNvGrpSpPr>
            <a:grpSpLocks/>
          </p:cNvGrpSpPr>
          <p:nvPr/>
        </p:nvGrpSpPr>
        <p:grpSpPr bwMode="auto">
          <a:xfrm>
            <a:off x="7146302" y="4015416"/>
            <a:ext cx="1152543" cy="802467"/>
            <a:chOff x="413324" y="2450723"/>
            <a:chExt cx="1144817" cy="1574536"/>
          </a:xfrm>
        </p:grpSpPr>
        <p:sp>
          <p:nvSpPr>
            <p:cNvPr id="95" name="Rectangle 94"/>
            <p:cNvSpPr/>
            <p:nvPr/>
          </p:nvSpPr>
          <p:spPr>
            <a:xfrm>
              <a:off x="413172" y="2451537"/>
              <a:ext cx="1144799" cy="3924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PDCP</a:t>
              </a: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13172" y="2844010"/>
              <a:ext cx="1144799" cy="3955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RLC</a:t>
              </a: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13172" y="3239599"/>
              <a:ext cx="1144799" cy="3924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MAC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13172" y="3632072"/>
              <a:ext cx="1144799" cy="3924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PHY</a:t>
              </a:r>
            </a:p>
          </p:txBody>
        </p:sp>
      </p:grpSp>
      <p:sp>
        <p:nvSpPr>
          <p:cNvPr id="40" name="Rounded Rectangle 39"/>
          <p:cNvSpPr/>
          <p:nvPr/>
        </p:nvSpPr>
        <p:spPr bwMode="auto">
          <a:xfrm>
            <a:off x="5333016" y="4850856"/>
            <a:ext cx="2968914" cy="244475"/>
          </a:xfrm>
          <a:prstGeom prst="roundRect">
            <a:avLst/>
          </a:prstGeo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LTE Channel</a:t>
            </a:r>
          </a:p>
        </p:txBody>
      </p:sp>
      <p:sp>
        <p:nvSpPr>
          <p:cNvPr id="41" name="TextBox 172"/>
          <p:cNvSpPr txBox="1">
            <a:spLocks noChangeArrowheads="1"/>
          </p:cNvSpPr>
          <p:nvPr/>
        </p:nvSpPr>
        <p:spPr bwMode="auto">
          <a:xfrm>
            <a:off x="1379095" y="3838937"/>
            <a:ext cx="11989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/>
              <a:t>PDCP PDUs</a:t>
            </a:r>
          </a:p>
        </p:txBody>
      </p:sp>
      <p:sp>
        <p:nvSpPr>
          <p:cNvPr id="42" name="TextBox 173"/>
          <p:cNvSpPr txBox="1">
            <a:spLocks noChangeArrowheads="1"/>
          </p:cNvSpPr>
          <p:nvPr/>
        </p:nvSpPr>
        <p:spPr bwMode="auto">
          <a:xfrm rot="16200000">
            <a:off x="3211178" y="3583167"/>
            <a:ext cx="11989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/>
              <a:t>PDCP PDUs</a:t>
            </a:r>
          </a:p>
        </p:txBody>
      </p:sp>
      <p:cxnSp>
        <p:nvCxnSpPr>
          <p:cNvPr id="43" name="Straight Connector 42"/>
          <p:cNvCxnSpPr>
            <a:stCxn id="89" idx="2"/>
            <a:endCxn id="26" idx="6"/>
          </p:cNvCxnSpPr>
          <p:nvPr/>
        </p:nvCxnSpPr>
        <p:spPr bwMode="auto">
          <a:xfrm>
            <a:off x="5836418" y="3272880"/>
            <a:ext cx="6350" cy="21907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 bwMode="auto">
          <a:xfrm>
            <a:off x="769117" y="4395242"/>
            <a:ext cx="1152524" cy="20796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MAC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769117" y="4603206"/>
            <a:ext cx="1152524" cy="20637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PHY</a:t>
            </a:r>
          </a:p>
        </p:txBody>
      </p:sp>
      <p:sp>
        <p:nvSpPr>
          <p:cNvPr id="46" name="Left Brace 45"/>
          <p:cNvSpPr/>
          <p:nvPr/>
        </p:nvSpPr>
        <p:spPr bwMode="auto">
          <a:xfrm rot="5400000">
            <a:off x="4699768" y="2734716"/>
            <a:ext cx="103187" cy="798513"/>
          </a:xfrm>
          <a:prstGeom prst="leftBrac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rgbClr val="000000"/>
              </a:solidFill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234256" y="3501478"/>
            <a:ext cx="215999" cy="437900"/>
            <a:chOff x="1234255" y="3501478"/>
            <a:chExt cx="215999" cy="437900"/>
          </a:xfrm>
        </p:grpSpPr>
        <p:sp>
          <p:nvSpPr>
            <p:cNvPr id="90" name="Rounded Rectangle 89"/>
            <p:cNvSpPr>
              <a:spLocks noChangeAspect="1"/>
            </p:cNvSpPr>
            <p:nvPr/>
          </p:nvSpPr>
          <p:spPr bwMode="auto">
            <a:xfrm>
              <a:off x="1234255" y="3501478"/>
              <a:ext cx="215999" cy="52138"/>
            </a:xfrm>
            <a:prstGeom prst="roundRect">
              <a:avLst/>
            </a:prstGeom>
            <a:ln w="12700" cmpd="sng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/>
            </a:p>
          </p:txBody>
        </p:sp>
        <p:sp>
          <p:nvSpPr>
            <p:cNvPr id="91" name="Rounded Rectangle 90"/>
            <p:cNvSpPr>
              <a:spLocks noChangeAspect="1"/>
            </p:cNvSpPr>
            <p:nvPr/>
          </p:nvSpPr>
          <p:spPr bwMode="auto">
            <a:xfrm>
              <a:off x="1234255" y="3597522"/>
              <a:ext cx="215999" cy="52138"/>
            </a:xfrm>
            <a:prstGeom prst="roundRect">
              <a:avLst/>
            </a:prstGeom>
            <a:ln w="12700" cmpd="sng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/>
            </a:p>
          </p:txBody>
        </p:sp>
        <p:sp>
          <p:nvSpPr>
            <p:cNvPr id="92" name="Rounded Rectangle 91"/>
            <p:cNvSpPr>
              <a:spLocks noChangeAspect="1"/>
            </p:cNvSpPr>
            <p:nvPr/>
          </p:nvSpPr>
          <p:spPr bwMode="auto">
            <a:xfrm>
              <a:off x="1234255" y="3693566"/>
              <a:ext cx="215999" cy="54001"/>
            </a:xfrm>
            <a:prstGeom prst="roundRect">
              <a:avLst/>
            </a:prstGeom>
            <a:ln w="12700" cmpd="sng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/>
            </a:p>
          </p:txBody>
        </p:sp>
        <p:sp>
          <p:nvSpPr>
            <p:cNvPr id="93" name="Rounded Rectangle 92"/>
            <p:cNvSpPr>
              <a:spLocks noChangeAspect="1"/>
            </p:cNvSpPr>
            <p:nvPr/>
          </p:nvSpPr>
          <p:spPr bwMode="auto">
            <a:xfrm>
              <a:off x="1234255" y="3791197"/>
              <a:ext cx="215999" cy="52138"/>
            </a:xfrm>
            <a:prstGeom prst="roundRect">
              <a:avLst/>
            </a:prstGeom>
            <a:ln w="12700" cmpd="sng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/>
            </a:p>
          </p:txBody>
        </p:sp>
        <p:sp>
          <p:nvSpPr>
            <p:cNvPr id="94" name="Rounded Rectangle 93"/>
            <p:cNvSpPr>
              <a:spLocks noChangeAspect="1"/>
            </p:cNvSpPr>
            <p:nvPr/>
          </p:nvSpPr>
          <p:spPr bwMode="auto">
            <a:xfrm>
              <a:off x="1234255" y="3887240"/>
              <a:ext cx="215999" cy="52138"/>
            </a:xfrm>
            <a:prstGeom prst="roundRect">
              <a:avLst/>
            </a:prstGeom>
            <a:ln w="12700" cmpd="sng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/>
            </a:p>
          </p:txBody>
        </p:sp>
      </p:grpSp>
      <p:sp>
        <p:nvSpPr>
          <p:cNvPr id="48" name="Rounded Rectangle 47"/>
          <p:cNvSpPr>
            <a:spLocks noChangeAspect="1"/>
          </p:cNvSpPr>
          <p:nvPr/>
        </p:nvSpPr>
        <p:spPr bwMode="auto">
          <a:xfrm rot="16200000">
            <a:off x="4905347" y="3378450"/>
            <a:ext cx="171450" cy="49211"/>
          </a:xfrm>
          <a:prstGeom prst="roundRect">
            <a:avLst/>
          </a:prstGeom>
          <a:ln w="12700" cmpd="sng">
            <a:solidFill>
              <a:schemeClr val="accent6"/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49" name="Rounded Rectangle 48"/>
          <p:cNvSpPr>
            <a:spLocks noChangeAspect="1"/>
          </p:cNvSpPr>
          <p:nvPr/>
        </p:nvSpPr>
        <p:spPr bwMode="auto">
          <a:xfrm rot="16200000">
            <a:off x="5008537" y="3378449"/>
            <a:ext cx="171450" cy="49213"/>
          </a:xfrm>
          <a:prstGeom prst="roundRect">
            <a:avLst/>
          </a:prstGeom>
          <a:ln w="12700" cmpd="sng">
            <a:solidFill>
              <a:schemeClr val="accent6"/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50" name="TextBox 186"/>
          <p:cNvSpPr txBox="1">
            <a:spLocks noChangeArrowheads="1"/>
          </p:cNvSpPr>
          <p:nvPr/>
        </p:nvSpPr>
        <p:spPr bwMode="auto">
          <a:xfrm>
            <a:off x="4715336" y="3035809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…</a:t>
            </a:r>
          </a:p>
        </p:txBody>
      </p:sp>
      <p:sp>
        <p:nvSpPr>
          <p:cNvPr id="51" name="TextBox 187"/>
          <p:cNvSpPr txBox="1">
            <a:spLocks noChangeArrowheads="1"/>
          </p:cNvSpPr>
          <p:nvPr/>
        </p:nvSpPr>
        <p:spPr bwMode="auto">
          <a:xfrm>
            <a:off x="4721738" y="3846813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…</a:t>
            </a:r>
          </a:p>
        </p:txBody>
      </p:sp>
      <p:grpSp>
        <p:nvGrpSpPr>
          <p:cNvPr id="52" name="Group 51"/>
          <p:cNvGrpSpPr/>
          <p:nvPr/>
        </p:nvGrpSpPr>
        <p:grpSpPr bwMode="auto">
          <a:xfrm rot="5400000">
            <a:off x="5717140" y="3062586"/>
            <a:ext cx="236887" cy="184441"/>
            <a:chOff x="1650167" y="3978016"/>
            <a:chExt cx="176204" cy="126632"/>
          </a:xfrm>
          <a:solidFill>
            <a:srgbClr val="4F81BD"/>
          </a:solidFill>
          <a:effectLst/>
        </p:grpSpPr>
        <p:sp>
          <p:nvSpPr>
            <p:cNvPr id="87" name="Rounded Rectangle 86"/>
            <p:cNvSpPr>
              <a:spLocks noChangeAspect="1"/>
            </p:cNvSpPr>
            <p:nvPr/>
          </p:nvSpPr>
          <p:spPr>
            <a:xfrm rot="16200000">
              <a:off x="1603857" y="4024326"/>
              <a:ext cx="126632" cy="34012"/>
            </a:xfrm>
            <a:prstGeom prst="roundRect">
              <a:avLst/>
            </a:prstGeom>
            <a:grpFill/>
            <a:ln w="12700" cmpd="sng"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/>
            </a:p>
          </p:txBody>
        </p:sp>
        <p:sp>
          <p:nvSpPr>
            <p:cNvPr id="88" name="Rounded Rectangle 87"/>
            <p:cNvSpPr>
              <a:spLocks noChangeAspect="1"/>
            </p:cNvSpPr>
            <p:nvPr/>
          </p:nvSpPr>
          <p:spPr>
            <a:xfrm rot="16200000">
              <a:off x="1674953" y="4024326"/>
              <a:ext cx="126632" cy="34012"/>
            </a:xfrm>
            <a:prstGeom prst="roundRect">
              <a:avLst/>
            </a:prstGeom>
            <a:grpFill/>
            <a:ln w="12700" cmpd="sng"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/>
            </a:p>
          </p:txBody>
        </p:sp>
        <p:sp>
          <p:nvSpPr>
            <p:cNvPr id="89" name="Rounded Rectangle 88"/>
            <p:cNvSpPr>
              <a:spLocks noChangeAspect="1"/>
            </p:cNvSpPr>
            <p:nvPr/>
          </p:nvSpPr>
          <p:spPr>
            <a:xfrm rot="16200000">
              <a:off x="1746049" y="4024326"/>
              <a:ext cx="126632" cy="34012"/>
            </a:xfrm>
            <a:prstGeom prst="roundRect">
              <a:avLst/>
            </a:prstGeom>
            <a:grpFill/>
            <a:ln w="12700" cmpd="sng"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/>
            </a:p>
          </p:txBody>
        </p:sp>
      </p:grpSp>
      <p:sp>
        <p:nvSpPr>
          <p:cNvPr id="59" name="Up-Down Arrow 58"/>
          <p:cNvSpPr/>
          <p:nvPr/>
        </p:nvSpPr>
        <p:spPr bwMode="auto">
          <a:xfrm>
            <a:off x="1262830" y="4011067"/>
            <a:ext cx="166688" cy="338137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60" name="Left-Up Arrow 59"/>
          <p:cNvSpPr/>
          <p:nvPr/>
        </p:nvSpPr>
        <p:spPr bwMode="auto">
          <a:xfrm rot="10800000">
            <a:off x="3964755" y="3523706"/>
            <a:ext cx="441325" cy="628651"/>
          </a:xfrm>
          <a:prstGeom prst="leftUpArrow">
            <a:avLst>
              <a:gd name="adj1" fmla="val 19881"/>
              <a:gd name="adj2" fmla="val 25000"/>
              <a:gd name="adj3" fmla="val 2755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61" name="TextBox 200"/>
          <p:cNvSpPr txBox="1">
            <a:spLocks noChangeArrowheads="1"/>
          </p:cNvSpPr>
          <p:nvPr/>
        </p:nvSpPr>
        <p:spPr bwMode="auto">
          <a:xfrm>
            <a:off x="7132145" y="2694778"/>
            <a:ext cx="41250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100"/>
              <a:t>Q</a:t>
            </a:r>
            <a:r>
              <a:rPr lang="en-US" sz="1100" i="1" baseline="-25000"/>
              <a:t>i-1</a:t>
            </a:r>
          </a:p>
        </p:txBody>
      </p:sp>
      <p:sp>
        <p:nvSpPr>
          <p:cNvPr id="62" name="TextBox 201"/>
          <p:cNvSpPr txBox="1">
            <a:spLocks noChangeArrowheads="1"/>
          </p:cNvSpPr>
          <p:nvPr/>
        </p:nvSpPr>
        <p:spPr bwMode="auto">
          <a:xfrm>
            <a:off x="7590149" y="2693713"/>
            <a:ext cx="3288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100"/>
              <a:t>Q</a:t>
            </a:r>
            <a:r>
              <a:rPr lang="en-US" sz="1100" i="1" baseline="-25000"/>
              <a:t>i</a:t>
            </a:r>
          </a:p>
        </p:txBody>
      </p:sp>
      <p:sp>
        <p:nvSpPr>
          <p:cNvPr id="63" name="TextBox 202"/>
          <p:cNvSpPr txBox="1">
            <a:spLocks noChangeArrowheads="1"/>
          </p:cNvSpPr>
          <p:nvPr/>
        </p:nvSpPr>
        <p:spPr bwMode="auto">
          <a:xfrm>
            <a:off x="7928251" y="2694778"/>
            <a:ext cx="41250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100"/>
              <a:t>Q</a:t>
            </a:r>
            <a:r>
              <a:rPr lang="en-US" sz="1100" i="1" baseline="-25000"/>
              <a:t>i-1</a:t>
            </a:r>
          </a:p>
        </p:txBody>
      </p:sp>
      <p:sp>
        <p:nvSpPr>
          <p:cNvPr id="64" name="TextBox 203"/>
          <p:cNvSpPr txBox="1">
            <a:spLocks noChangeArrowheads="1"/>
          </p:cNvSpPr>
          <p:nvPr/>
        </p:nvSpPr>
        <p:spPr bwMode="auto">
          <a:xfrm>
            <a:off x="7821421" y="3514180"/>
            <a:ext cx="79099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050" smtClean="0"/>
              <a:t>Scheduler</a:t>
            </a:r>
          </a:p>
        </p:txBody>
      </p:sp>
      <p:sp>
        <p:nvSpPr>
          <p:cNvPr id="65" name="TextBox 204"/>
          <p:cNvSpPr txBox="1">
            <a:spLocks noChangeArrowheads="1"/>
          </p:cNvSpPr>
          <p:nvPr/>
        </p:nvSpPr>
        <p:spPr bwMode="auto">
          <a:xfrm rot="16200000">
            <a:off x="4263257" y="3100060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…</a:t>
            </a:r>
          </a:p>
        </p:txBody>
      </p:sp>
      <p:sp>
        <p:nvSpPr>
          <p:cNvPr id="66" name="TextBox 205"/>
          <p:cNvSpPr txBox="1">
            <a:spLocks noChangeArrowheads="1"/>
          </p:cNvSpPr>
          <p:nvPr/>
        </p:nvSpPr>
        <p:spPr bwMode="auto">
          <a:xfrm rot="16200000">
            <a:off x="4263257" y="3930269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…</a:t>
            </a:r>
          </a:p>
        </p:txBody>
      </p:sp>
      <p:sp>
        <p:nvSpPr>
          <p:cNvPr id="68" name="Rounded Rectangle 67"/>
          <p:cNvSpPr>
            <a:spLocks noChangeAspect="1"/>
          </p:cNvSpPr>
          <p:nvPr/>
        </p:nvSpPr>
        <p:spPr bwMode="auto">
          <a:xfrm>
            <a:off x="7246162" y="3139002"/>
            <a:ext cx="169862" cy="47625"/>
          </a:xfrm>
          <a:prstGeom prst="roundRect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69" name="Rounded Rectangle 68"/>
          <p:cNvSpPr>
            <a:spLocks noChangeAspect="1"/>
          </p:cNvSpPr>
          <p:nvPr/>
        </p:nvSpPr>
        <p:spPr bwMode="auto">
          <a:xfrm>
            <a:off x="7246162" y="3225783"/>
            <a:ext cx="169862" cy="50800"/>
          </a:xfrm>
          <a:prstGeom prst="roundRect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70" name="Rounded Rectangle 69"/>
          <p:cNvSpPr>
            <a:spLocks noChangeAspect="1"/>
          </p:cNvSpPr>
          <p:nvPr/>
        </p:nvSpPr>
        <p:spPr bwMode="auto">
          <a:xfrm>
            <a:off x="7246162" y="3315742"/>
            <a:ext cx="169862" cy="50800"/>
          </a:xfrm>
          <a:prstGeom prst="roundRect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71" name="Rounded Rectangle 70"/>
          <p:cNvSpPr>
            <a:spLocks noChangeAspect="1"/>
          </p:cNvSpPr>
          <p:nvPr/>
        </p:nvSpPr>
        <p:spPr bwMode="auto">
          <a:xfrm>
            <a:off x="7652560" y="3039516"/>
            <a:ext cx="169862" cy="50800"/>
          </a:xfrm>
          <a:prstGeom prst="roundRect">
            <a:avLst/>
          </a:prstGeom>
          <a:ln w="12700" cmpd="sng">
            <a:solidFill>
              <a:srgbClr val="8064A2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72" name="Rounded Rectangle 71"/>
          <p:cNvSpPr>
            <a:spLocks noChangeAspect="1"/>
          </p:cNvSpPr>
          <p:nvPr/>
        </p:nvSpPr>
        <p:spPr bwMode="auto">
          <a:xfrm>
            <a:off x="7652560" y="3131064"/>
            <a:ext cx="169862" cy="49213"/>
          </a:xfrm>
          <a:prstGeom prst="roundRect">
            <a:avLst/>
          </a:prstGeom>
          <a:ln w="12700" cmpd="sng">
            <a:solidFill>
              <a:srgbClr val="8064A2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73" name="Rounded Rectangle 72"/>
          <p:cNvSpPr>
            <a:spLocks noChangeAspect="1"/>
          </p:cNvSpPr>
          <p:nvPr/>
        </p:nvSpPr>
        <p:spPr bwMode="auto">
          <a:xfrm>
            <a:off x="7652560" y="3221023"/>
            <a:ext cx="169862" cy="49211"/>
          </a:xfrm>
          <a:prstGeom prst="roundRect">
            <a:avLst/>
          </a:prstGeom>
          <a:ln w="12700" cmpd="sng">
            <a:solidFill>
              <a:srgbClr val="8064A2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74" name="Rounded Rectangle 73"/>
          <p:cNvSpPr>
            <a:spLocks noChangeAspect="1"/>
          </p:cNvSpPr>
          <p:nvPr/>
        </p:nvSpPr>
        <p:spPr bwMode="auto">
          <a:xfrm>
            <a:off x="7652560" y="3310978"/>
            <a:ext cx="169862" cy="50800"/>
          </a:xfrm>
          <a:prstGeom prst="roundRect">
            <a:avLst/>
          </a:prstGeom>
          <a:ln w="12700" cmpd="sng">
            <a:solidFill>
              <a:srgbClr val="8064A2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75" name="Oval 74"/>
          <p:cNvSpPr>
            <a:spLocks noChangeAspect="1"/>
          </p:cNvSpPr>
          <p:nvPr/>
        </p:nvSpPr>
        <p:spPr bwMode="auto">
          <a:xfrm>
            <a:off x="7595411" y="3517355"/>
            <a:ext cx="288924" cy="268288"/>
          </a:xfrm>
          <a:prstGeom prst="ellipse">
            <a:avLst/>
          </a:prstGeom>
          <a:ln w="12700" cmpd="sng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cxnSp>
        <p:nvCxnSpPr>
          <p:cNvPr id="76" name="Straight Connector 75"/>
          <p:cNvCxnSpPr>
            <a:stCxn id="81" idx="2"/>
            <a:endCxn id="75" idx="7"/>
          </p:cNvCxnSpPr>
          <p:nvPr/>
        </p:nvCxnSpPr>
        <p:spPr bwMode="auto">
          <a:xfrm flipH="1">
            <a:off x="7841475" y="3368128"/>
            <a:ext cx="269875" cy="19050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74" idx="2"/>
            <a:endCxn id="75" idx="0"/>
          </p:cNvCxnSpPr>
          <p:nvPr/>
        </p:nvCxnSpPr>
        <p:spPr bwMode="auto">
          <a:xfrm>
            <a:off x="7737491" y="3361780"/>
            <a:ext cx="2382" cy="15557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70" idx="2"/>
            <a:endCxn id="75" idx="1"/>
          </p:cNvCxnSpPr>
          <p:nvPr/>
        </p:nvCxnSpPr>
        <p:spPr bwMode="auto">
          <a:xfrm>
            <a:off x="7331886" y="3366542"/>
            <a:ext cx="304800" cy="19208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Down Arrow 78"/>
          <p:cNvSpPr/>
          <p:nvPr/>
        </p:nvSpPr>
        <p:spPr bwMode="auto">
          <a:xfrm>
            <a:off x="7671612" y="3817394"/>
            <a:ext cx="134939" cy="165101"/>
          </a:xfrm>
          <a:prstGeom prst="downArrow">
            <a:avLst/>
          </a:prstGeo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80" name="Rounded Rectangle 79"/>
          <p:cNvSpPr>
            <a:spLocks noChangeAspect="1"/>
          </p:cNvSpPr>
          <p:nvPr/>
        </p:nvSpPr>
        <p:spPr bwMode="auto">
          <a:xfrm>
            <a:off x="8025625" y="3233987"/>
            <a:ext cx="169862" cy="52387"/>
          </a:xfrm>
          <a:prstGeom prst="roundRect">
            <a:avLst/>
          </a:prstGeom>
          <a:ln w="12700" cmpd="sng">
            <a:solidFill>
              <a:schemeClr val="accent6"/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81" name="Rounded Rectangle 80"/>
          <p:cNvSpPr>
            <a:spLocks noChangeAspect="1"/>
          </p:cNvSpPr>
          <p:nvPr/>
        </p:nvSpPr>
        <p:spPr bwMode="auto">
          <a:xfrm>
            <a:off x="8025625" y="3320505"/>
            <a:ext cx="169862" cy="47625"/>
          </a:xfrm>
          <a:prstGeom prst="roundRect">
            <a:avLst/>
          </a:prstGeom>
          <a:ln w="12700" cmpd="sng">
            <a:solidFill>
              <a:schemeClr val="accent6"/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82" name="TextBox 221"/>
          <p:cNvSpPr txBox="1">
            <a:spLocks noChangeArrowheads="1"/>
          </p:cNvSpPr>
          <p:nvPr/>
        </p:nvSpPr>
        <p:spPr bwMode="auto">
          <a:xfrm>
            <a:off x="8268964" y="2647381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…</a:t>
            </a:r>
          </a:p>
        </p:txBody>
      </p:sp>
      <p:sp>
        <p:nvSpPr>
          <p:cNvPr id="83" name="Rounded Rectangle 82"/>
          <p:cNvSpPr>
            <a:spLocks noChangeAspect="1"/>
          </p:cNvSpPr>
          <p:nvPr/>
        </p:nvSpPr>
        <p:spPr bwMode="auto">
          <a:xfrm>
            <a:off x="7246162" y="3050631"/>
            <a:ext cx="169862" cy="49213"/>
          </a:xfrm>
          <a:prstGeom prst="roundRect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84" name="Rounded Rectangle 83"/>
          <p:cNvSpPr>
            <a:spLocks noChangeAspect="1"/>
          </p:cNvSpPr>
          <p:nvPr/>
        </p:nvSpPr>
        <p:spPr bwMode="auto">
          <a:xfrm>
            <a:off x="8025625" y="3150644"/>
            <a:ext cx="168275" cy="49211"/>
          </a:xfrm>
          <a:prstGeom prst="roundRect">
            <a:avLst/>
          </a:prstGeom>
          <a:ln w="12700" cmpd="sng">
            <a:solidFill>
              <a:schemeClr val="accent6"/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sp>
        <p:nvSpPr>
          <p:cNvPr id="85" name="TextBox 224"/>
          <p:cNvSpPr txBox="1">
            <a:spLocks noChangeArrowheads="1"/>
          </p:cNvSpPr>
          <p:nvPr/>
        </p:nvSpPr>
        <p:spPr bwMode="auto">
          <a:xfrm>
            <a:off x="6732240" y="2628173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…</a:t>
            </a:r>
          </a:p>
        </p:txBody>
      </p:sp>
      <p:sp>
        <p:nvSpPr>
          <p:cNvPr id="86" name="Up-Down Arrow 85"/>
          <p:cNvSpPr/>
          <p:nvPr/>
        </p:nvSpPr>
        <p:spPr bwMode="auto">
          <a:xfrm>
            <a:off x="5758630" y="3839617"/>
            <a:ext cx="166688" cy="339725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/>
          </a:p>
        </p:txBody>
      </p:sp>
      <p:pic>
        <p:nvPicPr>
          <p:cNvPr id="105" name="Picture 104" descr="ED00008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962" y="2406669"/>
            <a:ext cx="382446" cy="3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08" y="3146651"/>
            <a:ext cx="468694" cy="46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50928" r="31447" b="12756"/>
          <a:stretch>
            <a:fillRect/>
          </a:stretch>
        </p:blipFill>
        <p:spPr bwMode="auto">
          <a:xfrm rot="5400000">
            <a:off x="1379306" y="4230370"/>
            <a:ext cx="395698" cy="57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Can 107"/>
          <p:cNvSpPr/>
          <p:nvPr/>
        </p:nvSpPr>
        <p:spPr>
          <a:xfrm rot="6300000">
            <a:off x="3814031" y="2185975"/>
            <a:ext cx="579847" cy="3247561"/>
          </a:xfrm>
          <a:prstGeom prst="can">
            <a:avLst>
              <a:gd name="adj" fmla="val 68081"/>
            </a:avLst>
          </a:prstGeom>
          <a:pattFill prst="horzBrick">
            <a:fgClr>
              <a:schemeClr val="bg1"/>
            </a:fgClr>
            <a:bgClr>
              <a:schemeClr val="tx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lIns="91432" tIns="45715" rIns="91432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Trebuchet MS"/>
                <a:cs typeface="Trebuchet MS"/>
              </a:rPr>
              <a:t>Transparent Tunnel</a:t>
            </a: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62462"/>
          <a:stretch>
            <a:fillRect/>
          </a:stretch>
        </p:blipFill>
        <p:spPr bwMode="auto">
          <a:xfrm>
            <a:off x="5893214" y="4036684"/>
            <a:ext cx="478299" cy="18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0" b="-137"/>
          <a:stretch>
            <a:fillRect/>
          </a:stretch>
        </p:blipFill>
        <p:spPr bwMode="auto">
          <a:xfrm>
            <a:off x="5891459" y="4211384"/>
            <a:ext cx="480219" cy="2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Group 110"/>
          <p:cNvGrpSpPr>
            <a:grpSpLocks noChangeAspect="1"/>
          </p:cNvGrpSpPr>
          <p:nvPr/>
        </p:nvGrpSpPr>
        <p:grpSpPr bwMode="auto">
          <a:xfrm>
            <a:off x="2458692" y="4323591"/>
            <a:ext cx="605476" cy="403652"/>
            <a:chOff x="2165882" y="4512943"/>
            <a:chExt cx="466498" cy="311198"/>
          </a:xfrm>
        </p:grpSpPr>
        <p:pic>
          <p:nvPicPr>
            <p:cNvPr id="112" name="Picture 11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02" t="11765" r="31447" b="50920"/>
            <a:stretch>
              <a:fillRect/>
            </a:stretch>
          </p:blipFill>
          <p:spPr bwMode="auto">
            <a:xfrm rot="5400000">
              <a:off x="2243532" y="4435293"/>
              <a:ext cx="311198" cy="466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548854"/>
              <a:ext cx="348067" cy="248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9431" y="1628802"/>
            <a:ext cx="772289" cy="1022977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49" y="3970341"/>
            <a:ext cx="468694" cy="46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3154" y="1865322"/>
            <a:ext cx="409907" cy="40990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758" y="2371023"/>
            <a:ext cx="409907" cy="409907"/>
          </a:xfrm>
          <a:prstGeom prst="rect">
            <a:avLst/>
          </a:prstGeom>
        </p:spPr>
      </p:pic>
      <p:sp>
        <p:nvSpPr>
          <p:cNvPr id="122" name="Rectangle 121"/>
          <p:cNvSpPr/>
          <p:nvPr/>
        </p:nvSpPr>
        <p:spPr>
          <a:xfrm>
            <a:off x="8194117" y="22916"/>
            <a:ext cx="936104" cy="14401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Flow from UE to </a:t>
            </a:r>
            <a:r>
              <a:rPr lang="en-US" dirty="0" err="1" smtClean="0"/>
              <a:t>eNB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3112" y="1121014"/>
            <a:ext cx="8397108" cy="4756258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 smtClean="0"/>
              <a:t>PDCP to RLC tunneling for higher security and performance.</a:t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Platform integration </a:t>
            </a:r>
            <a:r>
              <a:rPr lang="en-US" sz="2800" b="1" dirty="0" smtClean="0"/>
              <a:t>with </a:t>
            </a:r>
            <a:r>
              <a:rPr lang="en-US" sz="2800" b="1" dirty="0"/>
              <a:t>minor </a:t>
            </a:r>
            <a:r>
              <a:rPr lang="en-US" sz="2800" b="1" dirty="0" smtClean="0"/>
              <a:t>modifications.</a:t>
            </a:r>
            <a:endParaRPr lang="en-US" sz="2800" b="1" dirty="0"/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4165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11551 " pathEditMode="relative" ptsTypes="AA">
                                      <p:cBhvr>
                                        <p:cTn id="1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1.94444E-6 0.16805 " pathEditMode="relative" ptsTypes="AA">
                                      <p:cBhvr>
                                        <p:cTn id="2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0254 L 0.04011 0.0011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6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0.00231 L -0.03942 4.79519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16805 L 0.06702 0.22129 C 0.08108 0.23333 0.10209 0.24004 0.12396 0.24004 C 0.14896 0.24004 0.16893 0.23333 0.18299 0.22129 L 0.25 0.16805 " pathEditMode="relative" rAng="0" ptsTypes="FffFF">
                                      <p:cBhvr>
                                        <p:cTn id="3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58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1 0.00116 L 0.10712 0.0544 C 0.12118 0.06644 0.14219 0.07315 0.16406 0.07315 C 0.18906 0.07315 0.20903 0.06644 0.22309 0.0544 L 0.2901 0.00116 " pathEditMode="relative" rAng="0" ptsTypes="FffFF">
                                      <p:cBhvr>
                                        <p:cTn id="39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58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39 6.87659E-7 L 0.0276 0.05325 C 0.04166 0.06529 0.06266 0.07201 0.08452 0.07201 C 0.10969 0.07201 0.12965 0.06529 0.14353 0.05325 L 0.21069 6.87659E-7 " pathEditMode="relative" rAng="0" ptsTypes="FffFF">
                                      <p:cBhvr>
                                        <p:cTn id="41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6" y="35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001 0.16806 L 0.25192 0.03079 L 0.39827 0.03264 L 0.39619 0.13287 " pathEditMode="relative" ptsTypes="AAAA">
                                      <p:cBhvr>
                                        <p:cTn id="5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2426E-6 -2.54571E-8 L 0.33982 0.11386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82" y="56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0651 0.0129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87 0.10118 L 0.30354 0.094 L 0.30354 -0.24404 " pathEditMode="relative" ptsTypes="AAAA">
                                      <p:cBhvr>
                                        <p:cTn id="85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87 0.10118 L 0.30354 0.094 L 0.30354 -0.24404 " pathEditMode="relative" ptsTypes="AAAA">
                                      <p:cBhvr>
                                        <p:cTn id="87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277 -0.0176 L 0.69961 -0.0646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3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Opportunistic D2D Communication</a:t>
            </a:r>
            <a:endParaRPr lang="es-E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27</a:t>
            </a:fld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C3F63555-4A94-7948-8CAF-B7F074CD25FE}" type="datetime1">
              <a:rPr lang="en-US" smtClean="0"/>
              <a:t>10/6/16</a:t>
            </a:fld>
            <a:endParaRPr lang="es-E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08400" y="476672"/>
            <a:ext cx="45277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Experiment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226" y="2448636"/>
            <a:ext cx="5161550" cy="344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9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Prototyping the First SDR-based D2D </a:t>
            </a:r>
            <a:r>
              <a:rPr lang="en-US" dirty="0" err="1" smtClean="0"/>
              <a:t>Testbed</a:t>
            </a:r>
            <a:r>
              <a:rPr lang="en-US" baseline="30000" dirty="0" smtClean="0"/>
              <a:t>[5]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28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pic>
        <p:nvPicPr>
          <p:cNvPr id="9" name="Picture 8" descr="IMG_20150413_175608-edit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40" y="1708339"/>
            <a:ext cx="7557025" cy="2656767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55742" y="6093298"/>
            <a:ext cx="83527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b="1" i="1" dirty="0" smtClean="0"/>
              <a:t>[5] </a:t>
            </a:r>
            <a:r>
              <a:rPr lang="en-US" sz="1100" b="1" i="1" dirty="0" err="1" smtClean="0"/>
              <a:t>Arash</a:t>
            </a:r>
            <a:r>
              <a:rPr lang="en-US" sz="1100" b="1" i="1" dirty="0" smtClean="0"/>
              <a:t> </a:t>
            </a:r>
            <a:r>
              <a:rPr lang="en-US" sz="1100" b="1" i="1" dirty="0" err="1" smtClean="0"/>
              <a:t>Asadi</a:t>
            </a:r>
            <a:r>
              <a:rPr lang="en-US" sz="1100" b="1" i="1" dirty="0" smtClean="0"/>
              <a:t>, </a:t>
            </a:r>
            <a:r>
              <a:rPr lang="en-US" sz="1100" i="1" dirty="0" smtClean="0"/>
              <a:t>Vincenzo Mancuso, and </a:t>
            </a:r>
            <a:r>
              <a:rPr lang="en-US" sz="1100" i="1" dirty="0" err="1" smtClean="0"/>
              <a:t>Rohit</a:t>
            </a:r>
            <a:r>
              <a:rPr lang="en-US" sz="1100" i="1" dirty="0" smtClean="0"/>
              <a:t> Gupta</a:t>
            </a:r>
            <a:r>
              <a:rPr lang="en-US" sz="1100" dirty="0" smtClean="0"/>
              <a:t>, </a:t>
            </a:r>
            <a:r>
              <a:rPr lang="en-US" sz="1100" dirty="0"/>
              <a:t>“An SDR-based Experimental Study of </a:t>
            </a:r>
            <a:r>
              <a:rPr lang="en-US" sz="1100" dirty="0" err="1"/>
              <a:t>Outband</a:t>
            </a:r>
            <a:r>
              <a:rPr lang="en-US" sz="1100" dirty="0"/>
              <a:t> D2D Communications”, </a:t>
            </a:r>
            <a:r>
              <a:rPr lang="en-US" sz="1100" dirty="0" smtClean="0"/>
              <a:t>Accepted in IEEE </a:t>
            </a:r>
            <a:r>
              <a:rPr lang="en-US" sz="1100" u="sng" dirty="0" smtClean="0"/>
              <a:t>INFOCOM</a:t>
            </a:r>
            <a:r>
              <a:rPr lang="en-US" sz="1100" dirty="0" smtClean="0"/>
              <a:t>, San Francisco, USA, 2016.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7320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29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grpSp>
        <p:nvGrpSpPr>
          <p:cNvPr id="110" name="Group 109"/>
          <p:cNvGrpSpPr/>
          <p:nvPr/>
        </p:nvGrpSpPr>
        <p:grpSpPr>
          <a:xfrm>
            <a:off x="5436096" y="980728"/>
            <a:ext cx="3659550" cy="2374342"/>
            <a:chOff x="5004026" y="3140968"/>
            <a:chExt cx="3659550" cy="2374342"/>
          </a:xfrm>
        </p:grpSpPr>
        <p:sp>
          <p:nvSpPr>
            <p:cNvPr id="104" name="Rectangle 103"/>
            <p:cNvSpPr/>
            <p:nvPr/>
          </p:nvSpPr>
          <p:spPr>
            <a:xfrm>
              <a:off x="5004049" y="3140968"/>
              <a:ext cx="3600377" cy="23743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rebuchet MS"/>
                <a:cs typeface="Trebuchet MS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033903" y="3227912"/>
              <a:ext cx="511232" cy="21857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rebuchet MS"/>
                <a:cs typeface="Trebuchet M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004026" y="3227174"/>
              <a:ext cx="3024336" cy="21762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rebuchet MS"/>
                <a:cs typeface="Trebuchet MS"/>
              </a:endParaRPr>
            </a:p>
          </p:txBody>
        </p:sp>
        <p:sp>
          <p:nvSpPr>
            <p:cNvPr id="78" name="Rectangle 19"/>
            <p:cNvSpPr/>
            <p:nvPr/>
          </p:nvSpPr>
          <p:spPr>
            <a:xfrm>
              <a:off x="5087752" y="3516311"/>
              <a:ext cx="405067" cy="1183480"/>
            </a:xfrm>
            <a:custGeom>
              <a:avLst/>
              <a:gdLst>
                <a:gd name="connsiteX0" fmla="*/ 0 w 672906"/>
                <a:gd name="connsiteY0" fmla="*/ 0 h 1416753"/>
                <a:gd name="connsiteX1" fmla="*/ 672906 w 672906"/>
                <a:gd name="connsiteY1" fmla="*/ 0 h 1416753"/>
                <a:gd name="connsiteX2" fmla="*/ 672906 w 672906"/>
                <a:gd name="connsiteY2" fmla="*/ 1416753 h 1416753"/>
                <a:gd name="connsiteX3" fmla="*/ 0 w 672906"/>
                <a:gd name="connsiteY3" fmla="*/ 1416753 h 1416753"/>
                <a:gd name="connsiteX4" fmla="*/ 0 w 672906"/>
                <a:gd name="connsiteY4" fmla="*/ 0 h 1416753"/>
                <a:gd name="connsiteX0" fmla="*/ 4058 w 676964"/>
                <a:gd name="connsiteY0" fmla="*/ 0 h 1416753"/>
                <a:gd name="connsiteX1" fmla="*/ 676964 w 676964"/>
                <a:gd name="connsiteY1" fmla="*/ 0 h 1416753"/>
                <a:gd name="connsiteX2" fmla="*/ 676964 w 676964"/>
                <a:gd name="connsiteY2" fmla="*/ 1416753 h 1416753"/>
                <a:gd name="connsiteX3" fmla="*/ 4058 w 676964"/>
                <a:gd name="connsiteY3" fmla="*/ 1416753 h 1416753"/>
                <a:gd name="connsiteX4" fmla="*/ 0 w 676964"/>
                <a:gd name="connsiteY4" fmla="*/ 349028 h 1416753"/>
                <a:gd name="connsiteX5" fmla="*/ 4058 w 676964"/>
                <a:gd name="connsiteY5" fmla="*/ 0 h 1416753"/>
                <a:gd name="connsiteX0" fmla="*/ 51064 w 723970"/>
                <a:gd name="connsiteY0" fmla="*/ 0 h 1416753"/>
                <a:gd name="connsiteX1" fmla="*/ 723970 w 723970"/>
                <a:gd name="connsiteY1" fmla="*/ 0 h 1416753"/>
                <a:gd name="connsiteX2" fmla="*/ 723970 w 723970"/>
                <a:gd name="connsiteY2" fmla="*/ 1416753 h 1416753"/>
                <a:gd name="connsiteX3" fmla="*/ 51064 w 723970"/>
                <a:gd name="connsiteY3" fmla="*/ 1416753 h 1416753"/>
                <a:gd name="connsiteX4" fmla="*/ 47006 w 723970"/>
                <a:gd name="connsiteY4" fmla="*/ 1072543 h 1416753"/>
                <a:gd name="connsiteX5" fmla="*/ 47006 w 723970"/>
                <a:gd name="connsiteY5" fmla="*/ 349028 h 1416753"/>
                <a:gd name="connsiteX6" fmla="*/ 51064 w 723970"/>
                <a:gd name="connsiteY6" fmla="*/ 0 h 1416753"/>
                <a:gd name="connsiteX0" fmla="*/ 4058 w 676964"/>
                <a:gd name="connsiteY0" fmla="*/ 0 h 1416753"/>
                <a:gd name="connsiteX1" fmla="*/ 676964 w 676964"/>
                <a:gd name="connsiteY1" fmla="*/ 0 h 1416753"/>
                <a:gd name="connsiteX2" fmla="*/ 676964 w 676964"/>
                <a:gd name="connsiteY2" fmla="*/ 1416753 h 1416753"/>
                <a:gd name="connsiteX3" fmla="*/ 4058 w 676964"/>
                <a:gd name="connsiteY3" fmla="*/ 1416753 h 1416753"/>
                <a:gd name="connsiteX4" fmla="*/ 0 w 676964"/>
                <a:gd name="connsiteY4" fmla="*/ 1072543 h 1416753"/>
                <a:gd name="connsiteX5" fmla="*/ 0 w 676964"/>
                <a:gd name="connsiteY5" fmla="*/ 349028 h 1416753"/>
                <a:gd name="connsiteX6" fmla="*/ 4058 w 676964"/>
                <a:gd name="connsiteY6" fmla="*/ 0 h 141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6964" h="1416753">
                  <a:moveTo>
                    <a:pt x="4058" y="0"/>
                  </a:moveTo>
                  <a:lnTo>
                    <a:pt x="676964" y="0"/>
                  </a:lnTo>
                  <a:lnTo>
                    <a:pt x="676964" y="1416753"/>
                  </a:lnTo>
                  <a:lnTo>
                    <a:pt x="4058" y="1416753"/>
                  </a:lnTo>
                  <a:cubicBezTo>
                    <a:pt x="2029" y="1244648"/>
                    <a:pt x="676" y="1250497"/>
                    <a:pt x="0" y="1072543"/>
                  </a:cubicBezTo>
                  <a:cubicBezTo>
                    <a:pt x="-676" y="894589"/>
                    <a:pt x="-676" y="527785"/>
                    <a:pt x="0" y="349028"/>
                  </a:cubicBezTo>
                  <a:cubicBezTo>
                    <a:pt x="1353" y="232685"/>
                    <a:pt x="2705" y="116343"/>
                    <a:pt x="4058" y="0"/>
                  </a:cubicBezTo>
                  <a:close/>
                </a:path>
              </a:pathLst>
            </a:custGeom>
            <a:ln w="28575" cmpd="sng"/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270" lIns="0" tIns="0" rIns="0" bIns="0" rtlCol="0" anchor="ctr"/>
            <a:lstStyle/>
            <a:p>
              <a:pPr algn="ctr"/>
              <a:r>
                <a:rPr lang="en-US" sz="1050" dirty="0" smtClean="0">
                  <a:latin typeface="Trebuchet MS"/>
                  <a:cs typeface="Trebuchet MS"/>
                </a:rPr>
                <a:t>Convolutional </a:t>
              </a:r>
            </a:p>
            <a:p>
              <a:pPr algn="ctr"/>
              <a:r>
                <a:rPr lang="en-US" sz="1050" dirty="0" smtClean="0">
                  <a:latin typeface="Trebuchet MS"/>
                  <a:cs typeface="Trebuchet MS"/>
                </a:rPr>
                <a:t>coding</a:t>
              </a:r>
              <a:endParaRPr lang="en-US" sz="1050" dirty="0">
                <a:latin typeface="Trebuchet MS"/>
                <a:cs typeface="Trebuchet MS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66018" y="3517227"/>
              <a:ext cx="721739" cy="601450"/>
            </a:xfrm>
            <a:prstGeom prst="rect">
              <a:avLst/>
            </a:prstGeom>
            <a:ln w="28575" cmpd="sng"/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dirty="0" smtClean="0">
                  <a:latin typeface="Trebuchet MS"/>
                  <a:cs typeface="Trebuchet MS"/>
                </a:rPr>
                <a:t>Interleaving</a:t>
              </a:r>
              <a:endParaRPr lang="en-US" sz="1050" dirty="0">
                <a:latin typeface="Trebuchet MS"/>
                <a:cs typeface="Trebuchet M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663662" y="4094388"/>
              <a:ext cx="721739" cy="601450"/>
            </a:xfrm>
            <a:prstGeom prst="rect">
              <a:avLst/>
            </a:prstGeom>
            <a:ln w="28575" cmpd="sng"/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dirty="0" smtClean="0">
                  <a:latin typeface="Trebuchet MS"/>
                  <a:cs typeface="Trebuchet MS"/>
                </a:rPr>
                <a:t>Scrambling</a:t>
              </a:r>
              <a:endParaRPr lang="en-US" sz="1050" dirty="0">
                <a:latin typeface="Trebuchet MS"/>
                <a:cs typeface="Trebuchet MS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574256" y="3523103"/>
              <a:ext cx="390952" cy="1183480"/>
            </a:xfrm>
            <a:prstGeom prst="rect">
              <a:avLst/>
            </a:prstGeom>
            <a:ln w="28575" cmpd="sng"/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270" lIns="0" tIns="0" rIns="0" bIns="0" rtlCol="0" anchor="ctr"/>
            <a:lstStyle/>
            <a:p>
              <a:pPr algn="ctr"/>
              <a:r>
                <a:rPr lang="en-US" sz="1050" dirty="0" smtClean="0">
                  <a:latin typeface="Trebuchet MS"/>
                  <a:cs typeface="Trebuchet MS"/>
                </a:rPr>
                <a:t>Bit to IQ Symbol mapping</a:t>
              </a:r>
              <a:endParaRPr lang="en-US" sz="1050" dirty="0">
                <a:latin typeface="Trebuchet MS"/>
                <a:cs typeface="Trebuchet MS"/>
              </a:endParaRPr>
            </a:p>
          </p:txBody>
        </p:sp>
        <p:sp>
          <p:nvSpPr>
            <p:cNvPr id="82" name="Trapezoid 81"/>
            <p:cNvSpPr/>
            <p:nvPr/>
          </p:nvSpPr>
          <p:spPr>
            <a:xfrm rot="5400000">
              <a:off x="6433490" y="4259426"/>
              <a:ext cx="1827140" cy="354492"/>
            </a:xfrm>
            <a:prstGeom prst="trapezoid">
              <a:avLst>
                <a:gd name="adj" fmla="val 110543"/>
              </a:avLst>
            </a:prstGeom>
            <a:solidFill>
              <a:schemeClr val="tx1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/>
              <a:r>
                <a:rPr lang="en-US" sz="1050" dirty="0" smtClean="0">
                  <a:latin typeface="Trebuchet MS"/>
                  <a:cs typeface="Trebuchet MS"/>
                </a:rPr>
                <a:t>MUX</a:t>
              </a:r>
              <a:endParaRPr lang="en-US" sz="1050" dirty="0">
                <a:latin typeface="Trebuchet MS"/>
                <a:cs typeface="Trebuchet MS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100466" y="4742000"/>
              <a:ext cx="1864742" cy="601450"/>
            </a:xfrm>
            <a:prstGeom prst="rect">
              <a:avLst/>
            </a:prstGeom>
            <a:ln w="28575" cmpd="sng"/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464400" indent="-285750">
                <a:buFont typeface="Arial"/>
                <a:buChar char="•"/>
              </a:pPr>
              <a:r>
                <a:rPr lang="en-US" sz="1050" dirty="0" smtClean="0">
                  <a:latin typeface="Trebuchet MS"/>
                  <a:cs typeface="Trebuchet MS"/>
                </a:rPr>
                <a:t>PSS </a:t>
              </a:r>
            </a:p>
            <a:p>
              <a:pPr marL="464400" indent="-285750">
                <a:buFont typeface="Arial"/>
                <a:buChar char="•"/>
              </a:pPr>
              <a:r>
                <a:rPr lang="en-US" sz="1050" dirty="0" smtClean="0">
                  <a:latin typeface="Trebuchet MS"/>
                  <a:cs typeface="Trebuchet MS"/>
                </a:rPr>
                <a:t>Reference </a:t>
              </a:r>
              <a:r>
                <a:rPr lang="en-US" sz="1050" dirty="0" err="1" smtClean="0">
                  <a:latin typeface="Trebuchet MS"/>
                  <a:cs typeface="Trebuchet MS"/>
                </a:rPr>
                <a:t>Sym</a:t>
              </a:r>
              <a:r>
                <a:rPr lang="en-US" sz="1050" dirty="0" smtClean="0">
                  <a:latin typeface="Trebuchet MS"/>
                  <a:cs typeface="Trebuchet MS"/>
                </a:rPr>
                <a:t> </a:t>
              </a:r>
            </a:p>
            <a:p>
              <a:pPr marL="464400" indent="-285750">
                <a:buFont typeface="Arial"/>
                <a:buChar char="•"/>
              </a:pPr>
              <a:r>
                <a:rPr lang="en-US" sz="1050" dirty="0" smtClean="0">
                  <a:latin typeface="Trebuchet MS"/>
                  <a:cs typeface="Trebuchet MS"/>
                </a:rPr>
                <a:t>Null</a:t>
              </a:r>
              <a:endParaRPr lang="en-US" sz="1050" dirty="0">
                <a:latin typeface="Trebuchet MS"/>
                <a:cs typeface="Trebuchet MS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687111" y="3859126"/>
              <a:ext cx="269243" cy="1152127"/>
            </a:xfrm>
            <a:prstGeom prst="rect">
              <a:avLst/>
            </a:prstGeom>
            <a:ln w="28575" cmpd="sng"/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vert270" lIns="0" tIns="0" rIns="0" bIns="0" rtlCol="0" anchor="ctr"/>
            <a:lstStyle/>
            <a:p>
              <a:pPr algn="ctr"/>
              <a:r>
                <a:rPr lang="en-US" sz="1050" dirty="0" smtClean="0">
                  <a:latin typeface="Trebuchet MS"/>
                  <a:cs typeface="Trebuchet MS"/>
                </a:rPr>
                <a:t>iFFT &amp; Resampling</a:t>
              </a:r>
              <a:endParaRPr lang="en-US" sz="1050" dirty="0">
                <a:latin typeface="Trebuchet MS"/>
                <a:cs typeface="Trebuchet MS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8139987" y="3859126"/>
              <a:ext cx="302691" cy="1152127"/>
            </a:xfrm>
            <a:prstGeom prst="rect">
              <a:avLst/>
            </a:prstGeom>
            <a:ln w="28575" cmpd="sng"/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lIns="0" tIns="0" rIns="0" bIns="0" rtlCol="0" anchor="ctr"/>
            <a:lstStyle/>
            <a:p>
              <a:pPr algn="ctr"/>
              <a:r>
                <a:rPr lang="en-US" sz="1050" dirty="0" smtClean="0">
                  <a:latin typeface="Trebuchet MS"/>
                  <a:cs typeface="Trebuchet MS"/>
                </a:rPr>
                <a:t>DAC</a:t>
              </a:r>
              <a:endParaRPr lang="en-US" sz="1050" dirty="0">
                <a:latin typeface="Trebuchet MS"/>
                <a:cs typeface="Trebuchet MS"/>
              </a:endParaRP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>
              <a:off x="5492820" y="3807869"/>
              <a:ext cx="173198" cy="0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>
              <a:off x="5492820" y="4419116"/>
              <a:ext cx="170842" cy="0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>
              <a:off x="6387757" y="3807869"/>
              <a:ext cx="186500" cy="0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6385401" y="4419116"/>
              <a:ext cx="188856" cy="0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6981049" y="3807869"/>
              <a:ext cx="197302" cy="0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6981049" y="4419116"/>
              <a:ext cx="197302" cy="0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>
              <a:off x="6981049" y="5026434"/>
              <a:ext cx="197302" cy="0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7536095" y="4419116"/>
              <a:ext cx="151017" cy="2212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7953991" y="4419116"/>
              <a:ext cx="170035" cy="3681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6452504" y="3213876"/>
              <a:ext cx="602178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rebuchet MS"/>
                  <a:cs typeface="Trebuchet MS"/>
                </a:rPr>
                <a:t>FPGA</a:t>
              </a:r>
              <a:endParaRPr lang="en-US" sz="1200" dirty="0">
                <a:latin typeface="Trebuchet MS"/>
                <a:cs typeface="Trebuchet MS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061398" y="3231215"/>
              <a:ext cx="602178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rebuchet MS"/>
                  <a:cs typeface="Trebuchet MS"/>
                </a:rPr>
                <a:t>FAM</a:t>
              </a:r>
              <a:endParaRPr lang="en-US" sz="1200" dirty="0">
                <a:latin typeface="Trebuchet MS"/>
                <a:cs typeface="Trebuchet MS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3491881" y="982650"/>
            <a:ext cx="2016224" cy="2374342"/>
            <a:chOff x="3059832" y="3142890"/>
            <a:chExt cx="2016224" cy="2374342"/>
          </a:xfrm>
        </p:grpSpPr>
        <p:grpSp>
          <p:nvGrpSpPr>
            <p:cNvPr id="107" name="Group 106"/>
            <p:cNvGrpSpPr/>
            <p:nvPr/>
          </p:nvGrpSpPr>
          <p:grpSpPr>
            <a:xfrm>
              <a:off x="3059832" y="3142890"/>
              <a:ext cx="1944216" cy="2374342"/>
              <a:chOff x="3059833" y="3142890"/>
              <a:chExt cx="1944216" cy="2374342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3059833" y="3142890"/>
                <a:ext cx="1944216" cy="237434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Trebuchet MS"/>
                  <a:cs typeface="Trebuchet MS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3143329" y="3227912"/>
                <a:ext cx="1856481" cy="218574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Trebuchet MS"/>
                  <a:cs typeface="Trebuchet MS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3226805" y="3523102"/>
                <a:ext cx="541304" cy="813349"/>
              </a:xfrm>
              <a:prstGeom prst="rect">
                <a:avLst/>
              </a:prstGeom>
              <a:effectLst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 smtClean="0">
                    <a:latin typeface="Trebuchet MS"/>
                    <a:cs typeface="Trebuchet MS"/>
                  </a:rPr>
                  <a:t>Mac </a:t>
                </a:r>
              </a:p>
              <a:p>
                <a:pPr algn="ctr"/>
                <a:r>
                  <a:rPr lang="en-US" sz="1050" dirty="0" smtClean="0">
                    <a:latin typeface="Trebuchet MS"/>
                    <a:cs typeface="Trebuchet MS"/>
                  </a:rPr>
                  <a:t>Services</a:t>
                </a:r>
                <a:endParaRPr lang="en-US" sz="1050" dirty="0">
                  <a:latin typeface="Trebuchet MS"/>
                  <a:cs typeface="Trebuchet MS"/>
                </a:endParaRPr>
              </a:p>
            </p:txBody>
          </p:sp>
          <p:sp>
            <p:nvSpPr>
              <p:cNvPr id="71" name="Rectangle 3"/>
              <p:cNvSpPr/>
              <p:nvPr/>
            </p:nvSpPr>
            <p:spPr>
              <a:xfrm>
                <a:off x="3965715" y="3523102"/>
                <a:ext cx="357981" cy="1804350"/>
              </a:xfrm>
              <a:custGeom>
                <a:avLst/>
                <a:gdLst>
                  <a:gd name="connsiteX0" fmla="*/ 0 w 1284111"/>
                  <a:gd name="connsiteY0" fmla="*/ 0 h 2096882"/>
                  <a:gd name="connsiteX1" fmla="*/ 1284111 w 1284111"/>
                  <a:gd name="connsiteY1" fmla="*/ 0 h 2096882"/>
                  <a:gd name="connsiteX2" fmla="*/ 1284111 w 1284111"/>
                  <a:gd name="connsiteY2" fmla="*/ 2096882 h 2096882"/>
                  <a:gd name="connsiteX3" fmla="*/ 0 w 1284111"/>
                  <a:gd name="connsiteY3" fmla="*/ 2096882 h 2096882"/>
                  <a:gd name="connsiteX4" fmla="*/ 0 w 1284111"/>
                  <a:gd name="connsiteY4" fmla="*/ 0 h 2096882"/>
                  <a:gd name="connsiteX0" fmla="*/ 1 w 1284112"/>
                  <a:gd name="connsiteY0" fmla="*/ 0 h 2096882"/>
                  <a:gd name="connsiteX1" fmla="*/ 1284112 w 1284112"/>
                  <a:gd name="connsiteY1" fmla="*/ 0 h 2096882"/>
                  <a:gd name="connsiteX2" fmla="*/ 1284112 w 1284112"/>
                  <a:gd name="connsiteY2" fmla="*/ 2096882 h 2096882"/>
                  <a:gd name="connsiteX3" fmla="*/ 1 w 1284112"/>
                  <a:gd name="connsiteY3" fmla="*/ 2096882 h 2096882"/>
                  <a:gd name="connsiteX4" fmla="*/ 0 w 1284112"/>
                  <a:gd name="connsiteY4" fmla="*/ 479776 h 2096882"/>
                  <a:gd name="connsiteX5" fmla="*/ 1 w 1284112"/>
                  <a:gd name="connsiteY5" fmla="*/ 0 h 2096882"/>
                  <a:gd name="connsiteX0" fmla="*/ 99965 w 1384076"/>
                  <a:gd name="connsiteY0" fmla="*/ 0 h 2096882"/>
                  <a:gd name="connsiteX1" fmla="*/ 1384076 w 1384076"/>
                  <a:gd name="connsiteY1" fmla="*/ 0 h 2096882"/>
                  <a:gd name="connsiteX2" fmla="*/ 1384076 w 1384076"/>
                  <a:gd name="connsiteY2" fmla="*/ 2096882 h 2096882"/>
                  <a:gd name="connsiteX3" fmla="*/ 99965 w 1384076"/>
                  <a:gd name="connsiteY3" fmla="*/ 2096882 h 2096882"/>
                  <a:gd name="connsiteX4" fmla="*/ 85853 w 1384076"/>
                  <a:gd name="connsiteY4" fmla="*/ 1608665 h 2096882"/>
                  <a:gd name="connsiteX5" fmla="*/ 99964 w 1384076"/>
                  <a:gd name="connsiteY5" fmla="*/ 479776 h 2096882"/>
                  <a:gd name="connsiteX6" fmla="*/ 99965 w 1384076"/>
                  <a:gd name="connsiteY6" fmla="*/ 0 h 2096882"/>
                  <a:gd name="connsiteX0" fmla="*/ 14112 w 1298223"/>
                  <a:gd name="connsiteY0" fmla="*/ 0 h 2096882"/>
                  <a:gd name="connsiteX1" fmla="*/ 1298223 w 1298223"/>
                  <a:gd name="connsiteY1" fmla="*/ 0 h 2096882"/>
                  <a:gd name="connsiteX2" fmla="*/ 1298223 w 1298223"/>
                  <a:gd name="connsiteY2" fmla="*/ 2096882 h 2096882"/>
                  <a:gd name="connsiteX3" fmla="*/ 14112 w 1298223"/>
                  <a:gd name="connsiteY3" fmla="*/ 2096882 h 2096882"/>
                  <a:gd name="connsiteX4" fmla="*/ 0 w 1298223"/>
                  <a:gd name="connsiteY4" fmla="*/ 1608665 h 2096882"/>
                  <a:gd name="connsiteX5" fmla="*/ 14111 w 1298223"/>
                  <a:gd name="connsiteY5" fmla="*/ 479776 h 2096882"/>
                  <a:gd name="connsiteX6" fmla="*/ 14112 w 1298223"/>
                  <a:gd name="connsiteY6" fmla="*/ 0 h 209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8223" h="2096882">
                    <a:moveTo>
                      <a:pt x="14112" y="0"/>
                    </a:moveTo>
                    <a:lnTo>
                      <a:pt x="1298223" y="0"/>
                    </a:lnTo>
                    <a:lnTo>
                      <a:pt x="1298223" y="2096882"/>
                    </a:lnTo>
                    <a:lnTo>
                      <a:pt x="14112" y="2096882"/>
                    </a:lnTo>
                    <a:cubicBezTo>
                      <a:pt x="7056" y="1852773"/>
                      <a:pt x="0" y="1878183"/>
                      <a:pt x="0" y="1608665"/>
                    </a:cubicBezTo>
                    <a:cubicBezTo>
                      <a:pt x="0" y="1339147"/>
                      <a:pt x="11759" y="747887"/>
                      <a:pt x="14111" y="479776"/>
                    </a:cubicBezTo>
                    <a:cubicBezTo>
                      <a:pt x="14111" y="319851"/>
                      <a:pt x="14112" y="159925"/>
                      <a:pt x="14112" y="0"/>
                    </a:cubicBezTo>
                    <a:close/>
                  </a:path>
                </a:pathLst>
              </a:custGeom>
              <a:effectLst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vert="vert270" lIns="0" tIns="0" rIns="0" bIns="0" rtlCol="0" anchor="ctr"/>
              <a:lstStyle/>
              <a:p>
                <a:pPr algn="ctr"/>
                <a:r>
                  <a:rPr lang="en-US" sz="1050" dirty="0" smtClean="0">
                    <a:latin typeface="Trebuchet MS"/>
                    <a:cs typeface="Trebuchet MS"/>
                  </a:rPr>
                  <a:t>Transport Block </a:t>
                </a:r>
              </a:p>
              <a:p>
                <a:pPr algn="ctr"/>
                <a:r>
                  <a:rPr lang="en-US" sz="1050" dirty="0" smtClean="0">
                    <a:latin typeface="Trebuchet MS"/>
                    <a:cs typeface="Trebuchet MS"/>
                  </a:rPr>
                  <a:t>Generation</a:t>
                </a:r>
                <a:endParaRPr lang="en-US" sz="1050" dirty="0">
                  <a:latin typeface="Trebuchet MS"/>
                  <a:cs typeface="Trebuchet MS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226805" y="4496739"/>
                <a:ext cx="541304" cy="813349"/>
              </a:xfrm>
              <a:prstGeom prst="rect">
                <a:avLst/>
              </a:prstGeom>
              <a:effectLst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 smtClean="0">
                    <a:latin typeface="Trebuchet MS"/>
                    <a:cs typeface="Trebuchet MS"/>
                  </a:rPr>
                  <a:t>D2D</a:t>
                </a:r>
              </a:p>
              <a:p>
                <a:pPr algn="ctr"/>
                <a:r>
                  <a:rPr lang="en-US" sz="1050" dirty="0" smtClean="0">
                    <a:latin typeface="Trebuchet MS"/>
                    <a:cs typeface="Trebuchet MS"/>
                  </a:rPr>
                  <a:t>Services</a:t>
                </a:r>
                <a:endParaRPr lang="en-US" sz="1050" dirty="0">
                  <a:latin typeface="Trebuchet MS"/>
                  <a:cs typeface="Trebuchet MS"/>
                </a:endParaRPr>
              </a:p>
            </p:txBody>
          </p:sp>
          <p:cxnSp>
            <p:nvCxnSpPr>
              <p:cNvPr id="73" name="Straight Arrow Connector 72"/>
              <p:cNvCxnSpPr>
                <a:stCxn id="70" idx="3"/>
                <a:endCxn id="71" idx="5"/>
              </p:cNvCxnSpPr>
              <p:nvPr/>
            </p:nvCxnSpPr>
            <p:spPr>
              <a:xfrm>
                <a:off x="3768108" y="3929777"/>
                <a:ext cx="201498" cy="0"/>
              </a:xfrm>
              <a:prstGeom prst="straightConnector1">
                <a:avLst/>
              </a:prstGeom>
              <a:ln w="28575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>
                <a:stCxn id="72" idx="3"/>
                <a:endCxn id="71" idx="4"/>
              </p:cNvCxnSpPr>
              <p:nvPr/>
            </p:nvCxnSpPr>
            <p:spPr>
              <a:xfrm>
                <a:off x="3768108" y="4903414"/>
                <a:ext cx="197607" cy="0"/>
              </a:xfrm>
              <a:prstGeom prst="straightConnector1">
                <a:avLst/>
              </a:prstGeom>
              <a:ln w="28575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ectangle 74"/>
              <p:cNvSpPr/>
              <p:nvPr/>
            </p:nvSpPr>
            <p:spPr>
              <a:xfrm>
                <a:off x="4318991" y="3521011"/>
                <a:ext cx="571377" cy="601450"/>
              </a:xfrm>
              <a:prstGeom prst="rect">
                <a:avLst/>
              </a:prstGeom>
              <a:effectLst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 smtClean="0">
                    <a:latin typeface="Trebuchet MS"/>
                    <a:cs typeface="Trebuchet MS"/>
                  </a:rPr>
                  <a:t>CCH</a:t>
                </a:r>
                <a:endParaRPr lang="en-US" sz="1050" dirty="0">
                  <a:latin typeface="Trebuchet MS"/>
                  <a:cs typeface="Trebuchet M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4318991" y="4117467"/>
                <a:ext cx="571377" cy="601450"/>
              </a:xfrm>
              <a:prstGeom prst="rect">
                <a:avLst/>
              </a:prstGeom>
              <a:effectLst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 smtClean="0">
                    <a:latin typeface="Trebuchet MS"/>
                    <a:cs typeface="Trebuchet MS"/>
                  </a:rPr>
                  <a:t>SCH</a:t>
                </a:r>
                <a:endParaRPr lang="en-US" sz="1050" dirty="0">
                  <a:latin typeface="Trebuchet MS"/>
                  <a:cs typeface="Trebuchet M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4318991" y="4725710"/>
                <a:ext cx="571377" cy="601450"/>
              </a:xfrm>
              <a:prstGeom prst="rect">
                <a:avLst/>
              </a:prstGeom>
              <a:effectLst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50" dirty="0" smtClean="0">
                    <a:latin typeface="Trebuchet MS"/>
                    <a:cs typeface="Trebuchet MS"/>
                  </a:rPr>
                  <a:t>Resource</a:t>
                </a:r>
              </a:p>
              <a:p>
                <a:pPr algn="ctr"/>
                <a:r>
                  <a:rPr lang="en-US" sz="1050" dirty="0" smtClean="0">
                    <a:latin typeface="Trebuchet MS"/>
                    <a:cs typeface="Trebuchet MS"/>
                  </a:rPr>
                  <a:t>Mapping</a:t>
                </a:r>
                <a:endParaRPr lang="en-US" sz="1050" dirty="0">
                  <a:latin typeface="Trebuchet MS"/>
                  <a:cs typeface="Trebuchet MS"/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3160798" y="3207111"/>
              <a:ext cx="1915258" cy="1819323"/>
              <a:chOff x="3185208" y="3207111"/>
              <a:chExt cx="1915258" cy="1819323"/>
            </a:xfrm>
          </p:grpSpPr>
          <p:cxnSp>
            <p:nvCxnSpPr>
              <p:cNvPr id="84" name="Straight Arrow Connector 83"/>
              <p:cNvCxnSpPr/>
              <p:nvPr/>
            </p:nvCxnSpPr>
            <p:spPr>
              <a:xfrm flipV="1">
                <a:off x="4890368" y="3807869"/>
                <a:ext cx="197383" cy="0"/>
              </a:xfrm>
              <a:prstGeom prst="straightConnector1">
                <a:avLst/>
              </a:prstGeom>
              <a:ln w="28575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 flipV="1">
                <a:off x="4890368" y="4419116"/>
                <a:ext cx="197383" cy="0"/>
              </a:xfrm>
              <a:prstGeom prst="straightConnector1">
                <a:avLst/>
              </a:prstGeom>
              <a:ln w="28575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/>
              <p:nvPr/>
            </p:nvCxnSpPr>
            <p:spPr>
              <a:xfrm>
                <a:off x="4890369" y="5026434"/>
                <a:ext cx="210097" cy="0"/>
              </a:xfrm>
              <a:prstGeom prst="straightConnector1">
                <a:avLst/>
              </a:prstGeom>
              <a:ln w="28575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Box 99"/>
              <p:cNvSpPr txBox="1"/>
              <p:nvPr/>
            </p:nvSpPr>
            <p:spPr>
              <a:xfrm>
                <a:off x="3185208" y="3207111"/>
                <a:ext cx="1868520" cy="27699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Trebuchet MS"/>
                    <a:cs typeface="Trebuchet MS"/>
                  </a:rPr>
                  <a:t>Real-Time Controller</a:t>
                </a:r>
                <a:endParaRPr lang="en-US" sz="1200" dirty="0">
                  <a:latin typeface="Trebuchet MS"/>
                  <a:cs typeface="Trebuchet MS"/>
                </a:endParaRPr>
              </a:p>
            </p:txBody>
          </p:sp>
        </p:grpSp>
      </p:grpSp>
      <p:sp>
        <p:nvSpPr>
          <p:cNvPr id="111" name="Rectangle 110"/>
          <p:cNvSpPr/>
          <p:nvPr/>
        </p:nvSpPr>
        <p:spPr>
          <a:xfrm>
            <a:off x="3491880" y="995749"/>
            <a:ext cx="5544616" cy="237626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flipH="1">
            <a:off x="827586" y="1124744"/>
            <a:ext cx="1759691" cy="1449472"/>
            <a:chOff x="3891614" y="3429000"/>
            <a:chExt cx="1759691" cy="14494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093" b="97595" l="2750" r="98500">
                          <a14:foregroundMark x1="20250" y1="44330" x2="20250" y2="44330"/>
                          <a14:foregroundMark x1="20000" y1="39863" x2="20000" y2="39863"/>
                          <a14:foregroundMark x1="20000" y1="36770" x2="20000" y2="36770"/>
                          <a14:foregroundMark x1="20000" y1="32646" x2="20000" y2="32646"/>
                          <a14:foregroundMark x1="47250" y1="7560" x2="47250" y2="7560"/>
                          <a14:foregroundMark x1="49250" y1="8591" x2="49250" y2="8591"/>
                          <a14:foregroundMark x1="50000" y1="9966" x2="50000" y2="9966"/>
                        </a14:backgroundRemoval>
                      </a14:imgEffect>
                    </a14:imgLayer>
                  </a14:imgProps>
                </a:ext>
              </a:extLst>
            </a:blip>
            <a:srcRect l="15859" r="15575"/>
            <a:stretch/>
          </p:blipFill>
          <p:spPr>
            <a:xfrm>
              <a:off x="4266989" y="3429000"/>
              <a:ext cx="1008944" cy="107051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891614" y="4416807"/>
              <a:ext cx="1759691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 smtClean="0">
                  <a:latin typeface="Trebuchet MS"/>
                  <a:cs typeface="Trebuchet MS"/>
                </a:rPr>
                <a:t>PXIe</a:t>
              </a:r>
              <a:r>
                <a:rPr lang="en-US" sz="1200" dirty="0" smtClean="0">
                  <a:latin typeface="Trebuchet MS"/>
                  <a:cs typeface="Trebuchet MS"/>
                </a:rPr>
                <a:t> 8135</a:t>
              </a:r>
            </a:p>
            <a:p>
              <a:pPr algn="ctr"/>
              <a:r>
                <a:rPr lang="en-US" sz="1200" dirty="0" smtClean="0">
                  <a:latin typeface="Trebuchet MS"/>
                  <a:cs typeface="Trebuchet MS"/>
                </a:rPr>
                <a:t> (Real-Time controller)</a:t>
              </a:r>
              <a:endParaRPr lang="en-US" sz="1200" dirty="0">
                <a:latin typeface="Trebuchet MS"/>
                <a:cs typeface="Trebuchet M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 flipH="1">
            <a:off x="1043609" y="980729"/>
            <a:ext cx="1370190" cy="1668909"/>
            <a:chOff x="1895638" y="3300243"/>
            <a:chExt cx="1370190" cy="16689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315" l="0" r="100000"/>
                      </a14:imgEffect>
                    </a14:imgLayer>
                  </a14:imgProps>
                </a:ext>
              </a:extLst>
            </a:blip>
            <a:srcRect l="8616" r="12785"/>
            <a:stretch/>
          </p:blipFill>
          <p:spPr>
            <a:xfrm>
              <a:off x="1902264" y="3300243"/>
              <a:ext cx="1363564" cy="12664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95638" y="4507487"/>
              <a:ext cx="1331915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 smtClean="0">
                  <a:latin typeface="Trebuchet MS"/>
                  <a:cs typeface="Trebuchet MS"/>
                </a:rPr>
                <a:t>FlexRIO</a:t>
              </a:r>
              <a:r>
                <a:rPr lang="en-US" sz="1200" dirty="0" smtClean="0">
                  <a:latin typeface="Trebuchet MS"/>
                  <a:cs typeface="Trebuchet MS"/>
                </a:rPr>
                <a:t> module</a:t>
              </a:r>
            </a:p>
            <a:p>
              <a:pPr algn="ctr"/>
              <a:r>
                <a:rPr lang="en-US" sz="1200" dirty="0" smtClean="0">
                  <a:latin typeface="Trebuchet MS"/>
                  <a:cs typeface="Trebuchet MS"/>
                </a:rPr>
                <a:t> (RF transceiver)</a:t>
              </a:r>
              <a:endParaRPr lang="en-US" sz="1200" dirty="0">
                <a:latin typeface="Trebuchet MS"/>
                <a:cs typeface="Trebuchet M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27584" y="764704"/>
            <a:ext cx="2664296" cy="2088232"/>
            <a:chOff x="3059832" y="1268760"/>
            <a:chExt cx="2664296" cy="2088232"/>
          </a:xfrm>
        </p:grpSpPr>
        <p:sp>
          <p:nvSpPr>
            <p:cNvPr id="26" name="Rectangle 25"/>
            <p:cNvSpPr/>
            <p:nvPr/>
          </p:nvSpPr>
          <p:spPr>
            <a:xfrm>
              <a:off x="3059832" y="1268760"/>
              <a:ext cx="2664296" cy="2088232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 flipH="1">
              <a:off x="3089650" y="1426509"/>
              <a:ext cx="2490462" cy="1786467"/>
              <a:chOff x="5968533" y="1495731"/>
              <a:chExt cx="3013459" cy="2161625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56377" t="11203" r="3747" b="25726"/>
              <a:stretch/>
            </p:blipFill>
            <p:spPr>
              <a:xfrm>
                <a:off x="5968533" y="1495731"/>
                <a:ext cx="3013459" cy="2161625"/>
              </a:xfrm>
              <a:prstGeom prst="rect">
                <a:avLst/>
              </a:prstGeom>
            </p:spPr>
          </p:pic>
          <p:pic>
            <p:nvPicPr>
              <p:cNvPr id="24" name="Picture 23" descr="test copy.png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7628"/>
              <a:stretch/>
            </p:blipFill>
            <p:spPr>
              <a:xfrm rot="60000">
                <a:off x="6265032" y="1519936"/>
                <a:ext cx="189548" cy="131380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8594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8357E-7 -8.33719E-7 L 0.30549 -0.000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6" y="-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0327E-6 4.11765E-6 L 0.58683 0.00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141E-6 -1.75081E-6 L -3.67141E-6 0.3517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175E-7 -2.94934E-6 L -0.00226 0.3518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" y="17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7"/>
          <p:cNvSpPr/>
          <p:nvPr/>
        </p:nvSpPr>
        <p:spPr>
          <a:xfrm>
            <a:off x="4211961" y="2780928"/>
            <a:ext cx="4824536" cy="3960440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257" y="919263"/>
            <a:ext cx="7499176" cy="17176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Problem:</a:t>
            </a:r>
          </a:p>
          <a:p>
            <a:pPr lvl="1"/>
            <a:r>
              <a:rPr lang="en-US" sz="2000" dirty="0" smtClean="0"/>
              <a:t>Non-efficient use of cellular spectrum due to interference</a:t>
            </a:r>
          </a:p>
          <a:p>
            <a:pPr lvl="1"/>
            <a:r>
              <a:rPr lang="en-US" sz="2000" dirty="0" smtClean="0"/>
              <a:t>Too much (not real-time) traffic has to be delivered through the cellular network infrastructure</a:t>
            </a: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1691681" y="188640"/>
            <a:ext cx="6384273" cy="720824"/>
          </a:xfrm>
        </p:spPr>
        <p:txBody>
          <a:bodyPr>
            <a:normAutofit/>
          </a:bodyPr>
          <a:lstStyle/>
          <a:p>
            <a:r>
              <a:rPr lang="en-US" dirty="0" smtClean="0"/>
              <a:t>Efficiency in dense networks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C50A3-5E7E-41EB-84A6-2D55656C3F5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2938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© Institute IMDEA Networks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673175" y="5685511"/>
            <a:ext cx="204070" cy="20407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4868324" y="5622444"/>
            <a:ext cx="4312188" cy="44383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133" tIns="0" rIns="0" bIns="0" numCol="1" spcCol="1270" anchor="t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Opportunistic Scheduling</a:t>
            </a:r>
          </a:p>
        </p:txBody>
      </p:sp>
      <p:sp>
        <p:nvSpPr>
          <p:cNvPr id="11" name="Oval 10"/>
          <p:cNvSpPr/>
          <p:nvPr/>
        </p:nvSpPr>
        <p:spPr>
          <a:xfrm>
            <a:off x="5854680" y="4360487"/>
            <a:ext cx="368896" cy="36889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Oval 11"/>
          <p:cNvSpPr/>
          <p:nvPr/>
        </p:nvSpPr>
        <p:spPr>
          <a:xfrm>
            <a:off x="7812361" y="3439634"/>
            <a:ext cx="510176" cy="51017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5401776" y="5967689"/>
            <a:ext cx="2715031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/>
              <a:t>(Unfairness/Complexity)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228184" y="4375740"/>
            <a:ext cx="2011668" cy="44383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133" tIns="0" rIns="0" bIns="0" numCol="1" spcCol="1270" anchor="t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Clustering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84168" y="4738937"/>
            <a:ext cx="194521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 smtClean="0"/>
              <a:t>(Static/Dynamic)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409" y="3511644"/>
            <a:ext cx="774105" cy="1019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2708922"/>
            <a:ext cx="41044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C52"/>
                </a:solidFill>
              </a:rPr>
              <a:t>Possible</a:t>
            </a:r>
            <a:r>
              <a:rPr lang="en-US" sz="2400" dirty="0"/>
              <a:t> </a:t>
            </a:r>
            <a:r>
              <a:rPr lang="en-US" sz="2400" dirty="0" smtClean="0">
                <a:solidFill>
                  <a:srgbClr val="002C52"/>
                </a:solidFill>
              </a:rPr>
              <a:t>solutions: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For </a:t>
            </a:r>
            <a:r>
              <a:rPr lang="en-US" sz="2000" dirty="0"/>
              <a:t>selected services, schedule only </a:t>
            </a:r>
            <a:r>
              <a:rPr lang="en-US" sz="2000" b="1" i="1" dirty="0"/>
              <a:t>good </a:t>
            </a:r>
            <a:r>
              <a:rPr lang="en-US" sz="2000" dirty="0"/>
              <a:t>users </a:t>
            </a:r>
            <a:r>
              <a:rPr lang="en-US" sz="2000" dirty="0" smtClean="0"/>
              <a:t>(</a:t>
            </a:r>
            <a:r>
              <a:rPr lang="en-US" sz="2000" b="1" u="sng" dirty="0">
                <a:solidFill>
                  <a:srgbClr val="FF0000"/>
                </a:solidFill>
              </a:rPr>
              <a:t>channel opportunistic scheduling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Allow </a:t>
            </a:r>
            <a:r>
              <a:rPr lang="en-US" sz="2000" dirty="0"/>
              <a:t>all users to exchange </a:t>
            </a:r>
            <a:r>
              <a:rPr lang="en-US" sz="2000" dirty="0" smtClean="0"/>
              <a:t>contents </a:t>
            </a:r>
            <a:r>
              <a:rPr lang="en-US" sz="2000" dirty="0"/>
              <a:t>when they are in radio range </a:t>
            </a:r>
            <a:r>
              <a:rPr lang="en-US" sz="2000" dirty="0" smtClean="0"/>
              <a:t>(</a:t>
            </a:r>
            <a:r>
              <a:rPr lang="en-US" sz="2000" b="1" u="sng" dirty="0" smtClean="0">
                <a:solidFill>
                  <a:srgbClr val="FF0000"/>
                </a:solidFill>
              </a:rPr>
              <a:t>opportunistic </a:t>
            </a:r>
            <a:r>
              <a:rPr lang="en-US" sz="2000" b="1" u="sng" dirty="0">
                <a:solidFill>
                  <a:srgbClr val="FF0000"/>
                </a:solidFill>
              </a:rPr>
              <a:t>relay/clusters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D2D</a:t>
            </a:r>
            <a:r>
              <a:rPr lang="en-US" sz="2000" dirty="0" smtClean="0"/>
              <a:t> </a:t>
            </a:r>
            <a:r>
              <a:rPr lang="en-US" sz="2000" dirty="0"/>
              <a:t>as enabling technology</a:t>
            </a:r>
          </a:p>
          <a:p>
            <a:endParaRPr lang="en-US" sz="1600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502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SDR Software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30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7" y="1988842"/>
            <a:ext cx="5677705" cy="3026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1932361"/>
            <a:ext cx="2547596" cy="308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5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05" y="3910451"/>
            <a:ext cx="3682999" cy="2678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31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pic>
        <p:nvPicPr>
          <p:cNvPr id="9" name="Picture 8" descr="20150929_113745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3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8" t="19596" r="52743" b="27106"/>
          <a:stretch/>
        </p:blipFill>
        <p:spPr>
          <a:xfrm>
            <a:off x="914142" y="852257"/>
            <a:ext cx="2848236" cy="27461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2" y="3717032"/>
            <a:ext cx="4156363" cy="29094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1961" y="1124744"/>
            <a:ext cx="4353764" cy="1477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Schedulers: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Round Robin (RR)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Proportional Fair (PF)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Clustered RR (CL(RR))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Clustered PF (CL(PF))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403649" y="1340768"/>
            <a:ext cx="6453604" cy="2495380"/>
            <a:chOff x="1403648" y="1340768"/>
            <a:chExt cx="6453604" cy="2495380"/>
          </a:xfrm>
        </p:grpSpPr>
        <p:pic>
          <p:nvPicPr>
            <p:cNvPr id="31" name="Picture 30" descr="20150929_113745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"/>
                      </a14:imgEffect>
                      <a14:imgEffect>
                        <a14:brightnessContrast bright="3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2" t="39102" r="71169" b="34694"/>
            <a:stretch/>
          </p:blipFill>
          <p:spPr>
            <a:xfrm>
              <a:off x="5387000" y="1349000"/>
              <a:ext cx="2463703" cy="2487148"/>
            </a:xfrm>
            <a:prstGeom prst="ellipse">
              <a:avLst/>
            </a:prstGeom>
            <a:ln w="63500" cap="rnd">
              <a:solidFill>
                <a:schemeClr val="tx1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30" name="Group 29"/>
            <p:cNvGrpSpPr/>
            <p:nvPr/>
          </p:nvGrpSpPr>
          <p:grpSpPr>
            <a:xfrm>
              <a:off x="1403648" y="1340768"/>
              <a:ext cx="6453604" cy="2485913"/>
              <a:chOff x="3704304" y="1734871"/>
              <a:chExt cx="6453604" cy="2485913"/>
            </a:xfrm>
          </p:grpSpPr>
          <p:sp>
            <p:nvSpPr>
              <p:cNvPr id="20" name="Oval 19"/>
              <p:cNvSpPr>
                <a:spLocks noChangeAspect="1"/>
              </p:cNvSpPr>
              <p:nvPr/>
            </p:nvSpPr>
            <p:spPr>
              <a:xfrm>
                <a:off x="3704304" y="2561304"/>
                <a:ext cx="871297" cy="87129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7671995" y="1734871"/>
                <a:ext cx="2485913" cy="24859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>
                <a:stCxn id="20" idx="0"/>
                <a:endCxn id="21" idx="0"/>
              </p:cNvCxnSpPr>
              <p:nvPr/>
            </p:nvCxnSpPr>
            <p:spPr>
              <a:xfrm flipV="1">
                <a:off x="4139953" y="1734871"/>
                <a:ext cx="4774999" cy="82643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20" idx="4"/>
                <a:endCxn id="21" idx="4"/>
              </p:cNvCxnSpPr>
              <p:nvPr/>
            </p:nvCxnSpPr>
            <p:spPr>
              <a:xfrm>
                <a:off x="4139953" y="3432601"/>
                <a:ext cx="4774999" cy="78818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" name="Group 50"/>
          <p:cNvGrpSpPr/>
          <p:nvPr/>
        </p:nvGrpSpPr>
        <p:grpSpPr>
          <a:xfrm>
            <a:off x="6588224" y="1988840"/>
            <a:ext cx="2518127" cy="369332"/>
            <a:chOff x="6588224" y="1988840"/>
            <a:chExt cx="2518127" cy="369332"/>
          </a:xfrm>
        </p:grpSpPr>
        <p:cxnSp>
          <p:nvCxnSpPr>
            <p:cNvPr id="34" name="Straight Arrow Connector 33"/>
            <p:cNvCxnSpPr>
              <a:endCxn id="39" idx="1"/>
            </p:cNvCxnSpPr>
            <p:nvPr/>
          </p:nvCxnSpPr>
          <p:spPr>
            <a:xfrm flipV="1">
              <a:off x="6588224" y="2173506"/>
              <a:ext cx="1480576" cy="175374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8068800" y="1988840"/>
              <a:ext cx="1037551" cy="369332"/>
            </a:xfrm>
            <a:prstGeom prst="rect">
              <a:avLst/>
            </a:prstGeom>
            <a:noFill/>
            <a:ln w="28575" cmpd="sng">
              <a:solidFill>
                <a:schemeClr val="accent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LTE (RX)</a:t>
              </a:r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283968" y="1988840"/>
            <a:ext cx="1944216" cy="369332"/>
            <a:chOff x="4283968" y="1988840"/>
            <a:chExt cx="1944216" cy="369332"/>
          </a:xfrm>
        </p:grpSpPr>
        <p:cxnSp>
          <p:nvCxnSpPr>
            <p:cNvPr id="37" name="Straight Arrow Connector 36"/>
            <p:cNvCxnSpPr>
              <a:endCxn id="41" idx="3"/>
            </p:cNvCxnSpPr>
            <p:nvPr/>
          </p:nvCxnSpPr>
          <p:spPr>
            <a:xfrm flipH="1" flipV="1">
              <a:off x="4914970" y="2173506"/>
              <a:ext cx="1313214" cy="175374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283968" y="1988840"/>
              <a:ext cx="631002" cy="369332"/>
            </a:xfrm>
            <a:prstGeom prst="rect">
              <a:avLst/>
            </a:prstGeom>
            <a:noFill/>
            <a:ln w="28575" cmpd="sng">
              <a:solidFill>
                <a:schemeClr val="accent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WiFi</a:t>
              </a:r>
              <a:endParaRPr lang="en-US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588225" y="2843644"/>
            <a:ext cx="2517789" cy="369332"/>
            <a:chOff x="6588224" y="2843644"/>
            <a:chExt cx="2517789" cy="369332"/>
          </a:xfrm>
        </p:grpSpPr>
        <p:cxnSp>
          <p:nvCxnSpPr>
            <p:cNvPr id="48" name="Straight Arrow Connector 47"/>
            <p:cNvCxnSpPr>
              <a:endCxn id="49" idx="1"/>
            </p:cNvCxnSpPr>
            <p:nvPr/>
          </p:nvCxnSpPr>
          <p:spPr>
            <a:xfrm flipV="1">
              <a:off x="6588224" y="3028310"/>
              <a:ext cx="1480576" cy="175374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8068800" y="2843644"/>
              <a:ext cx="1037213" cy="369332"/>
            </a:xfrm>
            <a:prstGeom prst="rect">
              <a:avLst/>
            </a:prstGeom>
            <a:noFill/>
            <a:ln w="28575" cmpd="sng">
              <a:solidFill>
                <a:schemeClr val="accent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LTE (TX)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771800" y="4551994"/>
            <a:ext cx="1368152" cy="360040"/>
            <a:chOff x="2411760" y="4797152"/>
            <a:chExt cx="1368152" cy="360040"/>
          </a:xfrm>
        </p:grpSpPr>
        <p:cxnSp>
          <p:nvCxnSpPr>
            <p:cNvPr id="54" name="Straight Arrow Connector 53"/>
            <p:cNvCxnSpPr/>
            <p:nvPr/>
          </p:nvCxnSpPr>
          <p:spPr>
            <a:xfrm flipV="1">
              <a:off x="2411760" y="4797152"/>
              <a:ext cx="216024" cy="288032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2771800" y="4869160"/>
              <a:ext cx="216024" cy="288032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3187372" y="4827970"/>
              <a:ext cx="216024" cy="288032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3563888" y="4797152"/>
              <a:ext cx="216024" cy="288032"/>
            </a:xfrm>
            <a:prstGeom prst="straightConnector1">
              <a:avLst/>
            </a:prstGeom>
            <a:ln w="28575" cmpd="sng">
              <a:solidFill>
                <a:schemeClr val="accent4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2699793" y="4933520"/>
            <a:ext cx="1526379" cy="338554"/>
          </a:xfrm>
          <a:prstGeom prst="rect">
            <a:avLst/>
          </a:prstGeom>
          <a:noFill/>
          <a:ln w="19050" cmpd="sng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Less than 3 </a:t>
            </a:r>
            <a:r>
              <a:rPr lang="en-US" sz="1600" dirty="0" err="1" smtClean="0"/>
              <a:t>ms</a:t>
            </a:r>
            <a:endParaRPr lang="en-US" sz="16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4389871" y="4733262"/>
            <a:ext cx="4065614" cy="589352"/>
            <a:chOff x="4139952" y="4741620"/>
            <a:chExt cx="4119477" cy="575953"/>
          </a:xfrm>
        </p:grpSpPr>
        <p:grpSp>
          <p:nvGrpSpPr>
            <p:cNvPr id="75" name="Group 74"/>
            <p:cNvGrpSpPr/>
            <p:nvPr/>
          </p:nvGrpSpPr>
          <p:grpSpPr>
            <a:xfrm>
              <a:off x="4139952" y="4741620"/>
              <a:ext cx="4119477" cy="575953"/>
              <a:chOff x="4012218" y="4892432"/>
              <a:chExt cx="4119477" cy="575953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 flipH="1">
                <a:off x="4012218" y="4892432"/>
                <a:ext cx="4119477" cy="0"/>
              </a:xfrm>
              <a:prstGeom prst="line">
                <a:avLst/>
              </a:prstGeom>
              <a:ln w="28575" cmpd="sng">
                <a:solidFill>
                  <a:schemeClr val="accent4"/>
                </a:solidFill>
                <a:prstDash val="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 flipV="1">
                <a:off x="4012218" y="5468385"/>
                <a:ext cx="2736304" cy="0"/>
              </a:xfrm>
              <a:prstGeom prst="line">
                <a:avLst/>
              </a:prstGeom>
              <a:ln w="28575" cmpd="sng">
                <a:solidFill>
                  <a:schemeClr val="accent4"/>
                </a:solidFill>
                <a:prstDash val="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4093639" y="5042552"/>
                <a:ext cx="385669" cy="270701"/>
              </a:xfrm>
              <a:prstGeom prst="rect">
                <a:avLst/>
              </a:prstGeom>
              <a:noFill/>
              <a:ln w="19050">
                <a:solidFill>
                  <a:schemeClr val="accent4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/>
                  <a:t>11%</a:t>
                </a:r>
                <a:endParaRPr lang="en-US" dirty="0"/>
              </a:p>
            </p:txBody>
          </p:sp>
        </p:grpSp>
        <p:cxnSp>
          <p:nvCxnSpPr>
            <p:cNvPr id="15" name="Straight Arrow Connector 14"/>
            <p:cNvCxnSpPr>
              <a:stCxn id="72" idx="0"/>
            </p:cNvCxnSpPr>
            <p:nvPr/>
          </p:nvCxnSpPr>
          <p:spPr>
            <a:xfrm flipH="1" flipV="1">
              <a:off x="4411702" y="4741620"/>
              <a:ext cx="2505" cy="15012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72" idx="2"/>
            </p:cNvCxnSpPr>
            <p:nvPr/>
          </p:nvCxnSpPr>
          <p:spPr>
            <a:xfrm flipH="1">
              <a:off x="4411702" y="5162441"/>
              <a:ext cx="2505" cy="15513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4840063" y="4675596"/>
            <a:ext cx="2912766" cy="1016350"/>
            <a:chOff x="4644008" y="4683954"/>
            <a:chExt cx="2912766" cy="1016350"/>
          </a:xfrm>
        </p:grpSpPr>
        <p:grpSp>
          <p:nvGrpSpPr>
            <p:cNvPr id="76" name="Group 75"/>
            <p:cNvGrpSpPr/>
            <p:nvPr/>
          </p:nvGrpSpPr>
          <p:grpSpPr>
            <a:xfrm>
              <a:off x="4644008" y="4683954"/>
              <a:ext cx="2912766" cy="1016350"/>
              <a:chOff x="4639027" y="4700430"/>
              <a:chExt cx="3204043" cy="1016350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flipH="1">
                <a:off x="4639027" y="4700430"/>
                <a:ext cx="3204043" cy="0"/>
              </a:xfrm>
              <a:prstGeom prst="line">
                <a:avLst/>
              </a:prstGeom>
              <a:ln w="28575" cmpd="sng">
                <a:solidFill>
                  <a:schemeClr val="accent4"/>
                </a:solidFill>
                <a:prstDash val="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4639027" y="5716780"/>
                <a:ext cx="1450295" cy="0"/>
              </a:xfrm>
              <a:prstGeom prst="line">
                <a:avLst/>
              </a:prstGeom>
              <a:ln w="28575" cmpd="sng">
                <a:solidFill>
                  <a:schemeClr val="accent4"/>
                </a:solidFill>
                <a:prstDash val="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4658053" y="5029652"/>
                <a:ext cx="621820" cy="369332"/>
              </a:xfrm>
              <a:prstGeom prst="rect">
                <a:avLst/>
              </a:prstGeom>
              <a:noFill/>
              <a:ln w="19050">
                <a:solidFill>
                  <a:schemeClr val="accent4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21%</a:t>
                </a:r>
                <a:endParaRPr lang="en-US" dirty="0"/>
              </a:p>
            </p:txBody>
          </p:sp>
        </p:grpSp>
        <p:cxnSp>
          <p:nvCxnSpPr>
            <p:cNvPr id="22" name="Straight Arrow Connector 21"/>
            <p:cNvCxnSpPr>
              <a:stCxn id="69" idx="0"/>
            </p:cNvCxnSpPr>
            <p:nvPr/>
          </p:nvCxnSpPr>
          <p:spPr>
            <a:xfrm flipH="1" flipV="1">
              <a:off x="4919620" y="4692192"/>
              <a:ext cx="24330" cy="32098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69" idx="2"/>
            </p:cNvCxnSpPr>
            <p:nvPr/>
          </p:nvCxnSpPr>
          <p:spPr>
            <a:xfrm flipH="1">
              <a:off x="4918255" y="5382508"/>
              <a:ext cx="25695" cy="31779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346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32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pic>
        <p:nvPicPr>
          <p:cNvPr id="22" name="Picture 21" descr="Untitl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" r="5706" b="50078"/>
          <a:stretch/>
        </p:blipFill>
        <p:spPr>
          <a:xfrm>
            <a:off x="971601" y="5301208"/>
            <a:ext cx="3958195" cy="1131650"/>
          </a:xfrm>
          <a:prstGeom prst="rect">
            <a:avLst/>
          </a:prstGeom>
        </p:spPr>
      </p:pic>
      <p:pic>
        <p:nvPicPr>
          <p:cNvPr id="25" name="Picture 24" descr="SSIM-larg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78" y="690064"/>
            <a:ext cx="4399486" cy="3079640"/>
          </a:xfrm>
          <a:prstGeom prst="rect">
            <a:avLst/>
          </a:prstGeom>
        </p:spPr>
      </p:pic>
      <p:pic>
        <p:nvPicPr>
          <p:cNvPr id="27" name="Picture 26" descr="frustrated_computer_gee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2161" y="3933058"/>
            <a:ext cx="1313125" cy="1206295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391893" y="1935029"/>
            <a:ext cx="2750303" cy="762199"/>
            <a:chOff x="1273902" y="2151181"/>
            <a:chExt cx="2750303" cy="762199"/>
          </a:xfrm>
        </p:grpSpPr>
        <p:sp>
          <p:nvSpPr>
            <p:cNvPr id="28" name="Rectangle 27"/>
            <p:cNvSpPr/>
            <p:nvPr/>
          </p:nvSpPr>
          <p:spPr>
            <a:xfrm>
              <a:off x="1273902" y="2151181"/>
              <a:ext cx="290690" cy="594141"/>
            </a:xfrm>
            <a:prstGeom prst="rect">
              <a:avLst/>
            </a:prstGeom>
            <a:pattFill prst="openDmnd">
              <a:fgClr>
                <a:schemeClr val="tx1"/>
              </a:fgClr>
              <a:bgClr>
                <a:schemeClr val="accent6"/>
              </a:bgClr>
            </a:patt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00976" y="2175578"/>
              <a:ext cx="290369" cy="597891"/>
            </a:xfrm>
            <a:prstGeom prst="rect">
              <a:avLst/>
            </a:prstGeom>
            <a:pattFill prst="openDmnd">
              <a:fgClr>
                <a:schemeClr val="tx1"/>
              </a:fgClr>
              <a:bgClr>
                <a:schemeClr val="accent6"/>
              </a:bgClr>
            </a:patt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732161" y="2466755"/>
              <a:ext cx="292044" cy="446625"/>
            </a:xfrm>
            <a:prstGeom prst="rect">
              <a:avLst/>
            </a:prstGeom>
            <a:pattFill prst="openDmnd">
              <a:fgClr>
                <a:schemeClr val="tx1"/>
              </a:fgClr>
              <a:bgClr>
                <a:schemeClr val="accent6"/>
              </a:bgClr>
            </a:patt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00307" y="1504946"/>
            <a:ext cx="2752516" cy="747162"/>
            <a:chOff x="1787390" y="1809546"/>
            <a:chExt cx="2752516" cy="747162"/>
          </a:xfrm>
        </p:grpSpPr>
        <p:sp>
          <p:nvSpPr>
            <p:cNvPr id="32" name="Rectangle 31"/>
            <p:cNvSpPr/>
            <p:nvPr/>
          </p:nvSpPr>
          <p:spPr>
            <a:xfrm>
              <a:off x="1787390" y="1809546"/>
              <a:ext cx="290369" cy="361836"/>
            </a:xfrm>
            <a:prstGeom prst="rect">
              <a:avLst/>
            </a:prstGeom>
            <a:pattFill prst="openDmnd">
              <a:fgClr>
                <a:schemeClr val="accent3">
                  <a:lumMod val="50000"/>
                </a:schemeClr>
              </a:fgClr>
              <a:bgClr>
                <a:schemeClr val="accent3"/>
              </a:bgClr>
            </a:patt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016583" y="1892319"/>
              <a:ext cx="300895" cy="624783"/>
            </a:xfrm>
            <a:prstGeom prst="rect">
              <a:avLst/>
            </a:prstGeom>
            <a:pattFill prst="openDmnd">
              <a:fgClr>
                <a:schemeClr val="accent3">
                  <a:lumMod val="50000"/>
                </a:schemeClr>
              </a:fgClr>
              <a:bgClr>
                <a:schemeClr val="accent3"/>
              </a:bgClr>
            </a:patt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254061" y="1900054"/>
              <a:ext cx="285845" cy="656654"/>
            </a:xfrm>
            <a:prstGeom prst="rect">
              <a:avLst/>
            </a:prstGeom>
            <a:pattFill prst="openDmnd">
              <a:fgClr>
                <a:schemeClr val="accent3">
                  <a:lumMod val="50000"/>
                </a:schemeClr>
              </a:fgClr>
              <a:bgClr>
                <a:schemeClr val="accent3"/>
              </a:bgClr>
            </a:patt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 descr="Untitl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75" r="5760" b="1871"/>
          <a:stretch/>
        </p:blipFill>
        <p:spPr>
          <a:xfrm>
            <a:off x="971601" y="4005064"/>
            <a:ext cx="3955931" cy="11316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5301208"/>
            <a:ext cx="2023305" cy="114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1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544" r="20283"/>
          <a:stretch/>
        </p:blipFill>
        <p:spPr>
          <a:xfrm>
            <a:off x="1584655" y="2618021"/>
            <a:ext cx="297554" cy="502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33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79" y="3933058"/>
            <a:ext cx="3700672" cy="2644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1921" y="913292"/>
            <a:ext cx="1148099" cy="1520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0544" r="20283"/>
          <a:stretch/>
        </p:blipFill>
        <p:spPr>
          <a:xfrm>
            <a:off x="1898182" y="2858703"/>
            <a:ext cx="297554" cy="502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0544" r="20283"/>
          <a:stretch/>
        </p:blipFill>
        <p:spPr>
          <a:xfrm>
            <a:off x="2267745" y="3001524"/>
            <a:ext cx="297554" cy="5028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4179" y="2425460"/>
            <a:ext cx="227542" cy="15169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/>
              <a:t>CSI</a:t>
            </a:r>
            <a:endParaRPr lang="en-US" sz="900" dirty="0"/>
          </a:p>
        </p:txBody>
      </p:sp>
      <p:sp>
        <p:nvSpPr>
          <p:cNvPr id="12" name="Rectangle 11"/>
          <p:cNvSpPr/>
          <p:nvPr/>
        </p:nvSpPr>
        <p:spPr>
          <a:xfrm>
            <a:off x="2112210" y="2671988"/>
            <a:ext cx="227542" cy="15169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/>
              <a:t>CSI</a:t>
            </a:r>
            <a:endParaRPr lang="en-US" sz="900" dirty="0"/>
          </a:p>
        </p:txBody>
      </p:sp>
      <p:sp>
        <p:nvSpPr>
          <p:cNvPr id="13" name="Rectangle 12"/>
          <p:cNvSpPr/>
          <p:nvPr/>
        </p:nvSpPr>
        <p:spPr>
          <a:xfrm>
            <a:off x="2506930" y="2809923"/>
            <a:ext cx="227542" cy="15169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 smtClean="0"/>
              <a:t>CSI</a:t>
            </a:r>
            <a:endParaRPr lang="en-US" sz="900" dirty="0"/>
          </a:p>
        </p:txBody>
      </p:sp>
      <p:pic>
        <p:nvPicPr>
          <p:cNvPr id="14" name="Picture 13" descr="PXI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9138" y="1417348"/>
            <a:ext cx="1033103" cy="1121337"/>
          </a:xfrm>
          <a:prstGeom prst="rect">
            <a:avLst/>
          </a:prstGeom>
        </p:spPr>
      </p:pic>
      <p:pic>
        <p:nvPicPr>
          <p:cNvPr id="15" name="Picture 14" descr="PXI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4049" y="2384243"/>
            <a:ext cx="1033103" cy="1121337"/>
          </a:xfrm>
          <a:prstGeom prst="rect">
            <a:avLst/>
          </a:prstGeom>
        </p:spPr>
      </p:pic>
      <p:sp>
        <p:nvSpPr>
          <p:cNvPr id="16" name="Line 38"/>
          <p:cNvSpPr>
            <a:spLocks noChangeShapeType="1"/>
          </p:cNvSpPr>
          <p:nvPr/>
        </p:nvSpPr>
        <p:spPr bwMode="auto">
          <a:xfrm rot="14400000" flipH="1">
            <a:off x="5108529" y="1039652"/>
            <a:ext cx="727142" cy="827399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Line 38"/>
          <p:cNvSpPr>
            <a:spLocks noChangeShapeType="1"/>
          </p:cNvSpPr>
          <p:nvPr/>
        </p:nvSpPr>
        <p:spPr bwMode="auto">
          <a:xfrm rot="14400000" flipH="1">
            <a:off x="4485868" y="2032000"/>
            <a:ext cx="1036360" cy="66839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Oval 17"/>
          <p:cNvSpPr>
            <a:spLocks/>
          </p:cNvSpPr>
          <p:nvPr/>
        </p:nvSpPr>
        <p:spPr>
          <a:xfrm rot="2700000" flipH="1">
            <a:off x="5063601" y="1253198"/>
            <a:ext cx="2081476" cy="2672899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763688" y="4972234"/>
            <a:ext cx="4248472" cy="776461"/>
            <a:chOff x="1763688" y="4872927"/>
            <a:chExt cx="4248472" cy="776461"/>
          </a:xfrm>
        </p:grpSpPr>
        <p:cxnSp>
          <p:nvCxnSpPr>
            <p:cNvPr id="20" name="Straight Connector 19"/>
            <p:cNvCxnSpPr/>
            <p:nvPr/>
          </p:nvCxnSpPr>
          <p:spPr>
            <a:xfrm flipH="1" flipV="1">
              <a:off x="4052923" y="4872927"/>
              <a:ext cx="1959237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1763688" y="5649388"/>
              <a:ext cx="4248472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148064" y="5086724"/>
              <a:ext cx="771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71.8%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7542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5737E-6 -6.8226E-6 L 0.25977 -0.12599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500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95746E-6 1.11163E-6 L 0.22521 -0.162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2" y="-812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500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71558E-6 2.89486E-6 L 0.18198 -0.182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9" y="-9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757E-7 -1.9685E-6 L 0.5426 -0.005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21" y="-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62207E-7 4.95137E-6 L 0.49592 4.95137E-6 " pathEditMode="relative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44022E-6 -4.09449E-6 L 0.44022 -0.0050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627785" y="1394808"/>
            <a:ext cx="6336704" cy="612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bIns="0" rtlCol="0" anchor="t"/>
          <a:lstStyle/>
          <a:p>
            <a:pPr>
              <a:lnSpc>
                <a:spcPct val="200000"/>
              </a:lnSpc>
            </a:pPr>
            <a:r>
              <a:rPr lang="en-US" sz="1600" dirty="0">
                <a:latin typeface="Trebuchet MS" charset="0"/>
                <a:ea typeface="Trebuchet MS" charset="0"/>
                <a:cs typeface="Trebuchet MS" charset="0"/>
              </a:rPr>
              <a:t>Opportunistic D2D </a:t>
            </a:r>
            <a:r>
              <a:rPr lang="en-US" sz="1600" dirty="0" smtClean="0">
                <a:latin typeface="Trebuchet MS" charset="0"/>
                <a:ea typeface="Trebuchet MS" charset="0"/>
                <a:cs typeface="Trebuchet MS" charset="0"/>
              </a:rPr>
              <a:t>communications feeds on Density.</a:t>
            </a:r>
            <a:endParaRPr lang="en-US" sz="1600" dirty="0">
              <a:latin typeface="Trebuchet MS" charset="0"/>
              <a:ea typeface="Trebuchet MS" charset="0"/>
              <a:cs typeface="Trebuchet MS" charset="0"/>
            </a:endParaRPr>
          </a:p>
          <a:p>
            <a:pPr algn="ctr"/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2627785" y="3231013"/>
            <a:ext cx="6336704" cy="612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bIns="0" rtlCol="0" anchor="t"/>
          <a:lstStyle/>
          <a:p>
            <a:pPr>
              <a:lnSpc>
                <a:spcPct val="200000"/>
              </a:lnSpc>
            </a:pPr>
            <a:r>
              <a:rPr lang="en-US" sz="1600" dirty="0" smtClean="0">
                <a:latin typeface="Trebuchet MS" charset="0"/>
                <a:ea typeface="Trebuchet MS" charset="0"/>
                <a:cs typeface="Trebuchet MS" charset="0"/>
              </a:rPr>
              <a:t>Analytical and experimental results illustrated higher efficiency. </a:t>
            </a:r>
            <a:endParaRPr lang="en-US" sz="16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15294" y="5067216"/>
            <a:ext cx="6336704" cy="612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bIns="0" rtlCol="0" anchor="t"/>
          <a:lstStyle/>
          <a:p>
            <a:pPr>
              <a:lnSpc>
                <a:spcPct val="200000"/>
              </a:lnSpc>
            </a:pPr>
            <a:r>
              <a:rPr lang="en-US" sz="1600" dirty="0" smtClean="0"/>
              <a:t>Leveraging new paradigms and existing tools.</a:t>
            </a:r>
            <a:endParaRPr lang="en-US" sz="16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34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sp>
        <p:nvSpPr>
          <p:cNvPr id="19" name="Rectangle 18"/>
          <p:cNvSpPr/>
          <p:nvPr/>
        </p:nvSpPr>
        <p:spPr>
          <a:xfrm>
            <a:off x="827585" y="980730"/>
            <a:ext cx="1656184" cy="144016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Densification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827585" y="4653136"/>
            <a:ext cx="1656184" cy="1440160"/>
            <a:chOff x="827584" y="4653136"/>
            <a:chExt cx="1656184" cy="1440160"/>
          </a:xfrm>
        </p:grpSpPr>
        <p:sp>
          <p:nvSpPr>
            <p:cNvPr id="21" name="Rectangle 20"/>
            <p:cNvSpPr/>
            <p:nvPr/>
          </p:nvSpPr>
          <p:spPr>
            <a:xfrm>
              <a:off x="827584" y="4653136"/>
              <a:ext cx="1656184" cy="1440160"/>
            </a:xfrm>
            <a:prstGeom prst="rect">
              <a:avLst/>
            </a:prstGeom>
            <a:solidFill>
              <a:srgbClr val="40315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smtClean="0"/>
                <a:t>Complexity</a:t>
              </a:r>
              <a:endParaRPr lang="en-US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4024" y="5292077"/>
              <a:ext cx="1123305" cy="652543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27585" y="2816933"/>
            <a:ext cx="1656184" cy="1440160"/>
            <a:chOff x="827584" y="2816933"/>
            <a:chExt cx="1656184" cy="1440160"/>
          </a:xfrm>
        </p:grpSpPr>
        <p:sp>
          <p:nvSpPr>
            <p:cNvPr id="24" name="Rectangle 23"/>
            <p:cNvSpPr/>
            <p:nvPr/>
          </p:nvSpPr>
          <p:spPr>
            <a:xfrm>
              <a:off x="827584" y="2816933"/>
              <a:ext cx="1656184" cy="1440160"/>
            </a:xfrm>
            <a:prstGeom prst="rect">
              <a:avLst/>
            </a:prstGeom>
            <a:solidFill>
              <a:srgbClr val="40315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smtClean="0"/>
                <a:t>Spectrum Scarcity </a:t>
              </a:r>
              <a:endParaRPr lang="en-US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0528" y="3581225"/>
              <a:ext cx="1130682" cy="567855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198432" y="1362387"/>
            <a:ext cx="925296" cy="986493"/>
            <a:chOff x="3430680" y="1362387"/>
            <a:chExt cx="925296" cy="98649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3888" y="1362387"/>
              <a:ext cx="421240" cy="84247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2728" y="1362387"/>
              <a:ext cx="421240" cy="84247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0680" y="1506403"/>
              <a:ext cx="421240" cy="84247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4736" y="1506403"/>
              <a:ext cx="421240" cy="842477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7" y="1484786"/>
            <a:ext cx="421240" cy="84247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1576" y="980640"/>
            <a:ext cx="8242913" cy="5328680"/>
            <a:chOff x="721575" y="980640"/>
            <a:chExt cx="8242913" cy="5328680"/>
          </a:xfrm>
        </p:grpSpPr>
        <p:sp>
          <p:nvSpPr>
            <p:cNvPr id="8" name="Rectangle 7"/>
            <p:cNvSpPr/>
            <p:nvPr/>
          </p:nvSpPr>
          <p:spPr>
            <a:xfrm>
              <a:off x="721575" y="980640"/>
              <a:ext cx="8242913" cy="5328680"/>
            </a:xfrm>
            <a:prstGeom prst="rect">
              <a:avLst/>
            </a:prstGeom>
            <a:solidFill>
              <a:schemeClr val="bg1"/>
            </a:solidFill>
          </p:spPr>
        </p:sp>
        <p:sp>
          <p:nvSpPr>
            <p:cNvPr id="9" name="Oval 8"/>
            <p:cNvSpPr/>
            <p:nvPr/>
          </p:nvSpPr>
          <p:spPr>
            <a:xfrm>
              <a:off x="2688246" y="1197117"/>
              <a:ext cx="4296248" cy="1492030"/>
            </a:xfrm>
            <a:prstGeom prst="ellipse">
              <a:avLst/>
            </a:prstGeom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33" b="74885"/>
          <a:stretch/>
        </p:blipFill>
        <p:spPr>
          <a:xfrm>
            <a:off x="2513624" y="908722"/>
            <a:ext cx="4681728" cy="1061209"/>
          </a:xfrm>
          <a:prstGeom prst="rect">
            <a:avLst/>
          </a:prstGeom>
        </p:spPr>
      </p:pic>
      <p:sp>
        <p:nvSpPr>
          <p:cNvPr id="42" name="Freeform 41"/>
          <p:cNvSpPr/>
          <p:nvPr/>
        </p:nvSpPr>
        <p:spPr>
          <a:xfrm>
            <a:off x="5004038" y="1282236"/>
            <a:ext cx="1498691" cy="1498691"/>
          </a:xfrm>
          <a:custGeom>
            <a:avLst/>
            <a:gdLst>
              <a:gd name="connsiteX0" fmla="*/ 0 w 1498691"/>
              <a:gd name="connsiteY0" fmla="*/ 749346 h 1498691"/>
              <a:gd name="connsiteX1" fmla="*/ 749346 w 1498691"/>
              <a:gd name="connsiteY1" fmla="*/ 0 h 1498691"/>
              <a:gd name="connsiteX2" fmla="*/ 1498692 w 1498691"/>
              <a:gd name="connsiteY2" fmla="*/ 749346 h 1498691"/>
              <a:gd name="connsiteX3" fmla="*/ 749346 w 1498691"/>
              <a:gd name="connsiteY3" fmla="*/ 1498692 h 1498691"/>
              <a:gd name="connsiteX4" fmla="*/ 0 w 1498691"/>
              <a:gd name="connsiteY4" fmla="*/ 749346 h 149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91" h="1498691">
                <a:moveTo>
                  <a:pt x="0" y="749346"/>
                </a:moveTo>
                <a:cubicBezTo>
                  <a:pt x="0" y="335494"/>
                  <a:pt x="335494" y="0"/>
                  <a:pt x="749346" y="0"/>
                </a:cubicBezTo>
                <a:cubicBezTo>
                  <a:pt x="1163198" y="0"/>
                  <a:pt x="1498692" y="335494"/>
                  <a:pt x="1498692" y="749346"/>
                </a:cubicBezTo>
                <a:cubicBezTo>
                  <a:pt x="1498692" y="1163198"/>
                  <a:pt x="1163198" y="1498692"/>
                  <a:pt x="749346" y="1498692"/>
                </a:cubicBezTo>
                <a:cubicBezTo>
                  <a:pt x="335494" y="1498692"/>
                  <a:pt x="0" y="1163198"/>
                  <a:pt x="0" y="749346"/>
                </a:cubicBezTo>
                <a:close/>
              </a:path>
            </a:pathLst>
          </a:custGeom>
          <a:solidFill>
            <a:schemeClr val="accent3"/>
          </a:solidFill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20"/>
              <a:satOff val="-5839"/>
              <a:lumOff val="1373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19478" tIns="239798" rIns="219478" bIns="23979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Simulation</a:t>
            </a:r>
            <a:endParaRPr lang="en-US" sz="1600" kern="1200" dirty="0"/>
          </a:p>
        </p:txBody>
      </p:sp>
      <p:sp>
        <p:nvSpPr>
          <p:cNvPr id="43" name="Freeform 42"/>
          <p:cNvSpPr/>
          <p:nvPr/>
        </p:nvSpPr>
        <p:spPr>
          <a:xfrm>
            <a:off x="3041340" y="1303603"/>
            <a:ext cx="1498691" cy="1498691"/>
          </a:xfrm>
          <a:custGeom>
            <a:avLst/>
            <a:gdLst>
              <a:gd name="connsiteX0" fmla="*/ 0 w 1498691"/>
              <a:gd name="connsiteY0" fmla="*/ 749346 h 1498691"/>
              <a:gd name="connsiteX1" fmla="*/ 749346 w 1498691"/>
              <a:gd name="connsiteY1" fmla="*/ 0 h 1498691"/>
              <a:gd name="connsiteX2" fmla="*/ 1498692 w 1498691"/>
              <a:gd name="connsiteY2" fmla="*/ 749346 h 1498691"/>
              <a:gd name="connsiteX3" fmla="*/ 749346 w 1498691"/>
              <a:gd name="connsiteY3" fmla="*/ 1498692 h 1498691"/>
              <a:gd name="connsiteX4" fmla="*/ 0 w 1498691"/>
              <a:gd name="connsiteY4" fmla="*/ 749346 h 149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91" h="1498691">
                <a:moveTo>
                  <a:pt x="0" y="749346"/>
                </a:moveTo>
                <a:cubicBezTo>
                  <a:pt x="0" y="335494"/>
                  <a:pt x="335494" y="0"/>
                  <a:pt x="749346" y="0"/>
                </a:cubicBezTo>
                <a:cubicBezTo>
                  <a:pt x="1163198" y="0"/>
                  <a:pt x="1498692" y="335494"/>
                  <a:pt x="1498692" y="749346"/>
                </a:cubicBezTo>
                <a:cubicBezTo>
                  <a:pt x="1498692" y="1163198"/>
                  <a:pt x="1163198" y="1498692"/>
                  <a:pt x="749346" y="1498692"/>
                </a:cubicBezTo>
                <a:cubicBezTo>
                  <a:pt x="335494" y="1498692"/>
                  <a:pt x="0" y="1163198"/>
                  <a:pt x="0" y="749346"/>
                </a:cubicBezTo>
                <a:close/>
              </a:path>
            </a:pathLst>
          </a:custGeom>
          <a:solidFill>
            <a:schemeClr val="accent6"/>
          </a:solidFill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2340760"/>
              <a:satOff val="-2919"/>
              <a:lumOff val="686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19478" tIns="239798" rIns="219478" bIns="23979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Theory</a:t>
            </a:r>
          </a:p>
        </p:txBody>
      </p:sp>
      <p:sp>
        <p:nvSpPr>
          <p:cNvPr id="44" name="Freeform 43"/>
          <p:cNvSpPr/>
          <p:nvPr/>
        </p:nvSpPr>
        <p:spPr>
          <a:xfrm>
            <a:off x="4225443" y="2218349"/>
            <a:ext cx="1498691" cy="1498691"/>
          </a:xfrm>
          <a:custGeom>
            <a:avLst/>
            <a:gdLst>
              <a:gd name="connsiteX0" fmla="*/ 0 w 1498691"/>
              <a:gd name="connsiteY0" fmla="*/ 749346 h 1498691"/>
              <a:gd name="connsiteX1" fmla="*/ 749346 w 1498691"/>
              <a:gd name="connsiteY1" fmla="*/ 0 h 1498691"/>
              <a:gd name="connsiteX2" fmla="*/ 1498692 w 1498691"/>
              <a:gd name="connsiteY2" fmla="*/ 749346 h 1498691"/>
              <a:gd name="connsiteX3" fmla="*/ 749346 w 1498691"/>
              <a:gd name="connsiteY3" fmla="*/ 1498692 h 1498691"/>
              <a:gd name="connsiteX4" fmla="*/ 0 w 1498691"/>
              <a:gd name="connsiteY4" fmla="*/ 749346 h 149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91" h="1498691">
                <a:moveTo>
                  <a:pt x="0" y="749346"/>
                </a:moveTo>
                <a:cubicBezTo>
                  <a:pt x="0" y="335494"/>
                  <a:pt x="335494" y="0"/>
                  <a:pt x="749346" y="0"/>
                </a:cubicBezTo>
                <a:cubicBezTo>
                  <a:pt x="1163198" y="0"/>
                  <a:pt x="1498692" y="335494"/>
                  <a:pt x="1498692" y="749346"/>
                </a:cubicBezTo>
                <a:cubicBezTo>
                  <a:pt x="1498692" y="1163198"/>
                  <a:pt x="1163198" y="1498692"/>
                  <a:pt x="749346" y="1498692"/>
                </a:cubicBezTo>
                <a:cubicBezTo>
                  <a:pt x="335494" y="1498692"/>
                  <a:pt x="0" y="1163198"/>
                  <a:pt x="0" y="749346"/>
                </a:cubicBezTo>
                <a:close/>
              </a:path>
            </a:pathLst>
          </a:custGeom>
          <a:solidFill>
            <a:schemeClr val="accent4"/>
          </a:solidFill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19478" tIns="239798" rIns="219478" bIns="23979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/>
              <a:t>Experiment</a:t>
            </a:r>
            <a:endParaRPr lang="en-US" sz="1600" kern="1200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5"/>
          <a:stretch/>
        </p:blipFill>
        <p:spPr>
          <a:xfrm>
            <a:off x="2509856" y="1961544"/>
            <a:ext cx="4681728" cy="2811640"/>
          </a:xfrm>
          <a:prstGeom prst="rect">
            <a:avLst/>
          </a:prstGeom>
        </p:spPr>
      </p:pic>
      <p:sp>
        <p:nvSpPr>
          <p:cNvPr id="45" name="Down Arrow 44"/>
          <p:cNvSpPr/>
          <p:nvPr/>
        </p:nvSpPr>
        <p:spPr>
          <a:xfrm>
            <a:off x="4426728" y="4850593"/>
            <a:ext cx="832606" cy="532868"/>
          </a:xfrm>
          <a:prstGeom prst="downArrow">
            <a:avLst/>
          </a:prstGeom>
          <a:solidFill>
            <a:schemeClr val="tx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Freeform 45"/>
          <p:cNvSpPr/>
          <p:nvPr/>
        </p:nvSpPr>
        <p:spPr>
          <a:xfrm>
            <a:off x="2844776" y="5276890"/>
            <a:ext cx="3996510" cy="999127"/>
          </a:xfrm>
          <a:custGeom>
            <a:avLst/>
            <a:gdLst>
              <a:gd name="connsiteX0" fmla="*/ 0 w 3996510"/>
              <a:gd name="connsiteY0" fmla="*/ 0 h 999127"/>
              <a:gd name="connsiteX1" fmla="*/ 3996510 w 3996510"/>
              <a:gd name="connsiteY1" fmla="*/ 0 h 999127"/>
              <a:gd name="connsiteX2" fmla="*/ 3996510 w 3996510"/>
              <a:gd name="connsiteY2" fmla="*/ 999127 h 999127"/>
              <a:gd name="connsiteX3" fmla="*/ 0 w 3996510"/>
              <a:gd name="connsiteY3" fmla="*/ 999127 h 999127"/>
              <a:gd name="connsiteX4" fmla="*/ 0 w 3996510"/>
              <a:gd name="connsiteY4" fmla="*/ 0 h 99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6510" h="999127">
                <a:moveTo>
                  <a:pt x="0" y="0"/>
                </a:moveTo>
                <a:lnTo>
                  <a:pt x="3996510" y="0"/>
                </a:lnTo>
                <a:lnTo>
                  <a:pt x="3996510" y="999127"/>
                </a:lnTo>
                <a:lnTo>
                  <a:pt x="0" y="9991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76" tIns="163576" rIns="163576" bIns="163576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 dirty="0" smtClean="0"/>
              <a:t>Feasibility</a:t>
            </a:r>
            <a:r>
              <a:rPr lang="en-US" sz="2300" kern="1200" baseline="0" dirty="0" smtClean="0"/>
              <a:t> of Opportunistic D2D Communications</a:t>
            </a:r>
            <a:endParaRPr lang="en-US" sz="2300" kern="1200" dirty="0"/>
          </a:p>
        </p:txBody>
      </p:sp>
    </p:spTree>
    <p:extLst>
      <p:ext uri="{BB962C8B-B14F-4D97-AF65-F5344CB8AC3E}">
        <p14:creationId xmlns:p14="http://schemas.microsoft.com/office/powerpoint/2010/main" val="624549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1" animBg="1"/>
      <p:bldP spid="19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/>
      <p:bldP spid="46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551" y="1228812"/>
            <a:ext cx="6492294" cy="5152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35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grpSp>
        <p:nvGrpSpPr>
          <p:cNvPr id="29" name="Group 28"/>
          <p:cNvGrpSpPr/>
          <p:nvPr/>
        </p:nvGrpSpPr>
        <p:grpSpPr>
          <a:xfrm>
            <a:off x="827585" y="2142593"/>
            <a:ext cx="1844405" cy="4090157"/>
            <a:chOff x="755576" y="3710016"/>
            <a:chExt cx="1041378" cy="1894566"/>
          </a:xfrm>
        </p:grpSpPr>
        <p:sp>
          <p:nvSpPr>
            <p:cNvPr id="25" name="Rectangle 24"/>
            <p:cNvSpPr/>
            <p:nvPr/>
          </p:nvSpPr>
          <p:spPr>
            <a:xfrm>
              <a:off x="755576" y="3710016"/>
              <a:ext cx="1041378" cy="189456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 smtClean="0"/>
                <a:t>Dense Scenarios</a:t>
              </a:r>
              <a:endParaRPr lang="en-US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30399" y="4538184"/>
              <a:ext cx="921904" cy="52219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0400" y="5147848"/>
              <a:ext cx="921903" cy="42549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36097" y="2949158"/>
            <a:ext cx="619985" cy="407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16312" y="3021166"/>
            <a:ext cx="619985" cy="4078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55977" y="2949158"/>
            <a:ext cx="619985" cy="40783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3957" y="1164050"/>
            <a:ext cx="948842" cy="12568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24024" y="2517110"/>
            <a:ext cx="619985" cy="4078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36829" y="2348880"/>
            <a:ext cx="619985" cy="407834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923928" y="2276872"/>
            <a:ext cx="3481704" cy="1224136"/>
            <a:chOff x="3923928" y="2276872"/>
            <a:chExt cx="3481704" cy="1224136"/>
          </a:xfrm>
        </p:grpSpPr>
        <p:sp>
          <p:nvSpPr>
            <p:cNvPr id="35" name="Oval 34"/>
            <p:cNvSpPr>
              <a:spLocks/>
            </p:cNvSpPr>
            <p:nvPr/>
          </p:nvSpPr>
          <p:spPr>
            <a:xfrm flipH="1">
              <a:off x="5580112" y="2276872"/>
              <a:ext cx="961424" cy="57606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36" name="Oval 35"/>
            <p:cNvSpPr>
              <a:spLocks/>
            </p:cNvSpPr>
            <p:nvPr/>
          </p:nvSpPr>
          <p:spPr>
            <a:xfrm flipH="1">
              <a:off x="5292080" y="2852936"/>
              <a:ext cx="961424" cy="57606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37" name="Oval 36"/>
            <p:cNvSpPr>
              <a:spLocks/>
            </p:cNvSpPr>
            <p:nvPr/>
          </p:nvSpPr>
          <p:spPr>
            <a:xfrm flipH="1">
              <a:off x="6444208" y="2924944"/>
              <a:ext cx="961424" cy="576064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38" name="Oval 37"/>
            <p:cNvSpPr>
              <a:spLocks/>
            </p:cNvSpPr>
            <p:nvPr/>
          </p:nvSpPr>
          <p:spPr>
            <a:xfrm flipH="1">
              <a:off x="4186640" y="2874143"/>
              <a:ext cx="961424" cy="57606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39" name="Oval 38"/>
            <p:cNvSpPr>
              <a:spLocks/>
            </p:cNvSpPr>
            <p:nvPr/>
          </p:nvSpPr>
          <p:spPr>
            <a:xfrm flipH="1">
              <a:off x="3923928" y="2420887"/>
              <a:ext cx="961424" cy="57606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819293" y="993304"/>
            <a:ext cx="2816028" cy="2248728"/>
            <a:chOff x="4819293" y="993304"/>
            <a:chExt cx="2816028" cy="2248728"/>
          </a:xfrm>
        </p:grpSpPr>
        <p:sp>
          <p:nvSpPr>
            <p:cNvPr id="40" name="Line 38"/>
            <p:cNvSpPr>
              <a:spLocks noChangeShapeType="1"/>
            </p:cNvSpPr>
            <p:nvPr/>
          </p:nvSpPr>
          <p:spPr bwMode="auto">
            <a:xfrm rot="11640000" flipH="1">
              <a:off x="4819293" y="993304"/>
              <a:ext cx="2629378" cy="1771951"/>
            </a:xfrm>
            <a:prstGeom prst="line">
              <a:avLst/>
            </a:prstGeom>
            <a:noFill/>
            <a:ln w="38100" cap="rnd">
              <a:solidFill>
                <a:schemeClr val="accent3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Line 38"/>
            <p:cNvSpPr>
              <a:spLocks noChangeShapeType="1"/>
            </p:cNvSpPr>
            <p:nvPr/>
          </p:nvSpPr>
          <p:spPr bwMode="auto">
            <a:xfrm rot="11640000" flipH="1">
              <a:off x="5238680" y="1200694"/>
              <a:ext cx="2170591" cy="2041338"/>
            </a:xfrm>
            <a:prstGeom prst="line">
              <a:avLst/>
            </a:prstGeom>
            <a:noFill/>
            <a:ln w="38100" cap="rnd">
              <a:solidFill>
                <a:schemeClr val="accent3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 rot="11640000" flipH="1">
              <a:off x="6573441" y="1493915"/>
              <a:ext cx="993573" cy="989850"/>
            </a:xfrm>
            <a:prstGeom prst="line">
              <a:avLst/>
            </a:prstGeom>
            <a:noFill/>
            <a:ln w="38100" cap="rnd">
              <a:solidFill>
                <a:schemeClr val="accent3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11640000" flipH="1">
              <a:off x="6397792" y="1613289"/>
              <a:ext cx="1131930" cy="1522131"/>
            </a:xfrm>
            <a:prstGeom prst="line">
              <a:avLst/>
            </a:prstGeom>
            <a:noFill/>
            <a:ln w="38100" cap="rnd">
              <a:solidFill>
                <a:schemeClr val="accent3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Line 38"/>
            <p:cNvSpPr>
              <a:spLocks noChangeShapeType="1"/>
            </p:cNvSpPr>
            <p:nvPr/>
          </p:nvSpPr>
          <p:spPr bwMode="auto">
            <a:xfrm rot="11640000" flipH="1">
              <a:off x="7328727" y="1716959"/>
              <a:ext cx="306594" cy="1263841"/>
            </a:xfrm>
            <a:prstGeom prst="line">
              <a:avLst/>
            </a:prstGeom>
            <a:noFill/>
            <a:ln w="38100" cap="rnd">
              <a:solidFill>
                <a:schemeClr val="accent3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68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4757" y="4437112"/>
            <a:ext cx="2991700" cy="1885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Opportunistic D2D Communication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36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sp>
        <p:nvSpPr>
          <p:cNvPr id="15" name="Rectangle 14"/>
          <p:cNvSpPr/>
          <p:nvPr/>
        </p:nvSpPr>
        <p:spPr>
          <a:xfrm>
            <a:off x="755576" y="1642735"/>
            <a:ext cx="1797514" cy="473859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Public Safety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9506"/>
          <a:stretch/>
        </p:blipFill>
        <p:spPr>
          <a:xfrm>
            <a:off x="6336586" y="2132858"/>
            <a:ext cx="1043726" cy="11128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9940" b="1123"/>
          <a:stretch/>
        </p:blipFill>
        <p:spPr>
          <a:xfrm>
            <a:off x="6336586" y="3222149"/>
            <a:ext cx="1043726" cy="2618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9506"/>
          <a:stretch/>
        </p:blipFill>
        <p:spPr>
          <a:xfrm rot="15300000">
            <a:off x="5658775" y="2728538"/>
            <a:ext cx="1043726" cy="11128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1880" y="1875972"/>
            <a:ext cx="904956" cy="9049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3108" y="2924944"/>
            <a:ext cx="904956" cy="9049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5776" y="2924944"/>
            <a:ext cx="904956" cy="9049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8" y="1844824"/>
            <a:ext cx="1468920" cy="1816120"/>
          </a:xfrm>
          <a:prstGeom prst="rect">
            <a:avLst/>
          </a:prstGeom>
        </p:spPr>
      </p:pic>
      <p:sp>
        <p:nvSpPr>
          <p:cNvPr id="31" name="Line 38"/>
          <p:cNvSpPr>
            <a:spLocks noChangeShapeType="1"/>
          </p:cNvSpPr>
          <p:nvPr/>
        </p:nvSpPr>
        <p:spPr bwMode="auto">
          <a:xfrm rot="15240000" flipH="1">
            <a:off x="4079860" y="2287563"/>
            <a:ext cx="892300" cy="391076"/>
          </a:xfrm>
          <a:prstGeom prst="line">
            <a:avLst/>
          </a:prstGeom>
          <a:noFill/>
          <a:ln w="38100" cap="rnd">
            <a:solidFill>
              <a:schemeClr val="accent4">
                <a:lumMod val="75000"/>
              </a:schemeClr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Line 38"/>
          <p:cNvSpPr>
            <a:spLocks noChangeShapeType="1"/>
          </p:cNvSpPr>
          <p:nvPr/>
        </p:nvSpPr>
        <p:spPr bwMode="auto">
          <a:xfrm rot="12660000" flipH="1">
            <a:off x="3385449" y="2903988"/>
            <a:ext cx="960856" cy="583643"/>
          </a:xfrm>
          <a:prstGeom prst="line">
            <a:avLst/>
          </a:prstGeom>
          <a:noFill/>
          <a:ln w="38100" cap="rnd">
            <a:solidFill>
              <a:schemeClr val="accent4">
                <a:lumMod val="75000"/>
              </a:schemeClr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" name="Line 38"/>
          <p:cNvSpPr>
            <a:spLocks noChangeShapeType="1"/>
          </p:cNvSpPr>
          <p:nvPr/>
        </p:nvSpPr>
        <p:spPr bwMode="auto">
          <a:xfrm rot="8940000" flipH="1">
            <a:off x="2994644" y="2320265"/>
            <a:ext cx="892300" cy="391076"/>
          </a:xfrm>
          <a:prstGeom prst="line">
            <a:avLst/>
          </a:prstGeom>
          <a:noFill/>
          <a:ln w="38100" cap="rnd">
            <a:solidFill>
              <a:schemeClr val="accent4">
                <a:lumMod val="75000"/>
              </a:schemeClr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6662" y="4437114"/>
            <a:ext cx="843955" cy="3520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7308" y="4305810"/>
            <a:ext cx="843955" cy="3520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3173" y="4014700"/>
            <a:ext cx="843955" cy="352095"/>
          </a:xfrm>
          <a:prstGeom prst="rect">
            <a:avLst/>
          </a:prstGeom>
        </p:spPr>
      </p:pic>
      <p:sp>
        <p:nvSpPr>
          <p:cNvPr id="39" name="Line 38"/>
          <p:cNvSpPr>
            <a:spLocks noChangeShapeType="1"/>
          </p:cNvSpPr>
          <p:nvPr/>
        </p:nvSpPr>
        <p:spPr bwMode="auto">
          <a:xfrm rot="11640000" flipH="1">
            <a:off x="6104376" y="4065316"/>
            <a:ext cx="715685" cy="361622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 rot="11640000" flipH="1" flipV="1">
            <a:off x="7666649" y="4249871"/>
            <a:ext cx="784740" cy="15561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1" r="59573" b="55771"/>
          <a:stretch/>
        </p:blipFill>
        <p:spPr>
          <a:xfrm rot="13500000">
            <a:off x="6004440" y="4539724"/>
            <a:ext cx="216525" cy="3137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1" r="59573" b="55771"/>
          <a:stretch/>
        </p:blipFill>
        <p:spPr>
          <a:xfrm rot="17100000">
            <a:off x="7156568" y="4308759"/>
            <a:ext cx="216525" cy="31377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1" r="59573" b="55771"/>
          <a:stretch/>
        </p:blipFill>
        <p:spPr>
          <a:xfrm rot="17100000">
            <a:off x="8723271" y="4757718"/>
            <a:ext cx="216525" cy="31377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2661693" y="1642735"/>
            <a:ext cx="6440824" cy="2187167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4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-0.00787 L -0.10747 0.41366 " pathEditMode="relative" rAng="0" ptsTypes="AA">
                                      <p:cBhvr>
                                        <p:cTn id="4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9" grpId="0" animBg="1"/>
      <p:bldP spid="40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Opportunistic D2D Communication</a:t>
            </a:r>
            <a:endParaRPr lang="es-E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37</a:t>
            </a:fld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C3F63555-4A94-7948-8CAF-B7F074CD25FE}" type="datetime1">
              <a:rPr lang="en-US" smtClean="0"/>
              <a:t>10/6/16</a:t>
            </a:fld>
            <a:endParaRPr lang="es-E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7384"/>
            <a:ext cx="9180512" cy="6885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4149080"/>
            <a:ext cx="7920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a</a:t>
            </a:r>
            <a:r>
              <a:rPr lang="en-US" sz="2800" dirty="0" smtClean="0">
                <a:solidFill>
                  <a:schemeClr val="bg1"/>
                </a:solidFill>
              </a:rPr>
              <a:t>nd many thanks to </a:t>
            </a:r>
            <a:r>
              <a:rPr lang="en-US" sz="2800" b="1" dirty="0" err="1" smtClean="0">
                <a:solidFill>
                  <a:schemeClr val="bg1"/>
                </a:solidFill>
              </a:rPr>
              <a:t>Arash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Asadi</a:t>
            </a:r>
            <a:r>
              <a:rPr lang="en-US" sz="2800" b="1" dirty="0" smtClean="0">
                <a:solidFill>
                  <a:schemeClr val="bg1"/>
                </a:solidFill>
              </a:rPr>
              <a:t>, </a:t>
            </a:r>
            <a:r>
              <a:rPr lang="en-US" sz="2800" dirty="0" smtClean="0">
                <a:solidFill>
                  <a:schemeClr val="bg1"/>
                </a:solidFill>
              </a:rPr>
              <a:t>PhD, who successfully defended in March with this work and a </a:t>
            </a:r>
            <a:r>
              <a:rPr lang="en-US" sz="2800" smtClean="0">
                <a:solidFill>
                  <a:schemeClr val="bg1"/>
                </a:solidFill>
              </a:rPr>
              <a:t>similar presentation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0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D2D Communications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2546" y="3140970"/>
            <a:ext cx="1368152" cy="1812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1" y="5013178"/>
            <a:ext cx="993260" cy="1003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627785" y="5013178"/>
            <a:ext cx="993260" cy="1003293"/>
          </a:xfrm>
          <a:prstGeom prst="rect">
            <a:avLst/>
          </a:prstGeom>
        </p:spPr>
      </p:pic>
      <p:sp>
        <p:nvSpPr>
          <p:cNvPr id="20" name="Block Arc 19"/>
          <p:cNvSpPr/>
          <p:nvPr/>
        </p:nvSpPr>
        <p:spPr bwMode="auto">
          <a:xfrm rot="16200000">
            <a:off x="3682984" y="5760496"/>
            <a:ext cx="1129960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21" name="Block Arc 20"/>
          <p:cNvSpPr/>
          <p:nvPr/>
        </p:nvSpPr>
        <p:spPr bwMode="auto">
          <a:xfrm rot="16200000">
            <a:off x="4141079" y="5760495"/>
            <a:ext cx="933851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22" name="Block Arc 21"/>
          <p:cNvSpPr/>
          <p:nvPr/>
        </p:nvSpPr>
        <p:spPr bwMode="auto">
          <a:xfrm rot="16200000">
            <a:off x="4582156" y="5760495"/>
            <a:ext cx="771777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23" name="Block Arc 22"/>
          <p:cNvSpPr/>
          <p:nvPr/>
        </p:nvSpPr>
        <p:spPr bwMode="auto">
          <a:xfrm rot="16200000">
            <a:off x="5009168" y="5760496"/>
            <a:ext cx="637832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24" name="Block Arc 23"/>
          <p:cNvSpPr/>
          <p:nvPr/>
        </p:nvSpPr>
        <p:spPr bwMode="auto">
          <a:xfrm rot="16200000">
            <a:off x="5470300" y="5760496"/>
            <a:ext cx="435648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25" name="Block Arc 24"/>
          <p:cNvSpPr/>
          <p:nvPr/>
        </p:nvSpPr>
        <p:spPr bwMode="auto">
          <a:xfrm rot="16200000">
            <a:off x="5912912" y="5760496"/>
            <a:ext cx="270504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36" name="Block Arc 35"/>
          <p:cNvSpPr/>
          <p:nvPr/>
        </p:nvSpPr>
        <p:spPr bwMode="auto">
          <a:xfrm rot="13500000">
            <a:off x="2898721" y="4789327"/>
            <a:ext cx="1129960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37" name="Block Arc 36"/>
          <p:cNvSpPr/>
          <p:nvPr/>
        </p:nvSpPr>
        <p:spPr bwMode="auto">
          <a:xfrm rot="13500000">
            <a:off x="3159711" y="4626391"/>
            <a:ext cx="933851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38" name="Block Arc 37"/>
          <p:cNvSpPr/>
          <p:nvPr/>
        </p:nvSpPr>
        <p:spPr bwMode="auto">
          <a:xfrm rot="13500000">
            <a:off x="3403684" y="4463455"/>
            <a:ext cx="771777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39" name="Block Arc 38"/>
          <p:cNvSpPr/>
          <p:nvPr/>
        </p:nvSpPr>
        <p:spPr bwMode="auto">
          <a:xfrm rot="13500000">
            <a:off x="3633593" y="4300519"/>
            <a:ext cx="637832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40" name="Block Arc 39"/>
          <p:cNvSpPr/>
          <p:nvPr/>
        </p:nvSpPr>
        <p:spPr bwMode="auto">
          <a:xfrm rot="13500000">
            <a:off x="3897620" y="4137584"/>
            <a:ext cx="435648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41" name="Block Arc 40"/>
          <p:cNvSpPr/>
          <p:nvPr/>
        </p:nvSpPr>
        <p:spPr bwMode="auto">
          <a:xfrm rot="13500000">
            <a:off x="4143127" y="3974649"/>
            <a:ext cx="270504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43" name="Block Arc 42"/>
          <p:cNvSpPr/>
          <p:nvPr/>
        </p:nvSpPr>
        <p:spPr bwMode="auto">
          <a:xfrm rot="18900000">
            <a:off x="5380761" y="3940881"/>
            <a:ext cx="1129960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44" name="Block Arc 43"/>
          <p:cNvSpPr/>
          <p:nvPr/>
        </p:nvSpPr>
        <p:spPr bwMode="auto">
          <a:xfrm rot="18900000">
            <a:off x="5641753" y="4103816"/>
            <a:ext cx="933851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45" name="Block Arc 44"/>
          <p:cNvSpPr/>
          <p:nvPr/>
        </p:nvSpPr>
        <p:spPr bwMode="auto">
          <a:xfrm rot="18900000">
            <a:off x="5885726" y="4266752"/>
            <a:ext cx="771777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46" name="Block Arc 45"/>
          <p:cNvSpPr/>
          <p:nvPr/>
        </p:nvSpPr>
        <p:spPr bwMode="auto">
          <a:xfrm rot="18900000">
            <a:off x="6115633" y="4429689"/>
            <a:ext cx="637832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47" name="Block Arc 46"/>
          <p:cNvSpPr/>
          <p:nvPr/>
        </p:nvSpPr>
        <p:spPr bwMode="auto">
          <a:xfrm rot="18900000">
            <a:off x="6379660" y="4592624"/>
            <a:ext cx="435648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48" name="Block Arc 47"/>
          <p:cNvSpPr/>
          <p:nvPr/>
        </p:nvSpPr>
        <p:spPr bwMode="auto">
          <a:xfrm rot="18900000">
            <a:off x="6625167" y="4755559"/>
            <a:ext cx="270504" cy="216024"/>
          </a:xfrm>
          <a:prstGeom prst="blockArc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107475" y="3140968"/>
            <a:ext cx="2016224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Legacy</a:t>
            </a:r>
            <a:endParaRPr lang="en-US" sz="3600" dirty="0"/>
          </a:p>
        </p:txBody>
      </p:sp>
      <p:sp>
        <p:nvSpPr>
          <p:cNvPr id="50" name="Rounded Rectangle 49"/>
          <p:cNvSpPr/>
          <p:nvPr/>
        </p:nvSpPr>
        <p:spPr>
          <a:xfrm>
            <a:off x="1115617" y="3140968"/>
            <a:ext cx="2016224" cy="7200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D2D</a:t>
            </a:r>
            <a:endParaRPr lang="en-US" sz="3600" dirty="0"/>
          </a:p>
        </p:txBody>
      </p:sp>
      <p:sp>
        <p:nvSpPr>
          <p:cNvPr id="51" name="TextBox 50"/>
          <p:cNvSpPr txBox="1"/>
          <p:nvPr/>
        </p:nvSpPr>
        <p:spPr>
          <a:xfrm>
            <a:off x="899592" y="1340768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rebuchet MS"/>
                <a:cs typeface="Trebuchet MS"/>
              </a:rPr>
              <a:t>Definition:</a:t>
            </a:r>
          </a:p>
          <a:p>
            <a:r>
              <a:rPr lang="en-US" sz="2400" b="1" u="sng" dirty="0">
                <a:latin typeface="Trebuchet MS"/>
                <a:cs typeface="Trebuchet MS"/>
              </a:rPr>
              <a:t>Direct</a:t>
            </a:r>
            <a:r>
              <a:rPr lang="en-US" sz="2400" dirty="0">
                <a:latin typeface="Trebuchet MS"/>
                <a:cs typeface="Trebuchet MS"/>
              </a:rPr>
              <a:t> </a:t>
            </a:r>
            <a:r>
              <a:rPr lang="en-US" sz="2400" b="1" dirty="0">
                <a:latin typeface="Trebuchet MS"/>
                <a:cs typeface="Trebuchet MS"/>
              </a:rPr>
              <a:t>communication</a:t>
            </a:r>
            <a:r>
              <a:rPr lang="en-US" sz="2400" dirty="0">
                <a:latin typeface="Trebuchet MS"/>
                <a:cs typeface="Trebuchet MS"/>
              </a:rPr>
              <a:t> </a:t>
            </a:r>
            <a:r>
              <a:rPr lang="en-US" sz="2400" b="1" dirty="0">
                <a:latin typeface="Trebuchet MS"/>
                <a:cs typeface="Trebuchet MS"/>
              </a:rPr>
              <a:t>between</a:t>
            </a:r>
            <a:r>
              <a:rPr lang="en-US" sz="2400" dirty="0">
                <a:latin typeface="Trebuchet MS"/>
                <a:cs typeface="Trebuchet MS"/>
              </a:rPr>
              <a:t> </a:t>
            </a:r>
            <a:r>
              <a:rPr lang="en-US" sz="2400" b="1" dirty="0">
                <a:latin typeface="Trebuchet MS"/>
                <a:cs typeface="Trebuchet MS"/>
              </a:rPr>
              <a:t>two</a:t>
            </a:r>
            <a:r>
              <a:rPr lang="en-US" sz="2400" dirty="0">
                <a:latin typeface="Trebuchet MS"/>
                <a:cs typeface="Trebuchet MS"/>
              </a:rPr>
              <a:t> </a:t>
            </a:r>
            <a:r>
              <a:rPr lang="en-US" sz="2400" b="1" dirty="0">
                <a:latin typeface="Trebuchet MS"/>
                <a:cs typeface="Trebuchet MS"/>
              </a:rPr>
              <a:t>mobile</a:t>
            </a:r>
            <a:r>
              <a:rPr lang="en-US" sz="2400" dirty="0">
                <a:latin typeface="Trebuchet MS"/>
                <a:cs typeface="Trebuchet MS"/>
              </a:rPr>
              <a:t> </a:t>
            </a:r>
            <a:r>
              <a:rPr lang="en-US" sz="2400" b="1" dirty="0">
                <a:latin typeface="Trebuchet MS"/>
                <a:cs typeface="Trebuchet MS"/>
              </a:rPr>
              <a:t>users</a:t>
            </a:r>
            <a:r>
              <a:rPr lang="en-US" sz="2400" dirty="0">
                <a:latin typeface="Trebuchet MS"/>
                <a:cs typeface="Trebuchet MS"/>
              </a:rPr>
              <a:t> </a:t>
            </a:r>
            <a:r>
              <a:rPr lang="en-US" sz="2400" b="1" u="sng" dirty="0">
                <a:latin typeface="Trebuchet MS"/>
                <a:cs typeface="Trebuchet MS"/>
              </a:rPr>
              <a:t>without</a:t>
            </a:r>
            <a:r>
              <a:rPr lang="en-US" sz="2400" u="sng" dirty="0">
                <a:latin typeface="Trebuchet MS"/>
                <a:cs typeface="Trebuchet MS"/>
              </a:rPr>
              <a:t> </a:t>
            </a:r>
            <a:r>
              <a:rPr lang="en-US" sz="2400" b="1" u="sng" dirty="0">
                <a:latin typeface="Trebuchet MS"/>
                <a:cs typeface="Trebuchet MS"/>
              </a:rPr>
              <a:t>traversing</a:t>
            </a:r>
            <a:r>
              <a:rPr lang="en-US" sz="2400" dirty="0">
                <a:latin typeface="Trebuchet MS"/>
                <a:cs typeface="Trebuchet MS"/>
              </a:rPr>
              <a:t> </a:t>
            </a:r>
            <a:r>
              <a:rPr lang="en-US" sz="2400" b="1" dirty="0">
                <a:latin typeface="Trebuchet MS"/>
                <a:cs typeface="Trebuchet MS"/>
              </a:rPr>
              <a:t>the</a:t>
            </a:r>
            <a:r>
              <a:rPr lang="en-US" sz="2400" dirty="0">
                <a:latin typeface="Trebuchet MS"/>
                <a:cs typeface="Trebuchet MS"/>
              </a:rPr>
              <a:t> </a:t>
            </a:r>
            <a:r>
              <a:rPr lang="en-US" sz="2400" b="1" u="sng" dirty="0">
                <a:latin typeface="Trebuchet MS"/>
                <a:cs typeface="Trebuchet MS"/>
              </a:rPr>
              <a:t>Base</a:t>
            </a:r>
            <a:r>
              <a:rPr lang="en-US" sz="2400" u="sng" dirty="0">
                <a:latin typeface="Trebuchet MS"/>
                <a:cs typeface="Trebuchet MS"/>
              </a:rPr>
              <a:t> </a:t>
            </a:r>
            <a:r>
              <a:rPr lang="en-US" sz="2400" b="1" u="sng" dirty="0">
                <a:latin typeface="Trebuchet MS"/>
                <a:cs typeface="Trebuchet MS"/>
              </a:rPr>
              <a:t>Station</a:t>
            </a:r>
            <a:r>
              <a:rPr lang="en-US" sz="2400" dirty="0">
                <a:latin typeface="Trebuchet MS"/>
                <a:cs typeface="Trebuchet MS"/>
              </a:rPr>
              <a:t> </a:t>
            </a:r>
            <a:r>
              <a:rPr lang="en-US" sz="2400" b="1" dirty="0">
                <a:latin typeface="Trebuchet MS"/>
                <a:cs typeface="Trebuchet MS"/>
              </a:rPr>
              <a:t>or</a:t>
            </a:r>
            <a:r>
              <a:rPr lang="en-US" sz="2400" dirty="0">
                <a:latin typeface="Trebuchet MS"/>
                <a:cs typeface="Trebuchet MS"/>
              </a:rPr>
              <a:t> </a:t>
            </a:r>
            <a:r>
              <a:rPr lang="en-US" sz="2400" b="1" dirty="0">
                <a:latin typeface="Trebuchet MS"/>
                <a:cs typeface="Trebuchet MS"/>
              </a:rPr>
              <a:t>core</a:t>
            </a:r>
            <a:r>
              <a:rPr lang="en-US" sz="2400" dirty="0">
                <a:latin typeface="Trebuchet MS"/>
                <a:cs typeface="Trebuchet MS"/>
              </a:rPr>
              <a:t> </a:t>
            </a:r>
            <a:r>
              <a:rPr lang="en-US" sz="2400" b="1" dirty="0" smtClean="0">
                <a:latin typeface="Trebuchet MS"/>
                <a:cs typeface="Trebuchet MS"/>
              </a:rPr>
              <a:t>network</a:t>
            </a:r>
            <a:r>
              <a:rPr lang="en-US" sz="2400" dirty="0">
                <a:latin typeface="Trebuchet MS"/>
                <a:cs typeface="Trebuchet MS"/>
              </a:rPr>
              <a:t> </a:t>
            </a:r>
            <a:r>
              <a:rPr lang="en-US" sz="2400" dirty="0" smtClean="0">
                <a:latin typeface="Trebuchet MS"/>
                <a:cs typeface="Trebuchet MS"/>
              </a:rPr>
              <a:t>(e.g., with </a:t>
            </a:r>
            <a:r>
              <a:rPr lang="en-US" sz="2400" dirty="0" err="1" smtClean="0">
                <a:latin typeface="Trebuchet MS"/>
                <a:cs typeface="Trebuchet MS"/>
              </a:rPr>
              <a:t>WiFi</a:t>
            </a:r>
            <a:r>
              <a:rPr lang="en-US" sz="2400" dirty="0" smtClean="0">
                <a:latin typeface="Trebuchet MS"/>
                <a:cs typeface="Trebuchet MS"/>
              </a:rPr>
              <a:t> Direct, LTE Direct, LTE-U, Bluetooth, …)</a:t>
            </a:r>
            <a:endParaRPr lang="en-US" sz="24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96782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Opportunistic Scheduling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5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958153" y="3461133"/>
            <a:ext cx="575999" cy="2153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Left Brace 6"/>
          <p:cNvSpPr/>
          <p:nvPr/>
        </p:nvSpPr>
        <p:spPr bwMode="auto">
          <a:xfrm rot="5400000">
            <a:off x="7481101" y="2613687"/>
            <a:ext cx="230505" cy="1440126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124" charset="-128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803202" y="2802414"/>
            <a:ext cx="15852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latin typeface="Times" charset="0"/>
                <a:cs typeface="Times" charset="0"/>
              </a:rPr>
              <a:t>Resource Blocks</a:t>
            </a:r>
            <a:endParaRPr lang="en-US" sz="1600" dirty="0">
              <a:latin typeface="Times" charset="0"/>
              <a:cs typeface="Times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5517234"/>
            <a:ext cx="896996" cy="86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5085184"/>
            <a:ext cx="429413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3323356"/>
            <a:ext cx="431999" cy="39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677" y="5310064"/>
            <a:ext cx="608957" cy="71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/>
          <p:cNvPicPr>
            <a:picLocks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27" y="4924688"/>
            <a:ext cx="433104" cy="36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33"/>
          <p:cNvSpPr>
            <a:spLocks noChangeShapeType="1"/>
          </p:cNvSpPr>
          <p:nvPr/>
        </p:nvSpPr>
        <p:spPr bwMode="auto">
          <a:xfrm flipV="1">
            <a:off x="1907704" y="3717032"/>
            <a:ext cx="2232248" cy="360040"/>
          </a:xfrm>
          <a:prstGeom prst="line">
            <a:avLst/>
          </a:prstGeom>
          <a:noFill/>
          <a:ln w="38100" cap="rnd">
            <a:solidFill>
              <a:srgbClr val="FF2712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Line 36"/>
          <p:cNvSpPr>
            <a:spLocks noChangeShapeType="1"/>
          </p:cNvSpPr>
          <p:nvPr/>
        </p:nvSpPr>
        <p:spPr bwMode="auto">
          <a:xfrm rot="10800000" flipH="1">
            <a:off x="1907704" y="4149080"/>
            <a:ext cx="2376264" cy="1512169"/>
          </a:xfrm>
          <a:prstGeom prst="line">
            <a:avLst/>
          </a:prstGeom>
          <a:noFill/>
          <a:ln w="38100" cap="rnd">
            <a:solidFill>
              <a:srgbClr val="D90B00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" name="Line 38"/>
          <p:cNvSpPr>
            <a:spLocks noChangeShapeType="1"/>
          </p:cNvSpPr>
          <p:nvPr/>
        </p:nvSpPr>
        <p:spPr bwMode="auto">
          <a:xfrm rot="10800000">
            <a:off x="5364088" y="4077072"/>
            <a:ext cx="936104" cy="936104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Rectangle 47"/>
          <p:cNvSpPr>
            <a:spLocks/>
          </p:cNvSpPr>
          <p:nvPr/>
        </p:nvSpPr>
        <p:spPr bwMode="auto">
          <a:xfrm rot="2643035">
            <a:off x="5636617" y="4341021"/>
            <a:ext cx="700277" cy="24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Arial"/>
                <a:cs typeface="Arial"/>
                <a:sym typeface="Times" charset="0"/>
              </a:rPr>
              <a:t>64 QAM</a:t>
            </a:r>
          </a:p>
        </p:txBody>
      </p:sp>
      <p:sp>
        <p:nvSpPr>
          <p:cNvPr id="34" name="Rectangle 50"/>
          <p:cNvSpPr>
            <a:spLocks/>
          </p:cNvSpPr>
          <p:nvPr/>
        </p:nvSpPr>
        <p:spPr bwMode="auto">
          <a:xfrm rot="19663985">
            <a:off x="2894806" y="4376251"/>
            <a:ext cx="707814" cy="32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D90B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solidFill>
                  <a:srgbClr val="D90B00"/>
                </a:solidFill>
                <a:latin typeface="Arial"/>
                <a:cs typeface="Arial"/>
                <a:sym typeface="Times" charset="0"/>
              </a:rPr>
              <a:t>QPSK</a:t>
            </a: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6958153" y="3748471"/>
            <a:ext cx="575999" cy="2153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7596337" y="3461133"/>
            <a:ext cx="575999" cy="2153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7596337" y="3748471"/>
            <a:ext cx="575999" cy="2153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1961" y="3140970"/>
            <a:ext cx="1368152" cy="181226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15616" y="1340770"/>
            <a:ext cx="82089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ebuchet MS"/>
                <a:cs typeface="Trebuchet MS"/>
              </a:rPr>
              <a:t>Goal:</a:t>
            </a:r>
            <a:endParaRPr lang="en-US" sz="2400" b="1" dirty="0">
              <a:latin typeface="Trebuchet MS"/>
              <a:cs typeface="Trebuchet MS"/>
            </a:endParaRPr>
          </a:p>
          <a:p>
            <a:r>
              <a:rPr lang="en-US" sz="2400" b="1" dirty="0" smtClean="0">
                <a:latin typeface="Trebuchet MS"/>
                <a:cs typeface="Trebuchet MS"/>
              </a:rPr>
              <a:t>Using the channel with the </a:t>
            </a:r>
            <a:r>
              <a:rPr lang="en-US" sz="2400" b="1" u="sng" dirty="0" smtClean="0">
                <a:latin typeface="Trebuchet MS"/>
                <a:cs typeface="Trebuchet MS"/>
              </a:rPr>
              <a:t>highest rate</a:t>
            </a:r>
            <a:r>
              <a:rPr lang="en-US" sz="2400" b="1" dirty="0" smtClean="0">
                <a:latin typeface="Trebuchet MS"/>
                <a:cs typeface="Trebuchet MS"/>
              </a:rPr>
              <a:t> to achieve </a:t>
            </a:r>
            <a:r>
              <a:rPr lang="en-US" sz="2400" b="1" u="sng" dirty="0" smtClean="0">
                <a:latin typeface="Trebuchet MS"/>
                <a:cs typeface="Trebuchet MS"/>
              </a:rPr>
              <a:t>higher efficiency</a:t>
            </a:r>
            <a:r>
              <a:rPr lang="en-US" sz="2400" b="1" dirty="0" smtClean="0">
                <a:latin typeface="Trebuchet MS"/>
                <a:cs typeface="Trebuchet MS"/>
              </a:rPr>
              <a:t>.</a:t>
            </a:r>
            <a:endParaRPr lang="en-US" sz="2400" dirty="0">
              <a:latin typeface="Trebuchet MS"/>
              <a:cs typeface="Trebuchet M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91047" y="4664470"/>
            <a:ext cx="1356818" cy="135681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3729" y="2996954"/>
            <a:ext cx="974404" cy="1121337"/>
          </a:xfrm>
          <a:prstGeom prst="rect">
            <a:avLst/>
          </a:prstGeom>
        </p:spPr>
      </p:pic>
      <p:pic>
        <p:nvPicPr>
          <p:cNvPr id="4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740" y="3797896"/>
            <a:ext cx="608957" cy="71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50"/>
          <p:cNvSpPr>
            <a:spLocks/>
          </p:cNvSpPr>
          <p:nvPr/>
        </p:nvSpPr>
        <p:spPr bwMode="auto">
          <a:xfrm rot="21103985">
            <a:off x="3047206" y="3493992"/>
            <a:ext cx="707814" cy="32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D90B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D90B00"/>
                </a:solidFill>
                <a:latin typeface="Arial"/>
                <a:cs typeface="Arial"/>
                <a:sym typeface="Times" charset="0"/>
              </a:rPr>
              <a:t>16 QAM</a:t>
            </a:r>
            <a:endParaRPr lang="en-US" sz="1400" b="1" dirty="0">
              <a:solidFill>
                <a:srgbClr val="D90B00"/>
              </a:solidFill>
              <a:latin typeface="Arial"/>
              <a:cs typeface="Arial"/>
              <a:sym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681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0.61528 0.0368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64" y="18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3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96E-6 2.61624E-6 L -0.61455 0.0377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6" y="18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3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996E-6 7.47166E-7 L -0.08643 0.2838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1" y="141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3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996E-6 1.67476E-6 L -0.08643 0.2840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1" y="142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9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6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sp>
        <p:nvSpPr>
          <p:cNvPr id="69" name="TextBox 68"/>
          <p:cNvSpPr txBox="1"/>
          <p:nvPr/>
        </p:nvSpPr>
        <p:spPr>
          <a:xfrm>
            <a:off x="971600" y="1340770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ebuchet MS"/>
                <a:cs typeface="Trebuchet MS"/>
              </a:rPr>
              <a:t>Goal:</a:t>
            </a:r>
            <a:endParaRPr lang="en-US" sz="2400" b="1" dirty="0">
              <a:latin typeface="Trebuchet MS"/>
              <a:cs typeface="Trebuchet MS"/>
            </a:endParaRPr>
          </a:p>
          <a:p>
            <a:r>
              <a:rPr lang="en-US" sz="2400" b="1" dirty="0" smtClean="0">
                <a:latin typeface="Trebuchet MS"/>
                <a:cs typeface="Trebuchet MS"/>
              </a:rPr>
              <a:t>Grouping users to leverage cooperative gain.</a:t>
            </a:r>
            <a:endParaRPr lang="en-US" sz="2400" dirty="0">
              <a:latin typeface="Trebuchet MS"/>
              <a:cs typeface="Trebuchet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71801" y="2411685"/>
            <a:ext cx="5134713" cy="2887919"/>
            <a:chOff x="2555776" y="2411683"/>
            <a:chExt cx="5134713" cy="2887919"/>
          </a:xfrm>
        </p:grpSpPr>
        <p:pic>
          <p:nvPicPr>
            <p:cNvPr id="5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473" y="3282485"/>
              <a:ext cx="741319" cy="71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493" y="2411683"/>
              <a:ext cx="608957" cy="71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4408" y="4170817"/>
              <a:ext cx="608957" cy="71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1532" y="4588378"/>
              <a:ext cx="608957" cy="71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671" y="2571261"/>
              <a:ext cx="608957" cy="71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6986" y="4526483"/>
              <a:ext cx="741319" cy="71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9057" y="3087014"/>
              <a:ext cx="741319" cy="711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2708920"/>
              <a:ext cx="608957" cy="71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3725888"/>
              <a:ext cx="608957" cy="71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8947" y="4581128"/>
              <a:ext cx="608957" cy="71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2597805" y="2247280"/>
            <a:ext cx="4914953" cy="3212934"/>
            <a:chOff x="858956" y="-126897"/>
            <a:chExt cx="4914953" cy="3212934"/>
          </a:xfrm>
        </p:grpSpPr>
        <p:grpSp>
          <p:nvGrpSpPr>
            <p:cNvPr id="73" name="Group 72"/>
            <p:cNvGrpSpPr/>
            <p:nvPr/>
          </p:nvGrpSpPr>
          <p:grpSpPr>
            <a:xfrm>
              <a:off x="1037861" y="20001"/>
              <a:ext cx="4674444" cy="2880669"/>
              <a:chOff x="2555776" y="2411683"/>
              <a:chExt cx="4674444" cy="2880669"/>
            </a:xfrm>
          </p:grpSpPr>
          <p:pic>
            <p:nvPicPr>
              <p:cNvPr id="74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0473" y="3282485"/>
                <a:ext cx="741319" cy="711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8493" y="2411683"/>
                <a:ext cx="608957" cy="71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6056" y="3749354"/>
                <a:ext cx="608957" cy="71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1263" y="3643357"/>
                <a:ext cx="608957" cy="71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8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6449" y="2736963"/>
                <a:ext cx="608957" cy="71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4142" y="3907623"/>
                <a:ext cx="741319" cy="711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6335" y="2942449"/>
                <a:ext cx="673926" cy="646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5816" y="2708920"/>
                <a:ext cx="608957" cy="71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776" y="3725888"/>
                <a:ext cx="608957" cy="71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8947" y="4581128"/>
                <a:ext cx="608957" cy="71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4" name="Oval 83"/>
            <p:cNvSpPr>
              <a:spLocks noChangeAspect="1"/>
            </p:cNvSpPr>
            <p:nvPr/>
          </p:nvSpPr>
          <p:spPr>
            <a:xfrm rot="900000" flipH="1">
              <a:off x="3690600" y="-126897"/>
              <a:ext cx="2083309" cy="2671763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 rot="20700000" flipH="1">
              <a:off x="858956" y="147098"/>
              <a:ext cx="2291640" cy="293893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983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Opportunistic D2D communications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7</a:t>
            </a:fld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  <p:cxnSp>
        <p:nvCxnSpPr>
          <p:cNvPr id="12" name="Straight Connector 11"/>
          <p:cNvCxnSpPr>
            <a:stCxn id="20" idx="1"/>
          </p:cNvCxnSpPr>
          <p:nvPr/>
        </p:nvCxnSpPr>
        <p:spPr>
          <a:xfrm flipH="1">
            <a:off x="4881206" y="3843837"/>
            <a:ext cx="1849795" cy="314713"/>
          </a:xfrm>
          <a:prstGeom prst="line">
            <a:avLst/>
          </a:prstGeom>
          <a:ln>
            <a:prstDash val="dot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23" idx="1"/>
          </p:cNvCxnSpPr>
          <p:nvPr/>
        </p:nvCxnSpPr>
        <p:spPr>
          <a:xfrm flipH="1" flipV="1">
            <a:off x="4708526" y="4213127"/>
            <a:ext cx="1806575" cy="1071563"/>
          </a:xfrm>
          <a:prstGeom prst="line">
            <a:avLst/>
          </a:prstGeom>
          <a:ln>
            <a:prstDash val="dot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9" name="Group 2"/>
          <p:cNvGrpSpPr>
            <a:grpSpLocks/>
          </p:cNvGrpSpPr>
          <p:nvPr/>
        </p:nvGrpSpPr>
        <p:grpSpPr bwMode="auto">
          <a:xfrm>
            <a:off x="6731001" y="3428902"/>
            <a:ext cx="500063" cy="665163"/>
            <a:chOff x="251520" y="5112039"/>
            <a:chExt cx="500211" cy="665466"/>
          </a:xfrm>
        </p:grpSpPr>
        <p:pic>
          <p:nvPicPr>
            <p:cNvPr id="20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276821"/>
              <a:ext cx="500211" cy="50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73" y="5112039"/>
              <a:ext cx="213505" cy="17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95"/>
          <p:cNvGrpSpPr>
            <a:grpSpLocks/>
          </p:cNvGrpSpPr>
          <p:nvPr/>
        </p:nvGrpSpPr>
        <p:grpSpPr bwMode="auto">
          <a:xfrm>
            <a:off x="6515101" y="4868763"/>
            <a:ext cx="500063" cy="666750"/>
            <a:chOff x="251520" y="5112039"/>
            <a:chExt cx="500211" cy="665466"/>
          </a:xfrm>
        </p:grpSpPr>
        <p:pic>
          <p:nvPicPr>
            <p:cNvPr id="23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276821"/>
              <a:ext cx="500211" cy="50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73" y="5112039"/>
              <a:ext cx="213505" cy="17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98"/>
          <p:cNvGrpSpPr>
            <a:grpSpLocks/>
          </p:cNvGrpSpPr>
          <p:nvPr/>
        </p:nvGrpSpPr>
        <p:grpSpPr bwMode="auto">
          <a:xfrm>
            <a:off x="1258889" y="3789265"/>
            <a:ext cx="414337" cy="623887"/>
            <a:chOff x="5364088" y="2804052"/>
            <a:chExt cx="414722" cy="624948"/>
          </a:xfrm>
        </p:grpSpPr>
        <p:pic>
          <p:nvPicPr>
            <p:cNvPr id="26" name="Picture 1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941699"/>
              <a:ext cx="414722" cy="487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9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917" y="2804052"/>
              <a:ext cx="182965" cy="139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101"/>
          <p:cNvGrpSpPr>
            <a:grpSpLocks/>
          </p:cNvGrpSpPr>
          <p:nvPr/>
        </p:nvGrpSpPr>
        <p:grpSpPr bwMode="auto">
          <a:xfrm>
            <a:off x="1690689" y="5084665"/>
            <a:ext cx="414337" cy="625475"/>
            <a:chOff x="5364088" y="2804052"/>
            <a:chExt cx="414722" cy="624948"/>
          </a:xfrm>
        </p:grpSpPr>
        <p:pic>
          <p:nvPicPr>
            <p:cNvPr id="29" name="Picture 1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941699"/>
              <a:ext cx="414722" cy="487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9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917" y="2804052"/>
              <a:ext cx="182965" cy="139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TextBox 43"/>
          <p:cNvSpPr txBox="1"/>
          <p:nvPr/>
        </p:nvSpPr>
        <p:spPr>
          <a:xfrm>
            <a:off x="884761" y="980730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rebuchet MS"/>
                <a:cs typeface="Trebuchet MS"/>
              </a:rPr>
              <a:t>Goal:</a:t>
            </a:r>
            <a:endParaRPr lang="en-US" sz="2400" b="1" dirty="0">
              <a:latin typeface="Trebuchet MS"/>
              <a:cs typeface="Trebuchet MS"/>
            </a:endParaRPr>
          </a:p>
          <a:p>
            <a:r>
              <a:rPr lang="en-US" sz="2400" b="1" dirty="0" smtClean="0">
                <a:latin typeface="Trebuchet MS"/>
                <a:cs typeface="Trebuchet MS"/>
              </a:rPr>
              <a:t>Relay through the user with better channel quality.</a:t>
            </a:r>
            <a:endParaRPr lang="en-US" sz="2400" dirty="0">
              <a:latin typeface="Trebuchet MS"/>
              <a:cs typeface="Trebuchet MS"/>
            </a:endParaRPr>
          </a:p>
        </p:txBody>
      </p:sp>
      <p:sp>
        <p:nvSpPr>
          <p:cNvPr id="52" name="Line 38"/>
          <p:cNvSpPr>
            <a:spLocks noChangeShapeType="1"/>
          </p:cNvSpPr>
          <p:nvPr/>
        </p:nvSpPr>
        <p:spPr bwMode="auto">
          <a:xfrm rot="10800000" flipH="1">
            <a:off x="3779912" y="4077073"/>
            <a:ext cx="720081" cy="16991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3" name="Line 38"/>
          <p:cNvSpPr>
            <a:spLocks noChangeShapeType="1"/>
          </p:cNvSpPr>
          <p:nvPr/>
        </p:nvSpPr>
        <p:spPr bwMode="auto">
          <a:xfrm rot="10800000" flipH="1" flipV="1">
            <a:off x="3779911" y="4238921"/>
            <a:ext cx="2648477" cy="1038271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" name="Line 38"/>
          <p:cNvSpPr>
            <a:spLocks noChangeShapeType="1"/>
          </p:cNvSpPr>
          <p:nvPr/>
        </p:nvSpPr>
        <p:spPr bwMode="auto">
          <a:xfrm rot="10800000" flipH="1">
            <a:off x="3779910" y="3766450"/>
            <a:ext cx="2951090" cy="172868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6" name="Group 1"/>
          <p:cNvGrpSpPr>
            <a:grpSpLocks/>
          </p:cNvGrpSpPr>
          <p:nvPr/>
        </p:nvGrpSpPr>
        <p:grpSpPr bwMode="auto">
          <a:xfrm>
            <a:off x="4498975" y="3789985"/>
            <a:ext cx="414338" cy="719137"/>
            <a:chOff x="5364088" y="2708190"/>
            <a:chExt cx="414722" cy="720810"/>
          </a:xfrm>
        </p:grpSpPr>
        <p:pic>
          <p:nvPicPr>
            <p:cNvPr id="17" name="Picture 1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941699"/>
              <a:ext cx="414722" cy="487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9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125" y="2708190"/>
              <a:ext cx="356547" cy="224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Line 38"/>
          <p:cNvSpPr>
            <a:spLocks noChangeShapeType="1"/>
          </p:cNvSpPr>
          <p:nvPr/>
        </p:nvSpPr>
        <p:spPr bwMode="auto">
          <a:xfrm rot="10800000" flipH="1">
            <a:off x="1669402" y="3977692"/>
            <a:ext cx="720081" cy="16991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" name="Line 38"/>
          <p:cNvSpPr>
            <a:spLocks noChangeShapeType="1"/>
          </p:cNvSpPr>
          <p:nvPr/>
        </p:nvSpPr>
        <p:spPr bwMode="auto">
          <a:xfrm rot="10800000" flipH="1">
            <a:off x="2032990" y="4464953"/>
            <a:ext cx="571261" cy="757472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952550" y="2977904"/>
            <a:ext cx="2179290" cy="461665"/>
            <a:chOff x="952550" y="2977902"/>
            <a:chExt cx="2179290" cy="46166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650219" y="3131208"/>
              <a:ext cx="449263" cy="0"/>
            </a:xfrm>
            <a:prstGeom prst="line">
              <a:avLst/>
            </a:prstGeom>
            <a:ln w="28575" cmpd="sng">
              <a:prstDash val="dot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52"/>
            <p:cNvSpPr txBox="1">
              <a:spLocks noChangeArrowheads="1"/>
            </p:cNvSpPr>
            <p:nvPr/>
          </p:nvSpPr>
          <p:spPr bwMode="auto">
            <a:xfrm>
              <a:off x="952550" y="2977902"/>
              <a:ext cx="168718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dirty="0" err="1">
                  <a:latin typeface="Times" charset="0"/>
                  <a:cs typeface="Times" charset="0"/>
                </a:rPr>
                <a:t>WiFi</a:t>
              </a:r>
              <a:r>
                <a:rPr lang="en-US" sz="1200" dirty="0">
                  <a:latin typeface="Times" charset="0"/>
                  <a:cs typeface="Times" charset="0"/>
                </a:rPr>
                <a:t> </a:t>
              </a:r>
              <a:r>
                <a:rPr lang="en-US" sz="1200" dirty="0" smtClean="0">
                  <a:latin typeface="Times" charset="0"/>
                  <a:cs typeface="Times" charset="0"/>
                </a:rPr>
                <a:t> (D2D) connection</a:t>
              </a:r>
              <a:endParaRPr lang="en-US" sz="1200" dirty="0">
                <a:latin typeface="Times" charset="0"/>
                <a:cs typeface="Times" charset="0"/>
              </a:endParaRPr>
            </a:p>
            <a:p>
              <a:r>
                <a:rPr lang="en-US" sz="1200" dirty="0">
                  <a:latin typeface="Times" charset="0"/>
                  <a:cs typeface="Times" charset="0"/>
                </a:rPr>
                <a:t>Cellular connection</a:t>
              </a:r>
            </a:p>
          </p:txBody>
        </p:sp>
        <p:sp>
          <p:nvSpPr>
            <p:cNvPr id="58" name="Line 38"/>
            <p:cNvSpPr>
              <a:spLocks noChangeShapeType="1"/>
            </p:cNvSpPr>
            <p:nvPr/>
          </p:nvSpPr>
          <p:spPr bwMode="auto">
            <a:xfrm rot="10800000" flipH="1">
              <a:off x="2598907" y="3352552"/>
              <a:ext cx="532933" cy="4438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419476" y="3024440"/>
            <a:ext cx="4834964" cy="2671763"/>
            <a:chOff x="3419475" y="3024438"/>
            <a:chExt cx="4834964" cy="2671763"/>
          </a:xfrm>
        </p:grpSpPr>
        <p:pic>
          <p:nvPicPr>
            <p:cNvPr id="33" name="Picture 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2700" y="3068538"/>
              <a:ext cx="509588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5" name="Group 64"/>
            <p:cNvGrpSpPr/>
            <p:nvPr/>
          </p:nvGrpSpPr>
          <p:grpSpPr>
            <a:xfrm>
              <a:off x="3419475" y="3024438"/>
              <a:ext cx="4834964" cy="2671763"/>
              <a:chOff x="3419475" y="3024438"/>
              <a:chExt cx="4834964" cy="2671763"/>
            </a:xfrm>
          </p:grpSpPr>
          <p:cxnSp>
            <p:nvCxnSpPr>
              <p:cNvPr id="31" name="Straight Arrow Connector 4"/>
              <p:cNvCxnSpPr>
                <a:cxnSpLocks noChangeShapeType="1"/>
              </p:cNvCxnSpPr>
              <p:nvPr/>
            </p:nvCxnSpPr>
            <p:spPr bwMode="auto">
              <a:xfrm rot="14400000">
                <a:off x="4134644" y="4188519"/>
                <a:ext cx="203200" cy="7731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2" name="TextBox 54"/>
              <p:cNvSpPr txBox="1">
                <a:spLocks noChangeArrowheads="1"/>
              </p:cNvSpPr>
              <p:nvPr/>
            </p:nvSpPr>
            <p:spPr bwMode="auto">
              <a:xfrm flipH="1">
                <a:off x="3419475" y="4879875"/>
                <a:ext cx="1030288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200" b="1" i="1">
                    <a:latin typeface="Times" charset="0"/>
                    <a:cs typeface="Times" charset="0"/>
                  </a:rPr>
                  <a:t>Cluster Head</a:t>
                </a:r>
                <a:endParaRPr lang="en-US" sz="1200" b="1">
                  <a:latin typeface="Times" charset="0"/>
                  <a:cs typeface="Times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 rot="900000" flipH="1">
                <a:off x="4277751" y="3024438"/>
                <a:ext cx="3976688" cy="2671763"/>
              </a:xfrm>
              <a:prstGeom prst="ellipse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60" name="Straight Arrow Connector 4"/>
              <p:cNvCxnSpPr>
                <a:cxnSpLocks noChangeShapeType="1"/>
              </p:cNvCxnSpPr>
              <p:nvPr/>
            </p:nvCxnSpPr>
            <p:spPr bwMode="auto">
              <a:xfrm flipH="1" flipV="1">
                <a:off x="7231063" y="4022950"/>
                <a:ext cx="373062" cy="49656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" name="Straight Arrow Connector 4"/>
              <p:cNvCxnSpPr>
                <a:cxnSpLocks noChangeShapeType="1"/>
              </p:cNvCxnSpPr>
              <p:nvPr/>
            </p:nvCxnSpPr>
            <p:spPr bwMode="auto">
              <a:xfrm flipH="1">
                <a:off x="7015163" y="4835425"/>
                <a:ext cx="588962" cy="24923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2" name="TextBox 54"/>
              <p:cNvSpPr txBox="1">
                <a:spLocks noChangeArrowheads="1"/>
              </p:cNvSpPr>
              <p:nvPr/>
            </p:nvSpPr>
            <p:spPr bwMode="auto">
              <a:xfrm flipH="1">
                <a:off x="7037388" y="4519513"/>
                <a:ext cx="113347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200" b="1" i="1">
                    <a:latin typeface="Times" charset="0"/>
                    <a:cs typeface="Times" charset="0"/>
                  </a:rPr>
                  <a:t>Cluster Client</a:t>
                </a:r>
                <a:endParaRPr lang="en-US" sz="1200" b="1">
                  <a:latin typeface="Times" charset="0"/>
                  <a:cs typeface="Times" charset="0"/>
                </a:endParaRPr>
              </a:p>
            </p:txBody>
          </p:sp>
        </p:grpSp>
      </p:grpSp>
      <p:sp>
        <p:nvSpPr>
          <p:cNvPr id="67" name="Rounded Rectangle 66"/>
          <p:cNvSpPr/>
          <p:nvPr/>
        </p:nvSpPr>
        <p:spPr>
          <a:xfrm flipH="1">
            <a:off x="7273397" y="3657968"/>
            <a:ext cx="268833" cy="160304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 flipH="1">
            <a:off x="7111133" y="5156524"/>
            <a:ext cx="268833" cy="160304"/>
          </a:xfrm>
          <a:prstGeom prst="round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 flipH="1">
            <a:off x="7273397" y="3859042"/>
            <a:ext cx="268833" cy="160304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Rounded Rectangle 69"/>
          <p:cNvSpPr/>
          <p:nvPr/>
        </p:nvSpPr>
        <p:spPr>
          <a:xfrm flipH="1">
            <a:off x="7273397" y="4060116"/>
            <a:ext cx="268833" cy="160304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 flipH="1">
            <a:off x="7111133" y="5356260"/>
            <a:ext cx="268833" cy="160304"/>
          </a:xfrm>
          <a:prstGeom prst="round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1761" y="3645026"/>
            <a:ext cx="1368152" cy="1812265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6815888" y="3358915"/>
            <a:ext cx="414337" cy="740104"/>
            <a:chOff x="1016347" y="5013865"/>
            <a:chExt cx="414337" cy="740104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85881" y="5013865"/>
              <a:ext cx="247993" cy="247993"/>
            </a:xfrm>
            <a:prstGeom prst="rect">
              <a:avLst/>
            </a:prstGeom>
          </p:spPr>
        </p:pic>
        <p:pic>
          <p:nvPicPr>
            <p:cNvPr id="73" name="Picture 1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347" y="5266257"/>
              <a:ext cx="414337" cy="487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5" name="Group 74"/>
          <p:cNvGrpSpPr/>
          <p:nvPr/>
        </p:nvGrpSpPr>
        <p:grpSpPr>
          <a:xfrm>
            <a:off x="6610459" y="4788014"/>
            <a:ext cx="414337" cy="740104"/>
            <a:chOff x="1016347" y="5013865"/>
            <a:chExt cx="414337" cy="740104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85881" y="5013865"/>
              <a:ext cx="247993" cy="247993"/>
            </a:xfrm>
            <a:prstGeom prst="rect">
              <a:avLst/>
            </a:prstGeom>
          </p:spPr>
        </p:pic>
        <p:pic>
          <p:nvPicPr>
            <p:cNvPr id="77" name="Picture 1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347" y="5266257"/>
              <a:ext cx="414337" cy="487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" name="Freeform 78"/>
          <p:cNvSpPr/>
          <p:nvPr/>
        </p:nvSpPr>
        <p:spPr>
          <a:xfrm>
            <a:off x="4408715" y="2677886"/>
            <a:ext cx="4158343" cy="3254828"/>
          </a:xfrm>
          <a:custGeom>
            <a:avLst/>
            <a:gdLst>
              <a:gd name="connsiteX0" fmla="*/ 76200 w 4158343"/>
              <a:gd name="connsiteY0" fmla="*/ 163285 h 3254828"/>
              <a:gd name="connsiteX1" fmla="*/ 838200 w 4158343"/>
              <a:gd name="connsiteY1" fmla="*/ 1654628 h 3254828"/>
              <a:gd name="connsiteX2" fmla="*/ 0 w 4158343"/>
              <a:gd name="connsiteY2" fmla="*/ 3254828 h 3254828"/>
              <a:gd name="connsiteX3" fmla="*/ 4158343 w 4158343"/>
              <a:gd name="connsiteY3" fmla="*/ 3080657 h 3254828"/>
              <a:gd name="connsiteX4" fmla="*/ 3907972 w 4158343"/>
              <a:gd name="connsiteY4" fmla="*/ 0 h 3254828"/>
              <a:gd name="connsiteX5" fmla="*/ 76200 w 4158343"/>
              <a:gd name="connsiteY5" fmla="*/ 163285 h 325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8343" h="3254828">
                <a:moveTo>
                  <a:pt x="76200" y="163285"/>
                </a:moveTo>
                <a:lnTo>
                  <a:pt x="838200" y="1654628"/>
                </a:lnTo>
                <a:lnTo>
                  <a:pt x="0" y="3254828"/>
                </a:lnTo>
                <a:lnTo>
                  <a:pt x="4158343" y="3080657"/>
                </a:lnTo>
                <a:lnTo>
                  <a:pt x="3907972" y="0"/>
                </a:lnTo>
                <a:lnTo>
                  <a:pt x="76200" y="163285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884762" y="2924944"/>
            <a:ext cx="3565002" cy="33123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38431" y="1963079"/>
            <a:ext cx="4177456" cy="7200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Two-Tier Scheduling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3947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9107E-6 -2.72854E-6 L -0.29414 0.0324 C -0.29414 0.08216 -0.29432 0.06272 -0.29414 0.0773 C -0.29397 0.08841 -0.29362 0.08957 -0.29345 0.09859 " pathEditMode="relative" rAng="0" ptsTypes="FtaF">
                                      <p:cBhvr>
                                        <p:cTn id="44" dur="1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5" y="492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6.75769E-7 C -0.02066 0.00023 -0.04029 0.00023 -0.06025 -0.00162 C -0.10662 -0.02661 -0.24327 -0.14024 -0.27678 -0.16061 C -0.27557 -0.1134 -0.27435 -0.08285 -0.27435 -0.06688 " pathEditMode="relative" rAng="0" ptsTypes="ffff">
                                      <p:cBhvr>
                                        <p:cTn id="46" dur="1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39" y="-803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9107E-6 -2.64522E-6 L -0.00156 -0.02939 L -0.29414 0.00324 C -0.29414 0.053 -0.29432 0.05786 -0.29414 0.0773 C -0.29397 0.09257 -0.2931 0.08656 -0.29293 0.09558 " pathEditMode="relative" rAng="0" ptsTypes="FAtaF">
                                      <p:cBhvr>
                                        <p:cTn id="48" dur="1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5" y="3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9107E-6 -3.98982E-6 L -0.00156 -0.05947 C -0.00156 -0.05924 -0.24031 -0.0317 -0.29414 -0.02615 C -0.29414 0.03426 -0.29241 0.09281 -0.29223 0.11757 " pathEditMode="relative" rAng="0" ptsTypes="FafF">
                                      <p:cBhvr>
                                        <p:cTn id="51" dur="1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7" y="28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8.35455E-7 C -0.02066 0.00023 -0.04029 -0.0287 -0.06025 -0.03055 C -0.1061 -0.05994 -0.24397 -0.16848 -0.27748 -0.18885 C -0.27626 -0.14163 -0.27383 -0.06364 -0.27383 -0.04767 " pathEditMode="relative" rAng="0" ptsTypes="ffff">
                                      <p:cBhvr>
                                        <p:cTn id="53" dur="1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74" y="-944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414 0.09767 L -0.29466 0.03564 C -0.32088 0.01967 -0.44174 0.00023 -0.47091 -0.00416 C -0.4697 0.02847 -0.47091 -0.00509 -0.47039 0.03333 " pathEditMode="relative" rAng="0" ptsTypes="FffF">
                                      <p:cBhvr>
                                        <p:cTn id="55" dur="1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38" y="-51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"/>
                            </p:stCondLst>
                            <p:childTnLst>
                              <p:par>
                                <p:cTn id="5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93 0.09558 L -0.29536 0.00255 C -0.33373 0.00255 -0.42993 -0.00069 -0.47039 -0.00393 L -0.4697 0.03101 " pathEditMode="relative" rAng="0" ptsTypes="FfFF">
                                      <p:cBhvr>
                                        <p:cTn id="58" dur="1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3" y="-497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557 -0.06781 L -0.27626 -0.18607 C -0.24466 -0.18607 -0.3992 -0.18838 -0.45303 -0.19 L -0.45129 -0.13145 " pathEditMode="relative" rAng="0" ptsTypes="FfFF">
                                      <p:cBhvr>
                                        <p:cTn id="60" dur="1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28" y="-611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23 0.11572 L -0.29414 -0.02684 C -0.23823 -0.02684 -0.40059 -0.02777 -0.4697 -0.02939 L -0.4697 0.053 " pathEditMode="relative" rAng="0" ptsTypes="FfFF">
                                      <p:cBhvr>
                                        <p:cTn id="62" dur="1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2" y="-72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505 -0.04929 L -0.27678 -0.215 C -0.24744 -0.215 -0.41396 -0.21893 -0.45251 -0.21986 L -0.4506 -0.109 " pathEditMode="relative" rAng="0" ptsTypes="FfFF">
                                      <p:cBhvr>
                                        <p:cTn id="64" dur="1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1" y="-85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9" grpId="0" animBg="1"/>
      <p:bldP spid="79" grpId="1" animBg="1"/>
      <p:bldP spid="80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Opportunistic D2D Communication</a:t>
            </a:r>
            <a:endParaRPr lang="es-E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9EDA0-296C-4BA5-901B-5BF081192963}" type="slidenum">
              <a:rPr lang="es-ES" smtClean="0"/>
              <a:pPr/>
              <a:t>8</a:t>
            </a:fld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C3F63555-4A94-7948-8CAF-B7F074CD25FE}" type="datetime1">
              <a:rPr lang="en-US" smtClean="0"/>
              <a:t>10/6/16</a:t>
            </a:fld>
            <a:endParaRPr lang="es-E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560" y="1700808"/>
            <a:ext cx="4987705" cy="4536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72419" y="476672"/>
            <a:ext cx="28007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mtClean="0">
                <a:solidFill>
                  <a:schemeClr val="bg1"/>
                </a:solidFill>
              </a:rPr>
              <a:t>Theory</a:t>
            </a:r>
            <a:endParaRPr lang="en-US" sz="6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1"/>
          <p:cNvSpPr txBox="1">
            <a:spLocks noChangeArrowheads="1"/>
          </p:cNvSpPr>
          <p:nvPr/>
        </p:nvSpPr>
        <p:spPr bwMode="auto">
          <a:xfrm>
            <a:off x="755651" y="2000252"/>
            <a:ext cx="7993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Times" charset="0"/>
                <a:cs typeface="Times" charset="0"/>
              </a:rPr>
              <a:t>CL(WRR): At </a:t>
            </a:r>
            <a:r>
              <a:rPr lang="en-US" sz="2000" b="1" dirty="0">
                <a:latin typeface="Times" charset="0"/>
                <a:cs typeface="Times" charset="0"/>
              </a:rPr>
              <a:t>each scheduling epoch, resource blocks are divided among cluster heads according to </a:t>
            </a:r>
            <a:r>
              <a:rPr lang="en-US" sz="2000" b="1" i="1" dirty="0">
                <a:solidFill>
                  <a:srgbClr val="FF0000"/>
                </a:solidFill>
                <a:latin typeface="Times" charset="0"/>
                <a:cs typeface="Times" charset="0"/>
              </a:rPr>
              <a:t>the size of their clusters</a:t>
            </a:r>
            <a:r>
              <a:rPr lang="en-US" sz="2000" b="1" dirty="0">
                <a:latin typeface="Times" charset="0"/>
                <a:cs typeface="Times" charset="0"/>
              </a:rPr>
              <a:t>. </a:t>
            </a:r>
          </a:p>
        </p:txBody>
      </p:sp>
      <p:pic>
        <p:nvPicPr>
          <p:cNvPr id="16389" name="Picture 4" descr="Screen shot 2013-09-16 at 2.50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6" y="2698750"/>
            <a:ext cx="47720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 rot="17040000">
            <a:off x="5693721" y="4027574"/>
            <a:ext cx="356200" cy="1306401"/>
          </a:xfrm>
          <a:prstGeom prst="rect">
            <a:avLst/>
          </a:prstGeom>
        </p:spPr>
      </p:pic>
      <p:sp>
        <p:nvSpPr>
          <p:cNvPr id="15" name="Oval 14"/>
          <p:cNvSpPr>
            <a:spLocks noChangeAspect="1"/>
          </p:cNvSpPr>
          <p:nvPr/>
        </p:nvSpPr>
        <p:spPr>
          <a:xfrm rot="6300000" flipH="1">
            <a:off x="1133475" y="4546601"/>
            <a:ext cx="1651000" cy="20066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 rot="13320000">
            <a:off x="3106195" y="4028500"/>
            <a:ext cx="323816" cy="1187637"/>
          </a:xfrm>
          <a:prstGeom prst="rect">
            <a:avLst/>
          </a:prstGeom>
        </p:spPr>
      </p:pic>
      <p:grpSp>
        <p:nvGrpSpPr>
          <p:cNvPr id="16393" name="Group 2"/>
          <p:cNvGrpSpPr>
            <a:grpSpLocks/>
          </p:cNvGrpSpPr>
          <p:nvPr/>
        </p:nvGrpSpPr>
        <p:grpSpPr bwMode="auto">
          <a:xfrm>
            <a:off x="1593851" y="5646738"/>
            <a:ext cx="500063" cy="665162"/>
            <a:chOff x="251520" y="5112039"/>
            <a:chExt cx="500211" cy="665466"/>
          </a:xfrm>
        </p:grpSpPr>
        <p:pic>
          <p:nvPicPr>
            <p:cNvPr id="16435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276821"/>
              <a:ext cx="500211" cy="50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6" name="Picture 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73" y="5112039"/>
              <a:ext cx="213505" cy="17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94" name="Group 95"/>
          <p:cNvGrpSpPr>
            <a:grpSpLocks/>
          </p:cNvGrpSpPr>
          <p:nvPr/>
        </p:nvGrpSpPr>
        <p:grpSpPr bwMode="auto">
          <a:xfrm>
            <a:off x="1090614" y="4979988"/>
            <a:ext cx="500062" cy="666750"/>
            <a:chOff x="251520" y="5112039"/>
            <a:chExt cx="500211" cy="665466"/>
          </a:xfrm>
        </p:grpSpPr>
        <p:pic>
          <p:nvPicPr>
            <p:cNvPr id="16433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276821"/>
              <a:ext cx="500211" cy="50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4" name="Picture 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73" y="5112039"/>
              <a:ext cx="213505" cy="17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95" name="Group 98"/>
          <p:cNvGrpSpPr>
            <a:grpSpLocks/>
          </p:cNvGrpSpPr>
          <p:nvPr/>
        </p:nvGrpSpPr>
        <p:grpSpPr bwMode="auto">
          <a:xfrm>
            <a:off x="2476501" y="4997450"/>
            <a:ext cx="414338" cy="623888"/>
            <a:chOff x="5364088" y="2804052"/>
            <a:chExt cx="414722" cy="624948"/>
          </a:xfrm>
        </p:grpSpPr>
        <p:pic>
          <p:nvPicPr>
            <p:cNvPr id="1643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941699"/>
              <a:ext cx="414722" cy="487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2" name="Picture 1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917" y="2804052"/>
              <a:ext cx="182965" cy="139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96" name="Group 101"/>
          <p:cNvGrpSpPr>
            <a:grpSpLocks/>
          </p:cNvGrpSpPr>
          <p:nvPr/>
        </p:nvGrpSpPr>
        <p:grpSpPr bwMode="auto">
          <a:xfrm>
            <a:off x="1882776" y="4781552"/>
            <a:ext cx="414338" cy="625475"/>
            <a:chOff x="5364088" y="2804052"/>
            <a:chExt cx="414722" cy="624948"/>
          </a:xfrm>
        </p:grpSpPr>
        <p:pic>
          <p:nvPicPr>
            <p:cNvPr id="16429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941699"/>
              <a:ext cx="414722" cy="487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0" name="Picture 1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917" y="2804052"/>
              <a:ext cx="182965" cy="139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3573463"/>
            <a:ext cx="11811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8" name="Group 2"/>
          <p:cNvGrpSpPr>
            <a:grpSpLocks/>
          </p:cNvGrpSpPr>
          <p:nvPr/>
        </p:nvGrpSpPr>
        <p:grpSpPr bwMode="auto">
          <a:xfrm>
            <a:off x="7070726" y="5583238"/>
            <a:ext cx="500063" cy="665162"/>
            <a:chOff x="251520" y="5112039"/>
            <a:chExt cx="500211" cy="665466"/>
          </a:xfrm>
        </p:grpSpPr>
        <p:pic>
          <p:nvPicPr>
            <p:cNvPr id="16427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276821"/>
              <a:ext cx="500211" cy="50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8" name="Picture 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73" y="5112039"/>
              <a:ext cx="213505" cy="17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99" name="Group 101"/>
          <p:cNvGrpSpPr>
            <a:grpSpLocks/>
          </p:cNvGrpSpPr>
          <p:nvPr/>
        </p:nvGrpSpPr>
        <p:grpSpPr bwMode="auto">
          <a:xfrm>
            <a:off x="6710364" y="4933952"/>
            <a:ext cx="414337" cy="625475"/>
            <a:chOff x="5364088" y="2804052"/>
            <a:chExt cx="414722" cy="624948"/>
          </a:xfrm>
        </p:grpSpPr>
        <p:pic>
          <p:nvPicPr>
            <p:cNvPr id="16425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941699"/>
              <a:ext cx="414722" cy="487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6" name="Picture 1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917" y="2804052"/>
              <a:ext cx="182965" cy="139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" name="Oval 63"/>
          <p:cNvSpPr>
            <a:spLocks noChangeAspect="1"/>
          </p:cNvSpPr>
          <p:nvPr/>
        </p:nvSpPr>
        <p:spPr>
          <a:xfrm rot="19800000" flipH="1">
            <a:off x="6494464" y="4865690"/>
            <a:ext cx="1239837" cy="1508125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917950" y="5213352"/>
            <a:ext cx="428240" cy="3603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RB1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4355502" y="5213352"/>
            <a:ext cx="432523" cy="3603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RB2</a:t>
            </a:r>
          </a:p>
        </p:txBody>
      </p:sp>
      <p:sp>
        <p:nvSpPr>
          <p:cNvPr id="16407" name="TextBox 54"/>
          <p:cNvSpPr txBox="1">
            <a:spLocks noChangeArrowheads="1"/>
          </p:cNvSpPr>
          <p:nvPr/>
        </p:nvSpPr>
        <p:spPr bwMode="auto">
          <a:xfrm flipH="1">
            <a:off x="6540500" y="4638677"/>
            <a:ext cx="1030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i="1" dirty="0">
                <a:latin typeface="Times" charset="0"/>
                <a:cs typeface="Times" charset="0"/>
              </a:rPr>
              <a:t>Cluster </a:t>
            </a:r>
            <a:r>
              <a:rPr lang="en-US" sz="1200" i="1" dirty="0" smtClean="0">
                <a:latin typeface="Times" charset="0"/>
                <a:cs typeface="Times" charset="0"/>
              </a:rPr>
              <a:t>2</a:t>
            </a:r>
            <a:endParaRPr lang="en-US" sz="1200" dirty="0">
              <a:latin typeface="Times" charset="0"/>
              <a:cs typeface="Times" charset="0"/>
            </a:endParaRPr>
          </a:p>
        </p:txBody>
      </p:sp>
      <p:sp>
        <p:nvSpPr>
          <p:cNvPr id="16408" name="TextBox 54"/>
          <p:cNvSpPr txBox="1">
            <a:spLocks noChangeArrowheads="1"/>
          </p:cNvSpPr>
          <p:nvPr/>
        </p:nvSpPr>
        <p:spPr bwMode="auto">
          <a:xfrm flipH="1">
            <a:off x="1355726" y="4421190"/>
            <a:ext cx="1030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i="1" dirty="0">
                <a:latin typeface="Times" charset="0"/>
                <a:cs typeface="Times" charset="0"/>
              </a:rPr>
              <a:t>Cluster </a:t>
            </a:r>
            <a:r>
              <a:rPr lang="en-US" sz="1200" i="1" dirty="0" smtClean="0">
                <a:latin typeface="Times" charset="0"/>
                <a:cs typeface="Times" charset="0"/>
              </a:rPr>
              <a:t>1</a:t>
            </a:r>
            <a:endParaRPr lang="en-US" sz="1200" dirty="0">
              <a:latin typeface="Times" charset="0"/>
              <a:cs typeface="Times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3916626" y="5589242"/>
            <a:ext cx="428240" cy="3603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4338178" y="5589242"/>
            <a:ext cx="432523" cy="3603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RB5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4761564" y="5589926"/>
            <a:ext cx="432048" cy="3600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RB6</a:t>
            </a:r>
          </a:p>
        </p:txBody>
      </p:sp>
      <p:sp>
        <p:nvSpPr>
          <p:cNvPr id="40" name="TextBox 5"/>
          <p:cNvSpPr txBox="1">
            <a:spLocks noChangeArrowheads="1"/>
          </p:cNvSpPr>
          <p:nvPr/>
        </p:nvSpPr>
        <p:spPr bwMode="auto">
          <a:xfrm rot="16200000">
            <a:off x="3229769" y="5474537"/>
            <a:ext cx="98266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050" dirty="0" smtClean="0"/>
              <a:t>Frequency</a:t>
            </a:r>
          </a:p>
        </p:txBody>
      </p: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4092576" y="5975350"/>
            <a:ext cx="9842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050" dirty="0" smtClean="0"/>
              <a:t>Time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762889" y="5214036"/>
            <a:ext cx="432048" cy="3600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ea typeface="ＭＳ Ｐゴシック" pitchFamily="124" charset="-128"/>
              </a:rPr>
              <a:t>RB3</a:t>
            </a:r>
          </a:p>
        </p:txBody>
      </p:sp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5588000" y="3304165"/>
            <a:ext cx="3784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" charset="0"/>
                <a:cs typeface="Times" charset="0"/>
              </a:rPr>
              <a:t>Low Complexity</a:t>
            </a:r>
          </a:p>
          <a:p>
            <a:pPr marL="0" indent="0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" charset="0"/>
                <a:cs typeface="Times" charset="0"/>
              </a:rPr>
              <a:t>Fairness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36B08F-C193-4C62-9AF5-65791435E89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2938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© Institute IMDEA Networks</a:t>
            </a:r>
            <a:endParaRPr lang="en-US" dirty="0"/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864488" y="188640"/>
            <a:ext cx="8100000" cy="792000"/>
          </a:xfrm>
          <a:prstGeom prst="rect">
            <a:avLst/>
          </a:prstGeom>
        </p:spPr>
        <p:txBody>
          <a:bodyPr/>
          <a:lstStyle>
            <a:lvl1pPr algn="r" rtl="0" eaLnBrk="1" latinLnBrk="0" hangingPunct="1">
              <a:spcBef>
                <a:spcPct val="0"/>
              </a:spcBef>
              <a:buNone/>
              <a:defRPr kumimoji="0" sz="3200" b="0" kern="1200" cap="none" baseline="0">
                <a:ln w="500">
                  <a:noFill/>
                </a:ln>
                <a:solidFill>
                  <a:srgbClr val="328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Inter-Cluster Scheduling Mechanism</a:t>
            </a:r>
            <a:endParaRPr lang="en-US" dirty="0"/>
          </a:p>
        </p:txBody>
      </p:sp>
      <p:sp>
        <p:nvSpPr>
          <p:cNvPr id="45" name="Date Placeholder 4"/>
          <p:cNvSpPr>
            <a:spLocks noGrp="1"/>
          </p:cNvSpPr>
          <p:nvPr>
            <p:ph type="dt" sz="half" idx="4294967295"/>
          </p:nvPr>
        </p:nvSpPr>
        <p:spPr>
          <a:xfrm rot="16200000">
            <a:off x="-647140" y="1666245"/>
            <a:ext cx="2002464" cy="226902"/>
          </a:xfrm>
          <a:prstGeom prst="rect">
            <a:avLst/>
          </a:prstGeom>
        </p:spPr>
        <p:txBody>
          <a:bodyPr/>
          <a:lstStyle/>
          <a:p>
            <a:fld id="{8B7C6ED2-4EF3-3B49-88FB-929723E5B34B}" type="datetime1">
              <a:rPr lang="en-US" smtClean="0"/>
              <a:t>10/6/16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665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6561E-6 9.99537E-7 L 0.11023 -0.136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68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4173E-6 -4.43776E-6 L 0.13678 -0.1837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9" y="-91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9512E-6 -2.86904E-7 L -0.06301 -0.15734 " pathEditMode="relative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0951E-6 -3.50764E-6 L -0.13383 -0.14692 " pathEditMode="relative" ptsTypes="AA">
                                      <p:cBhvr>
                                        <p:cTn id="1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585E-6 2.36002E-7 L -0.11022 -0.18903 " pathEditMode="relative" ptsTypes="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09269E-7 2.36002E-7 L -0.18104 -0.16797 " pathEditMode="relative" ptsTypes="AA">
                                      <p:cBhvr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5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845&quot;&gt;&lt;property id=&quot;20148&quot; value=&quot;5&quot;/&gt;&lt;property id=&quot;20300&quot; value=&quot;Slide 1 - &amp;quot;Migración Web&amp;quot;&quot;/&gt;&lt;property id=&quot;20307&quot; value=&quot;257&quot;/&gt;&lt;/object&gt;&lt;object type=&quot;3&quot; unique_id=&quot;10846&quot;&gt;&lt;property id=&quot;20148&quot; value=&quot;5&quot;/&gt;&lt;property id=&quot;20300&quot; value=&quot;Slide 2 - &amp;quot;Agenda&amp;quot;&quot;/&gt;&lt;property id=&quot;20307&quot; value=&quot;258&quot;/&gt;&lt;/object&gt;&lt;object type=&quot;3&quot; unique_id=&quot;10847&quot;&gt;&lt;property id=&quot;20148&quot; value=&quot;5&quot;/&gt;&lt;property id=&quot;20300&quot; value=&quot;Slide 3 - &amp;quot;Workflow&amp;quot;&quot;/&gt;&lt;property id=&quot;20307&quot; value=&quot;259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stitute IMDEA Networks-UC3M-PowerPoint-Soft Background-TEMPLATE v03 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MDEA Network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13349</TotalTime>
  <Words>1591</Words>
  <Application>Microsoft Macintosh PowerPoint</Application>
  <PresentationFormat>On-screen Show (4:3)</PresentationFormat>
  <Paragraphs>425</Paragraphs>
  <Slides>37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Institute IMDEA Networks-UC3M-PowerPoint-Soft Background-TEMPLATE v03 EN</vt:lpstr>
      <vt:lpstr>Efficient Opportunistic Relay with D2D Communication Techniques</vt:lpstr>
      <vt:lpstr>Motivation</vt:lpstr>
      <vt:lpstr>Efficiency in dense networks</vt:lpstr>
      <vt:lpstr>D2D Communications</vt:lpstr>
      <vt:lpstr>Channel Opportunistic Scheduling</vt:lpstr>
      <vt:lpstr>Clustering</vt:lpstr>
      <vt:lpstr>Opportunistic D2D communications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Cluster Formation &amp; Revenue Distribution</vt:lpstr>
      <vt:lpstr>Intra-Cluster Scheduling</vt:lpstr>
      <vt:lpstr>Throughput and Power Analysis</vt:lpstr>
      <vt:lpstr>Simulation results (static nodes)</vt:lpstr>
      <vt:lpstr>Simulation results with mobility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applications</vt:lpstr>
      <vt:lpstr>PowerPoint Presentation</vt:lpstr>
      <vt:lpstr>Integration into LTE-A and WiFi Direct[4]</vt:lpstr>
      <vt:lpstr>Data Flow from UE to eNB</vt:lpstr>
      <vt:lpstr>PowerPoint Presentation</vt:lpstr>
      <vt:lpstr>Prototyping the First SDR-based D2D Testbed[5]</vt:lpstr>
      <vt:lpstr>Hardware Components</vt:lpstr>
      <vt:lpstr>SDR Software</vt:lpstr>
      <vt:lpstr>Experimental Results</vt:lpstr>
      <vt:lpstr>Experimental Results</vt:lpstr>
      <vt:lpstr>Experimental Results</vt:lpstr>
      <vt:lpstr>Conclusion</vt:lpstr>
      <vt:lpstr>Future Works</vt:lpstr>
      <vt:lpstr>Future Works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Rebeca de Miguel</dc:creator>
  <cp:lastModifiedBy>Vincenzo Mancuso</cp:lastModifiedBy>
  <cp:revision>604</cp:revision>
  <dcterms:created xsi:type="dcterms:W3CDTF">2014-03-05T14:07:13Z</dcterms:created>
  <dcterms:modified xsi:type="dcterms:W3CDTF">2016-10-07T02:11:26Z</dcterms:modified>
</cp:coreProperties>
</file>