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7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96" y="-29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C692B057-E73E-45A4-AA9C-8B20005A75AF}" type="datetimeFigureOut">
              <a:rPr lang="en-US" smtClean="0"/>
              <a:t>10/25/2011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0A1E68BD-439F-4062-B00E-3DB445F4682B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2B057-E73E-45A4-AA9C-8B20005A75AF}" type="datetimeFigureOut">
              <a:rPr lang="en-US" smtClean="0"/>
              <a:t>10/25/2011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E68BD-439F-4062-B00E-3DB445F468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2B057-E73E-45A4-AA9C-8B20005A75AF}" type="datetimeFigureOut">
              <a:rPr lang="en-US" smtClean="0"/>
              <a:t>10/25/2011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E68BD-439F-4062-B00E-3DB445F4682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2B057-E73E-45A4-AA9C-8B20005A75AF}" type="datetimeFigureOut">
              <a:rPr lang="en-US" smtClean="0"/>
              <a:t>10/25/2011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E68BD-439F-4062-B00E-3DB445F4682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C692B057-E73E-45A4-AA9C-8B20005A75AF}" type="datetimeFigureOut">
              <a:rPr lang="en-US" smtClean="0"/>
              <a:t>10/25/2011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0A1E68BD-439F-4062-B00E-3DB445F4682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2B057-E73E-45A4-AA9C-8B20005A75AF}" type="datetimeFigureOut">
              <a:rPr lang="en-US" smtClean="0"/>
              <a:t>10/25/2011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E68BD-439F-4062-B00E-3DB445F4682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2B057-E73E-45A4-AA9C-8B20005A75AF}" type="datetimeFigureOut">
              <a:rPr lang="en-US" smtClean="0"/>
              <a:t>10/25/2011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E68BD-439F-4062-B00E-3DB445F4682B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2B057-E73E-45A4-AA9C-8B20005A75AF}" type="datetimeFigureOut">
              <a:rPr lang="en-US" smtClean="0"/>
              <a:t>10/25/2011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E68BD-439F-4062-B00E-3DB445F4682B}" type="slidenum">
              <a:rPr lang="en-US" smtClean="0"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2B057-E73E-45A4-AA9C-8B20005A75AF}" type="datetimeFigureOut">
              <a:rPr lang="en-US" smtClean="0"/>
              <a:t>10/25/2011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E68BD-439F-4062-B00E-3DB445F4682B}" type="slidenum">
              <a:rPr lang="en-US" smtClean="0"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2B057-E73E-45A4-AA9C-8B20005A75AF}" type="datetimeFigureOut">
              <a:rPr lang="en-US" smtClean="0"/>
              <a:t>10/25/2011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E68BD-439F-4062-B00E-3DB445F4682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2B057-E73E-45A4-AA9C-8B20005A75AF}" type="datetimeFigureOut">
              <a:rPr lang="en-US" smtClean="0"/>
              <a:t>10/25/2011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E68BD-439F-4062-B00E-3DB445F4682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692B057-E73E-45A4-AA9C-8B20005A75AF}" type="datetimeFigureOut">
              <a:rPr lang="en-US" smtClean="0"/>
              <a:t>10/25/2011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A1E68BD-439F-4062-B00E-3DB445F4682B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Structured Query Language - SQL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pPr>
              <a:defRPr/>
            </a:pPr>
            <a:r>
              <a:rPr lang="en-US" dirty="0" smtClean="0"/>
              <a:t>Carol Wolf</a:t>
            </a:r>
          </a:p>
          <a:p>
            <a:pPr>
              <a:defRPr/>
            </a:pPr>
            <a:r>
              <a:rPr lang="en-US" dirty="0" smtClean="0"/>
              <a:t>Computer Science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SQL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Used for relational databases, which consist of rows and columns.</a:t>
            </a:r>
          </a:p>
          <a:p>
            <a:r>
              <a:rPr lang="en-US" dirty="0" smtClean="0"/>
              <a:t>SQL is not case sensitive.  Queries are usually in all upper case.</a:t>
            </a:r>
          </a:p>
          <a:p>
            <a:pPr lvl="1"/>
            <a:r>
              <a:rPr lang="en-US" dirty="0" smtClean="0"/>
              <a:t>These slides will use upper case only for the first letter.</a:t>
            </a:r>
          </a:p>
          <a:p>
            <a:r>
              <a:rPr lang="en-US" dirty="0" smtClean="0"/>
              <a:t>In Rails, you can use </a:t>
            </a:r>
            <a:r>
              <a:rPr lang="en-US" i="1" dirty="0" err="1" smtClean="0"/>
              <a:t>find_by_sql</a:t>
            </a:r>
            <a:r>
              <a:rPr lang="en-US" i="1" dirty="0" smtClean="0"/>
              <a:t>(…)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 query inside the parentheses is in quotation marks.</a:t>
            </a:r>
          </a:p>
          <a:p>
            <a:r>
              <a:rPr lang="en-US" dirty="0" smtClean="0"/>
              <a:t>You have to debug the queries yourself.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Select Query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"Select * From </a:t>
            </a:r>
            <a:r>
              <a:rPr lang="en-US" dirty="0" smtClean="0"/>
              <a:t>courses</a:t>
            </a:r>
            <a:r>
              <a:rPr lang="en-US" dirty="0" smtClean="0"/>
              <a:t> "</a:t>
            </a:r>
            <a:endParaRPr lang="en-US" dirty="0" smtClean="0"/>
          </a:p>
          <a:p>
            <a:pPr lvl="1"/>
            <a:r>
              <a:rPr lang="en-US" dirty="0" smtClean="0"/>
              <a:t>This returns all the rows in the courses table.</a:t>
            </a:r>
          </a:p>
          <a:p>
            <a:r>
              <a:rPr lang="en-US" dirty="0" smtClean="0"/>
              <a:t>"Select * From courses Where Name Like 'A</a:t>
            </a:r>
            <a:r>
              <a:rPr lang="en-US" dirty="0" smtClean="0"/>
              <a:t>%'"</a:t>
            </a:r>
          </a:p>
          <a:p>
            <a:pPr lvl="1"/>
            <a:r>
              <a:rPr lang="en-US" dirty="0" smtClean="0"/>
              <a:t>This will narrow the search down to courses with names beginning with A.</a:t>
            </a:r>
          </a:p>
          <a:p>
            <a:r>
              <a:rPr lang="en-US" sz="2400" dirty="0" smtClean="0"/>
              <a:t>"Select * From courses Where Name Between 'A%' And 'C%'"</a:t>
            </a:r>
          </a:p>
          <a:p>
            <a:pPr lvl="1"/>
            <a:r>
              <a:rPr lang="en-US" dirty="0" smtClean="0"/>
              <a:t>This returns all the courses with names beginning with A, B and C.</a:t>
            </a:r>
          </a:p>
          <a:p>
            <a:r>
              <a:rPr lang="en-US" dirty="0" smtClean="0"/>
              <a:t>If the name occurs several times in the table, all those rows will be returned.  To restrict this to the </a:t>
            </a:r>
            <a:r>
              <a:rPr lang="en-US" i="1" dirty="0" smtClean="0"/>
              <a:t>first</a:t>
            </a:r>
            <a:r>
              <a:rPr lang="en-US" dirty="0" smtClean="0"/>
              <a:t> such row, you add </a:t>
            </a:r>
            <a:r>
              <a:rPr lang="en-US" i="1" dirty="0" smtClean="0"/>
              <a:t>.first</a:t>
            </a:r>
            <a:r>
              <a:rPr lang="en-US" dirty="0" smtClean="0"/>
              <a:t> to the query.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 and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"Select * From courses Where Name = </a:t>
            </a:r>
            <a:r>
              <a:rPr lang="en-US" b="1" dirty="0" smtClean="0"/>
              <a:t>'</a:t>
            </a:r>
            <a:r>
              <a:rPr lang="en-US" dirty="0" smtClean="0"/>
              <a:t>" + name + "</a:t>
            </a:r>
            <a:r>
              <a:rPr lang="en-US" b="1" dirty="0" smtClean="0"/>
              <a:t>'</a:t>
            </a:r>
            <a:r>
              <a:rPr lang="en-US" dirty="0" smtClean="0"/>
              <a:t>"</a:t>
            </a:r>
          </a:p>
          <a:p>
            <a:pPr lvl="1"/>
            <a:r>
              <a:rPr lang="en-US" dirty="0" smtClean="0"/>
              <a:t>Variables that are strings must be enclosed in quotation marks.</a:t>
            </a:r>
          </a:p>
          <a:p>
            <a:pPr lvl="1"/>
            <a:r>
              <a:rPr lang="en-US" dirty="0" smtClean="0"/>
              <a:t>This usually requires quotes (single) within quotes (double).</a:t>
            </a:r>
          </a:p>
          <a:p>
            <a:pPr lvl="1"/>
            <a:r>
              <a:rPr lang="en-US" dirty="0" smtClean="0"/>
              <a:t>This is a major drawback to SQL.</a:t>
            </a:r>
          </a:p>
          <a:p>
            <a:r>
              <a:rPr lang="en-US" dirty="0" smtClean="0"/>
              <a:t>"Select * From courses Where credits &gt;= " + </a:t>
            </a:r>
            <a:r>
              <a:rPr lang="en-US" dirty="0" smtClean="0"/>
              <a:t>amount </a:t>
            </a:r>
          </a:p>
          <a:p>
            <a:pPr lvl="1"/>
            <a:r>
              <a:rPr lang="en-US" dirty="0" smtClean="0"/>
              <a:t>Variables that are numeric do not take quotation marks.  </a:t>
            </a:r>
          </a:p>
          <a:p>
            <a:pPr lvl="1"/>
            <a:r>
              <a:rPr lang="en-US" dirty="0" smtClean="0"/>
              <a:t>These are definitely easier to manage.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Update Queries - Insert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"Insert into courses Values ('CS122', 'Programming II', 4</a:t>
            </a:r>
            <a:r>
              <a:rPr lang="en-US" dirty="0" smtClean="0"/>
              <a:t>)</a:t>
            </a:r>
            <a:r>
              <a:rPr lang="en-US" dirty="0" smtClean="0"/>
              <a:t> "</a:t>
            </a:r>
            <a:endParaRPr lang="en-US" dirty="0" smtClean="0"/>
          </a:p>
          <a:p>
            <a:pPr lvl="1"/>
            <a:r>
              <a:rPr lang="en-US" dirty="0" smtClean="0"/>
              <a:t>The string fields must be surrounded by quotes.</a:t>
            </a:r>
          </a:p>
          <a:p>
            <a:pPr lvl="1"/>
            <a:r>
              <a:rPr lang="en-US" dirty="0" smtClean="0"/>
              <a:t>The numeric field does not have them.</a:t>
            </a:r>
          </a:p>
          <a:p>
            <a:r>
              <a:rPr lang="en-US" sz="2000" dirty="0" smtClean="0"/>
              <a:t>"Insert Into courses Values ('" + number + "', '" + name + "', " + credits</a:t>
            </a:r>
            <a:r>
              <a:rPr lang="en-US" sz="2000" dirty="0" smtClean="0"/>
              <a:t>)</a:t>
            </a:r>
            <a:r>
              <a:rPr lang="en-US" sz="2000" dirty="0" smtClean="0"/>
              <a:t> "</a:t>
            </a:r>
            <a:endParaRPr lang="en-US" sz="2000" dirty="0" smtClean="0"/>
          </a:p>
          <a:p>
            <a:pPr lvl="1"/>
            <a:r>
              <a:rPr lang="en-US" dirty="0" smtClean="0"/>
              <a:t>In order to use string variables, you have to have quotes around the variables.</a:t>
            </a:r>
          </a:p>
          <a:p>
            <a:pPr lvl="1"/>
            <a:r>
              <a:rPr lang="en-US" dirty="0" smtClean="0"/>
              <a:t>These are added in using the plus sign for concatenation.</a:t>
            </a:r>
          </a:p>
          <a:p>
            <a:pPr lvl="1"/>
            <a:r>
              <a:rPr lang="en-US" sz="2400" dirty="0" smtClean="0"/>
              <a:t>"', </a:t>
            </a:r>
            <a:r>
              <a:rPr lang="en-US" sz="2400" dirty="0" smtClean="0"/>
              <a:t>'" – This shows a double quote followed by a single quote followed by a comma, etc.</a:t>
            </a:r>
          </a:p>
          <a:p>
            <a:pPr lvl="1"/>
            <a:r>
              <a:rPr lang="en-US" dirty="0" smtClean="0"/>
              <a:t>Inserting more than two or three string variables is hard on the eyes.</a:t>
            </a:r>
          </a:p>
          <a:p>
            <a:r>
              <a:rPr lang="en-US" dirty="0" smtClean="0"/>
              <a:t>If insert fails, it returns 0, otherwise it returns the number of rows inserted.</a:t>
            </a:r>
          </a:p>
          <a:p>
            <a:pPr lvl="1"/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Update Query - Delete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"Delete From courses Where id = '" + </a:t>
            </a:r>
            <a:r>
              <a:rPr lang="en-US" dirty="0" err="1" smtClean="0"/>
              <a:t>key_id</a:t>
            </a:r>
            <a:r>
              <a:rPr lang="en-US" dirty="0" smtClean="0"/>
              <a:t> + </a:t>
            </a:r>
            <a:r>
              <a:rPr lang="en-US" dirty="0" smtClean="0"/>
              <a:t>"'“</a:t>
            </a:r>
          </a:p>
          <a:p>
            <a:pPr lvl="1"/>
            <a:r>
              <a:rPr lang="en-US" dirty="0" smtClean="0"/>
              <a:t>This deletes the row in the table with the key id.</a:t>
            </a:r>
          </a:p>
          <a:p>
            <a:pPr lvl="1"/>
            <a:r>
              <a:rPr lang="en-US" dirty="0" smtClean="0"/>
              <a:t>Here the key id is a variable.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Update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"Update course Set </a:t>
            </a:r>
            <a:r>
              <a:rPr lang="en-US" dirty="0" smtClean="0"/>
              <a:t>credits </a:t>
            </a:r>
            <a:r>
              <a:rPr lang="en-US" dirty="0" smtClean="0"/>
              <a:t>= 4 Where id = 5"</a:t>
            </a:r>
          </a:p>
          <a:p>
            <a:pPr lvl="1"/>
            <a:r>
              <a:rPr lang="en-US" dirty="0" smtClean="0"/>
              <a:t>This changes the credits for the course with id 5.</a:t>
            </a:r>
          </a:p>
          <a:p>
            <a:r>
              <a:rPr lang="en-US" sz="2000" dirty="0" smtClean="0"/>
              <a:t>"Update courses Set credits = " + </a:t>
            </a:r>
            <a:r>
              <a:rPr lang="en-US" sz="2000" dirty="0" err="1" smtClean="0"/>
              <a:t>new_credits</a:t>
            </a:r>
            <a:r>
              <a:rPr lang="en-US" sz="2000" dirty="0" smtClean="0"/>
              <a:t> + " Where id = </a:t>
            </a:r>
            <a:r>
              <a:rPr lang="en-US" sz="2000" dirty="0" smtClean="0"/>
              <a:t>" </a:t>
            </a:r>
            <a:r>
              <a:rPr lang="en-US" sz="2000" dirty="0" smtClean="0"/>
              <a:t>+ id + </a:t>
            </a:r>
            <a:r>
              <a:rPr lang="en-US" sz="2000" dirty="0" smtClean="0"/>
              <a:t>"</a:t>
            </a:r>
            <a:endParaRPr lang="en-US" sz="2000" dirty="0" smtClean="0"/>
          </a:p>
          <a:p>
            <a:pPr lvl="1"/>
            <a:r>
              <a:rPr lang="en-US" dirty="0" smtClean="0"/>
              <a:t>This changes credits using variables.</a:t>
            </a:r>
          </a:p>
          <a:p>
            <a:r>
              <a:rPr lang="en-US" sz="2200" dirty="0" smtClean="0"/>
              <a:t>"Update course Set number = 'CS122', credits = 4 Where id = 5"</a:t>
            </a:r>
          </a:p>
          <a:p>
            <a:pPr lvl="1"/>
            <a:r>
              <a:rPr lang="en-US" dirty="0" smtClean="0"/>
              <a:t>This changes two fields at the same time.</a:t>
            </a:r>
          </a:p>
          <a:p>
            <a:r>
              <a:rPr lang="en-US" sz="2400" dirty="0" smtClean="0"/>
              <a:t>"Update course Set number = " + </a:t>
            </a:r>
            <a:r>
              <a:rPr lang="en-US" sz="2400" dirty="0" err="1" smtClean="0"/>
              <a:t>new_number</a:t>
            </a:r>
            <a:r>
              <a:rPr lang="en-US" sz="2400" dirty="0" smtClean="0"/>
              <a:t> + ", 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				credits </a:t>
            </a:r>
            <a:r>
              <a:rPr lang="en-US" sz="2400" dirty="0" smtClean="0"/>
              <a:t>= " + </a:t>
            </a:r>
            <a:r>
              <a:rPr lang="en-US" sz="2400" dirty="0" err="1" smtClean="0"/>
              <a:t>new_credits</a:t>
            </a:r>
            <a:r>
              <a:rPr lang="en-US" sz="2400" dirty="0" smtClean="0"/>
              <a:t> + 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	</a:t>
            </a:r>
            <a:r>
              <a:rPr lang="en-US" sz="2400" dirty="0" smtClean="0"/>
              <a:t>			" </a:t>
            </a:r>
            <a:r>
              <a:rPr lang="en-US" sz="2400" dirty="0" smtClean="0"/>
              <a:t>Where id = + id + </a:t>
            </a:r>
            <a:r>
              <a:rPr lang="en-US" sz="2400" dirty="0" smtClean="0"/>
              <a:t>“</a:t>
            </a:r>
          </a:p>
          <a:p>
            <a:pPr lvl="1"/>
            <a:r>
              <a:rPr lang="en-US" dirty="0" smtClean="0"/>
              <a:t>Change two fields using variables.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Create and Alter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These change the database itself.</a:t>
            </a:r>
          </a:p>
          <a:p>
            <a:r>
              <a:rPr lang="en-US" dirty="0" smtClean="0"/>
              <a:t>Create adds a new table to the database.</a:t>
            </a:r>
          </a:p>
          <a:p>
            <a:r>
              <a:rPr lang="en-US" dirty="0" smtClean="0"/>
              <a:t>Alter adds or drops a column.</a:t>
            </a:r>
          </a:p>
          <a:p>
            <a:r>
              <a:rPr lang="en-US" dirty="0" smtClean="0"/>
              <a:t>"Create Table professors (id integer, </a:t>
            </a:r>
            <a:endParaRPr lang="en-US" dirty="0" smtClean="0"/>
          </a:p>
          <a:p>
            <a:pPr lvl="2">
              <a:buNone/>
            </a:pPr>
            <a:r>
              <a:rPr lang="en-US" sz="2600" dirty="0" smtClean="0"/>
              <a:t>					name </a:t>
            </a:r>
            <a:r>
              <a:rPr lang="en-US" sz="2600" dirty="0" err="1" smtClean="0"/>
              <a:t>varchar</a:t>
            </a:r>
            <a:r>
              <a:rPr lang="en-US" sz="2600" dirty="0" smtClean="0"/>
              <a:t>, </a:t>
            </a:r>
            <a:endParaRPr lang="en-US" sz="2600" dirty="0" smtClean="0"/>
          </a:p>
          <a:p>
            <a:pPr lvl="2">
              <a:buNone/>
            </a:pPr>
            <a:r>
              <a:rPr lang="en-US" sz="2600" dirty="0" smtClean="0"/>
              <a:t>	</a:t>
            </a:r>
            <a:r>
              <a:rPr lang="en-US" sz="2600" dirty="0" smtClean="0"/>
              <a:t>				email </a:t>
            </a:r>
            <a:r>
              <a:rPr lang="en-US" sz="2600" dirty="0" err="1" smtClean="0"/>
              <a:t>varchar</a:t>
            </a:r>
            <a:r>
              <a:rPr lang="en-US" sz="2600" dirty="0" smtClean="0"/>
              <a:t>, </a:t>
            </a:r>
            <a:endParaRPr lang="en-US" sz="2600" dirty="0" smtClean="0"/>
          </a:p>
          <a:p>
            <a:pPr lvl="2">
              <a:buNone/>
            </a:pPr>
            <a:r>
              <a:rPr lang="en-US" sz="2600" dirty="0" smtClean="0"/>
              <a:t>	</a:t>
            </a:r>
            <a:r>
              <a:rPr lang="en-US" sz="2600" dirty="0" smtClean="0"/>
              <a:t>				department </a:t>
            </a:r>
            <a:r>
              <a:rPr lang="en-US" sz="2600" dirty="0" err="1" smtClean="0"/>
              <a:t>varchar</a:t>
            </a:r>
            <a:r>
              <a:rPr lang="en-US" sz="2600" dirty="0" smtClean="0"/>
              <a:t>)</a:t>
            </a:r>
            <a:r>
              <a:rPr lang="en-US" sz="2800" dirty="0" smtClean="0"/>
              <a:t> "</a:t>
            </a:r>
            <a:endParaRPr lang="en-US" sz="2600" dirty="0" smtClean="0"/>
          </a:p>
          <a:p>
            <a:pPr lvl="1"/>
            <a:r>
              <a:rPr lang="en-US" dirty="0" smtClean="0"/>
              <a:t>This adds a new table with four columns.</a:t>
            </a:r>
          </a:p>
          <a:p>
            <a:r>
              <a:rPr lang="en-US" dirty="0" smtClean="0"/>
              <a:t>"Alter Table courses Add professor </a:t>
            </a:r>
            <a:r>
              <a:rPr lang="en-US" dirty="0" err="1" smtClean="0"/>
              <a:t>varchar</a:t>
            </a:r>
            <a:r>
              <a:rPr lang="en-US" dirty="0" smtClean="0"/>
              <a:t>(20)"</a:t>
            </a:r>
          </a:p>
          <a:p>
            <a:pPr lvl="1"/>
            <a:r>
              <a:rPr lang="en-US" dirty="0" smtClean="0"/>
              <a:t>This adds a new column to an existing table.</a:t>
            </a:r>
          </a:p>
          <a:p>
            <a:r>
              <a:rPr lang="en-US" dirty="0" smtClean="0"/>
              <a:t>"Alter Table courses Drop Column credits"</a:t>
            </a:r>
          </a:p>
          <a:p>
            <a:pPr lvl="1"/>
            <a:r>
              <a:rPr lang="en-US" dirty="0" smtClean="0"/>
              <a:t>This removes the credits column from the table.</a:t>
            </a:r>
          </a:p>
          <a:p>
            <a:pPr lvl="2">
              <a:buNone/>
            </a:pPr>
            <a:endParaRPr lang="en-US" sz="2600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/>
          <a:lstStyle/>
          <a:p>
            <a:r>
              <a:rPr lang="en-US" dirty="0" smtClean="0"/>
              <a:t>Datatypes for database queries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</p:nvPr>
        </p:nvGraphicFramePr>
        <p:xfrm>
          <a:off x="457200" y="1224280"/>
          <a:ext cx="8229600" cy="466344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2438400"/>
                <a:gridCol w="5791200"/>
              </a:tblGrid>
              <a:tr h="884550">
                <a:tc>
                  <a:txBody>
                    <a:bodyPr/>
                    <a:lstStyle/>
                    <a:p>
                      <a:r>
                        <a:rPr kumimoji="0" lang="en-US" sz="1800" b="0" kern="1200" dirty="0" smtClean="0"/>
                        <a:t>integer(size)</a:t>
                      </a:r>
                      <a:br>
                        <a:rPr kumimoji="0" lang="en-US" sz="1800" b="0" kern="1200" dirty="0" smtClean="0"/>
                      </a:br>
                      <a:r>
                        <a:rPr kumimoji="0" lang="en-US" sz="1800" b="0" kern="1200" dirty="0" err="1" smtClean="0"/>
                        <a:t>int</a:t>
                      </a:r>
                      <a:r>
                        <a:rPr kumimoji="0" lang="en-US" sz="1800" b="0" kern="1200" dirty="0" smtClean="0"/>
                        <a:t>(size)</a:t>
                      </a:r>
                      <a:br>
                        <a:rPr kumimoji="0" lang="en-US" sz="1800" b="0" kern="1200" dirty="0" smtClean="0"/>
                      </a:br>
                      <a:r>
                        <a:rPr kumimoji="0" lang="en-US" sz="1800" b="0" kern="1200" dirty="0" err="1" smtClean="0"/>
                        <a:t>smallint</a:t>
                      </a:r>
                      <a:r>
                        <a:rPr kumimoji="0" lang="en-US" sz="1800" b="0" kern="1200" dirty="0" smtClean="0"/>
                        <a:t>(size)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kern="1200" dirty="0" smtClean="0"/>
                        <a:t>Holds integers only. The maximum number of digits is specified in parenthesis.</a:t>
                      </a:r>
                      <a:endParaRPr lang="en-US" b="0" dirty="0"/>
                    </a:p>
                  </a:txBody>
                  <a:tcPr/>
                </a:tc>
              </a:tr>
              <a:tr h="884550">
                <a:tc>
                  <a:txBody>
                    <a:bodyPr/>
                    <a:lstStyle/>
                    <a:p>
                      <a:r>
                        <a:rPr kumimoji="0" lang="en-US" sz="1800" kern="1200" dirty="0" smtClean="0"/>
                        <a:t>decimal(</a:t>
                      </a:r>
                      <a:r>
                        <a:rPr kumimoji="0" lang="en-US" sz="1800" kern="1200" dirty="0" err="1" smtClean="0"/>
                        <a:t>size,d</a:t>
                      </a:r>
                      <a:r>
                        <a:rPr kumimoji="0" lang="en-US" sz="1800" kern="1200" dirty="0" smtClean="0"/>
                        <a:t>)</a:t>
                      </a:r>
                      <a:br>
                        <a:rPr kumimoji="0" lang="en-US" sz="1800" kern="1200" dirty="0" smtClean="0"/>
                      </a:br>
                      <a:r>
                        <a:rPr kumimoji="0" lang="en-US" sz="1800" kern="1200" dirty="0" smtClean="0"/>
                        <a:t>numeric(</a:t>
                      </a:r>
                      <a:r>
                        <a:rPr kumimoji="0" lang="en-US" sz="1800" kern="1200" dirty="0" err="1" smtClean="0"/>
                        <a:t>size,d</a:t>
                      </a:r>
                      <a:r>
                        <a:rPr kumimoji="0" lang="en-US" sz="1800" kern="1200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kern="1200" dirty="0" smtClean="0"/>
                        <a:t>Holds numbers with fractions. The maximum number of digits is specified in "size". The maximum number of digits to the right of the decimal is specified in "d".</a:t>
                      </a:r>
                      <a:endParaRPr lang="en-US" dirty="0"/>
                    </a:p>
                  </a:txBody>
                  <a:tcPr/>
                </a:tc>
              </a:tr>
              <a:tr h="884550">
                <a:tc>
                  <a:txBody>
                    <a:bodyPr/>
                    <a:lstStyle/>
                    <a:p>
                      <a:r>
                        <a:rPr kumimoji="0" lang="en-US" sz="1800" kern="1200" dirty="0" smtClean="0"/>
                        <a:t>float(n)</a:t>
                      </a:r>
                    </a:p>
                    <a:p>
                      <a:r>
                        <a:rPr kumimoji="0" lang="en-US" sz="1800" kern="1200" dirty="0" smtClean="0"/>
                        <a:t>real</a:t>
                      </a:r>
                    </a:p>
                    <a:p>
                      <a:r>
                        <a:rPr kumimoji="0" lang="en-US" sz="1800" kern="1200" dirty="0" smtClean="0"/>
                        <a:t>double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kern="1200" dirty="0" smtClean="0"/>
                        <a:t>Floating point number with n binary digits of precisions.</a:t>
                      </a:r>
                    </a:p>
                    <a:p>
                      <a:r>
                        <a:rPr kumimoji="0" lang="en-US" sz="1800" kern="1200" dirty="0" smtClean="0"/>
                        <a:t>32-bit floating point number.</a:t>
                      </a:r>
                    </a:p>
                    <a:p>
                      <a:r>
                        <a:rPr kumimoji="0" lang="en-US" sz="1800" kern="1200" dirty="0" smtClean="0"/>
                        <a:t>64-bit floating point number.</a:t>
                      </a:r>
                      <a:endParaRPr lang="en-US" dirty="0"/>
                    </a:p>
                  </a:txBody>
                  <a:tcPr/>
                </a:tc>
              </a:tr>
              <a:tr h="619185">
                <a:tc>
                  <a:txBody>
                    <a:bodyPr/>
                    <a:lstStyle/>
                    <a:p>
                      <a:r>
                        <a:rPr kumimoji="0" lang="en-US" sz="1800" kern="1200" dirty="0" smtClean="0"/>
                        <a:t>char(size)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kern="1200" dirty="0" smtClean="0"/>
                        <a:t>Holds a fixed length string (can contain letters, numbers, and special characters). The fixed size is specified in parenthesis.</a:t>
                      </a:r>
                      <a:endParaRPr lang="en-US" dirty="0"/>
                    </a:p>
                  </a:txBody>
                  <a:tcPr/>
                </a:tc>
              </a:tr>
              <a:tr h="884550">
                <a:tc>
                  <a:txBody>
                    <a:bodyPr/>
                    <a:lstStyle/>
                    <a:p>
                      <a:r>
                        <a:rPr kumimoji="0" lang="en-US" sz="1800" kern="1200" dirty="0" err="1" smtClean="0"/>
                        <a:t>varchar</a:t>
                      </a:r>
                      <a:r>
                        <a:rPr kumimoji="0" lang="en-US" sz="1800" kern="1200" dirty="0" smtClean="0"/>
                        <a:t>(size)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kern="1200" dirty="0" smtClean="0"/>
                        <a:t>Holds a variable length string (can contain letters, numbers, and special characters). The maximum size is specified in parenthesis.</a:t>
                      </a:r>
                      <a:endParaRPr lang="en-US" dirty="0"/>
                    </a:p>
                  </a:txBody>
                  <a:tcPr/>
                </a:tc>
              </a:tr>
              <a:tr h="358734">
                <a:tc>
                  <a:txBody>
                    <a:bodyPr/>
                    <a:lstStyle/>
                    <a:p>
                      <a:r>
                        <a:rPr kumimoji="0" lang="en-US" sz="1800" kern="1200" dirty="0" smtClean="0"/>
                        <a:t>date(</a:t>
                      </a:r>
                      <a:r>
                        <a:rPr kumimoji="0" lang="en-US" sz="1800" kern="1200" dirty="0" err="1" smtClean="0"/>
                        <a:t>yyyymmdd</a:t>
                      </a:r>
                      <a:r>
                        <a:rPr kumimoji="0" lang="en-US" sz="1800" kern="1200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kern="1200" dirty="0" smtClean="0"/>
                        <a:t>Holds a date.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74</TotalTime>
  <Words>678</Words>
  <Application>Microsoft Office PowerPoint</Application>
  <PresentationFormat>On-screen Show (4:3)</PresentationFormat>
  <Paragraphs>82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Origin</vt:lpstr>
      <vt:lpstr>Structured Query Language - SQL</vt:lpstr>
      <vt:lpstr>SQL </vt:lpstr>
      <vt:lpstr>The Select Query</vt:lpstr>
      <vt:lpstr>Select and variables</vt:lpstr>
      <vt:lpstr>Update Queries - Insert</vt:lpstr>
      <vt:lpstr>Update Query - Delete</vt:lpstr>
      <vt:lpstr>Update</vt:lpstr>
      <vt:lpstr>Create and Alter</vt:lpstr>
      <vt:lpstr>Datatypes for database queries</vt:lpstr>
    </vt:vector>
  </TitlesOfParts>
  <Company>Pace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Structured Query Language - SQL</dc:title>
  <dc:creator>cwolf</dc:creator>
  <cp:lastModifiedBy>cwolf</cp:lastModifiedBy>
  <cp:revision>17</cp:revision>
  <dcterms:created xsi:type="dcterms:W3CDTF">2011-10-25T17:53:35Z</dcterms:created>
  <dcterms:modified xsi:type="dcterms:W3CDTF">2011-10-25T19:08:14Z</dcterms:modified>
</cp:coreProperties>
</file>